
<file path=[Content_Types].xml><?xml version="1.0" encoding="utf-8"?>
<Types xmlns="http://schemas.openxmlformats.org/package/2006/content-types">
  <Default Extension="emf" ContentType="image/x-emf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7" r:id="rId2"/>
  </p:sldMasterIdLst>
  <p:notesMasterIdLst>
    <p:notesMasterId r:id="rId11"/>
  </p:notesMasterIdLst>
  <p:handoutMasterIdLst>
    <p:handoutMasterId r:id="rId12"/>
  </p:handoutMasterIdLst>
  <p:sldIdLst>
    <p:sldId id="256" r:id="rId3"/>
    <p:sldId id="426" r:id="rId4"/>
    <p:sldId id="422" r:id="rId5"/>
    <p:sldId id="423" r:id="rId6"/>
    <p:sldId id="427" r:id="rId7"/>
    <p:sldId id="424" r:id="rId8"/>
    <p:sldId id="425" r:id="rId9"/>
    <p:sldId id="301" r:id="rId10"/>
  </p:sldIdLst>
  <p:sldSz cx="9144000" cy="5143500" type="screen16x9"/>
  <p:notesSz cx="9144000" cy="5143500"/>
  <p:defaultTextStyle>
    <a:defPPr>
      <a:defRPr kern="0"/>
    </a:def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46CAE"/>
    <a:srgbClr val="F79646"/>
    <a:srgbClr val="254061"/>
    <a:srgbClr val="F2F2F2"/>
    <a:srgbClr val="007A3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0146" autoAdjust="0"/>
  </p:normalViewPr>
  <p:slideViewPr>
    <p:cSldViewPr>
      <p:cViewPr varScale="1">
        <p:scale>
          <a:sx n="200" d="100"/>
          <a:sy n="200" d="100"/>
        </p:scale>
        <p:origin x="654" y="150"/>
      </p:cViewPr>
      <p:guideLst/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180013" y="0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1685B9-44EA-4E14-B431-FF36942C0B59}" type="datetimeFigureOut">
              <a:rPr lang="en-GB" smtClean="0"/>
              <a:t>02/11/2026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4886325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180013" y="4886325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C02FC4-3705-467F-9178-DAE653AC9A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7487368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D9E6B3-B77F-4A21-90A2-1047BBCEDB09}" type="datetimeFigureOut">
              <a:rPr lang="en-GB" smtClean="0"/>
              <a:t>02/11/2026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642938"/>
            <a:ext cx="3086100" cy="17367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2474913"/>
            <a:ext cx="7315200" cy="20256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4886325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4886325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BBE3B5-A408-4A3F-ACE3-E359D16FC94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177016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BBE3B5-A408-4A3F-ACE3-E359D16FC94E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39395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BBE3B5-A408-4A3F-ACE3-E359D16FC94E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49298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5ADDD5-73F8-CDB7-D589-0A96DA251F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15F2545-2FEC-0C17-8FD8-90F070EAFF8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17EC4C6-9566-F5F2-2CA4-519225FD598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B93757-0027-8772-7DBB-91C17654FF6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BBE3B5-A408-4A3F-ACE3-E359D16FC94E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42500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BBE3B5-A408-4A3F-ACE3-E359D16FC94E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33598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214680" y="1008329"/>
            <a:ext cx="1667510" cy="105028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rgbClr val="46BAB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2880360"/>
            <a:ext cx="6400800" cy="12858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BEA9A8-B1D7-41F4-AFB1-E53FDA017905}" type="datetime1">
              <a:rPr lang="en-US" smtClean="0"/>
              <a:t>11/2/2026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46BAB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688A34-060B-4D6D-B399-10A19EE525C4}" type="datetime1">
              <a:rPr lang="en-US" smtClean="0"/>
              <a:t>11/2/2026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46BAB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3B05D4-79A0-4CA4-A324-02BFB0A7D52B}" type="datetime1">
              <a:rPr lang="en-US" smtClean="0"/>
              <a:t>11/2/2026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46BAB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25D489-E4C7-4969-8914-30B6F94E5FAE}" type="datetime1">
              <a:rPr lang="en-US" smtClean="0"/>
              <a:t>11/2/2026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D5E01F-26AE-4004-9268-C764D47DDAC5}" type="datetime1">
              <a:rPr lang="en-US" smtClean="0"/>
              <a:t>11/2/2026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Line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6725" y="1059582"/>
            <a:ext cx="6400800" cy="1314450"/>
          </a:xfrm>
        </p:spPr>
        <p:txBody>
          <a:bodyPr/>
          <a:lstStyle>
            <a:lvl1pPr marL="0" indent="0" algn="l">
              <a:buNone/>
              <a:defRPr/>
            </a:lvl1pPr>
            <a:lvl2pPr marL="457189" indent="0" algn="ctr">
              <a:buNone/>
              <a:defRPr/>
            </a:lvl2pPr>
            <a:lvl3pPr marL="914378" indent="0" algn="ctr">
              <a:buNone/>
              <a:defRPr/>
            </a:lvl3pPr>
            <a:lvl4pPr marL="1371566" indent="0" algn="ctr">
              <a:buNone/>
              <a:defRPr/>
            </a:lvl4pPr>
            <a:lvl5pPr marL="1828754" indent="0" algn="ctr">
              <a:buNone/>
              <a:defRPr/>
            </a:lvl5pPr>
            <a:lvl6pPr marL="2285943" indent="0" algn="ctr">
              <a:buNone/>
              <a:defRPr/>
            </a:lvl6pPr>
            <a:lvl7pPr marL="2743132" indent="0" algn="ctr">
              <a:buNone/>
              <a:defRPr/>
            </a:lvl7pPr>
            <a:lvl8pPr marL="3200320" indent="0" algn="ctr">
              <a:buNone/>
              <a:defRPr/>
            </a:lvl8pPr>
            <a:lvl9pPr marL="3657509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26"/>
          <p:cNvSpPr>
            <a:spLocks noGrp="1" noChangeArrowheads="1"/>
          </p:cNvSpPr>
          <p:nvPr>
            <p:ph type="title"/>
          </p:nvPr>
        </p:nvSpPr>
        <p:spPr bwMode="auto">
          <a:xfrm>
            <a:off x="466725" y="2"/>
            <a:ext cx="7772400" cy="8977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sz="280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879C0030-DFC5-5EBB-8492-EEAA988CF3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940152" y="459864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91C1BA-5143-48E7-9D0C-3A1159BEC54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42499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uble line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6725" y="1059582"/>
            <a:ext cx="6400800" cy="1314450"/>
          </a:xfrm>
        </p:spPr>
        <p:txBody>
          <a:bodyPr/>
          <a:lstStyle>
            <a:lvl1pPr marL="0" indent="0" algn="l">
              <a:buNone/>
              <a:defRPr/>
            </a:lvl1pPr>
            <a:lvl2pPr marL="457189" indent="0" algn="ctr">
              <a:buNone/>
              <a:defRPr/>
            </a:lvl2pPr>
            <a:lvl3pPr marL="914378" indent="0" algn="ctr">
              <a:buNone/>
              <a:defRPr/>
            </a:lvl3pPr>
            <a:lvl4pPr marL="1371566" indent="0" algn="ctr">
              <a:buNone/>
              <a:defRPr/>
            </a:lvl4pPr>
            <a:lvl5pPr marL="1828754" indent="0" algn="ctr">
              <a:buNone/>
              <a:defRPr/>
            </a:lvl5pPr>
            <a:lvl6pPr marL="2285943" indent="0" algn="ctr">
              <a:buNone/>
              <a:defRPr/>
            </a:lvl6pPr>
            <a:lvl7pPr marL="2743132" indent="0" algn="ctr">
              <a:buNone/>
              <a:defRPr/>
            </a:lvl7pPr>
            <a:lvl8pPr marL="3200320" indent="0" algn="ctr">
              <a:buNone/>
              <a:defRPr/>
            </a:lvl8pPr>
            <a:lvl9pPr marL="3657509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26"/>
          <p:cNvSpPr>
            <a:spLocks noGrp="1" noChangeArrowheads="1"/>
          </p:cNvSpPr>
          <p:nvPr>
            <p:ph type="title" hasCustomPrompt="1"/>
          </p:nvPr>
        </p:nvSpPr>
        <p:spPr bwMode="auto">
          <a:xfrm>
            <a:off x="466725" y="2"/>
            <a:ext cx="7772400" cy="8977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sz="280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6EA63C91-F9D3-ADBC-1BE5-36E1F1AF29D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940152" y="459864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91C1BA-5143-48E7-9D0C-3A1159BEC54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59264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26"/>
          <p:cNvSpPr>
            <a:spLocks noGrp="1" noChangeArrowheads="1"/>
          </p:cNvSpPr>
          <p:nvPr>
            <p:ph type="title"/>
          </p:nvPr>
        </p:nvSpPr>
        <p:spPr bwMode="auto">
          <a:xfrm>
            <a:off x="466725" y="2"/>
            <a:ext cx="7772400" cy="8977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sz="280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CAB9FE1E-4D07-FD98-3B46-476C5335C3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940152" y="459864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91C1BA-5143-48E7-9D0C-3A1159BEC54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35920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6725" y="1078706"/>
            <a:ext cx="3810000" cy="3086100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29125" y="1078706"/>
            <a:ext cx="3810000" cy="3086100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26"/>
          <p:cNvSpPr>
            <a:spLocks noGrp="1" noChangeArrowheads="1"/>
          </p:cNvSpPr>
          <p:nvPr>
            <p:ph type="title"/>
          </p:nvPr>
        </p:nvSpPr>
        <p:spPr bwMode="auto">
          <a:xfrm>
            <a:off x="466725" y="2"/>
            <a:ext cx="7772400" cy="8977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070B824B-FB6B-23C5-D28E-D2E46456CA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940152" y="459864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91C1BA-5143-48E7-9D0C-3A1159BEC54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05285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200" b="1"/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739169"/>
            <a:ext cx="4040188" cy="2560774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151335"/>
            <a:ext cx="4041775" cy="479822"/>
          </a:xfrm>
        </p:spPr>
        <p:txBody>
          <a:bodyPr anchor="b"/>
          <a:lstStyle>
            <a:lvl1pPr marL="0" indent="0">
              <a:buNone/>
              <a:defRPr sz="2200" b="1"/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1739169"/>
            <a:ext cx="4041775" cy="2560774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26"/>
          <p:cNvSpPr>
            <a:spLocks noGrp="1" noChangeArrowheads="1"/>
          </p:cNvSpPr>
          <p:nvPr>
            <p:ph type="title"/>
          </p:nvPr>
        </p:nvSpPr>
        <p:spPr bwMode="auto">
          <a:xfrm>
            <a:off x="466725" y="2"/>
            <a:ext cx="7772400" cy="8977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sz="280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B37D3A31-7512-BC7D-7A4A-3E4930BBDBD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5940152" y="459864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91C1BA-5143-48E7-9D0C-3A1159BEC54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49061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6"/>
          <p:cNvSpPr>
            <a:spLocks noGrp="1" noChangeArrowheads="1"/>
          </p:cNvSpPr>
          <p:nvPr>
            <p:ph type="title"/>
          </p:nvPr>
        </p:nvSpPr>
        <p:spPr bwMode="auto">
          <a:xfrm>
            <a:off x="466725" y="2"/>
            <a:ext cx="7772400" cy="8977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sz="280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A5ACDC73-23B4-55DD-2095-A97A7C3D80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940152" y="459864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91C1BA-5143-48E7-9D0C-3A1159BEC54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74046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076327"/>
            <a:ext cx="5111750" cy="35182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076327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8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2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Rectangle 26"/>
          <p:cNvSpPr>
            <a:spLocks noGrp="1" noChangeArrowheads="1"/>
          </p:cNvSpPr>
          <p:nvPr>
            <p:ph type="title"/>
          </p:nvPr>
        </p:nvSpPr>
        <p:spPr bwMode="auto">
          <a:xfrm>
            <a:off x="466725" y="2"/>
            <a:ext cx="7772400" cy="8977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sz="280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6486B766-E16C-B496-7834-39BCE90F270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940152" y="459864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91C1BA-5143-48E7-9D0C-3A1159BEC54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788754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idx="1"/>
          </p:nvPr>
        </p:nvSpPr>
        <p:spPr>
          <a:xfrm>
            <a:off x="522288" y="1059583"/>
            <a:ext cx="5486400" cy="2486099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8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2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6" name="Text Placeholder 3"/>
          <p:cNvSpPr>
            <a:spLocks noGrp="1"/>
          </p:cNvSpPr>
          <p:nvPr>
            <p:ph type="body" sz="half" idx="2"/>
          </p:nvPr>
        </p:nvSpPr>
        <p:spPr>
          <a:xfrm>
            <a:off x="522288" y="3606404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8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2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Rectangle 26"/>
          <p:cNvSpPr>
            <a:spLocks noGrp="1" noChangeArrowheads="1"/>
          </p:cNvSpPr>
          <p:nvPr>
            <p:ph type="title"/>
          </p:nvPr>
        </p:nvSpPr>
        <p:spPr bwMode="auto">
          <a:xfrm>
            <a:off x="466725" y="2"/>
            <a:ext cx="7772400" cy="8977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sz="280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49C8F4EB-E24C-0A04-6B75-C5E07E33B96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940152" y="459864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91C1BA-5143-48E7-9D0C-3A1159BEC54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347978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50E87F9-CB85-02C5-2968-8BAF9FE3FC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E7F30-57FD-431D-B977-09A6DEB9000C}" type="datetimeFigureOut">
              <a:rPr lang="en-GB" smtClean="0"/>
              <a:t>02/11/2026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FCD147B-C151-C61C-6EB0-E47A8721E7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AD54EC-8312-4D03-3399-2D9DEB2873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6441A-A23D-4255-8FA2-F481F2DD926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35309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10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14680" y="381076"/>
            <a:ext cx="7998459" cy="3314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rgbClr val="46BAB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053966" y="976789"/>
            <a:ext cx="4615180" cy="31686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4783455"/>
            <a:ext cx="292608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742451-3862-4FE4-8579-6AB12B65AD2A}" type="datetime1">
              <a:rPr lang="en-US" smtClean="0"/>
              <a:t>11/2/2026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hf hdr="0" ftr="0" dt="0"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6725" y="1078706"/>
            <a:ext cx="7772400" cy="308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26"/>
          <p:cNvSpPr>
            <a:spLocks noGrp="1" noChangeArrowheads="1"/>
          </p:cNvSpPr>
          <p:nvPr>
            <p:ph type="title"/>
          </p:nvPr>
        </p:nvSpPr>
        <p:spPr bwMode="auto">
          <a:xfrm>
            <a:off x="466725" y="2"/>
            <a:ext cx="7772400" cy="8977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3D17300-4A5D-5C45-7FDD-AF3C7F4E0EC6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0" y="4443958"/>
            <a:ext cx="9144000" cy="699542"/>
          </a:xfrm>
          <a:prstGeom prst="rect">
            <a:avLst/>
          </a:prstGeom>
        </p:spPr>
      </p:pic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BDAB7A4A-3A34-B5EE-9ED1-6B99A3568ED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940152" y="459864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91C1BA-5143-48E7-9D0C-3A1159BEC54A}" type="slidenum">
              <a:rPr lang="en-GB" smtClean="0"/>
              <a:t>‹#›</a:t>
            </a:fld>
            <a:endParaRPr lang="en-GB"/>
          </a:p>
        </p:txBody>
      </p:sp>
      <p:sp>
        <p:nvSpPr>
          <p:cNvPr id="6" name="object 2">
            <a:extLst>
              <a:ext uri="{FF2B5EF4-FFF2-40B4-BE49-F238E27FC236}">
                <a16:creationId xmlns:a16="http://schemas.microsoft.com/office/drawing/2014/main" id="{4DB86934-184F-9012-29EA-9ADFD6DD5EA3}"/>
              </a:ext>
            </a:extLst>
          </p:cNvPr>
          <p:cNvSpPr/>
          <p:nvPr userDrawn="1"/>
        </p:nvSpPr>
        <p:spPr>
          <a:xfrm flipV="1">
            <a:off x="0" y="627535"/>
            <a:ext cx="9144000" cy="55411"/>
          </a:xfrm>
          <a:custGeom>
            <a:avLst/>
            <a:gdLst/>
            <a:ahLst/>
            <a:cxnLst/>
            <a:rect l="l" t="t" r="r" b="b"/>
            <a:pathLst>
              <a:path w="10515600" h="45719">
                <a:moveTo>
                  <a:pt x="10515600" y="0"/>
                </a:moveTo>
                <a:lnTo>
                  <a:pt x="0" y="0"/>
                </a:lnTo>
                <a:lnTo>
                  <a:pt x="0" y="45720"/>
                </a:lnTo>
                <a:lnTo>
                  <a:pt x="10515600" y="45720"/>
                </a:lnTo>
                <a:lnTo>
                  <a:pt x="10515600" y="0"/>
                </a:lnTo>
                <a:close/>
              </a:path>
            </a:pathLst>
          </a:custGeom>
          <a:solidFill>
            <a:srgbClr val="000066"/>
          </a:solidFill>
        </p:spPr>
        <p:txBody>
          <a:bodyPr wrap="square" lIns="0" tIns="0" rIns="0" bIns="0" rtlCol="0"/>
          <a:lstStyle/>
          <a:p>
            <a:endParaRPr sz="1800"/>
          </a:p>
        </p:txBody>
      </p:sp>
    </p:spTree>
    <p:extLst>
      <p:ext uri="{BB962C8B-B14F-4D97-AF65-F5344CB8AC3E}">
        <p14:creationId xmlns:p14="http://schemas.microsoft.com/office/powerpoint/2010/main" val="30846492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  <p:sldLayoutId id="2147483674" r:id="rId7"/>
    <p:sldLayoutId id="2147483675" r:id="rId8"/>
    <p:sldLayoutId id="2147483676" r:id="rId9"/>
  </p:sldLayoutIdLst>
  <p:hf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+mj-lt"/>
          <a:ea typeface="Geneva" charset="0"/>
          <a:cs typeface="Geneva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  <a:ea typeface="Geneva" charset="0"/>
          <a:cs typeface="Geneva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  <a:ea typeface="Geneva" charset="0"/>
          <a:cs typeface="Geneva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  <a:ea typeface="Geneva" charset="0"/>
          <a:cs typeface="Geneva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  <a:ea typeface="Geneva" charset="0"/>
          <a:cs typeface="Geneva" charset="0"/>
        </a:defRPr>
      </a:lvl5pPr>
      <a:lvl6pPr marL="457189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  <a:ea typeface="ＭＳ Ｐゴシック" pitchFamily="84" charset="-128"/>
          <a:cs typeface="ＭＳ Ｐゴシック" pitchFamily="84" charset="-128"/>
        </a:defRPr>
      </a:lvl6pPr>
      <a:lvl7pPr marL="914378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  <a:ea typeface="ＭＳ Ｐゴシック" pitchFamily="84" charset="-128"/>
          <a:cs typeface="ＭＳ Ｐゴシック" pitchFamily="84" charset="-128"/>
        </a:defRPr>
      </a:lvl7pPr>
      <a:lvl8pPr marL="1371566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  <a:ea typeface="ＭＳ Ｐゴシック" pitchFamily="84" charset="-128"/>
          <a:cs typeface="ＭＳ Ｐゴシック" pitchFamily="84" charset="-128"/>
        </a:defRPr>
      </a:lvl8pPr>
      <a:lvl9pPr marL="1828754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  <a:ea typeface="ＭＳ Ｐゴシック" pitchFamily="84" charset="-128"/>
          <a:cs typeface="ＭＳ Ｐゴシック" pitchFamily="84" charset="-128"/>
        </a:defRPr>
      </a:lvl9pPr>
    </p:titleStyle>
    <p:bodyStyle>
      <a:lvl1pPr marL="195258" indent="-195258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Geneva" charset="0"/>
          <a:cs typeface="Geneva" charset="0"/>
        </a:defRPr>
      </a:lvl1pPr>
      <a:lvl2pPr marL="576248" indent="-190496" algn="l" rtl="0" eaLnBrk="1" fontAlgn="base" hangingPunct="1">
        <a:spcBef>
          <a:spcPct val="20000"/>
        </a:spcBef>
        <a:spcAft>
          <a:spcPct val="0"/>
        </a:spcAft>
        <a:buChar char="-"/>
        <a:defRPr sz="2400">
          <a:solidFill>
            <a:schemeClr val="tx1"/>
          </a:solidFill>
          <a:latin typeface="+mn-lt"/>
          <a:ea typeface="Geneva" charset="0"/>
          <a:cs typeface="+mn-cs"/>
        </a:defRPr>
      </a:lvl2pPr>
      <a:lvl3pPr marL="960414" indent="-193670" algn="l" rtl="0" eaLnBrk="1" fontAlgn="base" hangingPunct="1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ea typeface="Geneva" charset="0"/>
          <a:cs typeface="+mn-cs"/>
        </a:defRPr>
      </a:lvl3pPr>
      <a:lvl4pPr marL="1379504" indent="-228594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Geneva" charset="0"/>
          <a:cs typeface="+mn-cs"/>
        </a:defRPr>
      </a:lvl4pPr>
      <a:lvl5pPr marL="1798593" indent="-228594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Geneva" charset="0"/>
          <a:cs typeface="+mn-cs"/>
        </a:defRPr>
      </a:lvl5pPr>
      <a:lvl6pPr marL="2255782" indent="-228594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12971" indent="-228594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170159" indent="-228594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27347" indent="-228594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8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2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png"/><Relationship Id="rId7" Type="http://schemas.openxmlformats.org/officeDocument/2006/relationships/image" Target="../media/image8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6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5.svg"/><Relationship Id="rId5" Type="http://schemas.openxmlformats.org/officeDocument/2006/relationships/image" Target="../media/image14.svg"/><Relationship Id="rId4" Type="http://schemas.openxmlformats.org/officeDocument/2006/relationships/image" Target="../media/image13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4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mailto:m.sahli@ifad.org" TargetMode="External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3.png"/><Relationship Id="rId5" Type="http://schemas.openxmlformats.org/officeDocument/2006/relationships/image" Target="../media/image22.jpg"/><Relationship Id="rId4" Type="http://schemas.openxmlformats.org/officeDocument/2006/relationships/hyperlink" Target="mailto:s.musa@ifad.or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55422" y="144778"/>
            <a:ext cx="57150" cy="1149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890"/>
              </a:lnSpc>
            </a:pPr>
            <a:r>
              <a:rPr sz="800" spc="-50" dirty="0">
                <a:solidFill>
                  <a:srgbClr val="7E7E7E"/>
                </a:solidFill>
                <a:latin typeface="Arial"/>
                <a:cs typeface="Arial"/>
              </a:rPr>
              <a:t>1</a:t>
            </a:r>
            <a:endParaRPr sz="8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35652" y="971550"/>
            <a:ext cx="2378948" cy="20903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1825"/>
              </a:lnSpc>
            </a:pPr>
            <a:endParaRPr lang="en-GB" sz="2000" b="1" kern="1200" dirty="0">
              <a:solidFill>
                <a:schemeClr val="tx2"/>
              </a:solidFill>
            </a:endParaRPr>
          </a:p>
          <a:p>
            <a:pPr marL="12700">
              <a:lnSpc>
                <a:spcPts val="1825"/>
              </a:lnSpc>
            </a:pPr>
            <a:r>
              <a:rPr lang="en-US" altLang="zh-CN" sz="2000" b="1" kern="1200" dirty="0">
                <a:solidFill>
                  <a:schemeClr val="tx2"/>
                </a:solidFill>
              </a:rPr>
              <a:t>IFAD’s Partial Credit Guarantee (PCG) Pilot:</a:t>
            </a:r>
          </a:p>
          <a:p>
            <a:pPr marL="12700">
              <a:lnSpc>
                <a:spcPts val="1825"/>
              </a:lnSpc>
            </a:pPr>
            <a:endParaRPr lang="en-GB" b="1" kern="12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  <a:p>
            <a:pPr marL="12700">
              <a:lnSpc>
                <a:spcPts val="1825"/>
              </a:lnSpc>
            </a:pPr>
            <a:endParaRPr lang="en-US" sz="2400" b="1" kern="1200" dirty="0">
              <a:solidFill>
                <a:schemeClr val="tx2"/>
              </a:solidFill>
            </a:endParaRPr>
          </a:p>
          <a:p>
            <a:pPr marL="12700">
              <a:lnSpc>
                <a:spcPts val="1825"/>
              </a:lnSpc>
            </a:pPr>
            <a:r>
              <a:rPr lang="en-US" sz="2000" b="1" kern="1200" dirty="0">
                <a:solidFill>
                  <a:schemeClr val="tx2"/>
                </a:solidFill>
              </a:rPr>
              <a:t>Catalyzing Private Capital for Rural Development</a:t>
            </a:r>
          </a:p>
        </p:txBody>
      </p:sp>
      <p:sp>
        <p:nvSpPr>
          <p:cNvPr id="23" name="object 23"/>
          <p:cNvSpPr/>
          <p:nvPr/>
        </p:nvSpPr>
        <p:spPr>
          <a:xfrm>
            <a:off x="179831" y="80772"/>
            <a:ext cx="302260" cy="260985"/>
          </a:xfrm>
          <a:custGeom>
            <a:avLst/>
            <a:gdLst/>
            <a:ahLst/>
            <a:cxnLst/>
            <a:rect l="l" t="t" r="r" b="b"/>
            <a:pathLst>
              <a:path w="302259" h="260985">
                <a:moveTo>
                  <a:pt x="301752" y="0"/>
                </a:moveTo>
                <a:lnTo>
                  <a:pt x="0" y="0"/>
                </a:lnTo>
                <a:lnTo>
                  <a:pt x="0" y="260603"/>
                </a:lnTo>
                <a:lnTo>
                  <a:pt x="301752" y="260603"/>
                </a:lnTo>
                <a:lnTo>
                  <a:pt x="30175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5" name="Picture 24" descr="cover_main_blue.pdf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600" y="-114827"/>
            <a:ext cx="6762672" cy="4968000"/>
          </a:xfrm>
          <a:prstGeom prst="rect">
            <a:avLst/>
          </a:prstGeom>
        </p:spPr>
      </p:pic>
      <p:pic>
        <p:nvPicPr>
          <p:cNvPr id="4" name="object 20">
            <a:extLst>
              <a:ext uri="{FF2B5EF4-FFF2-40B4-BE49-F238E27FC236}">
                <a16:creationId xmlns:a16="http://schemas.microsoft.com/office/drawing/2014/main" id="{F2F45162-CF37-3A93-10CD-AD69CD884123}"/>
              </a:ext>
            </a:extLst>
          </p:cNvPr>
          <p:cNvPicPr/>
          <p:nvPr/>
        </p:nvPicPr>
        <p:blipFill>
          <a:blip r:embed="rId4" cstate="print"/>
          <a:srcRect t="1" r="-3959" b="-10224"/>
          <a:stretch/>
        </p:blipFill>
        <p:spPr>
          <a:xfrm>
            <a:off x="135652" y="4634340"/>
            <a:ext cx="1159747" cy="36438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EF43E7-FFFB-6E40-65AF-D13AC4D33B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61FF479-F4DA-345B-D6F9-11A9793F7E7C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6583680" y="4783455"/>
            <a:ext cx="2103120" cy="169277"/>
          </a:xfrm>
        </p:spPr>
        <p:txBody>
          <a:bodyPr/>
          <a:lstStyle/>
          <a:p>
            <a:fld id="{B6F15528-21DE-4FAA-801E-634DDDAF4B2B}" type="slidenum">
              <a:rPr lang="en-GB" sz="1100" smtClean="0"/>
              <a:t>2</a:t>
            </a:fld>
            <a:endParaRPr lang="en-GB" sz="1100" dirty="0"/>
          </a:p>
        </p:txBody>
      </p:sp>
      <p:pic>
        <p:nvPicPr>
          <p:cNvPr id="53" name="object 20">
            <a:extLst>
              <a:ext uri="{FF2B5EF4-FFF2-40B4-BE49-F238E27FC236}">
                <a16:creationId xmlns:a16="http://schemas.microsoft.com/office/drawing/2014/main" id="{C8642367-98D8-BBD8-B6EE-FBFF746B7D2A}"/>
              </a:ext>
            </a:extLst>
          </p:cNvPr>
          <p:cNvPicPr/>
          <p:nvPr/>
        </p:nvPicPr>
        <p:blipFill>
          <a:blip r:embed="rId2" cstate="print"/>
          <a:srcRect t="1" r="-3959" b="-10224"/>
          <a:stretch/>
        </p:blipFill>
        <p:spPr>
          <a:xfrm>
            <a:off x="135652" y="4634340"/>
            <a:ext cx="1159747" cy="364382"/>
          </a:xfrm>
          <a:prstGeom prst="rect">
            <a:avLst/>
          </a:prstGeom>
        </p:spPr>
      </p:pic>
      <p:sp>
        <p:nvSpPr>
          <p:cNvPr id="54" name="object 10">
            <a:extLst>
              <a:ext uri="{FF2B5EF4-FFF2-40B4-BE49-F238E27FC236}">
                <a16:creationId xmlns:a16="http://schemas.microsoft.com/office/drawing/2014/main" id="{D6CBA89F-341D-7A99-0333-E7A5EAC910AE}"/>
              </a:ext>
            </a:extLst>
          </p:cNvPr>
          <p:cNvSpPr/>
          <p:nvPr/>
        </p:nvSpPr>
        <p:spPr>
          <a:xfrm>
            <a:off x="236220" y="316991"/>
            <a:ext cx="2265045" cy="71755"/>
          </a:xfrm>
          <a:custGeom>
            <a:avLst/>
            <a:gdLst/>
            <a:ahLst/>
            <a:cxnLst/>
            <a:rect l="l" t="t" r="r" b="b"/>
            <a:pathLst>
              <a:path w="2265045" h="71754">
                <a:moveTo>
                  <a:pt x="2264664" y="0"/>
                </a:moveTo>
                <a:lnTo>
                  <a:pt x="0" y="0"/>
                </a:lnTo>
                <a:lnTo>
                  <a:pt x="0" y="71627"/>
                </a:lnTo>
                <a:lnTo>
                  <a:pt x="2264664" y="71627"/>
                </a:lnTo>
                <a:lnTo>
                  <a:pt x="2264664" y="0"/>
                </a:lnTo>
                <a:close/>
              </a:path>
            </a:pathLst>
          </a:custGeom>
          <a:solidFill>
            <a:srgbClr val="346CA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Arrow: Chevron 2">
            <a:extLst>
              <a:ext uri="{FF2B5EF4-FFF2-40B4-BE49-F238E27FC236}">
                <a16:creationId xmlns:a16="http://schemas.microsoft.com/office/drawing/2014/main" id="{007C397E-7BFF-8D6A-3C47-8C55009ACF22}"/>
              </a:ext>
            </a:extLst>
          </p:cNvPr>
          <p:cNvSpPr/>
          <p:nvPr/>
        </p:nvSpPr>
        <p:spPr>
          <a:xfrm>
            <a:off x="7108735" y="1319303"/>
            <a:ext cx="1905414" cy="729421"/>
          </a:xfrm>
          <a:prstGeom prst="chevron">
            <a:avLst/>
          </a:prstGeom>
          <a:solidFill>
            <a:srgbClr val="808080">
              <a:lumMod val="75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AAB7F701-A48C-0BDA-E390-A772F4A1054C}"/>
              </a:ext>
            </a:extLst>
          </p:cNvPr>
          <p:cNvGrpSpPr/>
          <p:nvPr/>
        </p:nvGrpSpPr>
        <p:grpSpPr>
          <a:xfrm>
            <a:off x="169623" y="1319302"/>
            <a:ext cx="7218323" cy="2769714"/>
            <a:chOff x="459442" y="1837242"/>
            <a:chExt cx="11168528" cy="3692952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0A21A68B-098F-11F3-C651-453CBF2DC8C0}"/>
                </a:ext>
              </a:extLst>
            </p:cNvPr>
            <p:cNvGrpSpPr/>
            <p:nvPr/>
          </p:nvGrpSpPr>
          <p:grpSpPr>
            <a:xfrm>
              <a:off x="459442" y="1837242"/>
              <a:ext cx="11168528" cy="3692952"/>
              <a:chOff x="1128052" y="1659017"/>
              <a:chExt cx="10178018" cy="3124895"/>
            </a:xfrm>
          </p:grpSpPr>
          <p:sp>
            <p:nvSpPr>
              <p:cNvPr id="7" name="Arrow: Pentagon 6">
                <a:extLst>
                  <a:ext uri="{FF2B5EF4-FFF2-40B4-BE49-F238E27FC236}">
                    <a16:creationId xmlns:a16="http://schemas.microsoft.com/office/drawing/2014/main" id="{6B6B18DD-8E44-53D2-2F66-6EC9262AB4AC}"/>
                  </a:ext>
                </a:extLst>
              </p:cNvPr>
              <p:cNvSpPr/>
              <p:nvPr/>
            </p:nvSpPr>
            <p:spPr>
              <a:xfrm>
                <a:off x="1128052" y="1659460"/>
                <a:ext cx="2641517" cy="822960"/>
              </a:xfrm>
              <a:prstGeom prst="homePlate">
                <a:avLst/>
              </a:prstGeom>
              <a:solidFill>
                <a:srgbClr val="2D2D8A">
                  <a:lumMod val="50000"/>
                </a:srgbClr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rPr>
                  <a:t>           </a:t>
                </a:r>
              </a:p>
            </p:txBody>
          </p:sp>
          <p:sp>
            <p:nvSpPr>
              <p:cNvPr id="8" name="Arrow: Chevron 7">
                <a:extLst>
                  <a:ext uri="{FF2B5EF4-FFF2-40B4-BE49-F238E27FC236}">
                    <a16:creationId xmlns:a16="http://schemas.microsoft.com/office/drawing/2014/main" id="{68D55999-B623-7995-5821-7ABE44E01291}"/>
                  </a:ext>
                </a:extLst>
              </p:cNvPr>
              <p:cNvSpPr/>
              <p:nvPr/>
            </p:nvSpPr>
            <p:spPr>
              <a:xfrm>
                <a:off x="3355561" y="1659018"/>
                <a:ext cx="2844211" cy="822960"/>
              </a:xfrm>
              <a:prstGeom prst="chevron">
                <a:avLst/>
              </a:prstGeom>
              <a:solidFill>
                <a:srgbClr val="2D2D8A">
                  <a:lumMod val="75000"/>
                </a:srgbClr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135731" marR="0" lvl="0" indent="64294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>
                    <a:tab pos="1344216" algn="l"/>
                  </a:tabLst>
                  <a:defRPr/>
                </a:pPr>
                <a:endPara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Lato" panose="020F0502020204030203" pitchFamily="34" charset="0"/>
                  <a:cs typeface="Lato" panose="020F0502020204030203" pitchFamily="34" charset="0"/>
                </a:endParaRPr>
              </a:p>
            </p:txBody>
          </p:sp>
          <p:sp>
            <p:nvSpPr>
              <p:cNvPr id="9" name="Arrow: Chevron 8">
                <a:extLst>
                  <a:ext uri="{FF2B5EF4-FFF2-40B4-BE49-F238E27FC236}">
                    <a16:creationId xmlns:a16="http://schemas.microsoft.com/office/drawing/2014/main" id="{8A083201-0560-600F-95C9-7C61BA051813}"/>
                  </a:ext>
                </a:extLst>
              </p:cNvPr>
              <p:cNvSpPr/>
              <p:nvPr/>
            </p:nvSpPr>
            <p:spPr>
              <a:xfrm>
                <a:off x="5824391" y="1659017"/>
                <a:ext cx="2692166" cy="822960"/>
              </a:xfrm>
              <a:prstGeom prst="chevron">
                <a:avLst/>
              </a:prstGeom>
              <a:solidFill>
                <a:srgbClr val="2D2D8A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Lato" panose="020F0502020204030203" pitchFamily="34" charset="0"/>
                    <a:cs typeface="Lato" panose="020F0502020204030203" pitchFamily="34" charset="0"/>
                  </a:rPr>
                  <a:t>        </a:t>
                </a:r>
                <a:endPara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Lato" panose="020F0502020204030203" pitchFamily="34" charset="0"/>
                  <a:cs typeface="Lato" panose="020F0502020204030203" pitchFamily="34" charset="0"/>
                </a:endParaRPr>
              </a:p>
            </p:txBody>
          </p:sp>
          <p:sp>
            <p:nvSpPr>
              <p:cNvPr id="10" name="Arrow: Pentagon 9">
                <a:extLst>
                  <a:ext uri="{FF2B5EF4-FFF2-40B4-BE49-F238E27FC236}">
                    <a16:creationId xmlns:a16="http://schemas.microsoft.com/office/drawing/2014/main" id="{35EBA45F-8206-0116-D9E5-5DBF9A4A0FF8}"/>
                  </a:ext>
                </a:extLst>
              </p:cNvPr>
              <p:cNvSpPr/>
              <p:nvPr/>
            </p:nvSpPr>
            <p:spPr>
              <a:xfrm>
                <a:off x="8619388" y="1659017"/>
                <a:ext cx="2686682" cy="822960"/>
              </a:xfrm>
              <a:prstGeom prst="homePlate">
                <a:avLst/>
              </a:prstGeom>
              <a:solidFill>
                <a:srgbClr val="000000">
                  <a:lumMod val="85000"/>
                  <a:lumOff val="15000"/>
                </a:srgbClr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Lato" panose="020F0502020204030203" pitchFamily="34" charset="0"/>
                  <a:cs typeface="Lato" panose="020F0502020204030203" pitchFamily="34" charset="0"/>
                </a:endParaRP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29EE923B-E493-1213-AA7F-71FB2DC412C4}"/>
                  </a:ext>
                </a:extLst>
              </p:cNvPr>
              <p:cNvSpPr txBox="1"/>
              <p:nvPr/>
            </p:nvSpPr>
            <p:spPr>
              <a:xfrm>
                <a:off x="3425697" y="2561455"/>
                <a:ext cx="2283364" cy="16349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285750" indent="-285750">
                  <a:spcAft>
                    <a:spcPts val="600"/>
                  </a:spcAft>
                  <a:buBlip>
                    <a:blip r:embed="rId3"/>
                  </a:buBlip>
                  <a:defRPr sz="1600"/>
                </a:lvl1pPr>
              </a:lstStyle>
              <a:p>
                <a:pPr marL="214313" marR="0" lvl="0" indent="-214313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450"/>
                  </a:spcAft>
                  <a:buClrTx/>
                  <a:buSzTx/>
                  <a:buFontTx/>
                  <a:buBlip>
                    <a:blip r:embed="rId3"/>
                  </a:buBlip>
                  <a:tabLst/>
                  <a:defRPr/>
                </a:pPr>
                <a:r>
                  <a:rPr kumimoji="0" lang="en-US" sz="105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rPr>
                  <a:t>G20 urges MDBs/IFIs to catalyze private capital through risk-sharing instruments.</a:t>
                </a:r>
              </a:p>
              <a:p>
                <a:pPr marL="214313" marR="0" lvl="0" indent="-214313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450"/>
                  </a:spcAft>
                  <a:buClrTx/>
                  <a:buSzTx/>
                  <a:buFontTx/>
                  <a:buBlip>
                    <a:blip r:embed="rId3"/>
                  </a:buBlip>
                  <a:tabLst/>
                  <a:defRPr/>
                </a:pPr>
                <a:r>
                  <a:rPr kumimoji="0" lang="en-US" sz="105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rPr>
                  <a:t>Private investors show interest in addressing the gap.</a:t>
                </a:r>
              </a:p>
            </p:txBody>
          </p: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8C621E43-DA83-142A-52DD-4727D1B648CD}"/>
                  </a:ext>
                </a:extLst>
              </p:cNvPr>
              <p:cNvSpPr txBox="1"/>
              <p:nvPr/>
            </p:nvSpPr>
            <p:spPr>
              <a:xfrm>
                <a:off x="5709062" y="2529713"/>
                <a:ext cx="2584050" cy="19995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285750" indent="-285750">
                  <a:spcAft>
                    <a:spcPts val="600"/>
                  </a:spcAft>
                  <a:buBlip>
                    <a:blip r:embed="rId3"/>
                  </a:buBlip>
                  <a:defRPr sz="1600"/>
                </a:lvl1pPr>
              </a:lstStyle>
              <a:p>
                <a:pPr marL="214313" marR="0" lvl="0" indent="-214313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450"/>
                  </a:spcAft>
                  <a:buClrTx/>
                  <a:buSzTx/>
                  <a:buFontTx/>
                  <a:buBlip>
                    <a:blip r:embed="rId3"/>
                  </a:buBlip>
                  <a:tabLst/>
                  <a:defRPr/>
                </a:pPr>
                <a:r>
                  <a:rPr kumimoji="0" lang="en-US" sz="105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rPr>
                  <a:t>Member States request innovative solutions (</a:t>
                </a:r>
                <a:r>
                  <a:rPr kumimoji="0" lang="en-US" sz="105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rPr>
                  <a:t>eg.</a:t>
                </a:r>
                <a:r>
                  <a:rPr kumimoji="0" lang="en-US" sz="105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rPr>
                  <a:t> risk-sharing and technical assistance) to </a:t>
                </a:r>
                <a:r>
                  <a:rPr kumimoji="0" lang="en-US" altLang="zh-CN" sz="105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黑体" panose="02010609060101010101" pitchFamily="49" charset="-122"/>
                    <a:cs typeface="+mn-cs"/>
                  </a:rPr>
                  <a:t>empower </a:t>
                </a:r>
                <a:r>
                  <a:rPr kumimoji="0" lang="en-US" altLang="zh-CN" sz="105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黑体" panose="02010609060101010101" pitchFamily="49" charset="-122"/>
                    <a:cs typeface="+mn-cs"/>
                  </a:rPr>
                  <a:t>agri</a:t>
                </a:r>
                <a:r>
                  <a:rPr kumimoji="0" lang="en-US" altLang="zh-CN" sz="105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黑体" panose="02010609060101010101" pitchFamily="49" charset="-122"/>
                    <a:cs typeface="+mn-cs"/>
                  </a:rPr>
                  <a:t>-PDBs</a:t>
                </a:r>
                <a:r>
                  <a:rPr kumimoji="0" lang="en-US" sz="105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rPr>
                  <a:t>.</a:t>
                </a:r>
              </a:p>
              <a:p>
                <a:pPr marL="214313" marR="0" lvl="0" indent="-214313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450"/>
                  </a:spcAft>
                  <a:buClrTx/>
                  <a:buSzTx/>
                  <a:buFontTx/>
                  <a:buBlip>
                    <a:blip r:embed="rId3"/>
                  </a:buBlip>
                  <a:tabLst/>
                  <a:defRPr/>
                </a:pPr>
                <a:r>
                  <a:rPr kumimoji="0" lang="en-US" sz="105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rPr>
                  <a:t>Agri-PDBs constrained by market access and capacity gaps in project design, risk mitigation, governance, etc.</a:t>
                </a:r>
              </a:p>
            </p:txBody>
          </p: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7A7C4071-8216-FD26-478E-37F0B1071865}"/>
                  </a:ext>
                </a:extLst>
              </p:cNvPr>
              <p:cNvSpPr txBox="1"/>
              <p:nvPr/>
            </p:nvSpPr>
            <p:spPr>
              <a:xfrm>
                <a:off x="8605769" y="2529712"/>
                <a:ext cx="2397037" cy="22542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285750" indent="-285750">
                  <a:spcAft>
                    <a:spcPts val="600"/>
                  </a:spcAft>
                  <a:buBlip>
                    <a:blip r:embed="rId3"/>
                  </a:buBlip>
                  <a:defRPr sz="1600"/>
                </a:lvl1pPr>
              </a:lstStyle>
              <a:p>
                <a:pPr marL="214313" marR="0" lvl="0" indent="-214313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450"/>
                  </a:spcAft>
                  <a:buClrTx/>
                  <a:buSzTx/>
                  <a:buFontTx/>
                  <a:buBlip>
                    <a:blip r:embed="rId3"/>
                  </a:buBlip>
                  <a:tabLst/>
                  <a:defRPr/>
                </a:pPr>
                <a:r>
                  <a:rPr kumimoji="0" lang="en-US" sz="105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rPr>
                  <a:t>Strong track record in structuring bankable rural projects.</a:t>
                </a:r>
              </a:p>
              <a:p>
                <a:pPr marL="214313" marR="0" lvl="0" indent="-214313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450"/>
                  </a:spcAft>
                  <a:buClrTx/>
                  <a:buSzTx/>
                  <a:buFontTx/>
                  <a:buBlip>
                    <a:blip r:embed="rId3"/>
                  </a:buBlip>
                  <a:tabLst/>
                  <a:defRPr/>
                </a:pPr>
                <a:r>
                  <a:rPr kumimoji="0" lang="en-US" sz="105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rPr>
                  <a:t>Deep expertise in fiduciary oversight, safeguards, and results management.</a:t>
                </a:r>
              </a:p>
              <a:p>
                <a:pPr marL="214313" marR="0" lvl="0" indent="-214313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450"/>
                  </a:spcAft>
                  <a:buClrTx/>
                  <a:buSzTx/>
                  <a:buFontTx/>
                  <a:buBlip>
                    <a:blip r:embed="rId3"/>
                  </a:buBlip>
                  <a:tabLst/>
                  <a:defRPr/>
                </a:pPr>
                <a:r>
                  <a:rPr kumimoji="0" lang="en-US" sz="105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rPr>
                  <a:t>Leadership of a global </a:t>
                </a:r>
                <a:r>
                  <a:rPr kumimoji="0" lang="en-US" sz="105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rPr>
                  <a:t>agri</a:t>
                </a:r>
                <a:r>
                  <a:rPr kumimoji="0" lang="en-US" sz="105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rPr>
                  <a:t>-PDB coalition (96 countries).</a:t>
                </a:r>
              </a:p>
            </p:txBody>
          </p:sp>
        </p:grp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7ACAEBB8-5090-D93E-9AF7-8FA4371E485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04851" y="2006805"/>
              <a:ext cx="467770" cy="534213"/>
            </a:xfrm>
            <a:prstGeom prst="rect">
              <a:avLst/>
            </a:prstGeom>
          </p:spPr>
        </p:pic>
      </p:grpSp>
      <p:pic>
        <p:nvPicPr>
          <p:cNvPr id="14" name="Picture 13">
            <a:extLst>
              <a:ext uri="{FF2B5EF4-FFF2-40B4-BE49-F238E27FC236}">
                <a16:creationId xmlns:a16="http://schemas.microsoft.com/office/drawing/2014/main" id="{0DCC273B-37C1-9739-A545-B068A24952D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437" y="1495662"/>
            <a:ext cx="399799" cy="376701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412180A8-8110-AF66-98A9-60B5F746874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3688" y="1454752"/>
            <a:ext cx="322975" cy="374792"/>
          </a:xfrm>
          <a:prstGeom prst="rect">
            <a:avLst/>
          </a:prstGeom>
        </p:spPr>
      </p:pic>
      <p:pic>
        <p:nvPicPr>
          <p:cNvPr id="23" name="Graphic 22" descr="Safe outline">
            <a:extLst>
              <a:ext uri="{FF2B5EF4-FFF2-40B4-BE49-F238E27FC236}">
                <a16:creationId xmlns:a16="http://schemas.microsoft.com/office/drawing/2014/main" id="{0AC21010-481C-E74E-0130-8A144CB2B49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387947" y="1475401"/>
            <a:ext cx="447809" cy="447809"/>
          </a:xfrm>
          <a:prstGeom prst="rect">
            <a:avLst/>
          </a:prstGeom>
        </p:spPr>
      </p:pic>
      <p:pic>
        <p:nvPicPr>
          <p:cNvPr id="24" name="Graphic 23" descr="The lulav outline">
            <a:extLst>
              <a:ext uri="{FF2B5EF4-FFF2-40B4-BE49-F238E27FC236}">
                <a16:creationId xmlns:a16="http://schemas.microsoft.com/office/drawing/2014/main" id="{A1521377-FC23-B5DC-C9AA-0E41817ED0F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542120" y="1466347"/>
            <a:ext cx="403338" cy="403338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A60E5711-7903-9D1D-B643-E02E11116168}"/>
              </a:ext>
            </a:extLst>
          </p:cNvPr>
          <p:cNvSpPr txBox="1"/>
          <p:nvPr/>
        </p:nvSpPr>
        <p:spPr>
          <a:xfrm>
            <a:off x="169624" y="2132813"/>
            <a:ext cx="1629505" cy="16106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3" indent="-214313" algn="l" defTabSz="685800" rtl="0">
              <a:spcAft>
                <a:spcPts val="450"/>
              </a:spcAft>
              <a:buFontTx/>
              <a:buBlip>
                <a:blip r:embed="rId3"/>
              </a:buBlip>
            </a:pPr>
            <a:r>
              <a:rPr lang="en-US" sz="1050" kern="1200" dirty="0">
                <a:solidFill>
                  <a:srgbClr val="000000"/>
                </a:solidFill>
                <a:latin typeface="Arial"/>
                <a:ea typeface="+mn-ea"/>
                <a:cs typeface="+mn-cs"/>
              </a:rPr>
              <a:t>Mismatch between rising rural investment needs and available financing.</a:t>
            </a:r>
          </a:p>
          <a:p>
            <a:pPr marL="214313" indent="-214313" algn="l" defTabSz="685800" rtl="0">
              <a:spcAft>
                <a:spcPts val="450"/>
              </a:spcAft>
              <a:buFontTx/>
              <a:buBlip>
                <a:blip r:embed="rId3"/>
              </a:buBlip>
            </a:pPr>
            <a:r>
              <a:rPr lang="en-US" sz="1050" kern="1200" dirty="0">
                <a:solidFill>
                  <a:srgbClr val="000000"/>
                </a:solidFill>
                <a:latin typeface="Arial"/>
                <a:ea typeface="+mn-ea"/>
                <a:cs typeface="+mn-cs"/>
              </a:rPr>
              <a:t>Need to scale up concessional finance via tailored mechanisms</a:t>
            </a:r>
            <a:r>
              <a:rPr lang="en-US" altLang="zh-CN" sz="1050" kern="1200" dirty="0">
                <a:solidFill>
                  <a:srgbClr val="000000"/>
                </a:solidFill>
                <a:latin typeface="Arial"/>
                <a:ea typeface="黑体" panose="02010609060101010101" pitchFamily="49" charset="-122"/>
                <a:cs typeface="+mn-cs"/>
              </a:rPr>
              <a:t>.</a:t>
            </a:r>
            <a:endParaRPr lang="en-US" sz="1050" kern="1200" dirty="0">
              <a:solidFill>
                <a:srgbClr val="000000"/>
              </a:solidFill>
              <a:latin typeface="Arial"/>
              <a:ea typeface="+mn-ea"/>
              <a:cs typeface="+mn-cs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520C0E38-CF67-F968-B4A9-A891E44B0DF0}"/>
              </a:ext>
            </a:extLst>
          </p:cNvPr>
          <p:cNvSpPr txBox="1"/>
          <p:nvPr/>
        </p:nvSpPr>
        <p:spPr>
          <a:xfrm>
            <a:off x="7207891" y="2122320"/>
            <a:ext cx="1655178" cy="16748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285750" indent="-285750">
              <a:spcAft>
                <a:spcPts val="600"/>
              </a:spcAft>
              <a:buBlip>
                <a:blip r:embed="rId3"/>
              </a:buBlip>
              <a:defRPr sz="1600"/>
            </a:lvl1pPr>
          </a:lstStyle>
          <a:p>
            <a:pPr marL="214313" indent="-214313" algn="l" defTabSz="685800" rtl="0">
              <a:spcAft>
                <a:spcPts val="450"/>
              </a:spcAft>
            </a:pPr>
            <a:r>
              <a:rPr lang="en-US" altLang="zh-CN" sz="1050" kern="1200" dirty="0">
                <a:solidFill>
                  <a:srgbClr val="000000"/>
                </a:solidFill>
                <a:latin typeface="Arial"/>
                <a:ea typeface="黑体" panose="02010609060101010101" pitchFamily="49" charset="-122"/>
                <a:cs typeface="+mn-cs"/>
              </a:rPr>
              <a:t>Recognized by IFAD’s </a:t>
            </a:r>
            <a:r>
              <a:rPr lang="en-US" sz="1050" kern="1200" dirty="0">
                <a:solidFill>
                  <a:srgbClr val="000000"/>
                </a:solidFill>
                <a:latin typeface="Arial"/>
                <a:ea typeface="+mn-ea"/>
                <a:cs typeface="+mn-cs"/>
              </a:rPr>
              <a:t>AA+ credit rating.</a:t>
            </a:r>
          </a:p>
          <a:p>
            <a:pPr marL="214313" indent="-214313" algn="l" defTabSz="685800" rtl="0">
              <a:spcAft>
                <a:spcPts val="450"/>
              </a:spcAft>
            </a:pPr>
            <a:r>
              <a:rPr lang="en-US" sz="1050" kern="1200" dirty="0">
                <a:solidFill>
                  <a:srgbClr val="000000"/>
                </a:solidFill>
                <a:latin typeface="Arial"/>
                <a:ea typeface="+mn-ea"/>
                <a:cs typeface="+mn-cs"/>
              </a:rPr>
              <a:t>Strong capital and liquidity indicators.</a:t>
            </a:r>
          </a:p>
          <a:p>
            <a:pPr marL="214313" indent="-214313" algn="l" defTabSz="685800" rtl="0">
              <a:spcAft>
                <a:spcPts val="450"/>
              </a:spcAft>
            </a:pPr>
            <a:r>
              <a:rPr lang="en-US" sz="1050" kern="1200" dirty="0">
                <a:solidFill>
                  <a:srgbClr val="000000"/>
                </a:solidFill>
                <a:latin typeface="Arial"/>
                <a:ea typeface="+mn-ea"/>
                <a:cs typeface="+mn-cs"/>
              </a:rPr>
              <a:t>Opportunity to expand product base beyond loans and grants.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AA16618E-1D08-A3FD-539E-3D55C1DA850F}"/>
              </a:ext>
            </a:extLst>
          </p:cNvPr>
          <p:cNvSpPr/>
          <p:nvPr/>
        </p:nvSpPr>
        <p:spPr bwMode="auto">
          <a:xfrm>
            <a:off x="149715" y="1297181"/>
            <a:ext cx="5267533" cy="3178708"/>
          </a:xfrm>
          <a:prstGeom prst="rect">
            <a:avLst/>
          </a:prstGeom>
          <a:noFill/>
          <a:ln w="9525" cap="flat" cmpd="sng" algn="ctr">
            <a:solidFill>
              <a:srgbClr val="2D2D8A">
                <a:lumMod val="75000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pitchFamily="84" charset="-128"/>
              <a:cs typeface="ＭＳ Ｐゴシック" pitchFamily="84" charset="-128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B54FC5C-31BF-2B46-BB98-0CA3DB136B1F}"/>
              </a:ext>
            </a:extLst>
          </p:cNvPr>
          <p:cNvSpPr/>
          <p:nvPr/>
        </p:nvSpPr>
        <p:spPr bwMode="auto">
          <a:xfrm>
            <a:off x="5452270" y="1292510"/>
            <a:ext cx="3561878" cy="3184239"/>
          </a:xfrm>
          <a:prstGeom prst="rect">
            <a:avLst/>
          </a:prstGeom>
          <a:noFill/>
          <a:ln w="9525" cap="flat" cmpd="sng" algn="ctr">
            <a:solidFill>
              <a:srgbClr val="2D2D8A">
                <a:lumMod val="75000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pitchFamily="84" charset="-128"/>
              <a:cs typeface="ＭＳ Ｐゴシック" pitchFamily="84" charset="-128"/>
            </a:endParaRPr>
          </a:p>
        </p:txBody>
      </p:sp>
      <p:sp>
        <p:nvSpPr>
          <p:cNvPr id="29" name="Title 3">
            <a:extLst>
              <a:ext uri="{FF2B5EF4-FFF2-40B4-BE49-F238E27FC236}">
                <a16:creationId xmlns:a16="http://schemas.microsoft.com/office/drawing/2014/main" id="{9894A78E-AE93-3BE2-82DA-B3CF890448C7}"/>
              </a:ext>
            </a:extLst>
          </p:cNvPr>
          <p:cNvSpPr txBox="1">
            <a:spLocks/>
          </p:cNvSpPr>
          <p:nvPr/>
        </p:nvSpPr>
        <p:spPr bwMode="auto">
          <a:xfrm>
            <a:off x="169623" y="762194"/>
            <a:ext cx="5247625" cy="6607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+mj-lt"/>
                <a:ea typeface="Geneva" charset="0"/>
                <a:cs typeface="Geneva" charset="0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  <a:ea typeface="Geneva" charset="0"/>
                <a:cs typeface="Geneva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  <a:ea typeface="Geneva" charset="0"/>
                <a:cs typeface="Geneva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  <a:ea typeface="Geneva" charset="0"/>
                <a:cs typeface="Geneva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  <a:ea typeface="Geneva" charset="0"/>
                <a:cs typeface="Geneva" charset="0"/>
              </a:defRPr>
            </a:lvl5pPr>
            <a:lvl6pPr marL="457189" algn="l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charset="0"/>
                <a:ea typeface="ＭＳ Ｐゴシック" pitchFamily="84" charset="-128"/>
                <a:cs typeface="ＭＳ Ｐゴシック" pitchFamily="84" charset="-128"/>
              </a:defRPr>
            </a:lvl6pPr>
            <a:lvl7pPr marL="914378" algn="l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charset="0"/>
                <a:ea typeface="ＭＳ Ｐゴシック" pitchFamily="84" charset="-128"/>
                <a:cs typeface="ＭＳ Ｐゴシック" pitchFamily="84" charset="-128"/>
              </a:defRPr>
            </a:lvl7pPr>
            <a:lvl8pPr marL="1371566" algn="l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charset="0"/>
                <a:ea typeface="ＭＳ Ｐゴシック" pitchFamily="84" charset="-128"/>
                <a:cs typeface="ＭＳ Ｐゴシック" pitchFamily="84" charset="-128"/>
              </a:defRPr>
            </a:lvl8pPr>
            <a:lvl9pPr marL="1828754" algn="l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charset="0"/>
                <a:ea typeface="ＭＳ Ｐゴシック" pitchFamily="84" charset="-128"/>
                <a:cs typeface="ＭＳ Ｐゴシック" pitchFamily="84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346CAE"/>
                </a:solidFill>
                <a:effectLst/>
                <a:uLnTx/>
                <a:uFillTx/>
                <a:latin typeface="Arial"/>
              </a:rPr>
              <a:t>Bridging the rural financing gap…</a:t>
            </a:r>
            <a:endParaRPr kumimoji="0" lang="en-GB" sz="1800" b="1" i="0" u="none" strike="noStrike" kern="0" cap="none" spc="0" normalizeH="0" baseline="0" noProof="0" dirty="0">
              <a:ln>
                <a:noFill/>
              </a:ln>
              <a:solidFill>
                <a:srgbClr val="346CAE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30" name="Title 3">
            <a:extLst>
              <a:ext uri="{FF2B5EF4-FFF2-40B4-BE49-F238E27FC236}">
                <a16:creationId xmlns:a16="http://schemas.microsoft.com/office/drawing/2014/main" id="{9332D79E-9CAA-7CF7-FF05-E049EE3E1387}"/>
              </a:ext>
            </a:extLst>
          </p:cNvPr>
          <p:cNvSpPr txBox="1">
            <a:spLocks/>
          </p:cNvSpPr>
          <p:nvPr/>
        </p:nvSpPr>
        <p:spPr bwMode="auto">
          <a:xfrm>
            <a:off x="236220" y="228399"/>
            <a:ext cx="5247625" cy="6607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+mj-lt"/>
                <a:ea typeface="Geneva" charset="0"/>
                <a:cs typeface="Geneva" charset="0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  <a:ea typeface="Geneva" charset="0"/>
                <a:cs typeface="Geneva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  <a:ea typeface="Geneva" charset="0"/>
                <a:cs typeface="Geneva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  <a:ea typeface="Geneva" charset="0"/>
                <a:cs typeface="Geneva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  <a:ea typeface="Geneva" charset="0"/>
                <a:cs typeface="Geneva" charset="0"/>
              </a:defRPr>
            </a:lvl5pPr>
            <a:lvl6pPr marL="457189" algn="l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charset="0"/>
                <a:ea typeface="ＭＳ Ｐゴシック" pitchFamily="84" charset="-128"/>
                <a:cs typeface="ＭＳ Ｐゴシック" pitchFamily="84" charset="-128"/>
              </a:defRPr>
            </a:lvl6pPr>
            <a:lvl7pPr marL="914378" algn="l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charset="0"/>
                <a:ea typeface="ＭＳ Ｐゴシック" pitchFamily="84" charset="-128"/>
                <a:cs typeface="ＭＳ Ｐゴシック" pitchFamily="84" charset="-128"/>
              </a:defRPr>
            </a:lvl7pPr>
            <a:lvl8pPr marL="1371566" algn="l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charset="0"/>
                <a:ea typeface="ＭＳ Ｐゴシック" pitchFamily="84" charset="-128"/>
                <a:cs typeface="ＭＳ Ｐゴシック" pitchFamily="84" charset="-128"/>
              </a:defRPr>
            </a:lvl8pPr>
            <a:lvl9pPr marL="1828754" algn="l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charset="0"/>
                <a:ea typeface="ＭＳ Ｐゴシック" pitchFamily="84" charset="-128"/>
                <a:cs typeface="ＭＳ Ｐゴシック" pitchFamily="84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800" dirty="0">
                <a:solidFill>
                  <a:srgbClr val="346CAE"/>
                </a:solidFill>
                <a:latin typeface="Arial"/>
              </a:rPr>
              <a:t>IFAD PCGs</a:t>
            </a:r>
            <a:r>
              <a:rPr lang="en-GB" sz="1800" dirty="0">
                <a:solidFill>
                  <a:srgbClr val="346CAE"/>
                </a:solidFill>
                <a:latin typeface="Arial"/>
              </a:rPr>
              <a:t>: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0518784E-12EF-CD65-9081-303C7931499C}"/>
              </a:ext>
            </a:extLst>
          </p:cNvPr>
          <p:cNvSpPr txBox="1"/>
          <p:nvPr/>
        </p:nvSpPr>
        <p:spPr>
          <a:xfrm>
            <a:off x="611881" y="1362329"/>
            <a:ext cx="13086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1" kern="1200" dirty="0">
                <a:solidFill>
                  <a:srgbClr val="FFFFFF"/>
                </a:solidFill>
                <a:latin typeface="Arial"/>
              </a:rPr>
              <a:t>Persistent       and widening gap</a:t>
            </a:r>
            <a:endParaRPr lang="en-GB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33D010B0-6541-7CD8-72C3-D6C32436FC49}"/>
              </a:ext>
            </a:extLst>
          </p:cNvPr>
          <p:cNvSpPr txBox="1"/>
          <p:nvPr/>
        </p:nvSpPr>
        <p:spPr>
          <a:xfrm>
            <a:off x="2239485" y="1437183"/>
            <a:ext cx="14311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8900" marR="0" lvl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344216" algn="l"/>
              </a:tabLst>
              <a:defRPr/>
            </a:pPr>
            <a:r>
              <a:rPr lang="en-US" sz="1200" b="1" kern="1200" dirty="0">
                <a:solidFill>
                  <a:srgbClr val="FFFFFF"/>
                </a:solidFill>
                <a:latin typeface="Arial"/>
                <a:ea typeface="Lato" panose="020F0502020204030203" pitchFamily="34" charset="0"/>
                <a:cs typeface="Lato" panose="020F0502020204030203" pitchFamily="34" charset="0"/>
              </a:rPr>
              <a:t>Unlocking</a:t>
            </a:r>
          </a:p>
          <a:p>
            <a:pPr marL="88900" marR="0" lvl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344216" algn="l"/>
              </a:tabLst>
              <a:defRPr/>
            </a:pPr>
            <a:r>
              <a:rPr lang="en-US" sz="1200" b="1" kern="1200" dirty="0">
                <a:solidFill>
                  <a:srgbClr val="FFFFFF"/>
                </a:solidFill>
                <a:latin typeface="Arial"/>
                <a:ea typeface="Lato" panose="020F0502020204030203" pitchFamily="34" charset="0"/>
                <a:cs typeface="Lato" panose="020F0502020204030203" pitchFamily="34" charset="0"/>
              </a:rPr>
              <a:t>private capital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AF89493D-BE92-602B-21C5-51DFFC8A0825}"/>
              </a:ext>
            </a:extLst>
          </p:cNvPr>
          <p:cNvSpPr txBox="1"/>
          <p:nvPr/>
        </p:nvSpPr>
        <p:spPr>
          <a:xfrm>
            <a:off x="4194835" y="1357862"/>
            <a:ext cx="12224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200" b="1" kern="1200" dirty="0">
                <a:solidFill>
                  <a:srgbClr val="FFFFFF"/>
                </a:solidFill>
                <a:latin typeface="Arial"/>
                <a:ea typeface="Lato" panose="020F0502020204030203" pitchFamily="34" charset="0"/>
                <a:cs typeface="Lato" panose="020F0502020204030203" pitchFamily="34" charset="0"/>
              </a:rPr>
              <a:t>Rising 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200" b="1" kern="1200" dirty="0" err="1">
                <a:solidFill>
                  <a:srgbClr val="FFFFFF"/>
                </a:solidFill>
                <a:latin typeface="Arial"/>
                <a:ea typeface="Lato" panose="020F0502020204030203" pitchFamily="34" charset="0"/>
                <a:cs typeface="Lato" panose="020F0502020204030203" pitchFamily="34" charset="0"/>
              </a:rPr>
              <a:t>agri</a:t>
            </a:r>
            <a:r>
              <a:rPr lang="en-US" altLang="zh-CN" sz="1200" b="1" kern="1200" dirty="0">
                <a:solidFill>
                  <a:srgbClr val="FFFFFF"/>
                </a:solidFill>
                <a:latin typeface="Arial"/>
                <a:ea typeface="Lato" panose="020F0502020204030203" pitchFamily="34" charset="0"/>
                <a:cs typeface="Lato" panose="020F0502020204030203" pitchFamily="34" charset="0"/>
              </a:rPr>
              <a:t>-PDB 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kern="1200" dirty="0">
                <a:solidFill>
                  <a:srgbClr val="FFFFFF"/>
                </a:solidFill>
                <a:latin typeface="Arial"/>
                <a:ea typeface="Lato" panose="020F0502020204030203" pitchFamily="34" charset="0"/>
                <a:cs typeface="Lato" panose="020F0502020204030203" pitchFamily="34" charset="0"/>
              </a:rPr>
              <a:t>demand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805BE7E2-E18D-BD7A-FE64-3C48D17CD76F}"/>
              </a:ext>
            </a:extLst>
          </p:cNvPr>
          <p:cNvSpPr txBox="1"/>
          <p:nvPr/>
        </p:nvSpPr>
        <p:spPr>
          <a:xfrm>
            <a:off x="5881955" y="1357862"/>
            <a:ext cx="12224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kern="1200" dirty="0">
                <a:solidFill>
                  <a:srgbClr val="FFFFFF"/>
                </a:solidFill>
                <a:latin typeface="Arial"/>
                <a:ea typeface="Lato" panose="020F0502020204030203" pitchFamily="34" charset="0"/>
                <a:cs typeface="Lato" panose="020F0502020204030203" pitchFamily="34" charset="0"/>
              </a:rPr>
              <a:t>Longstanding sectoral             expertise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52C24BE6-320B-9CE9-D3B6-F32F7284230C}"/>
              </a:ext>
            </a:extLst>
          </p:cNvPr>
          <p:cNvSpPr txBox="1"/>
          <p:nvPr/>
        </p:nvSpPr>
        <p:spPr>
          <a:xfrm>
            <a:off x="7778710" y="1357862"/>
            <a:ext cx="11352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kern="1200" dirty="0">
                <a:solidFill>
                  <a:srgbClr val="FFFFFF"/>
                </a:solidFill>
                <a:latin typeface="Arial"/>
                <a:ea typeface="Lato" panose="020F0502020204030203" pitchFamily="34" charset="0"/>
                <a:cs typeface="Lato" panose="020F0502020204030203" pitchFamily="34" charset="0"/>
              </a:rPr>
              <a:t>Solid financial capacity</a:t>
            </a:r>
          </a:p>
        </p:txBody>
      </p:sp>
      <p:sp>
        <p:nvSpPr>
          <p:cNvPr id="36" name="Title 3">
            <a:extLst>
              <a:ext uri="{FF2B5EF4-FFF2-40B4-BE49-F238E27FC236}">
                <a16:creationId xmlns:a16="http://schemas.microsoft.com/office/drawing/2014/main" id="{E80D3F12-2422-BB35-8575-3416F7A46A79}"/>
              </a:ext>
            </a:extLst>
          </p:cNvPr>
          <p:cNvSpPr txBox="1">
            <a:spLocks/>
          </p:cNvSpPr>
          <p:nvPr/>
        </p:nvSpPr>
        <p:spPr bwMode="auto">
          <a:xfrm>
            <a:off x="5444625" y="762194"/>
            <a:ext cx="3623175" cy="6607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+mj-lt"/>
                <a:ea typeface="Geneva" charset="0"/>
                <a:cs typeface="Geneva" charset="0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  <a:ea typeface="Geneva" charset="0"/>
                <a:cs typeface="Geneva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  <a:ea typeface="Geneva" charset="0"/>
                <a:cs typeface="Geneva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  <a:ea typeface="Geneva" charset="0"/>
                <a:cs typeface="Geneva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  <a:ea typeface="Geneva" charset="0"/>
                <a:cs typeface="Geneva" charset="0"/>
              </a:defRPr>
            </a:lvl5pPr>
            <a:lvl6pPr marL="457189" algn="l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charset="0"/>
                <a:ea typeface="ＭＳ Ｐゴシック" pitchFamily="84" charset="-128"/>
                <a:cs typeface="ＭＳ Ｐゴシック" pitchFamily="84" charset="-128"/>
              </a:defRPr>
            </a:lvl6pPr>
            <a:lvl7pPr marL="914378" algn="l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charset="0"/>
                <a:ea typeface="ＭＳ Ｐゴシック" pitchFamily="84" charset="-128"/>
                <a:cs typeface="ＭＳ Ｐゴシック" pitchFamily="84" charset="-128"/>
              </a:defRPr>
            </a:lvl7pPr>
            <a:lvl8pPr marL="1371566" algn="l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charset="0"/>
                <a:ea typeface="ＭＳ Ｐゴシック" pitchFamily="84" charset="-128"/>
                <a:cs typeface="ＭＳ Ｐゴシック" pitchFamily="84" charset="-128"/>
              </a:defRPr>
            </a:lvl8pPr>
            <a:lvl9pPr marL="1828754" algn="l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charset="0"/>
                <a:ea typeface="ＭＳ Ｐゴシック" pitchFamily="84" charset="-128"/>
                <a:cs typeface="ＭＳ Ｐゴシック" pitchFamily="84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800" dirty="0">
                <a:solidFill>
                  <a:srgbClr val="346CAE"/>
                </a:solidFill>
                <a:latin typeface="Arial"/>
              </a:rPr>
              <a:t>by leveraging IFAD’s…</a:t>
            </a:r>
            <a:endParaRPr kumimoji="0" lang="en-GB" sz="1800" b="1" i="0" u="none" strike="noStrike" kern="0" cap="none" spc="0" normalizeH="0" baseline="0" noProof="0" dirty="0">
              <a:ln>
                <a:noFill/>
              </a:ln>
              <a:solidFill>
                <a:srgbClr val="346CAE"/>
              </a:solidFill>
              <a:effectLst/>
              <a:uLnTx/>
              <a:uFillTx/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360144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3DB047-3053-1A22-3B70-56A0C5C224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Rectangle 56">
            <a:extLst>
              <a:ext uri="{FF2B5EF4-FFF2-40B4-BE49-F238E27FC236}">
                <a16:creationId xmlns:a16="http://schemas.microsoft.com/office/drawing/2014/main" id="{5FA71D46-986E-F5F4-1BDF-F7F6307BB5EB}"/>
              </a:ext>
            </a:extLst>
          </p:cNvPr>
          <p:cNvSpPr/>
          <p:nvPr/>
        </p:nvSpPr>
        <p:spPr bwMode="auto">
          <a:xfrm>
            <a:off x="215680" y="1359272"/>
            <a:ext cx="8698986" cy="367200"/>
          </a:xfrm>
          <a:prstGeom prst="rect">
            <a:avLst/>
          </a:prstGeom>
          <a:solidFill>
            <a:srgbClr val="FFFFFF">
              <a:lumMod val="65000"/>
              <a:alpha val="2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Char char="-"/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ＭＳ Ｐゴシック" pitchFamily="34" charset="-128"/>
              <a:cs typeface="+mn-cs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B962B41-FDFA-46A9-7718-5748B9589787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6583680" y="4783455"/>
            <a:ext cx="2103120" cy="169277"/>
          </a:xfrm>
        </p:spPr>
        <p:txBody>
          <a:bodyPr/>
          <a:lstStyle/>
          <a:p>
            <a:fld id="{B6F15528-21DE-4FAA-801E-634DDDAF4B2B}" type="slidenum">
              <a:rPr lang="en-GB" sz="1100" smtClean="0"/>
              <a:t>3</a:t>
            </a:fld>
            <a:endParaRPr lang="en-GB" sz="1100" dirty="0"/>
          </a:p>
        </p:txBody>
      </p:sp>
      <p:sp>
        <p:nvSpPr>
          <p:cNvPr id="47" name="Title 3">
            <a:extLst>
              <a:ext uri="{FF2B5EF4-FFF2-40B4-BE49-F238E27FC236}">
                <a16:creationId xmlns:a16="http://schemas.microsoft.com/office/drawing/2014/main" id="{68B0AA57-85E3-1D64-B1D8-528C722A5659}"/>
              </a:ext>
            </a:extLst>
          </p:cNvPr>
          <p:cNvSpPr txBox="1">
            <a:spLocks/>
          </p:cNvSpPr>
          <p:nvPr/>
        </p:nvSpPr>
        <p:spPr bwMode="auto">
          <a:xfrm>
            <a:off x="236219" y="228399"/>
            <a:ext cx="7700159" cy="6701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+mj-lt"/>
                <a:ea typeface="Geneva" charset="0"/>
                <a:cs typeface="Geneva" charset="0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  <a:ea typeface="Geneva" charset="0"/>
                <a:cs typeface="Geneva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  <a:ea typeface="Geneva" charset="0"/>
                <a:cs typeface="Geneva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  <a:ea typeface="Geneva" charset="0"/>
                <a:cs typeface="Geneva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  <a:ea typeface="Geneva" charset="0"/>
                <a:cs typeface="Geneva" charset="0"/>
              </a:defRPr>
            </a:lvl5pPr>
            <a:lvl6pPr marL="457189" algn="l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charset="0"/>
                <a:ea typeface="ＭＳ Ｐゴシック" pitchFamily="84" charset="-128"/>
                <a:cs typeface="ＭＳ Ｐゴシック" pitchFamily="84" charset="-128"/>
              </a:defRPr>
            </a:lvl6pPr>
            <a:lvl7pPr marL="914378" algn="l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charset="0"/>
                <a:ea typeface="ＭＳ Ｐゴシック" pitchFamily="84" charset="-128"/>
                <a:cs typeface="ＭＳ Ｐゴシック" pitchFamily="84" charset="-128"/>
              </a:defRPr>
            </a:lvl7pPr>
            <a:lvl8pPr marL="1371566" algn="l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charset="0"/>
                <a:ea typeface="ＭＳ Ｐゴシック" pitchFamily="84" charset="-128"/>
                <a:cs typeface="ＭＳ Ｐゴシック" pitchFamily="84" charset="-128"/>
              </a:defRPr>
            </a:lvl8pPr>
            <a:lvl9pPr marL="1828754" algn="l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charset="0"/>
                <a:ea typeface="ＭＳ Ｐゴシック" pitchFamily="84" charset="-128"/>
                <a:cs typeface="ＭＳ Ｐゴシック" pitchFamily="84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800" dirty="0">
                <a:solidFill>
                  <a:srgbClr val="346CAE"/>
                </a:solidFill>
                <a:latin typeface="Arial"/>
              </a:rPr>
              <a:t>PCGs Pilot Program: </a:t>
            </a:r>
            <a:r>
              <a:rPr lang="en-GB" sz="1800" dirty="0">
                <a:solidFill>
                  <a:srgbClr val="346CAE"/>
                </a:solidFill>
                <a:latin typeface="Arial"/>
              </a:rPr>
              <a:t>A Strategic Risk Appetite &amp; Progressive Rollout</a:t>
            </a:r>
          </a:p>
        </p:txBody>
      </p:sp>
      <p:pic>
        <p:nvPicPr>
          <p:cNvPr id="53" name="object 20">
            <a:extLst>
              <a:ext uri="{FF2B5EF4-FFF2-40B4-BE49-F238E27FC236}">
                <a16:creationId xmlns:a16="http://schemas.microsoft.com/office/drawing/2014/main" id="{F4B63229-0338-CFB8-5C2B-F0D0745C2D5E}"/>
              </a:ext>
            </a:extLst>
          </p:cNvPr>
          <p:cNvPicPr/>
          <p:nvPr/>
        </p:nvPicPr>
        <p:blipFill>
          <a:blip r:embed="rId3" cstate="print"/>
          <a:srcRect t="1" r="-3959" b="-10224"/>
          <a:stretch/>
        </p:blipFill>
        <p:spPr>
          <a:xfrm>
            <a:off x="135652" y="4634340"/>
            <a:ext cx="1159747" cy="364382"/>
          </a:xfrm>
          <a:prstGeom prst="rect">
            <a:avLst/>
          </a:prstGeom>
        </p:spPr>
      </p:pic>
      <p:sp>
        <p:nvSpPr>
          <p:cNvPr id="54" name="object 10">
            <a:extLst>
              <a:ext uri="{FF2B5EF4-FFF2-40B4-BE49-F238E27FC236}">
                <a16:creationId xmlns:a16="http://schemas.microsoft.com/office/drawing/2014/main" id="{6A7968A6-FF9C-E27B-05E1-1ECAA419C0DE}"/>
              </a:ext>
            </a:extLst>
          </p:cNvPr>
          <p:cNvSpPr/>
          <p:nvPr/>
        </p:nvSpPr>
        <p:spPr>
          <a:xfrm>
            <a:off x="236220" y="316991"/>
            <a:ext cx="2265045" cy="71755"/>
          </a:xfrm>
          <a:custGeom>
            <a:avLst/>
            <a:gdLst/>
            <a:ahLst/>
            <a:cxnLst/>
            <a:rect l="l" t="t" r="r" b="b"/>
            <a:pathLst>
              <a:path w="2265045" h="71754">
                <a:moveTo>
                  <a:pt x="2264664" y="0"/>
                </a:moveTo>
                <a:lnTo>
                  <a:pt x="0" y="0"/>
                </a:lnTo>
                <a:lnTo>
                  <a:pt x="0" y="71627"/>
                </a:lnTo>
                <a:lnTo>
                  <a:pt x="2264664" y="71627"/>
                </a:lnTo>
                <a:lnTo>
                  <a:pt x="2264664" y="0"/>
                </a:lnTo>
                <a:close/>
              </a:path>
            </a:pathLst>
          </a:custGeom>
          <a:solidFill>
            <a:srgbClr val="346CA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AD30374-0ADC-7BA3-26E5-E6105D64F214}"/>
              </a:ext>
            </a:extLst>
          </p:cNvPr>
          <p:cNvSpPr/>
          <p:nvPr/>
        </p:nvSpPr>
        <p:spPr bwMode="auto">
          <a:xfrm>
            <a:off x="232537" y="938474"/>
            <a:ext cx="8682129" cy="367200"/>
          </a:xfrm>
          <a:prstGeom prst="rect">
            <a:avLst/>
          </a:prstGeom>
          <a:solidFill>
            <a:srgbClr val="FFFFFF">
              <a:lumMod val="65000"/>
              <a:alpha val="2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Char char="-"/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ＭＳ Ｐゴシック" pitchFamily="34" charset="-128"/>
              <a:cs typeface="+mn-cs"/>
            </a:endParaRPr>
          </a:p>
        </p:txBody>
      </p:sp>
      <p:sp>
        <p:nvSpPr>
          <p:cNvPr id="17" name="Pentagon 2">
            <a:extLst>
              <a:ext uri="{FF2B5EF4-FFF2-40B4-BE49-F238E27FC236}">
                <a16:creationId xmlns:a16="http://schemas.microsoft.com/office/drawing/2014/main" id="{3354EBCF-7227-FC2C-5E7A-8B5BF5DCBAC1}"/>
              </a:ext>
            </a:extLst>
          </p:cNvPr>
          <p:cNvSpPr/>
          <p:nvPr/>
        </p:nvSpPr>
        <p:spPr>
          <a:xfrm>
            <a:off x="236638" y="940855"/>
            <a:ext cx="2954715" cy="364820"/>
          </a:xfrm>
          <a:prstGeom prst="homePlate">
            <a:avLst/>
          </a:prstGeom>
          <a:solidFill>
            <a:srgbClr val="254061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Time Horizon</a:t>
            </a:r>
          </a:p>
        </p:txBody>
      </p:sp>
      <p:sp>
        <p:nvSpPr>
          <p:cNvPr id="18" name="Pentagon 3">
            <a:extLst>
              <a:ext uri="{FF2B5EF4-FFF2-40B4-BE49-F238E27FC236}">
                <a16:creationId xmlns:a16="http://schemas.microsoft.com/office/drawing/2014/main" id="{8F3BCD37-4EA8-A59A-81A9-1EE3E45F8905}"/>
              </a:ext>
            </a:extLst>
          </p:cNvPr>
          <p:cNvSpPr/>
          <p:nvPr/>
        </p:nvSpPr>
        <p:spPr>
          <a:xfrm>
            <a:off x="229334" y="1357295"/>
            <a:ext cx="2954715" cy="367016"/>
          </a:xfrm>
          <a:prstGeom prst="homePlate">
            <a:avLst/>
          </a:prstGeom>
          <a:solidFill>
            <a:srgbClr val="346CAE"/>
          </a:solidFill>
          <a:ln>
            <a:noFill/>
          </a:ln>
          <a:effectLst/>
        </p:spPr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Pilot Scope</a:t>
            </a:r>
          </a:p>
        </p:txBody>
      </p:sp>
      <p:sp>
        <p:nvSpPr>
          <p:cNvPr id="19" name="TextBox 23">
            <a:extLst>
              <a:ext uri="{FF2B5EF4-FFF2-40B4-BE49-F238E27FC236}">
                <a16:creationId xmlns:a16="http://schemas.microsoft.com/office/drawing/2014/main" id="{861160E5-D21D-676E-4BFE-EB790003B9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91353" y="980370"/>
            <a:ext cx="5488321" cy="2937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300" kern="1200" dirty="0">
                <a:solidFill>
                  <a:srgbClr val="000000"/>
                </a:solidFill>
                <a:cs typeface="+mn-cs"/>
              </a:rPr>
              <a:t>April 2026 – June 2029</a:t>
            </a:r>
            <a:r>
              <a:rPr kumimoji="0" lang="en-US" altLang="zh-CN" sz="13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cs"/>
              </a:rPr>
              <a:t>.</a:t>
            </a:r>
            <a:endParaRPr kumimoji="0" lang="en-US" altLang="en-US" sz="1300" b="0" i="0" u="none" strike="noStrike" kern="1200" cap="none" spc="0" normalizeH="0" baseline="0" noProof="0" dirty="0">
              <a:ln>
                <a:noFill/>
              </a:ln>
              <a:solidFill>
                <a:srgbClr val="1C525E"/>
              </a:solidFill>
              <a:effectLst/>
              <a:uLnTx/>
              <a:uFillTx/>
              <a:cs typeface="+mn-cs"/>
            </a:endParaRPr>
          </a:p>
        </p:txBody>
      </p:sp>
      <p:sp>
        <p:nvSpPr>
          <p:cNvPr id="20" name="TextBox 23">
            <a:extLst>
              <a:ext uri="{FF2B5EF4-FFF2-40B4-BE49-F238E27FC236}">
                <a16:creationId xmlns:a16="http://schemas.microsoft.com/office/drawing/2014/main" id="{58B53D7C-EE52-B2A4-66E8-ADF4DE60E9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89244" y="1409114"/>
            <a:ext cx="5614456" cy="2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ＭＳ Ｐゴシック" pitchFamily="34" charset="-128"/>
                <a:cs typeface="+mn-cs"/>
              </a:rPr>
              <a:t>A total envelope of US$ 130 million, limited to 1-3 transactions.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FED49FC8-AB78-FFE9-85F0-4E38B8AF533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270" y="898413"/>
            <a:ext cx="430530" cy="43053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BA784CDF-19FD-BDC0-E96E-6BF68695929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708" y="1349104"/>
            <a:ext cx="373888" cy="373888"/>
          </a:xfrm>
          <a:prstGeom prst="rect">
            <a:avLst/>
          </a:prstGeom>
        </p:spPr>
      </p:pic>
      <p:sp>
        <p:nvSpPr>
          <p:cNvPr id="61" name="榴莲PPT2">
            <a:extLst>
              <a:ext uri="{FF2B5EF4-FFF2-40B4-BE49-F238E27FC236}">
                <a16:creationId xmlns:a16="http://schemas.microsoft.com/office/drawing/2014/main" id="{37EB908E-C0FA-9939-F1F0-576AB41E64BF}"/>
              </a:ext>
            </a:extLst>
          </p:cNvPr>
          <p:cNvSpPr/>
          <p:nvPr/>
        </p:nvSpPr>
        <p:spPr>
          <a:xfrm>
            <a:off x="381000" y="1986734"/>
            <a:ext cx="3920400" cy="252527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rtl="0">
              <a:defRPr/>
            </a:pPr>
            <a:endParaRPr lang="zh-CN" altLang="en-US" sz="1350" kern="1200" dirty="0">
              <a:solidFill>
                <a:prstClr val="white"/>
              </a:solidFill>
              <a:latin typeface="HarmonyOS Sans SC" panose="00000400000000000000" pitchFamily="2" charset="-122"/>
              <a:ea typeface="HarmonyOS Sans SC" panose="00000400000000000000" pitchFamily="2" charset="-122"/>
            </a:endParaRPr>
          </a:p>
        </p:txBody>
      </p:sp>
      <p:sp>
        <p:nvSpPr>
          <p:cNvPr id="62" name="榴莲PPT3">
            <a:extLst>
              <a:ext uri="{FF2B5EF4-FFF2-40B4-BE49-F238E27FC236}">
                <a16:creationId xmlns:a16="http://schemas.microsoft.com/office/drawing/2014/main" id="{67E131FB-D783-6DBF-EA00-6A9C42D66936}"/>
              </a:ext>
            </a:extLst>
          </p:cNvPr>
          <p:cNvSpPr/>
          <p:nvPr/>
        </p:nvSpPr>
        <p:spPr>
          <a:xfrm>
            <a:off x="413278" y="2015924"/>
            <a:ext cx="3864312" cy="28756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rtl="0">
              <a:defRPr/>
            </a:pPr>
            <a:endParaRPr lang="zh-CN" altLang="en-US" sz="1350" kern="1200">
              <a:solidFill>
                <a:prstClr val="white"/>
              </a:solidFill>
              <a:latin typeface="HarmonyOS Sans SC" panose="00000400000000000000" pitchFamily="2" charset="-122"/>
              <a:ea typeface="HarmonyOS Sans SC" panose="00000400000000000000" pitchFamily="2" charset="-122"/>
            </a:endParaRPr>
          </a:p>
        </p:txBody>
      </p:sp>
      <p:sp>
        <p:nvSpPr>
          <p:cNvPr id="63" name="榴莲PPT11">
            <a:extLst>
              <a:ext uri="{FF2B5EF4-FFF2-40B4-BE49-F238E27FC236}">
                <a16:creationId xmlns:a16="http://schemas.microsoft.com/office/drawing/2014/main" id="{B3BAABD9-07A4-4C47-2173-ABEFBC60B19B}"/>
              </a:ext>
            </a:extLst>
          </p:cNvPr>
          <p:cNvSpPr/>
          <p:nvPr/>
        </p:nvSpPr>
        <p:spPr>
          <a:xfrm>
            <a:off x="381000" y="4498417"/>
            <a:ext cx="3920400" cy="4571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rtl="0">
              <a:defRPr/>
            </a:pPr>
            <a:endParaRPr lang="zh-CN" altLang="en-US" sz="1350" kern="1200">
              <a:solidFill>
                <a:prstClr val="white"/>
              </a:solidFill>
              <a:latin typeface="HarmonyOS Sans SC" panose="00000400000000000000" pitchFamily="2" charset="-122"/>
              <a:ea typeface="HarmonyOS Sans SC" panose="00000400000000000000" pitchFamily="2" charset="-122"/>
            </a:endParaRPr>
          </a:p>
        </p:txBody>
      </p:sp>
      <p:sp>
        <p:nvSpPr>
          <p:cNvPr id="64" name="object 15">
            <a:extLst>
              <a:ext uri="{FF2B5EF4-FFF2-40B4-BE49-F238E27FC236}">
                <a16:creationId xmlns:a16="http://schemas.microsoft.com/office/drawing/2014/main" id="{B3B1CCA3-52F3-3350-67FC-79A8D93FE675}"/>
              </a:ext>
            </a:extLst>
          </p:cNvPr>
          <p:cNvSpPr txBox="1"/>
          <p:nvPr/>
        </p:nvSpPr>
        <p:spPr>
          <a:xfrm>
            <a:off x="1129350" y="2045868"/>
            <a:ext cx="2447126" cy="19684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95"/>
              </a:spcBef>
            </a:pPr>
            <a:r>
              <a:rPr lang="en-US" altLang="zh-CN" sz="1200" b="1" spc="-10" dirty="0">
                <a:solidFill>
                  <a:schemeClr val="bg1"/>
                </a:solidFill>
                <a:latin typeface="Arial"/>
                <a:cs typeface="Arial"/>
              </a:rPr>
              <a:t>Country and Borrower Eligibility</a:t>
            </a:r>
            <a:endParaRPr sz="1200" b="1" spc="-1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65" name="object 16">
            <a:extLst>
              <a:ext uri="{FF2B5EF4-FFF2-40B4-BE49-F238E27FC236}">
                <a16:creationId xmlns:a16="http://schemas.microsoft.com/office/drawing/2014/main" id="{B10D707F-E354-E157-E7FA-30048E79C9B5}"/>
              </a:ext>
            </a:extLst>
          </p:cNvPr>
          <p:cNvSpPr txBox="1"/>
          <p:nvPr/>
        </p:nvSpPr>
        <p:spPr>
          <a:xfrm>
            <a:off x="490492" y="2515921"/>
            <a:ext cx="3701415" cy="164339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82563" indent="-182563">
              <a:spcAft>
                <a:spcPts val="600"/>
              </a:spcAft>
              <a:buClr>
                <a:srgbClr val="346CAE"/>
              </a:buClr>
              <a:buFont typeface="Courier New" panose="02070309020205020404" pitchFamily="49" charset="0"/>
              <a:buChar char="o"/>
            </a:pPr>
            <a:r>
              <a:rPr lang="en-US" sz="1200" dirty="0"/>
              <a:t>Extended to IFAD </a:t>
            </a:r>
            <a:r>
              <a:rPr lang="en-US" sz="1200" b="1" dirty="0">
                <a:solidFill>
                  <a:srgbClr val="346CAE"/>
                </a:solidFill>
              </a:rPr>
              <a:t>Member States and their subnational entities</a:t>
            </a:r>
            <a:r>
              <a:rPr lang="en-US" sz="1200" dirty="0"/>
              <a:t>, including national development banks; </a:t>
            </a:r>
          </a:p>
          <a:p>
            <a:pPr marL="182563" indent="-182563">
              <a:spcAft>
                <a:spcPts val="600"/>
              </a:spcAft>
              <a:buClr>
                <a:srgbClr val="346CAE"/>
              </a:buClr>
              <a:buFont typeface="Courier New" panose="02070309020205020404" pitchFamily="49" charset="0"/>
              <a:buChar char="o"/>
            </a:pPr>
            <a:r>
              <a:rPr lang="en-US" sz="1200" dirty="0"/>
              <a:t>In countries of all income categories </a:t>
            </a:r>
            <a:r>
              <a:rPr lang="en-US" sz="1200" b="1" dirty="0">
                <a:solidFill>
                  <a:srgbClr val="346CAE"/>
                </a:solidFill>
              </a:rPr>
              <a:t>with a focus on LICs and LMICs</a:t>
            </a:r>
            <a:r>
              <a:rPr lang="en-GB" sz="1200" b="1" dirty="0">
                <a:solidFill>
                  <a:srgbClr val="346CAE"/>
                </a:solidFill>
              </a:rPr>
              <a:t> </a:t>
            </a:r>
            <a:r>
              <a:rPr lang="en-GB" sz="1200" dirty="0"/>
              <a:t>(excluding c</a:t>
            </a:r>
            <a:r>
              <a:rPr lang="en-US" sz="1200" dirty="0" err="1"/>
              <a:t>ountries</a:t>
            </a:r>
            <a:r>
              <a:rPr lang="en-US" sz="1200" dirty="0"/>
              <a:t> in or at high risk of debt distress).</a:t>
            </a:r>
          </a:p>
          <a:p>
            <a:pPr marL="182563" indent="-182563">
              <a:spcAft>
                <a:spcPts val="600"/>
              </a:spcAft>
              <a:buClr>
                <a:srgbClr val="346CAE"/>
              </a:buClr>
              <a:buFont typeface="Courier New" panose="02070309020205020404" pitchFamily="49" charset="0"/>
              <a:buChar char="o"/>
            </a:pPr>
            <a:r>
              <a:rPr lang="en-US" sz="1200" dirty="0"/>
              <a:t>Requires</a:t>
            </a:r>
            <a:r>
              <a:rPr lang="en-US" sz="1200" b="1" dirty="0">
                <a:solidFill>
                  <a:srgbClr val="346CAE"/>
                </a:solidFill>
              </a:rPr>
              <a:t> a sovereign guarantee</a:t>
            </a:r>
            <a:r>
              <a:rPr lang="en-US" sz="1200" dirty="0"/>
              <a:t> through a counterindemnity arrangement.</a:t>
            </a:r>
          </a:p>
        </p:txBody>
      </p:sp>
      <p:sp>
        <p:nvSpPr>
          <p:cNvPr id="66" name="榴莲PPT2">
            <a:extLst>
              <a:ext uri="{FF2B5EF4-FFF2-40B4-BE49-F238E27FC236}">
                <a16:creationId xmlns:a16="http://schemas.microsoft.com/office/drawing/2014/main" id="{8DB9C1B2-44B2-A491-2EB6-57CBAD163A50}"/>
              </a:ext>
            </a:extLst>
          </p:cNvPr>
          <p:cNvSpPr/>
          <p:nvPr/>
        </p:nvSpPr>
        <p:spPr>
          <a:xfrm>
            <a:off x="4572000" y="2011962"/>
            <a:ext cx="3921356" cy="252527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rtl="0">
              <a:defRPr/>
            </a:pPr>
            <a:endParaRPr lang="zh-CN" altLang="en-US" sz="1350" kern="1200" dirty="0">
              <a:solidFill>
                <a:prstClr val="white"/>
              </a:solidFill>
              <a:latin typeface="HarmonyOS Sans SC" panose="00000400000000000000" pitchFamily="2" charset="-122"/>
              <a:ea typeface="HarmonyOS Sans SC" panose="00000400000000000000" pitchFamily="2" charset="-122"/>
            </a:endParaRPr>
          </a:p>
        </p:txBody>
      </p:sp>
      <p:sp>
        <p:nvSpPr>
          <p:cNvPr id="67" name="榴莲PPT3">
            <a:extLst>
              <a:ext uri="{FF2B5EF4-FFF2-40B4-BE49-F238E27FC236}">
                <a16:creationId xmlns:a16="http://schemas.microsoft.com/office/drawing/2014/main" id="{F517FFA8-4E17-39DA-A511-02FA92EDFB4C}"/>
              </a:ext>
            </a:extLst>
          </p:cNvPr>
          <p:cNvSpPr/>
          <p:nvPr/>
        </p:nvSpPr>
        <p:spPr>
          <a:xfrm>
            <a:off x="4611835" y="2021205"/>
            <a:ext cx="3845156" cy="28756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rtl="0">
              <a:defRPr/>
            </a:pPr>
            <a:endParaRPr lang="zh-CN" altLang="en-US" sz="1350" kern="1200">
              <a:solidFill>
                <a:prstClr val="white"/>
              </a:solidFill>
              <a:latin typeface="HarmonyOS Sans SC" panose="00000400000000000000" pitchFamily="2" charset="-122"/>
              <a:ea typeface="HarmonyOS Sans SC" panose="00000400000000000000" pitchFamily="2" charset="-122"/>
            </a:endParaRPr>
          </a:p>
        </p:txBody>
      </p:sp>
      <p:sp>
        <p:nvSpPr>
          <p:cNvPr id="68" name="榴莲PPT11">
            <a:extLst>
              <a:ext uri="{FF2B5EF4-FFF2-40B4-BE49-F238E27FC236}">
                <a16:creationId xmlns:a16="http://schemas.microsoft.com/office/drawing/2014/main" id="{E651C598-F6DB-49A3-D378-84E4EB79B4B5}"/>
              </a:ext>
            </a:extLst>
          </p:cNvPr>
          <p:cNvSpPr/>
          <p:nvPr/>
        </p:nvSpPr>
        <p:spPr>
          <a:xfrm>
            <a:off x="4570461" y="4503698"/>
            <a:ext cx="3921355" cy="4571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rtl="0">
              <a:defRPr/>
            </a:pPr>
            <a:endParaRPr lang="zh-CN" altLang="en-US" sz="1350" kern="1200">
              <a:solidFill>
                <a:prstClr val="white"/>
              </a:solidFill>
              <a:latin typeface="HarmonyOS Sans SC" panose="00000400000000000000" pitchFamily="2" charset="-122"/>
              <a:ea typeface="HarmonyOS Sans SC" panose="00000400000000000000" pitchFamily="2" charset="-122"/>
            </a:endParaRPr>
          </a:p>
        </p:txBody>
      </p:sp>
      <p:sp>
        <p:nvSpPr>
          <p:cNvPr id="69" name="object 15">
            <a:extLst>
              <a:ext uri="{FF2B5EF4-FFF2-40B4-BE49-F238E27FC236}">
                <a16:creationId xmlns:a16="http://schemas.microsoft.com/office/drawing/2014/main" id="{BE82F63D-2488-8303-F6AC-61DBE92F28A2}"/>
              </a:ext>
            </a:extLst>
          </p:cNvPr>
          <p:cNvSpPr txBox="1"/>
          <p:nvPr/>
        </p:nvSpPr>
        <p:spPr>
          <a:xfrm>
            <a:off x="5867400" y="2050714"/>
            <a:ext cx="2447126" cy="19684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lang="en-US" altLang="zh-CN" sz="1200" b="1" spc="-10" dirty="0">
                <a:solidFill>
                  <a:schemeClr val="bg1"/>
                </a:solidFill>
                <a:latin typeface="Arial"/>
                <a:cs typeface="Arial"/>
              </a:rPr>
              <a:t>Use of Proceeds</a:t>
            </a:r>
            <a:endParaRPr sz="1200" b="1" spc="-1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70" name="object 16">
            <a:extLst>
              <a:ext uri="{FF2B5EF4-FFF2-40B4-BE49-F238E27FC236}">
                <a16:creationId xmlns:a16="http://schemas.microsoft.com/office/drawing/2014/main" id="{38BD366E-CC7F-921A-B4FA-D3331F0A1AF5}"/>
              </a:ext>
            </a:extLst>
          </p:cNvPr>
          <p:cNvSpPr txBox="1"/>
          <p:nvPr/>
        </p:nvSpPr>
        <p:spPr>
          <a:xfrm>
            <a:off x="4628791" y="2386575"/>
            <a:ext cx="3657600" cy="190500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42900" lvl="1" indent="-171450">
              <a:spcAft>
                <a:spcPts val="600"/>
              </a:spcAft>
              <a:buClr>
                <a:srgbClr val="346CAE"/>
              </a:buClr>
              <a:buFont typeface="Courier New" panose="02070309020205020404" pitchFamily="49" charset="0"/>
              <a:buChar char="o"/>
            </a:pPr>
            <a:r>
              <a:rPr lang="en-US" sz="1200" dirty="0"/>
              <a:t>Support a </a:t>
            </a:r>
            <a:r>
              <a:rPr lang="en-US" sz="1200" b="1" dirty="0">
                <a:solidFill>
                  <a:srgbClr val="346CAE"/>
                </a:solidFill>
              </a:rPr>
              <a:t>public sector </a:t>
            </a:r>
            <a:r>
              <a:rPr lang="en-US" sz="1200" dirty="0"/>
              <a:t>project, programme, or multiphase programme (policy-based operations and NSOs excluded);</a:t>
            </a:r>
          </a:p>
          <a:p>
            <a:pPr marL="342900" lvl="1" indent="-171450">
              <a:spcAft>
                <a:spcPts val="600"/>
              </a:spcAft>
              <a:buClr>
                <a:srgbClr val="346CAE"/>
              </a:buClr>
              <a:buFont typeface="Courier New" panose="02070309020205020404" pitchFamily="49" charset="0"/>
              <a:buChar char="o"/>
            </a:pPr>
            <a:r>
              <a:rPr lang="en-US" sz="1200" dirty="0"/>
              <a:t>Fully align with </a:t>
            </a:r>
            <a:r>
              <a:rPr lang="en-US" sz="1200" b="1" dirty="0">
                <a:solidFill>
                  <a:srgbClr val="346CAE"/>
                </a:solidFill>
              </a:rPr>
              <a:t>IFAD’s mandate and development agenda</a:t>
            </a:r>
            <a:r>
              <a:rPr lang="en-US" sz="1200" dirty="0"/>
              <a:t> for rural transformation; </a:t>
            </a:r>
          </a:p>
          <a:p>
            <a:pPr marL="342900" lvl="1" indent="-171450">
              <a:spcAft>
                <a:spcPts val="600"/>
              </a:spcAft>
              <a:buClr>
                <a:srgbClr val="346CAE"/>
              </a:buClr>
              <a:buFont typeface="Courier New" panose="02070309020205020404" pitchFamily="49" charset="0"/>
              <a:buChar char="o"/>
            </a:pPr>
            <a:r>
              <a:rPr lang="en-US" sz="1200" dirty="0"/>
              <a:t>Link to IFAD’s AEI, COSOPs, core indicators, and targeting policy;</a:t>
            </a:r>
          </a:p>
          <a:p>
            <a:pPr marL="342900" lvl="1" indent="-171450">
              <a:spcAft>
                <a:spcPts val="600"/>
              </a:spcAft>
              <a:buClr>
                <a:srgbClr val="346CAE"/>
              </a:buClr>
              <a:buFont typeface="Courier New" panose="02070309020205020404" pitchFamily="49" charset="0"/>
              <a:buChar char="o"/>
            </a:pPr>
            <a:r>
              <a:rPr lang="en-US" sz="1200" dirty="0"/>
              <a:t>Usually support </a:t>
            </a:r>
            <a:r>
              <a:rPr lang="en-US" sz="1200" b="1" dirty="0">
                <a:solidFill>
                  <a:srgbClr val="346CAE"/>
                </a:solidFill>
              </a:rPr>
              <a:t>IFAD regular operations </a:t>
            </a:r>
            <a:r>
              <a:rPr lang="en-US" sz="1200" dirty="0"/>
              <a:t>during pilot.</a:t>
            </a:r>
          </a:p>
        </p:txBody>
      </p:sp>
      <p:sp>
        <p:nvSpPr>
          <p:cNvPr id="78" name="Arrow: Right 77">
            <a:extLst>
              <a:ext uri="{FF2B5EF4-FFF2-40B4-BE49-F238E27FC236}">
                <a16:creationId xmlns:a16="http://schemas.microsoft.com/office/drawing/2014/main" id="{00FC5BB8-0F6F-DD2F-FA89-19D62AFD3046}"/>
              </a:ext>
            </a:extLst>
          </p:cNvPr>
          <p:cNvSpPr/>
          <p:nvPr/>
        </p:nvSpPr>
        <p:spPr>
          <a:xfrm rot="5400000">
            <a:off x="4260530" y="897941"/>
            <a:ext cx="367200" cy="2039088"/>
          </a:xfrm>
          <a:prstGeom prst="rightArrow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60740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254F3C-F045-B860-8106-FB5759B23A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591B6A9-2C8E-8601-AF33-6D3A8F7107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58612" y="973937"/>
            <a:ext cx="5891800" cy="3486351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AFF072C-8A82-9A8C-3947-598936D6099E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6583680" y="4783455"/>
            <a:ext cx="2103120" cy="169277"/>
          </a:xfrm>
        </p:spPr>
        <p:txBody>
          <a:bodyPr/>
          <a:lstStyle/>
          <a:p>
            <a:fld id="{B6F15528-21DE-4FAA-801E-634DDDAF4B2B}" type="slidenum">
              <a:rPr lang="en-GB" sz="1100" smtClean="0"/>
              <a:t>4</a:t>
            </a:fld>
            <a:endParaRPr lang="en-GB" sz="1100" dirty="0"/>
          </a:p>
        </p:txBody>
      </p:sp>
      <p:sp>
        <p:nvSpPr>
          <p:cNvPr id="47" name="Title 3">
            <a:extLst>
              <a:ext uri="{FF2B5EF4-FFF2-40B4-BE49-F238E27FC236}">
                <a16:creationId xmlns:a16="http://schemas.microsoft.com/office/drawing/2014/main" id="{731C6ADE-6684-C17F-4ED1-E0A97AE614EC}"/>
              </a:ext>
            </a:extLst>
          </p:cNvPr>
          <p:cNvSpPr txBox="1">
            <a:spLocks/>
          </p:cNvSpPr>
          <p:nvPr/>
        </p:nvSpPr>
        <p:spPr bwMode="auto">
          <a:xfrm>
            <a:off x="236220" y="228399"/>
            <a:ext cx="5402580" cy="6669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+mj-lt"/>
                <a:ea typeface="Geneva" charset="0"/>
                <a:cs typeface="Geneva" charset="0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  <a:ea typeface="Geneva" charset="0"/>
                <a:cs typeface="Geneva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  <a:ea typeface="Geneva" charset="0"/>
                <a:cs typeface="Geneva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  <a:ea typeface="Geneva" charset="0"/>
                <a:cs typeface="Geneva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  <a:ea typeface="Geneva" charset="0"/>
                <a:cs typeface="Geneva" charset="0"/>
              </a:defRPr>
            </a:lvl5pPr>
            <a:lvl6pPr marL="457189" algn="l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charset="0"/>
                <a:ea typeface="ＭＳ Ｐゴシック" pitchFamily="84" charset="-128"/>
                <a:cs typeface="ＭＳ Ｐゴシック" pitchFamily="84" charset="-128"/>
              </a:defRPr>
            </a:lvl6pPr>
            <a:lvl7pPr marL="914378" algn="l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charset="0"/>
                <a:ea typeface="ＭＳ Ｐゴシック" pitchFamily="84" charset="-128"/>
                <a:cs typeface="ＭＳ Ｐゴシック" pitchFamily="84" charset="-128"/>
              </a:defRPr>
            </a:lvl7pPr>
            <a:lvl8pPr marL="1371566" algn="l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charset="0"/>
                <a:ea typeface="ＭＳ Ｐゴシック" pitchFamily="84" charset="-128"/>
                <a:cs typeface="ＭＳ Ｐゴシック" pitchFamily="84" charset="-128"/>
              </a:defRPr>
            </a:lvl8pPr>
            <a:lvl9pPr marL="1828754" algn="l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charset="0"/>
                <a:ea typeface="ＭＳ Ｐゴシック" pitchFamily="84" charset="-128"/>
                <a:cs typeface="ＭＳ Ｐゴシック" pitchFamily="84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800" dirty="0">
                <a:solidFill>
                  <a:srgbClr val="346CAE"/>
                </a:solidFill>
                <a:latin typeface="Arial"/>
              </a:rPr>
              <a:t>Illustration of</a:t>
            </a:r>
            <a:r>
              <a:rPr lang="en-GB" sz="1800" dirty="0">
                <a:solidFill>
                  <a:srgbClr val="346CAE"/>
                </a:solidFill>
                <a:latin typeface="Arial"/>
              </a:rPr>
              <a:t> Structure</a:t>
            </a:r>
          </a:p>
        </p:txBody>
      </p:sp>
      <p:pic>
        <p:nvPicPr>
          <p:cNvPr id="53" name="object 20">
            <a:extLst>
              <a:ext uri="{FF2B5EF4-FFF2-40B4-BE49-F238E27FC236}">
                <a16:creationId xmlns:a16="http://schemas.microsoft.com/office/drawing/2014/main" id="{3304DA2E-ECFE-A850-4F5A-FF01354B43F2}"/>
              </a:ext>
            </a:extLst>
          </p:cNvPr>
          <p:cNvPicPr/>
          <p:nvPr/>
        </p:nvPicPr>
        <p:blipFill>
          <a:blip r:embed="rId3" cstate="print"/>
          <a:srcRect t="1" r="-3959" b="-10224"/>
          <a:stretch/>
        </p:blipFill>
        <p:spPr>
          <a:xfrm>
            <a:off x="135652" y="4634340"/>
            <a:ext cx="1159747" cy="364382"/>
          </a:xfrm>
          <a:prstGeom prst="rect">
            <a:avLst/>
          </a:prstGeom>
        </p:spPr>
      </p:pic>
      <p:sp>
        <p:nvSpPr>
          <p:cNvPr id="54" name="object 10">
            <a:extLst>
              <a:ext uri="{FF2B5EF4-FFF2-40B4-BE49-F238E27FC236}">
                <a16:creationId xmlns:a16="http://schemas.microsoft.com/office/drawing/2014/main" id="{28360477-4E6A-F827-DEE7-E875AF79D54A}"/>
              </a:ext>
            </a:extLst>
          </p:cNvPr>
          <p:cNvSpPr/>
          <p:nvPr/>
        </p:nvSpPr>
        <p:spPr>
          <a:xfrm>
            <a:off x="236220" y="316991"/>
            <a:ext cx="2265045" cy="71755"/>
          </a:xfrm>
          <a:custGeom>
            <a:avLst/>
            <a:gdLst/>
            <a:ahLst/>
            <a:cxnLst/>
            <a:rect l="l" t="t" r="r" b="b"/>
            <a:pathLst>
              <a:path w="2265045" h="71754">
                <a:moveTo>
                  <a:pt x="2264664" y="0"/>
                </a:moveTo>
                <a:lnTo>
                  <a:pt x="0" y="0"/>
                </a:lnTo>
                <a:lnTo>
                  <a:pt x="0" y="71627"/>
                </a:lnTo>
                <a:lnTo>
                  <a:pt x="2264664" y="71627"/>
                </a:lnTo>
                <a:lnTo>
                  <a:pt x="2264664" y="0"/>
                </a:lnTo>
                <a:close/>
              </a:path>
            </a:pathLst>
          </a:custGeom>
          <a:solidFill>
            <a:srgbClr val="346CAE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Graphic 5" descr="Badge 1 with solid fill">
            <a:extLst>
              <a:ext uri="{FF2B5EF4-FFF2-40B4-BE49-F238E27FC236}">
                <a16:creationId xmlns:a16="http://schemas.microsoft.com/office/drawing/2014/main" id="{A7044AD7-74A8-2E22-8B9C-AF7A0013860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398732" y="1135761"/>
            <a:ext cx="381000" cy="381000"/>
          </a:xfrm>
          <a:prstGeom prst="rect">
            <a:avLst/>
          </a:prstGeom>
        </p:spPr>
      </p:pic>
      <p:pic>
        <p:nvPicPr>
          <p:cNvPr id="7" name="Graphic 6" descr="Badge with solid fill">
            <a:extLst>
              <a:ext uri="{FF2B5EF4-FFF2-40B4-BE49-F238E27FC236}">
                <a16:creationId xmlns:a16="http://schemas.microsoft.com/office/drawing/2014/main" id="{791A82BE-5630-B42C-9DF4-E1C3E730CA6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215187" y="1827675"/>
            <a:ext cx="364382" cy="364382"/>
          </a:xfrm>
          <a:prstGeom prst="rect">
            <a:avLst/>
          </a:prstGeom>
        </p:spPr>
      </p:pic>
      <p:pic>
        <p:nvPicPr>
          <p:cNvPr id="9" name="Graphic 8" descr="Badge 3 with solid fill">
            <a:extLst>
              <a:ext uri="{FF2B5EF4-FFF2-40B4-BE49-F238E27FC236}">
                <a16:creationId xmlns:a16="http://schemas.microsoft.com/office/drawing/2014/main" id="{5405C6FE-542E-A115-DE7E-6E374806D5F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635240" y="2324723"/>
            <a:ext cx="381000" cy="381000"/>
          </a:xfrm>
          <a:prstGeom prst="rect">
            <a:avLst/>
          </a:prstGeom>
        </p:spPr>
      </p:pic>
      <p:pic>
        <p:nvPicPr>
          <p:cNvPr id="11" name="Graphic 10" descr="Badge 4 with solid fill">
            <a:extLst>
              <a:ext uri="{FF2B5EF4-FFF2-40B4-BE49-F238E27FC236}">
                <a16:creationId xmlns:a16="http://schemas.microsoft.com/office/drawing/2014/main" id="{81FA08D9-478B-FA68-274E-199F9EC6D44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262222" y="2210749"/>
            <a:ext cx="364382" cy="364382"/>
          </a:xfrm>
          <a:prstGeom prst="rect">
            <a:avLst/>
          </a:prstGeom>
        </p:spPr>
      </p:pic>
      <p:pic>
        <p:nvPicPr>
          <p:cNvPr id="39" name="Graphic 38" descr="Badge 1 with solid fill">
            <a:extLst>
              <a:ext uri="{FF2B5EF4-FFF2-40B4-BE49-F238E27FC236}">
                <a16:creationId xmlns:a16="http://schemas.microsoft.com/office/drawing/2014/main" id="{709307ED-A211-EFF7-DCE3-3D1C8281E1E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2807" y="1170645"/>
            <a:ext cx="381000" cy="381000"/>
          </a:xfrm>
          <a:prstGeom prst="rect">
            <a:avLst/>
          </a:prstGeom>
        </p:spPr>
      </p:pic>
      <p:grpSp>
        <p:nvGrpSpPr>
          <p:cNvPr id="40" name="Group 39">
            <a:extLst>
              <a:ext uri="{FF2B5EF4-FFF2-40B4-BE49-F238E27FC236}">
                <a16:creationId xmlns:a16="http://schemas.microsoft.com/office/drawing/2014/main" id="{DCD63CA6-5C27-38EF-E7B2-F7874480384C}"/>
              </a:ext>
            </a:extLst>
          </p:cNvPr>
          <p:cNvGrpSpPr/>
          <p:nvPr/>
        </p:nvGrpSpPr>
        <p:grpSpPr>
          <a:xfrm>
            <a:off x="413742" y="1181385"/>
            <a:ext cx="3612747" cy="2757646"/>
            <a:chOff x="1011553" y="2250153"/>
            <a:chExt cx="4103683" cy="2757646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D136E01F-2010-8F0B-0728-E738E35E7110}"/>
                </a:ext>
              </a:extLst>
            </p:cNvPr>
            <p:cNvSpPr txBox="1"/>
            <p:nvPr/>
          </p:nvSpPr>
          <p:spPr>
            <a:xfrm>
              <a:off x="1011553" y="2250153"/>
              <a:ext cx="4103683" cy="62324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l" rtl="0"/>
              <a:r>
                <a:rPr lang="en-US" altLang="zh-CN" sz="1050" kern="1200" dirty="0">
                  <a:solidFill>
                    <a:srgbClr val="000000"/>
                  </a:solidFill>
                  <a:latin typeface="Arial"/>
                  <a:ea typeface="黑体" panose="02010609060101010101" pitchFamily="49" charset="-122"/>
                  <a:cs typeface="+mn-cs"/>
                </a:rPr>
                <a:t>IFAD allocates </a:t>
              </a:r>
              <a:r>
                <a:rPr lang="en-US" altLang="zh-CN" sz="1200" b="1" kern="1200" dirty="0">
                  <a:solidFill>
                    <a:srgbClr val="346CAE"/>
                  </a:solidFill>
                  <a:latin typeface="Arial"/>
                  <a:ea typeface="黑体" panose="02010609060101010101" pitchFamily="49" charset="-122"/>
                  <a:cs typeface="+mn-cs"/>
                </a:rPr>
                <a:t>$25m</a:t>
              </a:r>
              <a:r>
                <a:rPr lang="en-US" altLang="zh-CN" sz="1050" kern="1200" dirty="0">
                  <a:solidFill>
                    <a:srgbClr val="346CAE"/>
                  </a:solidFill>
                  <a:latin typeface="Arial"/>
                  <a:ea typeface="黑体" panose="02010609060101010101" pitchFamily="49" charset="-122"/>
                  <a:cs typeface="+mn-cs"/>
                </a:rPr>
                <a:t> </a:t>
              </a:r>
              <a:r>
                <a:rPr lang="en-US" altLang="zh-CN" sz="1050" kern="1200" dirty="0">
                  <a:solidFill>
                    <a:srgbClr val="000000"/>
                  </a:solidFill>
                  <a:latin typeface="Arial"/>
                  <a:ea typeface="黑体" panose="02010609060101010101" pitchFamily="49" charset="-122"/>
                  <a:cs typeface="+mn-cs"/>
                </a:rPr>
                <a:t>in guarantee (30% </a:t>
              </a:r>
              <a:r>
                <a:rPr lang="en-GB" altLang="zh-CN" sz="1050" kern="1200" dirty="0">
                  <a:solidFill>
                    <a:srgbClr val="000000"/>
                  </a:solidFill>
                  <a:latin typeface="Arial"/>
                  <a:ea typeface="黑体" panose="02010609060101010101" pitchFamily="49" charset="-122"/>
                  <a:cs typeface="+mn-cs"/>
                </a:rPr>
                <a:t>of underlying loan described below)</a:t>
              </a:r>
              <a:r>
                <a:rPr lang="en-US" altLang="zh-CN" sz="1050" kern="1200" dirty="0">
                  <a:solidFill>
                    <a:srgbClr val="000000"/>
                  </a:solidFill>
                  <a:latin typeface="Arial"/>
                  <a:ea typeface="黑体" panose="02010609060101010101" pitchFamily="49" charset="-122"/>
                  <a:cs typeface="+mn-cs"/>
                </a:rPr>
                <a:t>; </a:t>
              </a:r>
              <a:r>
                <a:rPr lang="en-GB" altLang="zh-CN" sz="1200" b="1" kern="1200" dirty="0">
                  <a:solidFill>
                    <a:srgbClr val="346CAE"/>
                  </a:solidFill>
                  <a:latin typeface="Arial"/>
                  <a:ea typeface="黑体" panose="02010609060101010101" pitchFamily="49" charset="-122"/>
                  <a:cs typeface="+mn-cs"/>
                </a:rPr>
                <a:t>preferably</a:t>
              </a:r>
              <a:r>
                <a:rPr lang="en-GB" altLang="zh-CN" sz="1050" kern="1200" dirty="0">
                  <a:solidFill>
                    <a:srgbClr val="000000"/>
                  </a:solidFill>
                  <a:latin typeface="Arial"/>
                  <a:ea typeface="黑体" panose="02010609060101010101" pitchFamily="49" charset="-122"/>
                  <a:cs typeface="+mn-cs"/>
                </a:rPr>
                <a:t> matched by </a:t>
              </a:r>
              <a:r>
                <a:rPr lang="en-GB" altLang="zh-CN" sz="1200" b="1" kern="1200" dirty="0">
                  <a:solidFill>
                    <a:srgbClr val="346CAE"/>
                  </a:solidFill>
                  <a:latin typeface="Arial"/>
                  <a:ea typeface="黑体" panose="02010609060101010101" pitchFamily="49" charset="-122"/>
                  <a:cs typeface="+mn-cs"/>
                </a:rPr>
                <a:t>$25m </a:t>
              </a:r>
              <a:r>
                <a:rPr lang="en-GB" altLang="zh-CN" sz="1050" kern="1200" dirty="0">
                  <a:solidFill>
                    <a:srgbClr val="000000"/>
                  </a:solidFill>
                  <a:latin typeface="Arial"/>
                  <a:ea typeface="黑体" panose="02010609060101010101" pitchFamily="49" charset="-122"/>
                  <a:cs typeface="+mn-cs"/>
                </a:rPr>
                <a:t>from another guarantor.</a:t>
              </a:r>
              <a:endParaRPr lang="en-GB" sz="1050" kern="1200" dirty="0">
                <a:solidFill>
                  <a:srgbClr val="000000"/>
                </a:solidFill>
                <a:latin typeface="Arial"/>
                <a:ea typeface="+mn-ea"/>
                <a:cs typeface="+mn-cs"/>
              </a:endParaRP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2726B111-0307-0DC7-A39D-BAE0EB554BC6}"/>
                </a:ext>
              </a:extLst>
            </p:cNvPr>
            <p:cNvSpPr txBox="1"/>
            <p:nvPr/>
          </p:nvSpPr>
          <p:spPr>
            <a:xfrm>
              <a:off x="1029150" y="2937660"/>
              <a:ext cx="3995999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l" rtl="0"/>
              <a:r>
                <a:rPr lang="en-US" altLang="zh-CN" sz="1050" kern="1200" dirty="0">
                  <a:solidFill>
                    <a:srgbClr val="000000"/>
                  </a:solidFill>
                  <a:latin typeface="Arial"/>
                  <a:ea typeface="黑体" panose="02010609060101010101" pitchFamily="49" charset="-122"/>
                  <a:cs typeface="+mn-cs"/>
                </a:rPr>
                <a:t>A </a:t>
              </a:r>
              <a:r>
                <a:rPr lang="en-GB" sz="1050" kern="1200" dirty="0">
                  <a:solidFill>
                    <a:srgbClr val="000000"/>
                  </a:solidFill>
                  <a:latin typeface="Arial"/>
                  <a:ea typeface="+mn-ea"/>
                  <a:cs typeface="+mn-cs"/>
                </a:rPr>
                <a:t>commercial bank then lends </a:t>
              </a:r>
              <a:r>
                <a:rPr lang="en-GB" sz="1200" b="1" kern="1200" dirty="0">
                  <a:solidFill>
                    <a:srgbClr val="346CAE"/>
                  </a:solidFill>
                  <a:latin typeface="Arial"/>
                  <a:ea typeface="+mn-ea"/>
                  <a:cs typeface="+mn-cs"/>
                </a:rPr>
                <a:t>$</a:t>
              </a:r>
              <a:r>
                <a:rPr lang="en-US" altLang="zh-CN" sz="1200" b="1" kern="1200" dirty="0">
                  <a:solidFill>
                    <a:srgbClr val="346CAE"/>
                  </a:solidFill>
                  <a:latin typeface="Arial"/>
                  <a:ea typeface="黑体" panose="02010609060101010101" pitchFamily="49" charset="-122"/>
                  <a:cs typeface="+mn-cs"/>
                </a:rPr>
                <a:t>85m</a:t>
              </a:r>
              <a:r>
                <a:rPr lang="en-GB" sz="1200" b="1" kern="1200" dirty="0">
                  <a:solidFill>
                    <a:srgbClr val="346CAE"/>
                  </a:solidFill>
                  <a:latin typeface="Arial"/>
                  <a:ea typeface="+mn-ea"/>
                  <a:cs typeface="+mn-cs"/>
                </a:rPr>
                <a:t> </a:t>
              </a:r>
              <a:r>
                <a:rPr lang="en-GB" sz="1050" kern="1200" dirty="0">
                  <a:solidFill>
                    <a:srgbClr val="000000"/>
                  </a:solidFill>
                  <a:latin typeface="Arial"/>
                  <a:ea typeface="+mn-ea"/>
                  <a:cs typeface="+mn-cs"/>
                </a:rPr>
                <a:t>to </a:t>
              </a:r>
              <a:r>
                <a:rPr lang="en-GB" altLang="zh-CN" sz="1050" kern="1200" dirty="0">
                  <a:solidFill>
                    <a:srgbClr val="000000"/>
                  </a:solidFill>
                  <a:latin typeface="Arial"/>
                  <a:ea typeface="黑体" panose="02010609060101010101" pitchFamily="49" charset="-122"/>
                  <a:cs typeface="+mn-cs"/>
                </a:rPr>
                <a:t>a National Development Bank (NDB)</a:t>
              </a:r>
              <a:r>
                <a:rPr lang="en-GB" sz="1050" kern="1200" dirty="0">
                  <a:solidFill>
                    <a:srgbClr val="000000"/>
                  </a:solidFill>
                  <a:latin typeface="Arial"/>
                  <a:ea typeface="+mn-ea"/>
                  <a:cs typeface="+mn-cs"/>
                </a:rPr>
                <a:t>, expanding financing by </a:t>
              </a:r>
              <a:r>
                <a:rPr lang="en-GB" sz="1200" b="1" kern="1200" dirty="0">
                  <a:solidFill>
                    <a:srgbClr val="346CAE"/>
                  </a:solidFill>
                  <a:latin typeface="Arial"/>
                  <a:ea typeface="+mn-ea"/>
                  <a:cs typeface="+mn-cs"/>
                </a:rPr>
                <a:t>70%</a:t>
              </a:r>
              <a:r>
                <a:rPr lang="zh-CN" altLang="en-US" sz="1050" kern="1200" dirty="0">
                  <a:solidFill>
                    <a:srgbClr val="346CAE"/>
                  </a:solidFill>
                  <a:latin typeface="Arial"/>
                  <a:ea typeface="黑体" panose="02010609060101010101" pitchFamily="49" charset="-122"/>
                  <a:cs typeface="+mn-cs"/>
                </a:rPr>
                <a:t> </a:t>
              </a:r>
              <a:r>
                <a:rPr lang="en-GB" altLang="zh-CN" sz="1050" kern="1200" dirty="0">
                  <a:solidFill>
                    <a:srgbClr val="000000"/>
                  </a:solidFill>
                  <a:latin typeface="Arial"/>
                  <a:ea typeface="黑体" panose="02010609060101010101" pitchFamily="49" charset="-122"/>
                  <a:cs typeface="+mn-cs"/>
                </a:rPr>
                <a:t>with </a:t>
              </a:r>
              <a:r>
                <a:rPr lang="en-GB" altLang="zh-CN" sz="1200" b="1" kern="1200" dirty="0">
                  <a:solidFill>
                    <a:srgbClr val="346CAE"/>
                  </a:solidFill>
                  <a:latin typeface="Arial"/>
                  <a:ea typeface="+mn-ea"/>
                  <a:cs typeface="+mn-cs"/>
                </a:rPr>
                <a:t>more </a:t>
              </a:r>
              <a:r>
                <a:rPr lang="en-US" altLang="zh-CN" sz="1200" b="1" kern="1200" dirty="0">
                  <a:solidFill>
                    <a:srgbClr val="346CAE"/>
                  </a:solidFill>
                  <a:latin typeface="Arial"/>
                  <a:ea typeface="+mn-ea"/>
                  <a:cs typeface="+mn-cs"/>
                </a:rPr>
                <a:t>favorable terms</a:t>
              </a:r>
              <a:r>
                <a:rPr lang="en-GB" altLang="zh-CN" sz="1050" kern="1200" dirty="0">
                  <a:solidFill>
                    <a:srgbClr val="000000"/>
                  </a:solidFill>
                  <a:latin typeface="Arial"/>
                  <a:ea typeface="黑体" panose="02010609060101010101" pitchFamily="49" charset="-122"/>
                  <a:cs typeface="+mn-cs"/>
                </a:rPr>
                <a:t>.</a:t>
              </a:r>
              <a:endParaRPr lang="en-GB" sz="1050" b="1" kern="1200" dirty="0">
                <a:solidFill>
                  <a:srgbClr val="DAEDEF">
                    <a:lumMod val="50000"/>
                  </a:srgbClr>
                </a:solidFill>
                <a:latin typeface="Arial"/>
                <a:ea typeface="+mn-ea"/>
                <a:cs typeface="+mn-cs"/>
              </a:endParaRP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9F946084-E781-4983-0747-2D6B53D6A4C6}"/>
                </a:ext>
              </a:extLst>
            </p:cNvPr>
            <p:cNvSpPr txBox="1"/>
            <p:nvPr/>
          </p:nvSpPr>
          <p:spPr>
            <a:xfrm>
              <a:off x="1029149" y="3814984"/>
              <a:ext cx="4086086" cy="60016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l" rtl="0"/>
              <a:r>
                <a:rPr lang="en-US" altLang="zh-CN" sz="1050" kern="1200" dirty="0">
                  <a:solidFill>
                    <a:srgbClr val="000000"/>
                  </a:solidFill>
                  <a:latin typeface="Arial"/>
                  <a:ea typeface="黑体" panose="02010609060101010101" pitchFamily="49" charset="-122"/>
                  <a:cs typeface="+mn-cs"/>
                </a:rPr>
                <a:t>IFAD requires a </a:t>
              </a:r>
              <a:r>
                <a:rPr lang="en-US" altLang="zh-CN" sz="1200" b="1" kern="1200" dirty="0">
                  <a:solidFill>
                    <a:srgbClr val="346CAE"/>
                  </a:solidFill>
                  <a:latin typeface="Arial"/>
                  <a:ea typeface="+mn-ea"/>
                  <a:cs typeface="+mn-cs"/>
                </a:rPr>
                <a:t>counterindemnity</a:t>
              </a:r>
              <a:r>
                <a:rPr lang="en-US" altLang="zh-CN" sz="1200" b="1" kern="1200" dirty="0">
                  <a:solidFill>
                    <a:srgbClr val="DAEDEF">
                      <a:lumMod val="50000"/>
                    </a:srgbClr>
                  </a:solidFill>
                  <a:latin typeface="Arial"/>
                  <a:ea typeface="黑体" panose="02010609060101010101" pitchFamily="49" charset="-122"/>
                  <a:cs typeface="+mn-cs"/>
                </a:rPr>
                <a:t> </a:t>
              </a:r>
              <a:r>
                <a:rPr lang="en-US" altLang="zh-CN" sz="1050" kern="1200" dirty="0">
                  <a:solidFill>
                    <a:srgbClr val="000000"/>
                  </a:solidFill>
                  <a:latin typeface="Arial"/>
                  <a:ea typeface="黑体" panose="02010609060101010101" pitchFamily="49" charset="-122"/>
                  <a:cs typeface="+mn-cs"/>
                </a:rPr>
                <a:t>from the country government to ensure </a:t>
              </a:r>
              <a:r>
                <a:rPr lang="en-US" sz="1050" kern="1200" dirty="0">
                  <a:solidFill>
                    <a:srgbClr val="000000"/>
                  </a:solidFill>
                  <a:latin typeface="Arial"/>
                  <a:ea typeface="+mn-ea"/>
                  <a:cs typeface="+mn-cs"/>
                </a:rPr>
                <a:t>IFAD is repaid for any PCG payouts and</a:t>
              </a:r>
              <a:r>
                <a:rPr lang="en-US" altLang="zh-CN" sz="1050" kern="1200" dirty="0">
                  <a:solidFill>
                    <a:srgbClr val="000000"/>
                  </a:solidFill>
                  <a:latin typeface="Arial"/>
                  <a:ea typeface="黑体" panose="02010609060101010101" pitchFamily="49" charset="-122"/>
                  <a:cs typeface="+mn-cs"/>
                </a:rPr>
                <a:t> preserve its Preferred Creditor Status.</a:t>
              </a:r>
              <a:endParaRPr lang="en-GB" sz="1050" kern="1200" dirty="0">
                <a:solidFill>
                  <a:srgbClr val="000000"/>
                </a:solidFill>
                <a:latin typeface="Arial"/>
                <a:ea typeface="+mn-ea"/>
                <a:cs typeface="+mn-cs"/>
              </a:endParaRP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402C7F99-3323-B85A-43D1-0E4DE370C8DD}"/>
                </a:ext>
              </a:extLst>
            </p:cNvPr>
            <p:cNvSpPr txBox="1"/>
            <p:nvPr/>
          </p:nvSpPr>
          <p:spPr>
            <a:xfrm>
              <a:off x="1037176" y="4569217"/>
              <a:ext cx="3995999" cy="43858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l" rtl="0"/>
              <a:r>
                <a:rPr lang="en-US" altLang="zh-CN" sz="1050" kern="1200" dirty="0">
                  <a:solidFill>
                    <a:srgbClr val="000000"/>
                  </a:solidFill>
                  <a:latin typeface="Arial"/>
                  <a:ea typeface="黑体" panose="02010609060101010101" pitchFamily="49" charset="-122"/>
                  <a:cs typeface="+mn-cs"/>
                </a:rPr>
                <a:t>The NDB invests the proceeds </a:t>
              </a:r>
              <a:r>
                <a:rPr lang="en-US" altLang="zh-CN" sz="1050" kern="1200" dirty="0" err="1">
                  <a:solidFill>
                    <a:srgbClr val="000000"/>
                  </a:solidFill>
                  <a:latin typeface="Arial"/>
                  <a:ea typeface="黑体" panose="02010609060101010101" pitchFamily="49" charset="-122"/>
                  <a:cs typeface="+mn-cs"/>
                </a:rPr>
                <a:t>i</a:t>
              </a:r>
              <a:r>
                <a:rPr lang="en-GB" altLang="zh-CN" sz="1050" kern="1200" dirty="0">
                  <a:solidFill>
                    <a:srgbClr val="000000"/>
                  </a:solidFill>
                  <a:latin typeface="Arial"/>
                  <a:ea typeface="黑体" panose="02010609060101010101" pitchFamily="49" charset="-122"/>
                  <a:cs typeface="+mn-cs"/>
                </a:rPr>
                <a:t>n</a:t>
              </a:r>
              <a:r>
                <a:rPr lang="zh-CN" altLang="en-US" sz="1050" kern="1200" dirty="0">
                  <a:solidFill>
                    <a:srgbClr val="000000"/>
                  </a:solidFill>
                  <a:latin typeface="Arial"/>
                  <a:ea typeface="黑体" panose="02010609060101010101" pitchFamily="49" charset="-122"/>
                  <a:cs typeface="+mn-cs"/>
                </a:rPr>
                <a:t> </a:t>
              </a:r>
              <a:r>
                <a:rPr lang="en-GB" altLang="zh-CN" sz="1050" kern="1200" dirty="0">
                  <a:solidFill>
                    <a:srgbClr val="000000"/>
                  </a:solidFill>
                  <a:latin typeface="Arial"/>
                  <a:ea typeface="黑体" panose="02010609060101010101" pitchFamily="49" charset="-122"/>
                  <a:cs typeface="+mn-cs"/>
                </a:rPr>
                <a:t>projects that align with IFAD’s </a:t>
              </a:r>
              <a:r>
                <a:rPr lang="en-GB" altLang="zh-CN" sz="1200" b="1" kern="1200" dirty="0">
                  <a:solidFill>
                    <a:srgbClr val="346CAE"/>
                  </a:solidFill>
                  <a:latin typeface="Arial"/>
                  <a:ea typeface="+mn-ea"/>
                  <a:cs typeface="+mn-cs"/>
                </a:rPr>
                <a:t>mandate and development agenda</a:t>
              </a:r>
              <a:r>
                <a:rPr lang="en-GB" altLang="zh-CN" sz="1050" kern="1200" dirty="0">
                  <a:solidFill>
                    <a:srgbClr val="000000"/>
                  </a:solidFill>
                  <a:latin typeface="Arial"/>
                  <a:ea typeface="黑体" panose="02010609060101010101" pitchFamily="49" charset="-122"/>
                  <a:cs typeface="+mn-cs"/>
                </a:rPr>
                <a:t>.</a:t>
              </a:r>
              <a:endParaRPr lang="en-GB" sz="1050" kern="1200" dirty="0">
                <a:solidFill>
                  <a:srgbClr val="000000"/>
                </a:solidFill>
                <a:latin typeface="Arial"/>
                <a:ea typeface="+mn-ea"/>
                <a:cs typeface="+mn-cs"/>
              </a:endParaRPr>
            </a:p>
          </p:txBody>
        </p:sp>
      </p:grpSp>
      <p:pic>
        <p:nvPicPr>
          <p:cNvPr id="45" name="Graphic 44" descr="Badge with solid fill">
            <a:extLst>
              <a:ext uri="{FF2B5EF4-FFF2-40B4-BE49-F238E27FC236}">
                <a16:creationId xmlns:a16="http://schemas.microsoft.com/office/drawing/2014/main" id="{3D3AFD71-78C3-7D7D-8118-2F363A65404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6974" y="1880657"/>
            <a:ext cx="364382" cy="364382"/>
          </a:xfrm>
          <a:prstGeom prst="rect">
            <a:avLst/>
          </a:prstGeom>
        </p:spPr>
      </p:pic>
      <p:pic>
        <p:nvPicPr>
          <p:cNvPr id="46" name="Graphic 45" descr="Badge 3 with solid fill">
            <a:extLst>
              <a:ext uri="{FF2B5EF4-FFF2-40B4-BE49-F238E27FC236}">
                <a16:creationId xmlns:a16="http://schemas.microsoft.com/office/drawing/2014/main" id="{7E2BD9B4-B966-2B5C-8E9C-5FE04312CF0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8665" y="2717113"/>
            <a:ext cx="381000" cy="381000"/>
          </a:xfrm>
          <a:prstGeom prst="rect">
            <a:avLst/>
          </a:prstGeom>
        </p:spPr>
      </p:pic>
      <p:pic>
        <p:nvPicPr>
          <p:cNvPr id="48" name="Graphic 47" descr="Badge 4 with solid fill">
            <a:extLst>
              <a:ext uri="{FF2B5EF4-FFF2-40B4-BE49-F238E27FC236}">
                <a16:creationId xmlns:a16="http://schemas.microsoft.com/office/drawing/2014/main" id="{BE602D04-5C7B-CCC0-3B40-9CAF57D3F5E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8665" y="3503800"/>
            <a:ext cx="364382" cy="364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7364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93CFE8-C716-5F18-060E-8DBD00DB14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TextBox 59">
            <a:extLst>
              <a:ext uri="{FF2B5EF4-FFF2-40B4-BE49-F238E27FC236}">
                <a16:creationId xmlns:a16="http://schemas.microsoft.com/office/drawing/2014/main" id="{5439A681-2715-01AB-48B5-AB2043E9BCBA}"/>
              </a:ext>
            </a:extLst>
          </p:cNvPr>
          <p:cNvSpPr txBox="1"/>
          <p:nvPr/>
        </p:nvSpPr>
        <p:spPr>
          <a:xfrm>
            <a:off x="5342354" y="1211300"/>
            <a:ext cx="3268246" cy="2785378"/>
          </a:xfrm>
          <a:prstGeom prst="rect">
            <a:avLst/>
          </a:prstGeom>
          <a:solidFill>
            <a:srgbClr val="FFFFFF">
              <a:lumMod val="95000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5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PCGs amplify </a:t>
            </a: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development impact by…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Blip>
                <a:blip r:embed="rId3"/>
              </a:buBlip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Blip>
                <a:blip r:embed="rId3"/>
              </a:buBlip>
              <a:tabLst/>
              <a:defRPr/>
            </a:pP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Catalyzing additional public and private capital</a:t>
            </a:r>
            <a:r>
              <a:rPr kumimoji="0" lang="en-GB" sz="13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.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Blip>
                <a:blip r:embed="rId3"/>
              </a:buBlip>
              <a:tabLst/>
              <a:defRPr/>
            </a:pP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Helping bridge the rural financing gap as ODA declines.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Blip>
                <a:blip r:embed="rId3"/>
              </a:buBlip>
              <a:tabLst/>
              <a:defRPr/>
            </a:pP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Enabling scalable, high-impact operations.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Blip>
                <a:blip r:embed="rId3"/>
              </a:buBlip>
              <a:tabLst/>
              <a:defRPr/>
            </a:pP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Empowering local financial institutions to serve rural communities.</a:t>
            </a:r>
          </a:p>
        </p:txBody>
      </p:sp>
      <p:sp>
        <p:nvSpPr>
          <p:cNvPr id="85" name="Arrow: Right 84">
            <a:extLst>
              <a:ext uri="{FF2B5EF4-FFF2-40B4-BE49-F238E27FC236}">
                <a16:creationId xmlns:a16="http://schemas.microsoft.com/office/drawing/2014/main" id="{073AF5BA-F83C-DC1F-BF8D-24F1A1D35A98}"/>
              </a:ext>
            </a:extLst>
          </p:cNvPr>
          <p:cNvSpPr/>
          <p:nvPr/>
        </p:nvSpPr>
        <p:spPr>
          <a:xfrm>
            <a:off x="4489992" y="1952186"/>
            <a:ext cx="863541" cy="1295400"/>
          </a:xfrm>
          <a:prstGeom prst="rightArrow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8A2370F-351E-C249-AE93-6B2E0C4D2226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6583680" y="4783455"/>
            <a:ext cx="2103120" cy="169277"/>
          </a:xfrm>
        </p:spPr>
        <p:txBody>
          <a:bodyPr/>
          <a:lstStyle/>
          <a:p>
            <a:fld id="{B6F15528-21DE-4FAA-801E-634DDDAF4B2B}" type="slidenum">
              <a:rPr lang="en-GB" sz="1100" smtClean="0"/>
              <a:t>5</a:t>
            </a:fld>
            <a:endParaRPr lang="en-GB" sz="1100" dirty="0"/>
          </a:p>
        </p:txBody>
      </p:sp>
      <p:sp>
        <p:nvSpPr>
          <p:cNvPr id="47" name="Title 3">
            <a:extLst>
              <a:ext uri="{FF2B5EF4-FFF2-40B4-BE49-F238E27FC236}">
                <a16:creationId xmlns:a16="http://schemas.microsoft.com/office/drawing/2014/main" id="{6D6AB4A8-8315-1D5A-FDF0-903F088D8980}"/>
              </a:ext>
            </a:extLst>
          </p:cNvPr>
          <p:cNvSpPr txBox="1">
            <a:spLocks/>
          </p:cNvSpPr>
          <p:nvPr/>
        </p:nvSpPr>
        <p:spPr bwMode="auto">
          <a:xfrm>
            <a:off x="236219" y="228399"/>
            <a:ext cx="7700159" cy="6701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+mj-lt"/>
                <a:ea typeface="Geneva" charset="0"/>
                <a:cs typeface="Geneva" charset="0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  <a:ea typeface="Geneva" charset="0"/>
                <a:cs typeface="Geneva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  <a:ea typeface="Geneva" charset="0"/>
                <a:cs typeface="Geneva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  <a:ea typeface="Geneva" charset="0"/>
                <a:cs typeface="Geneva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  <a:ea typeface="Geneva" charset="0"/>
                <a:cs typeface="Geneva" charset="0"/>
              </a:defRPr>
            </a:lvl5pPr>
            <a:lvl6pPr marL="457189" algn="l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charset="0"/>
                <a:ea typeface="ＭＳ Ｐゴシック" pitchFamily="84" charset="-128"/>
                <a:cs typeface="ＭＳ Ｐゴシック" pitchFamily="84" charset="-128"/>
              </a:defRPr>
            </a:lvl6pPr>
            <a:lvl7pPr marL="914378" algn="l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charset="0"/>
                <a:ea typeface="ＭＳ Ｐゴシック" pitchFamily="84" charset="-128"/>
                <a:cs typeface="ＭＳ Ｐゴシック" pitchFamily="84" charset="-128"/>
              </a:defRPr>
            </a:lvl7pPr>
            <a:lvl8pPr marL="1371566" algn="l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charset="0"/>
                <a:ea typeface="ＭＳ Ｐゴシック" pitchFamily="84" charset="-128"/>
                <a:cs typeface="ＭＳ Ｐゴシック" pitchFamily="84" charset="-128"/>
              </a:defRPr>
            </a:lvl8pPr>
            <a:lvl9pPr marL="1828754" algn="l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charset="0"/>
                <a:ea typeface="ＭＳ Ｐゴシック" pitchFamily="84" charset="-128"/>
                <a:cs typeface="ＭＳ Ｐゴシック" pitchFamily="84" charset="-128"/>
              </a:defRPr>
            </a:lvl9pPr>
          </a:lstStyle>
          <a:p>
            <a:pPr lvl="0">
              <a:defRPr/>
            </a:pPr>
            <a:r>
              <a:rPr lang="en-US" sz="1800" dirty="0">
                <a:solidFill>
                  <a:srgbClr val="346CAE"/>
                </a:solidFill>
                <a:latin typeface="Arial"/>
              </a:rPr>
              <a:t>What are the advantages of using PCGs for borrowers?</a:t>
            </a:r>
          </a:p>
        </p:txBody>
      </p:sp>
      <p:pic>
        <p:nvPicPr>
          <p:cNvPr id="53" name="object 20">
            <a:extLst>
              <a:ext uri="{FF2B5EF4-FFF2-40B4-BE49-F238E27FC236}">
                <a16:creationId xmlns:a16="http://schemas.microsoft.com/office/drawing/2014/main" id="{ED9889B4-BE15-C573-2D10-3D8637250F2F}"/>
              </a:ext>
            </a:extLst>
          </p:cNvPr>
          <p:cNvPicPr/>
          <p:nvPr/>
        </p:nvPicPr>
        <p:blipFill>
          <a:blip r:embed="rId4" cstate="print"/>
          <a:srcRect t="1" r="-3959" b="-10224"/>
          <a:stretch/>
        </p:blipFill>
        <p:spPr>
          <a:xfrm>
            <a:off x="100482" y="4634340"/>
            <a:ext cx="1159747" cy="364382"/>
          </a:xfrm>
          <a:prstGeom prst="rect">
            <a:avLst/>
          </a:prstGeom>
        </p:spPr>
      </p:pic>
      <p:sp>
        <p:nvSpPr>
          <p:cNvPr id="54" name="object 10">
            <a:extLst>
              <a:ext uri="{FF2B5EF4-FFF2-40B4-BE49-F238E27FC236}">
                <a16:creationId xmlns:a16="http://schemas.microsoft.com/office/drawing/2014/main" id="{B32838ED-FC68-10C9-56A8-93854ED7DB4F}"/>
              </a:ext>
            </a:extLst>
          </p:cNvPr>
          <p:cNvSpPr/>
          <p:nvPr/>
        </p:nvSpPr>
        <p:spPr>
          <a:xfrm>
            <a:off x="236220" y="316991"/>
            <a:ext cx="2265045" cy="71755"/>
          </a:xfrm>
          <a:custGeom>
            <a:avLst/>
            <a:gdLst/>
            <a:ahLst/>
            <a:cxnLst/>
            <a:rect l="l" t="t" r="r" b="b"/>
            <a:pathLst>
              <a:path w="2265045" h="71754">
                <a:moveTo>
                  <a:pt x="2264664" y="0"/>
                </a:moveTo>
                <a:lnTo>
                  <a:pt x="0" y="0"/>
                </a:lnTo>
                <a:lnTo>
                  <a:pt x="0" y="71627"/>
                </a:lnTo>
                <a:lnTo>
                  <a:pt x="2264664" y="71627"/>
                </a:lnTo>
                <a:lnTo>
                  <a:pt x="2264664" y="0"/>
                </a:lnTo>
                <a:close/>
              </a:path>
            </a:pathLst>
          </a:custGeom>
          <a:solidFill>
            <a:srgbClr val="346CA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Rounded Rectangle 175">
            <a:extLst>
              <a:ext uri="{FF2B5EF4-FFF2-40B4-BE49-F238E27FC236}">
                <a16:creationId xmlns:a16="http://schemas.microsoft.com/office/drawing/2014/main" id="{4813EB8A-EA3C-08EA-7028-4747898FB674}"/>
              </a:ext>
            </a:extLst>
          </p:cNvPr>
          <p:cNvSpPr/>
          <p:nvPr/>
        </p:nvSpPr>
        <p:spPr>
          <a:xfrm>
            <a:off x="623039" y="851194"/>
            <a:ext cx="3888000" cy="756000"/>
          </a:xfrm>
          <a:prstGeom prst="roundRect">
            <a:avLst>
              <a:gd name="adj" fmla="val 0"/>
            </a:avLst>
          </a:prstGeom>
          <a:solidFill>
            <a:srgbClr val="EBEEF9"/>
          </a:solidFill>
          <a:ln w="25400" cap="flat" cmpd="sng" algn="ctr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13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3" name="Subtitle 2">
            <a:extLst>
              <a:ext uri="{FF2B5EF4-FFF2-40B4-BE49-F238E27FC236}">
                <a16:creationId xmlns:a16="http://schemas.microsoft.com/office/drawing/2014/main" id="{73ED7FE7-06A7-DCC1-051C-EF2C8CDDFD79}"/>
              </a:ext>
            </a:extLst>
          </p:cNvPr>
          <p:cNvSpPr txBox="1">
            <a:spLocks/>
          </p:cNvSpPr>
          <p:nvPr/>
        </p:nvSpPr>
        <p:spPr>
          <a:xfrm>
            <a:off x="667924" y="917440"/>
            <a:ext cx="3125403" cy="637097"/>
          </a:xfrm>
          <a:prstGeom prst="rect">
            <a:avLst/>
          </a:prstGeom>
        </p:spPr>
        <p:txBody>
          <a:bodyPr vert="horz" wrap="square" lIns="45720" tIns="22860" rIns="45720" bIns="22860" rtlCol="0" anchor="ctr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US" altLang="zh-CN" sz="1200" b="1" dirty="0">
                <a:solidFill>
                  <a:srgbClr val="000000"/>
                </a:solidFill>
                <a:latin typeface="Arial"/>
                <a:ea typeface="黑体" panose="02010609060101010101" pitchFamily="49" charset="-122"/>
              </a:rPr>
              <a:t>Offer volume/cost options: </a:t>
            </a:r>
          </a:p>
          <a:p>
            <a:pPr algn="l">
              <a:lnSpc>
                <a:spcPct val="100000"/>
              </a:lnSpc>
            </a:pPr>
            <a:r>
              <a:rPr lang="en-US" altLang="zh-CN" sz="1200" dirty="0">
                <a:solidFill>
                  <a:srgbClr val="000000"/>
                </a:solidFill>
                <a:latin typeface="Arial"/>
                <a:ea typeface="黑体" panose="02010609060101010101" pitchFamily="49" charset="-122"/>
              </a:rPr>
              <a:t>Attracts capital blending concessional and commercial lending terms</a:t>
            </a:r>
            <a:r>
              <a:rPr lang="en-GB" altLang="zh-CN" sz="1200" dirty="0">
                <a:solidFill>
                  <a:srgbClr val="000000"/>
                </a:solidFill>
                <a:latin typeface="Arial"/>
                <a:ea typeface="黑体" panose="02010609060101010101" pitchFamily="49" charset="-122"/>
              </a:rPr>
              <a:t>.</a:t>
            </a:r>
            <a:endParaRPr lang="en-US" sz="12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4" name="Rounded Rectangle 180">
            <a:extLst>
              <a:ext uri="{FF2B5EF4-FFF2-40B4-BE49-F238E27FC236}">
                <a16:creationId xmlns:a16="http://schemas.microsoft.com/office/drawing/2014/main" id="{2F10D6D4-17E4-02EA-1F83-D7A397A42414}"/>
              </a:ext>
            </a:extLst>
          </p:cNvPr>
          <p:cNvSpPr/>
          <p:nvPr/>
        </p:nvSpPr>
        <p:spPr>
          <a:xfrm>
            <a:off x="623039" y="1727868"/>
            <a:ext cx="3888000" cy="843944"/>
          </a:xfrm>
          <a:prstGeom prst="roundRect">
            <a:avLst>
              <a:gd name="adj" fmla="val 0"/>
            </a:avLst>
          </a:prstGeom>
          <a:solidFill>
            <a:srgbClr val="EBEEF9"/>
          </a:solidFill>
          <a:ln w="25400" cap="flat" cmpd="sng" algn="ctr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13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5" name="Subtitle 2">
            <a:extLst>
              <a:ext uri="{FF2B5EF4-FFF2-40B4-BE49-F238E27FC236}">
                <a16:creationId xmlns:a16="http://schemas.microsoft.com/office/drawing/2014/main" id="{62BBA9E6-33D7-2BBB-0972-DAA3D2FC4178}"/>
              </a:ext>
            </a:extLst>
          </p:cNvPr>
          <p:cNvSpPr txBox="1">
            <a:spLocks/>
          </p:cNvSpPr>
          <p:nvPr/>
        </p:nvSpPr>
        <p:spPr>
          <a:xfrm>
            <a:off x="667924" y="1857468"/>
            <a:ext cx="3017602" cy="600164"/>
          </a:xfrm>
          <a:prstGeom prst="rect">
            <a:avLst/>
          </a:prstGeom>
        </p:spPr>
        <p:txBody>
          <a:bodyPr vert="horz" wrap="square" lIns="45720" tIns="22860" rIns="45720" bIns="22860" rtlCol="0" anchor="ctr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087636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altLang="zh-CN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黑体" panose="02010609060101010101" pitchFamily="49" charset="-122"/>
                <a:cs typeface="Open Sans Light"/>
              </a:rPr>
              <a:t>Deeper</a:t>
            </a:r>
            <a:r>
              <a:rPr kumimoji="0" lang="en-CA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Open Sans Light"/>
              </a:rPr>
              <a:t> domestic</a:t>
            </a:r>
            <a:r>
              <a:rPr kumimoji="0" lang="en-CA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 Light"/>
                <a:ea typeface="+mn-ea"/>
                <a:cs typeface="Open Sans Light"/>
              </a:rPr>
              <a:t> </a:t>
            </a:r>
            <a:r>
              <a:rPr kumimoji="0" lang="en-CA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Open Sans Light"/>
              </a:rPr>
              <a:t>financial market</a:t>
            </a:r>
            <a:r>
              <a:rPr kumimoji="0" lang="en-CA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</a:t>
            </a: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Encourages competition and lending in local currencies.</a:t>
            </a:r>
            <a:endParaRPr kumimoji="0" lang="en-CA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6" name="Rounded Rectangle 185">
            <a:extLst>
              <a:ext uri="{FF2B5EF4-FFF2-40B4-BE49-F238E27FC236}">
                <a16:creationId xmlns:a16="http://schemas.microsoft.com/office/drawing/2014/main" id="{F5755756-20AA-437C-5F70-F23DE802DE62}"/>
              </a:ext>
            </a:extLst>
          </p:cNvPr>
          <p:cNvSpPr/>
          <p:nvPr/>
        </p:nvSpPr>
        <p:spPr>
          <a:xfrm>
            <a:off x="623039" y="2712926"/>
            <a:ext cx="3888000" cy="756000"/>
          </a:xfrm>
          <a:prstGeom prst="roundRect">
            <a:avLst>
              <a:gd name="adj" fmla="val 0"/>
            </a:avLst>
          </a:prstGeom>
          <a:solidFill>
            <a:srgbClr val="EBEEF9"/>
          </a:solidFill>
          <a:ln w="25400" cap="flat" cmpd="sng" algn="ctr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13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7" name="Subtitle 2">
            <a:extLst>
              <a:ext uri="{FF2B5EF4-FFF2-40B4-BE49-F238E27FC236}">
                <a16:creationId xmlns:a16="http://schemas.microsoft.com/office/drawing/2014/main" id="{B1FC1879-3B93-38D3-44F0-046CC1AD435D}"/>
              </a:ext>
            </a:extLst>
          </p:cNvPr>
          <p:cNvSpPr txBox="1">
            <a:spLocks/>
          </p:cNvSpPr>
          <p:nvPr/>
        </p:nvSpPr>
        <p:spPr>
          <a:xfrm>
            <a:off x="680630" y="2812332"/>
            <a:ext cx="2978365" cy="600164"/>
          </a:xfrm>
          <a:prstGeom prst="rect">
            <a:avLst/>
          </a:prstGeom>
        </p:spPr>
        <p:txBody>
          <a:bodyPr vert="horz" wrap="square" lIns="45720" tIns="22860" rIns="45720" bIns="22860" rtlCol="0" anchor="ctr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US" sz="1200" b="1" dirty="0">
                <a:solidFill>
                  <a:srgbClr val="000000"/>
                </a:solidFill>
                <a:latin typeface="Arial"/>
              </a:rPr>
              <a:t>Enhanced national capacity</a:t>
            </a:r>
            <a:r>
              <a:rPr lang="en-US" sz="12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altLang="zh-CN" sz="1200" dirty="0">
                <a:solidFill>
                  <a:srgbClr val="0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Supports NDB/PDBs and rural finance system with technical assistance.</a:t>
            </a:r>
            <a:endParaRPr lang="en-US" sz="12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9" name="Rounded Rectangle 175">
            <a:extLst>
              <a:ext uri="{FF2B5EF4-FFF2-40B4-BE49-F238E27FC236}">
                <a16:creationId xmlns:a16="http://schemas.microsoft.com/office/drawing/2014/main" id="{3C864384-8261-7F79-1796-FFDDB98C7475}"/>
              </a:ext>
            </a:extLst>
          </p:cNvPr>
          <p:cNvSpPr/>
          <p:nvPr/>
        </p:nvSpPr>
        <p:spPr>
          <a:xfrm>
            <a:off x="623039" y="3624482"/>
            <a:ext cx="3888000" cy="832388"/>
          </a:xfrm>
          <a:prstGeom prst="roundRect">
            <a:avLst>
              <a:gd name="adj" fmla="val 0"/>
            </a:avLst>
          </a:prstGeom>
          <a:solidFill>
            <a:srgbClr val="EBEEF9"/>
          </a:solidFill>
          <a:ln w="25400" cap="flat" cmpd="sng" algn="ctr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13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0" name="Subtitle 2">
            <a:extLst>
              <a:ext uri="{FF2B5EF4-FFF2-40B4-BE49-F238E27FC236}">
                <a16:creationId xmlns:a16="http://schemas.microsoft.com/office/drawing/2014/main" id="{2127F7C0-2C2F-92BE-47CC-58DD42063B8F}"/>
              </a:ext>
            </a:extLst>
          </p:cNvPr>
          <p:cNvSpPr txBox="1">
            <a:spLocks/>
          </p:cNvSpPr>
          <p:nvPr/>
        </p:nvSpPr>
        <p:spPr>
          <a:xfrm>
            <a:off x="688547" y="3759228"/>
            <a:ext cx="3062487" cy="600164"/>
          </a:xfrm>
          <a:prstGeom prst="rect">
            <a:avLst/>
          </a:prstGeom>
        </p:spPr>
        <p:txBody>
          <a:bodyPr vert="horz" wrap="square" lIns="45720" tIns="22860" rIns="45720" bIns="22860" rtlCol="0" anchor="ctr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US" altLang="zh-CN" sz="1200" b="1" dirty="0">
                <a:solidFill>
                  <a:srgbClr val="000000"/>
                </a:solidFill>
                <a:latin typeface="Arial"/>
                <a:ea typeface="黑体" panose="02010609060101010101" pitchFamily="49" charset="-122"/>
              </a:rPr>
              <a:t>Greater scale</a:t>
            </a:r>
            <a:r>
              <a:rPr lang="en-US" altLang="zh-CN" sz="1200" b="1" dirty="0">
                <a:solidFill>
                  <a:srgbClr val="0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: </a:t>
            </a:r>
            <a:r>
              <a:rPr lang="en-US" altLang="zh-CN" sz="1200" dirty="0">
                <a:solidFill>
                  <a:srgbClr val="0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Deliver larger, more efficient operations for smallholder farmers and resilient rural systems.</a:t>
            </a:r>
            <a:endParaRPr lang="en-US" sz="12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1" name="Picture 80">
            <a:extLst>
              <a:ext uri="{FF2B5EF4-FFF2-40B4-BE49-F238E27FC236}">
                <a16:creationId xmlns:a16="http://schemas.microsoft.com/office/drawing/2014/main" id="{2D7B0F71-2612-CA66-FEC8-E2A5DD729CCA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3645647" y="848469"/>
            <a:ext cx="756000" cy="756000"/>
          </a:xfrm>
          <a:prstGeom prst="rect">
            <a:avLst/>
          </a:prstGeom>
        </p:spPr>
      </p:pic>
      <p:pic>
        <p:nvPicPr>
          <p:cNvPr id="82" name="Picture 81">
            <a:extLst>
              <a:ext uri="{FF2B5EF4-FFF2-40B4-BE49-F238E27FC236}">
                <a16:creationId xmlns:a16="http://schemas.microsoft.com/office/drawing/2014/main" id="{F2843920-570B-2158-8556-8753789DADC2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3665669" y="1779037"/>
            <a:ext cx="756000" cy="756000"/>
          </a:xfrm>
          <a:prstGeom prst="rect">
            <a:avLst/>
          </a:prstGeom>
        </p:spPr>
      </p:pic>
      <p:pic>
        <p:nvPicPr>
          <p:cNvPr id="83" name="Picture 82">
            <a:extLst>
              <a:ext uri="{FF2B5EF4-FFF2-40B4-BE49-F238E27FC236}">
                <a16:creationId xmlns:a16="http://schemas.microsoft.com/office/drawing/2014/main" id="{D6FADB8F-4FC0-202B-A7C5-AB980AE37934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3658995" y="3659451"/>
            <a:ext cx="756000" cy="756000"/>
          </a:xfrm>
          <a:prstGeom prst="rect">
            <a:avLst/>
          </a:prstGeom>
        </p:spPr>
      </p:pic>
      <p:pic>
        <p:nvPicPr>
          <p:cNvPr id="84" name="Picture 83">
            <a:extLst>
              <a:ext uri="{FF2B5EF4-FFF2-40B4-BE49-F238E27FC236}">
                <a16:creationId xmlns:a16="http://schemas.microsoft.com/office/drawing/2014/main" id="{969F32A9-E5A6-ECEA-498C-70620F515FD9}"/>
              </a:ext>
            </a:extLst>
          </p:cNvPr>
          <p:cNvPicPr>
            <a:picLocks noChangeAspect="1"/>
          </p:cNvPicPr>
          <p:nvPr/>
        </p:nvPicPr>
        <p:blipFill>
          <a:blip r:embed="rId8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3679017" y="2700290"/>
            <a:ext cx="756000" cy="75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78971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3971A7-4F8F-F20F-7A10-CD552FDDF9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26DBCB7-EEAC-E538-5ECB-8DF50E43B01F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6583680" y="4783455"/>
            <a:ext cx="2103120" cy="169277"/>
          </a:xfrm>
        </p:spPr>
        <p:txBody>
          <a:bodyPr/>
          <a:lstStyle/>
          <a:p>
            <a:fld id="{B6F15528-21DE-4FAA-801E-634DDDAF4B2B}" type="slidenum">
              <a:rPr lang="en-GB" sz="1100" smtClean="0"/>
              <a:t>6</a:t>
            </a:fld>
            <a:endParaRPr lang="en-GB" sz="1100" dirty="0"/>
          </a:p>
        </p:txBody>
      </p:sp>
      <p:sp>
        <p:nvSpPr>
          <p:cNvPr id="47" name="Title 3">
            <a:extLst>
              <a:ext uri="{FF2B5EF4-FFF2-40B4-BE49-F238E27FC236}">
                <a16:creationId xmlns:a16="http://schemas.microsoft.com/office/drawing/2014/main" id="{5D832AB2-2399-FD8C-EB64-894B79012ADD}"/>
              </a:ext>
            </a:extLst>
          </p:cNvPr>
          <p:cNvSpPr txBox="1">
            <a:spLocks/>
          </p:cNvSpPr>
          <p:nvPr/>
        </p:nvSpPr>
        <p:spPr bwMode="auto">
          <a:xfrm>
            <a:off x="236220" y="228399"/>
            <a:ext cx="5402580" cy="6669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+mj-lt"/>
                <a:ea typeface="Geneva" charset="0"/>
                <a:cs typeface="Geneva" charset="0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  <a:ea typeface="Geneva" charset="0"/>
                <a:cs typeface="Geneva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  <a:ea typeface="Geneva" charset="0"/>
                <a:cs typeface="Geneva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  <a:ea typeface="Geneva" charset="0"/>
                <a:cs typeface="Geneva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  <a:ea typeface="Geneva" charset="0"/>
                <a:cs typeface="Geneva" charset="0"/>
              </a:defRPr>
            </a:lvl5pPr>
            <a:lvl6pPr marL="457189" algn="l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charset="0"/>
                <a:ea typeface="ＭＳ Ｐゴシック" pitchFamily="84" charset="-128"/>
                <a:cs typeface="ＭＳ Ｐゴシック" pitchFamily="84" charset="-128"/>
              </a:defRPr>
            </a:lvl6pPr>
            <a:lvl7pPr marL="914378" algn="l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charset="0"/>
                <a:ea typeface="ＭＳ Ｐゴシック" pitchFamily="84" charset="-128"/>
                <a:cs typeface="ＭＳ Ｐゴシック" pitchFamily="84" charset="-128"/>
              </a:defRPr>
            </a:lvl7pPr>
            <a:lvl8pPr marL="1371566" algn="l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charset="0"/>
                <a:ea typeface="ＭＳ Ｐゴシック" pitchFamily="84" charset="-128"/>
                <a:cs typeface="ＭＳ Ｐゴシック" pitchFamily="84" charset="-128"/>
              </a:defRPr>
            </a:lvl8pPr>
            <a:lvl9pPr marL="1828754" algn="l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charset="0"/>
                <a:ea typeface="ＭＳ Ｐゴシック" pitchFamily="84" charset="-128"/>
                <a:cs typeface="ＭＳ Ｐゴシック" pitchFamily="84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800" dirty="0">
                <a:solidFill>
                  <a:srgbClr val="346CAE"/>
                </a:solidFill>
                <a:latin typeface="Arial"/>
              </a:rPr>
              <a:t>Key Parameters</a:t>
            </a:r>
            <a:endParaRPr lang="en-GB" sz="1800" dirty="0">
              <a:solidFill>
                <a:srgbClr val="346CAE"/>
              </a:solidFill>
              <a:latin typeface="Arial"/>
            </a:endParaRPr>
          </a:p>
        </p:txBody>
      </p:sp>
      <p:pic>
        <p:nvPicPr>
          <p:cNvPr id="53" name="object 20">
            <a:extLst>
              <a:ext uri="{FF2B5EF4-FFF2-40B4-BE49-F238E27FC236}">
                <a16:creationId xmlns:a16="http://schemas.microsoft.com/office/drawing/2014/main" id="{E71534A8-54D0-A4A1-E3E9-51CBF12EE450}"/>
              </a:ext>
            </a:extLst>
          </p:cNvPr>
          <p:cNvPicPr/>
          <p:nvPr/>
        </p:nvPicPr>
        <p:blipFill>
          <a:blip r:embed="rId3" cstate="print"/>
          <a:srcRect t="1" r="-3959" b="-10224"/>
          <a:stretch/>
        </p:blipFill>
        <p:spPr>
          <a:xfrm>
            <a:off x="135652" y="4634340"/>
            <a:ext cx="1159747" cy="364382"/>
          </a:xfrm>
          <a:prstGeom prst="rect">
            <a:avLst/>
          </a:prstGeom>
        </p:spPr>
      </p:pic>
      <p:sp>
        <p:nvSpPr>
          <p:cNvPr id="54" name="object 10">
            <a:extLst>
              <a:ext uri="{FF2B5EF4-FFF2-40B4-BE49-F238E27FC236}">
                <a16:creationId xmlns:a16="http://schemas.microsoft.com/office/drawing/2014/main" id="{BBB50FDC-4472-8936-167F-282632BE0049}"/>
              </a:ext>
            </a:extLst>
          </p:cNvPr>
          <p:cNvSpPr/>
          <p:nvPr/>
        </p:nvSpPr>
        <p:spPr>
          <a:xfrm>
            <a:off x="236220" y="316991"/>
            <a:ext cx="2265045" cy="71755"/>
          </a:xfrm>
          <a:custGeom>
            <a:avLst/>
            <a:gdLst/>
            <a:ahLst/>
            <a:cxnLst/>
            <a:rect l="l" t="t" r="r" b="b"/>
            <a:pathLst>
              <a:path w="2265045" h="71754">
                <a:moveTo>
                  <a:pt x="2264664" y="0"/>
                </a:moveTo>
                <a:lnTo>
                  <a:pt x="0" y="0"/>
                </a:lnTo>
                <a:lnTo>
                  <a:pt x="0" y="71627"/>
                </a:lnTo>
                <a:lnTo>
                  <a:pt x="2264664" y="71627"/>
                </a:lnTo>
                <a:lnTo>
                  <a:pt x="2264664" y="0"/>
                </a:lnTo>
                <a:close/>
              </a:path>
            </a:pathLst>
          </a:custGeom>
          <a:solidFill>
            <a:srgbClr val="346CA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64D739A-A644-09C2-9B1E-1B35D5E120BF}"/>
              </a:ext>
            </a:extLst>
          </p:cNvPr>
          <p:cNvSpPr/>
          <p:nvPr/>
        </p:nvSpPr>
        <p:spPr bwMode="auto">
          <a:xfrm>
            <a:off x="1752600" y="835396"/>
            <a:ext cx="7086600" cy="1736354"/>
          </a:xfrm>
          <a:prstGeom prst="rect">
            <a:avLst/>
          </a:prstGeom>
          <a:solidFill>
            <a:schemeClr val="bg1">
              <a:lumMod val="65000"/>
              <a:alpha val="2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Char char="-"/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>
              <a:spcBef>
                <a:spcPct val="0"/>
              </a:spcBef>
              <a:spcAft>
                <a:spcPts val="600"/>
              </a:spcAft>
              <a:buFontTx/>
              <a:buNone/>
              <a:defRPr/>
            </a:pPr>
            <a:endParaRPr lang="en-US" altLang="en-US" sz="1800" dirty="0">
              <a:latin typeface="+mj-lt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479CA8F-C238-EC4D-6E2F-0032C1505B69}"/>
              </a:ext>
            </a:extLst>
          </p:cNvPr>
          <p:cNvSpPr/>
          <p:nvPr/>
        </p:nvSpPr>
        <p:spPr>
          <a:xfrm>
            <a:off x="288629" y="835396"/>
            <a:ext cx="1387771" cy="1736354"/>
          </a:xfrm>
          <a:prstGeom prst="rect">
            <a:avLst/>
          </a:prstGeom>
          <a:solidFill>
            <a:srgbClr val="254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2" algn="l"/>
            <a:r>
              <a:rPr lang="en-US" altLang="zh-CN" sz="1600" b="1" dirty="0">
                <a:solidFill>
                  <a:schemeClr val="bg1"/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General Features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3193851-CB76-93D4-8D18-B52A6583940D}"/>
              </a:ext>
            </a:extLst>
          </p:cNvPr>
          <p:cNvSpPr txBox="1"/>
          <p:nvPr/>
        </p:nvSpPr>
        <p:spPr>
          <a:xfrm>
            <a:off x="1916722" y="995743"/>
            <a:ext cx="6792487" cy="1431161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marL="285750" indent="-285750">
              <a:spcAft>
                <a:spcPts val="600"/>
              </a:spcAft>
              <a:buClr>
                <a:srgbClr val="346CAE"/>
              </a:buClr>
              <a:buFont typeface="Courier New" panose="02070309020205020404" pitchFamily="49" charset="0"/>
              <a:buChar char="o"/>
            </a:pPr>
            <a:r>
              <a:rPr lang="en-US" sz="1200" dirty="0"/>
              <a:t>Limited to </a:t>
            </a:r>
            <a:r>
              <a:rPr lang="en-US" sz="1200" b="1" dirty="0">
                <a:solidFill>
                  <a:srgbClr val="346CAE"/>
                </a:solidFill>
              </a:rPr>
              <a:t>credit risk guarantee</a:t>
            </a:r>
            <a:r>
              <a:rPr lang="en-US" sz="1200" dirty="0"/>
              <a:t>; d</a:t>
            </a:r>
            <a:r>
              <a:rPr lang="en-US" altLang="zh-CN" sz="1200" dirty="0"/>
              <a:t>oes </a:t>
            </a:r>
            <a:r>
              <a:rPr lang="en-US" sz="1200" dirty="0"/>
              <a:t>not cover political, maturity, </a:t>
            </a:r>
            <a:r>
              <a:rPr lang="en-GB" sz="1200" dirty="0"/>
              <a:t>off-take, performance, policy-based, or commodity price risks.</a:t>
            </a:r>
          </a:p>
          <a:p>
            <a:pPr marL="285750" indent="-285750">
              <a:spcAft>
                <a:spcPts val="600"/>
              </a:spcAft>
              <a:buClr>
                <a:srgbClr val="346CAE"/>
              </a:buClr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rgbClr val="346CAE"/>
                </a:solidFill>
              </a:rPr>
              <a:t>Rolling</a:t>
            </a:r>
            <a:r>
              <a:rPr lang="en-US" sz="1200" dirty="0">
                <a:solidFill>
                  <a:srgbClr val="346CAE"/>
                </a:solidFill>
              </a:rPr>
              <a:t>, </a:t>
            </a:r>
            <a:r>
              <a:rPr lang="en-US" sz="1200" b="1" dirty="0">
                <a:solidFill>
                  <a:srgbClr val="346CAE"/>
                </a:solidFill>
              </a:rPr>
              <a:t>non-</a:t>
            </a:r>
            <a:r>
              <a:rPr lang="en-US" sz="1200" b="1" dirty="0" err="1">
                <a:solidFill>
                  <a:srgbClr val="346CAE"/>
                </a:solidFill>
              </a:rPr>
              <a:t>reinstatable</a:t>
            </a:r>
            <a:r>
              <a:rPr lang="en-US" sz="1200" b="1" dirty="0">
                <a:solidFill>
                  <a:srgbClr val="346CAE"/>
                </a:solidFill>
              </a:rPr>
              <a:t>, non-accelerable,</a:t>
            </a:r>
            <a:r>
              <a:rPr lang="en-US" sz="1200" dirty="0">
                <a:solidFill>
                  <a:srgbClr val="346CAE"/>
                </a:solidFill>
              </a:rPr>
              <a:t> </a:t>
            </a:r>
            <a:r>
              <a:rPr lang="en-US" sz="1200" b="1" dirty="0">
                <a:solidFill>
                  <a:srgbClr val="346CAE"/>
                </a:solidFill>
              </a:rPr>
              <a:t>irrevocable and payable on demand</a:t>
            </a:r>
            <a:r>
              <a:rPr lang="en-US" sz="1200" dirty="0"/>
              <a:t>.</a:t>
            </a:r>
          </a:p>
          <a:p>
            <a:pPr marL="285750" indent="-285750">
              <a:spcAft>
                <a:spcPts val="600"/>
              </a:spcAft>
              <a:buClr>
                <a:srgbClr val="346CAE"/>
              </a:buClr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rgbClr val="346CAE"/>
                </a:solidFill>
              </a:rPr>
              <a:t>Risk-sharing co-guarantee arrangements</a:t>
            </a:r>
            <a:r>
              <a:rPr lang="en-US" sz="1200" dirty="0"/>
              <a:t> </a:t>
            </a:r>
            <a:r>
              <a:rPr lang="en-US" sz="1200" b="1" dirty="0">
                <a:solidFill>
                  <a:srgbClr val="346CAE"/>
                </a:solidFill>
              </a:rPr>
              <a:t>recommended </a:t>
            </a:r>
            <a:r>
              <a:rPr lang="en-US" sz="1200" dirty="0"/>
              <a:t>with MDBs, IFIs, or insurance providers </a:t>
            </a:r>
            <a:r>
              <a:rPr lang="en-GB" sz="1200" dirty="0"/>
              <a:t>through</a:t>
            </a:r>
            <a:r>
              <a:rPr lang="en-US" sz="1200" dirty="0"/>
              <a:t> flexible structures, including </a:t>
            </a:r>
            <a:r>
              <a:rPr lang="en-US" sz="1200" kern="100" dirty="0" err="1"/>
              <a:t>pari</a:t>
            </a:r>
            <a:r>
              <a:rPr lang="en-US" sz="1200" kern="100" dirty="0"/>
              <a:t> passu or first/second loss</a:t>
            </a:r>
            <a:r>
              <a:rPr lang="en-US" sz="1200" dirty="0"/>
              <a:t>.</a:t>
            </a:r>
          </a:p>
          <a:p>
            <a:pPr marL="285750" indent="-285750">
              <a:spcAft>
                <a:spcPts val="600"/>
              </a:spcAft>
              <a:buClr>
                <a:srgbClr val="346CAE"/>
              </a:buClr>
              <a:buFont typeface="Courier New" panose="02070309020205020404" pitchFamily="49" charset="0"/>
              <a:buChar char="o"/>
            </a:pPr>
            <a:r>
              <a:rPr lang="en-US" sz="1200" dirty="0"/>
              <a:t>Allocated to countries through the PBAS and BRAM mechanisms.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8B2B2CB-E46B-012E-A2BE-68EACBAC996E}"/>
              </a:ext>
            </a:extLst>
          </p:cNvPr>
          <p:cNvSpPr/>
          <p:nvPr/>
        </p:nvSpPr>
        <p:spPr>
          <a:xfrm>
            <a:off x="288629" y="2647950"/>
            <a:ext cx="1387771" cy="1804374"/>
          </a:xfrm>
          <a:prstGeom prst="rect">
            <a:avLst/>
          </a:prstGeom>
          <a:solidFill>
            <a:srgbClr val="346C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3"/>
            <a:r>
              <a:rPr lang="en-US" altLang="zh-CN" sz="1600" b="1" dirty="0">
                <a:solidFill>
                  <a:schemeClr val="bg1"/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Terms &amp; Conditions</a:t>
            </a:r>
            <a:endParaRPr lang="en-US" sz="1600" b="1" dirty="0">
              <a:solidFill>
                <a:schemeClr val="bg1"/>
              </a:solidFill>
              <a:latin typeface="+mj-lt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AEAB44E-F43B-4C06-97C8-CA224BAD9603}"/>
              </a:ext>
            </a:extLst>
          </p:cNvPr>
          <p:cNvSpPr/>
          <p:nvPr/>
        </p:nvSpPr>
        <p:spPr bwMode="auto">
          <a:xfrm>
            <a:off x="1749136" y="2647953"/>
            <a:ext cx="7086600" cy="1804374"/>
          </a:xfrm>
          <a:prstGeom prst="rect">
            <a:avLst/>
          </a:prstGeom>
          <a:solidFill>
            <a:schemeClr val="bg1">
              <a:lumMod val="65000"/>
              <a:alpha val="2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Char char="-"/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>
              <a:spcBef>
                <a:spcPct val="0"/>
              </a:spcBef>
              <a:spcAft>
                <a:spcPts val="600"/>
              </a:spcAft>
              <a:buFontTx/>
              <a:buNone/>
              <a:defRPr/>
            </a:pPr>
            <a:endParaRPr lang="en-US" altLang="en-US" sz="1800" dirty="0">
              <a:latin typeface="+mj-l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E0A799D-54D5-1A39-97F9-9DECE5E3DDA0}"/>
              </a:ext>
            </a:extLst>
          </p:cNvPr>
          <p:cNvSpPr txBox="1"/>
          <p:nvPr/>
        </p:nvSpPr>
        <p:spPr>
          <a:xfrm>
            <a:off x="1916722" y="2965361"/>
            <a:ext cx="6701811" cy="1169551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marL="285750" indent="-285750">
              <a:spcAft>
                <a:spcPts val="300"/>
              </a:spcAft>
              <a:buFont typeface="Courier New" panose="02070309020205020404" pitchFamily="49" charset="0"/>
              <a:buChar char="o"/>
            </a:pPr>
            <a:r>
              <a:rPr lang="en-US" sz="1200" b="1" kern="100" dirty="0">
                <a:solidFill>
                  <a:srgbClr val="346CAE"/>
                </a:solidFill>
                <a:effectLst/>
              </a:rPr>
              <a:t>Types of financial instruments covered</a:t>
            </a:r>
            <a:r>
              <a:rPr lang="en-US" sz="1200" kern="100" dirty="0">
                <a:effectLst/>
              </a:rPr>
              <a:t>: Bilateral and syndicated loans, private placement.</a:t>
            </a:r>
          </a:p>
          <a:p>
            <a:pPr marL="285750" indent="-285750">
              <a:spcAft>
                <a:spcPts val="300"/>
              </a:spcAft>
              <a:buFont typeface="Courier New" panose="02070309020205020404" pitchFamily="49" charset="0"/>
              <a:buChar char="o"/>
            </a:pPr>
            <a:r>
              <a:rPr lang="en-US" sz="1200" b="1" kern="100" dirty="0">
                <a:solidFill>
                  <a:srgbClr val="346CAE"/>
                </a:solidFill>
                <a:effectLst/>
              </a:rPr>
              <a:t>Coverage</a:t>
            </a:r>
            <a:r>
              <a:rPr lang="en-US" sz="1200" kern="100" dirty="0">
                <a:effectLst/>
              </a:rPr>
              <a:t>: IFAD will cover up to 50% of the underlying guaranteed debt instrument. </a:t>
            </a:r>
          </a:p>
          <a:p>
            <a:pPr marL="285750" indent="-285750">
              <a:spcAft>
                <a:spcPts val="300"/>
              </a:spcAft>
              <a:buFont typeface="Courier New" panose="02070309020205020404" pitchFamily="49" charset="0"/>
              <a:buChar char="o"/>
            </a:pPr>
            <a:r>
              <a:rPr lang="en-US" sz="1200" b="1" kern="100" dirty="0">
                <a:solidFill>
                  <a:srgbClr val="346CAE"/>
                </a:solidFill>
                <a:effectLst/>
              </a:rPr>
              <a:t>Currency</a:t>
            </a:r>
            <a:r>
              <a:rPr lang="en-US" sz="1200" kern="100" dirty="0">
                <a:effectLst/>
              </a:rPr>
              <a:t>: USD or EUR.</a:t>
            </a:r>
          </a:p>
          <a:p>
            <a:pPr marL="285750" indent="-285750">
              <a:spcAft>
                <a:spcPts val="300"/>
              </a:spcAft>
              <a:buFont typeface="Courier New" panose="02070309020205020404" pitchFamily="49" charset="0"/>
              <a:buChar char="o"/>
            </a:pPr>
            <a:r>
              <a:rPr lang="en-US" sz="1200" b="1" kern="100" dirty="0">
                <a:solidFill>
                  <a:srgbClr val="346CAE"/>
                </a:solidFill>
                <a:effectLst/>
              </a:rPr>
              <a:t>Tenor</a:t>
            </a:r>
            <a:r>
              <a:rPr lang="en-US" sz="1200" kern="100" dirty="0">
                <a:effectLst/>
              </a:rPr>
              <a:t>: Up to 15 years with a maximum average maturity of 10 years.</a:t>
            </a:r>
          </a:p>
          <a:p>
            <a:pPr marL="285750" indent="-285750">
              <a:spcAft>
                <a:spcPts val="300"/>
              </a:spcAft>
              <a:buFont typeface="Courier New" panose="02070309020205020404" pitchFamily="49" charset="0"/>
              <a:buChar char="o"/>
            </a:pPr>
            <a:r>
              <a:rPr lang="en-US" sz="1200" b="1" kern="100" dirty="0">
                <a:solidFill>
                  <a:srgbClr val="346CAE"/>
                </a:solidFill>
              </a:rPr>
              <a:t>Fee structure: </a:t>
            </a:r>
            <a:r>
              <a:rPr lang="en-US" sz="1200" kern="100" dirty="0"/>
              <a:t>Front end fee + commitment fee + guarantee fees (determined on a risk basis).</a:t>
            </a:r>
          </a:p>
        </p:txBody>
      </p:sp>
    </p:spTree>
    <p:extLst>
      <p:ext uri="{BB962C8B-B14F-4D97-AF65-F5344CB8AC3E}">
        <p14:creationId xmlns:p14="http://schemas.microsoft.com/office/powerpoint/2010/main" val="12937967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CCCB24-49B5-785D-B924-FA75D48247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630E8D2-03D1-2183-14B7-6E7F9DABACDE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6583680" y="4783455"/>
            <a:ext cx="2103120" cy="169277"/>
          </a:xfrm>
        </p:spPr>
        <p:txBody>
          <a:bodyPr/>
          <a:lstStyle/>
          <a:p>
            <a:fld id="{B6F15528-21DE-4FAA-801E-634DDDAF4B2B}" type="slidenum">
              <a:rPr lang="en-GB" sz="1100" smtClean="0"/>
              <a:t>7</a:t>
            </a:fld>
            <a:endParaRPr lang="en-GB" sz="1100" dirty="0"/>
          </a:p>
        </p:txBody>
      </p:sp>
      <p:sp>
        <p:nvSpPr>
          <p:cNvPr id="47" name="Title 3">
            <a:extLst>
              <a:ext uri="{FF2B5EF4-FFF2-40B4-BE49-F238E27FC236}">
                <a16:creationId xmlns:a16="http://schemas.microsoft.com/office/drawing/2014/main" id="{F31A97FB-2AAE-0BD5-41D2-F460CAEEDD73}"/>
              </a:ext>
            </a:extLst>
          </p:cNvPr>
          <p:cNvSpPr txBox="1">
            <a:spLocks/>
          </p:cNvSpPr>
          <p:nvPr/>
        </p:nvSpPr>
        <p:spPr bwMode="auto">
          <a:xfrm>
            <a:off x="236220" y="228399"/>
            <a:ext cx="5402580" cy="6669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+mj-lt"/>
                <a:ea typeface="Geneva" charset="0"/>
                <a:cs typeface="Geneva" charset="0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  <a:ea typeface="Geneva" charset="0"/>
                <a:cs typeface="Geneva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  <a:ea typeface="Geneva" charset="0"/>
                <a:cs typeface="Geneva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  <a:ea typeface="Geneva" charset="0"/>
                <a:cs typeface="Geneva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charset="0"/>
                <a:ea typeface="Geneva" charset="0"/>
                <a:cs typeface="Geneva" charset="0"/>
              </a:defRPr>
            </a:lvl5pPr>
            <a:lvl6pPr marL="457189" algn="l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charset="0"/>
                <a:ea typeface="ＭＳ Ｐゴシック" pitchFamily="84" charset="-128"/>
                <a:cs typeface="ＭＳ Ｐゴシック" pitchFamily="84" charset="-128"/>
              </a:defRPr>
            </a:lvl6pPr>
            <a:lvl7pPr marL="914378" algn="l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charset="0"/>
                <a:ea typeface="ＭＳ Ｐゴシック" pitchFamily="84" charset="-128"/>
                <a:cs typeface="ＭＳ Ｐゴシック" pitchFamily="84" charset="-128"/>
              </a:defRPr>
            </a:lvl7pPr>
            <a:lvl8pPr marL="1371566" algn="l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charset="0"/>
                <a:ea typeface="ＭＳ Ｐゴシック" pitchFamily="84" charset="-128"/>
                <a:cs typeface="ＭＳ Ｐゴシック" pitchFamily="84" charset="-128"/>
              </a:defRPr>
            </a:lvl8pPr>
            <a:lvl9pPr marL="1828754" algn="l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charset="0"/>
                <a:ea typeface="ＭＳ Ｐゴシック" pitchFamily="84" charset="-128"/>
                <a:cs typeface="ＭＳ Ｐゴシック" pitchFamily="84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800" dirty="0">
                <a:solidFill>
                  <a:srgbClr val="346CAE"/>
                </a:solidFill>
                <a:latin typeface="Arial"/>
              </a:rPr>
              <a:t>Scheme of Implementation</a:t>
            </a:r>
            <a:endParaRPr lang="en-GB" sz="1800" dirty="0">
              <a:solidFill>
                <a:srgbClr val="346CAE"/>
              </a:solidFill>
              <a:latin typeface="Arial"/>
            </a:endParaRPr>
          </a:p>
        </p:txBody>
      </p:sp>
      <p:pic>
        <p:nvPicPr>
          <p:cNvPr id="53" name="object 20">
            <a:extLst>
              <a:ext uri="{FF2B5EF4-FFF2-40B4-BE49-F238E27FC236}">
                <a16:creationId xmlns:a16="http://schemas.microsoft.com/office/drawing/2014/main" id="{29F9B090-7FDE-E115-DD86-CF49BA85B8FD}"/>
              </a:ext>
            </a:extLst>
          </p:cNvPr>
          <p:cNvPicPr/>
          <p:nvPr/>
        </p:nvPicPr>
        <p:blipFill>
          <a:blip r:embed="rId2" cstate="print"/>
          <a:srcRect t="1" r="-3959" b="-10224"/>
          <a:stretch/>
        </p:blipFill>
        <p:spPr>
          <a:xfrm>
            <a:off x="135652" y="4634340"/>
            <a:ext cx="1159747" cy="364382"/>
          </a:xfrm>
          <a:prstGeom prst="rect">
            <a:avLst/>
          </a:prstGeom>
        </p:spPr>
      </p:pic>
      <p:sp>
        <p:nvSpPr>
          <p:cNvPr id="54" name="object 10">
            <a:extLst>
              <a:ext uri="{FF2B5EF4-FFF2-40B4-BE49-F238E27FC236}">
                <a16:creationId xmlns:a16="http://schemas.microsoft.com/office/drawing/2014/main" id="{75411CFF-5E37-E656-6736-AF6CDE7EB295}"/>
              </a:ext>
            </a:extLst>
          </p:cNvPr>
          <p:cNvSpPr/>
          <p:nvPr/>
        </p:nvSpPr>
        <p:spPr>
          <a:xfrm>
            <a:off x="236220" y="316991"/>
            <a:ext cx="2265045" cy="71755"/>
          </a:xfrm>
          <a:custGeom>
            <a:avLst/>
            <a:gdLst/>
            <a:ahLst/>
            <a:cxnLst/>
            <a:rect l="l" t="t" r="r" b="b"/>
            <a:pathLst>
              <a:path w="2265045" h="71754">
                <a:moveTo>
                  <a:pt x="2264664" y="0"/>
                </a:moveTo>
                <a:lnTo>
                  <a:pt x="0" y="0"/>
                </a:lnTo>
                <a:lnTo>
                  <a:pt x="0" y="71627"/>
                </a:lnTo>
                <a:lnTo>
                  <a:pt x="2264664" y="71627"/>
                </a:lnTo>
                <a:lnTo>
                  <a:pt x="2264664" y="0"/>
                </a:lnTo>
                <a:close/>
              </a:path>
            </a:pathLst>
          </a:custGeom>
          <a:solidFill>
            <a:srgbClr val="346CAE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8D7172F-1D55-9B7E-3BF3-85F12DE737C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128" y="1608078"/>
            <a:ext cx="6911743" cy="2976990"/>
          </a:xfrm>
          <a:prstGeom prst="rect">
            <a:avLst/>
          </a:prstGeom>
          <a:noFill/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FDAFD4E-4838-DABE-7B69-EDD3B68D7C74}"/>
              </a:ext>
            </a:extLst>
          </p:cNvPr>
          <p:cNvSpPr txBox="1"/>
          <p:nvPr/>
        </p:nvSpPr>
        <p:spPr>
          <a:xfrm>
            <a:off x="236220" y="768846"/>
            <a:ext cx="8915400" cy="789960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>
              <a:spcAft>
                <a:spcPts val="200"/>
              </a:spcAft>
              <a:buClr>
                <a:srgbClr val="346CAE"/>
              </a:buClr>
            </a:pPr>
            <a:r>
              <a:rPr lang="en-US" sz="1400" dirty="0"/>
              <a:t>PCG-funded projects:</a:t>
            </a:r>
          </a:p>
          <a:p>
            <a:pPr marL="285750" indent="-285750">
              <a:spcAft>
                <a:spcPts val="200"/>
              </a:spcAft>
              <a:buClr>
                <a:srgbClr val="346CAE"/>
              </a:buClr>
              <a:buFont typeface="Courier New" panose="02070309020205020404" pitchFamily="49" charset="0"/>
              <a:buChar char="o"/>
            </a:pPr>
            <a:r>
              <a:rPr lang="en-US" sz="1400" dirty="0"/>
              <a:t>Follow</a:t>
            </a:r>
            <a:r>
              <a:rPr lang="en-US" sz="1400" dirty="0">
                <a:solidFill>
                  <a:srgbClr val="346CAE"/>
                </a:solidFill>
              </a:rPr>
              <a:t> </a:t>
            </a:r>
            <a:r>
              <a:rPr lang="en-US" sz="1400" b="1" dirty="0">
                <a:solidFill>
                  <a:srgbClr val="346CAE"/>
                </a:solidFill>
              </a:rPr>
              <a:t>IFAD’s regular project cycle</a:t>
            </a:r>
            <a:r>
              <a:rPr lang="en-US" sz="1400" dirty="0"/>
              <a:t>, procedures and governance standards including EB approval.</a:t>
            </a:r>
          </a:p>
          <a:p>
            <a:pPr marL="285750" indent="-285750">
              <a:spcAft>
                <a:spcPts val="200"/>
              </a:spcAft>
              <a:buClr>
                <a:srgbClr val="346CAE"/>
              </a:buClr>
              <a:buFont typeface="Courier New" panose="02070309020205020404" pitchFamily="49" charset="0"/>
              <a:buChar char="o"/>
            </a:pPr>
            <a:r>
              <a:rPr lang="en-US" sz="1400" dirty="0"/>
              <a:t>Apply</a:t>
            </a:r>
            <a:r>
              <a:rPr lang="en-US" sz="1400" dirty="0">
                <a:solidFill>
                  <a:srgbClr val="346CAE"/>
                </a:solidFill>
              </a:rPr>
              <a:t> </a:t>
            </a:r>
            <a:r>
              <a:rPr lang="en-US" sz="1400" b="1" dirty="0">
                <a:solidFill>
                  <a:srgbClr val="346CAE"/>
                </a:solidFill>
              </a:rPr>
              <a:t>IFAD’s existing requirements</a:t>
            </a:r>
            <a:r>
              <a:rPr lang="en-US" sz="1400" dirty="0">
                <a:solidFill>
                  <a:srgbClr val="346CAE"/>
                </a:solidFill>
              </a:rPr>
              <a:t> </a:t>
            </a:r>
            <a:r>
              <a:rPr lang="en-US" sz="1400" dirty="0"/>
              <a:t>on fiduciary oversight, SECAP, mainstreaming and results reporting.</a:t>
            </a:r>
          </a:p>
        </p:txBody>
      </p:sp>
    </p:spTree>
    <p:extLst>
      <p:ext uri="{BB962C8B-B14F-4D97-AF65-F5344CB8AC3E}">
        <p14:creationId xmlns:p14="http://schemas.microsoft.com/office/powerpoint/2010/main" val="34193482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/>
          <p:nvPr/>
        </p:nvSpPr>
        <p:spPr>
          <a:xfrm>
            <a:off x="109675" y="971550"/>
            <a:ext cx="209550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2200" b="1" spc="-10" dirty="0">
                <a:solidFill>
                  <a:srgbClr val="585858"/>
                </a:solidFill>
                <a:latin typeface="Arial"/>
                <a:cs typeface="Arial"/>
              </a:rPr>
              <a:t>CONTACTS</a:t>
            </a:r>
            <a:endParaRPr sz="2200" dirty="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09675" y="1962150"/>
            <a:ext cx="1628139" cy="133369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GB" sz="800" dirty="0">
                <a:latin typeface="Arial"/>
                <a:cs typeface="Arial"/>
              </a:rPr>
              <a:t>Malek Sahli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GB" sz="800" dirty="0">
                <a:latin typeface="Arial"/>
                <a:cs typeface="Arial"/>
              </a:rPr>
              <a:t>IFAD- Lead Development Finance Officer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GB" sz="800" dirty="0">
                <a:latin typeface="Arial"/>
                <a:cs typeface="Arial"/>
                <a:hlinkClick r:id="rId3"/>
              </a:rPr>
              <a:t>m.sahli@ifad.org</a:t>
            </a:r>
            <a:endParaRPr lang="en-GB" sz="8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en-GB" sz="8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en-GB" sz="8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altLang="zh-CN" sz="800" dirty="0">
                <a:latin typeface="Arial"/>
                <a:cs typeface="Arial"/>
              </a:rPr>
              <a:t>Sara Musa</a:t>
            </a:r>
            <a:endParaRPr lang="en-GB" sz="8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GB" sz="800" dirty="0">
                <a:latin typeface="Arial"/>
                <a:cs typeface="Arial"/>
              </a:rPr>
              <a:t>IFAD- Development Finance Officer (Innovative Finance)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GB" sz="800" dirty="0">
                <a:latin typeface="Arial"/>
                <a:cs typeface="Arial"/>
                <a:hlinkClick r:id="rId4"/>
              </a:rPr>
              <a:t>s.musa@ifad.org</a:t>
            </a:r>
            <a:endParaRPr lang="en-GB" sz="800" dirty="0">
              <a:latin typeface="Arial"/>
              <a:cs typeface="Arial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7"/>
          </p:nvPr>
        </p:nvSpPr>
        <p:spPr>
          <a:xfrm>
            <a:off x="6583680" y="4783455"/>
            <a:ext cx="2103120" cy="123111"/>
          </a:xfrm>
        </p:spPr>
        <p:txBody>
          <a:bodyPr wrap="square" lIns="0" tIns="0" rIns="0" bIns="0">
            <a:spAutoFit/>
          </a:bodyPr>
          <a:lstStyle/>
          <a:p>
            <a:fld id="{B6F15528-21DE-4FAA-801E-634DDDAF4B2B}" type="slidenum">
              <a:rPr lang="en-GB" sz="800"/>
              <a:pPr/>
              <a:t>8</a:t>
            </a:fld>
            <a:endParaRPr lang="en-GB" sz="800"/>
          </a:p>
        </p:txBody>
      </p:sp>
      <p:pic>
        <p:nvPicPr>
          <p:cNvPr id="8" name="그림 31">
            <a:extLst>
              <a:ext uri="{FF2B5EF4-FFF2-40B4-BE49-F238E27FC236}">
                <a16:creationId xmlns:a16="http://schemas.microsoft.com/office/drawing/2014/main" id="{02C54277-8D24-A0BD-DE7A-B97D26FCA9D0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5144" r="5144"/>
          <a:stretch/>
        </p:blipFill>
        <p:spPr>
          <a:xfrm>
            <a:off x="1877186" y="7144"/>
            <a:ext cx="7266814" cy="5136356"/>
          </a:xfrm>
          <a:prstGeom prst="rect">
            <a:avLst/>
          </a:prstGeom>
        </p:spPr>
      </p:pic>
      <p:pic>
        <p:nvPicPr>
          <p:cNvPr id="9" name="object 20">
            <a:extLst>
              <a:ext uri="{FF2B5EF4-FFF2-40B4-BE49-F238E27FC236}">
                <a16:creationId xmlns:a16="http://schemas.microsoft.com/office/drawing/2014/main" id="{44CB7C69-B64E-FE59-85CF-66EE537E4A51}"/>
              </a:ext>
            </a:extLst>
          </p:cNvPr>
          <p:cNvPicPr/>
          <p:nvPr/>
        </p:nvPicPr>
        <p:blipFill>
          <a:blip r:embed="rId6" cstate="print"/>
          <a:srcRect t="1" r="-3959" b="-10224"/>
          <a:stretch/>
        </p:blipFill>
        <p:spPr>
          <a:xfrm>
            <a:off x="135652" y="4634340"/>
            <a:ext cx="1159747" cy="364382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84" charset="-128"/>
            <a:cs typeface="ＭＳ Ｐゴシック" pitchFamily="8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84" charset="-128"/>
            <a:cs typeface="ＭＳ Ｐゴシック" pitchFamily="84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11986</TotalTime>
  <Words>753</Words>
  <Application>Microsoft Office PowerPoint</Application>
  <PresentationFormat>On-screen Show (16:9)</PresentationFormat>
  <Paragraphs>98</Paragraphs>
  <Slides>8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8</vt:i4>
      </vt:variant>
    </vt:vector>
  </HeadingPairs>
  <TitlesOfParts>
    <vt:vector size="15" baseType="lpstr">
      <vt:lpstr>Arial</vt:lpstr>
      <vt:lpstr>Calibri</vt:lpstr>
      <vt:lpstr>Courier New</vt:lpstr>
      <vt:lpstr>HarmonyOS Sans SC</vt:lpstr>
      <vt:lpstr>Open Sans Light</vt:lpstr>
      <vt:lpstr>Office Theme</vt:lpstr>
      <vt:lpstr>2_Blank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Zhang, Yijing</dc:creator>
  <cp:lastModifiedBy>Sahli, Malek</cp:lastModifiedBy>
  <cp:revision>233</cp:revision>
  <dcterms:created xsi:type="dcterms:W3CDTF">2023-09-14T12:37:35Z</dcterms:created>
  <dcterms:modified xsi:type="dcterms:W3CDTF">2026-11-02T13:00:24Z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2023-08-01T00:00:00Z</vt:filetime>
  </property>
  <property fmtid="{D5CDD505-2E9C-101B-9397-08002B2CF9AE}" pid="3" name="Creator">
    <vt:lpwstr>Microsoft® PowerPoint® 2019</vt:lpwstr>
  </property>
  <property fmtid="{D5CDD505-2E9C-101B-9397-08002B2CF9AE}" pid="4" name="LastSaved">
    <vt:filetime>2023-09-14T00:00:00Z</vt:filetime>
  </property>
  <property fmtid="{D5CDD505-2E9C-101B-9397-08002B2CF9AE}" pid="5" name="Producer">
    <vt:lpwstr>Microsoft® PowerPoint® 2019</vt:lpwstr>
  </property>
</Properties>
</file>