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9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8"/>
    <p:restoredTop sz="94660"/>
  </p:normalViewPr>
  <p:slideViewPr>
    <p:cSldViewPr snapToGrid="0">
      <p:cViewPr varScale="1">
        <p:scale>
          <a:sx n="121" d="100"/>
          <a:sy n="121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Chipeta" userId="69b177c2-97f4-4f39-a076-6de2cda35809" providerId="ADAL" clId="{892A49C1-D65D-4A35-9A99-7B2706860CC0}"/>
    <pc:docChg chg="custSel modSld">
      <pc:chgData name="Peter Chipeta" userId="69b177c2-97f4-4f39-a076-6de2cda35809" providerId="ADAL" clId="{892A49C1-D65D-4A35-9A99-7B2706860CC0}" dt="2026-10-26T13:13:46.700" v="29" actId="20577"/>
      <pc:docMkLst>
        <pc:docMk/>
      </pc:docMkLst>
      <pc:sldChg chg="modSp mod">
        <pc:chgData name="Peter Chipeta" userId="69b177c2-97f4-4f39-a076-6de2cda35809" providerId="ADAL" clId="{892A49C1-D65D-4A35-9A99-7B2706860CC0}" dt="2026-10-26T13:13:05.583" v="27" actId="20577"/>
        <pc:sldMkLst>
          <pc:docMk/>
          <pc:sldMk cId="398234835" sldId="256"/>
        </pc:sldMkLst>
        <pc:spChg chg="mod">
          <ac:chgData name="Peter Chipeta" userId="69b177c2-97f4-4f39-a076-6de2cda35809" providerId="ADAL" clId="{892A49C1-D65D-4A35-9A99-7B2706860CC0}" dt="2026-10-26T13:13:05.583" v="27" actId="20577"/>
          <ac:spMkLst>
            <pc:docMk/>
            <pc:sldMk cId="398234835" sldId="256"/>
            <ac:spMk id="8" creationId="{4FEB61CA-C696-482D-86ED-F8451E3F3811}"/>
          </ac:spMkLst>
        </pc:spChg>
      </pc:sldChg>
      <pc:sldChg chg="modSp mod">
        <pc:chgData name="Peter Chipeta" userId="69b177c2-97f4-4f39-a076-6de2cda35809" providerId="ADAL" clId="{892A49C1-D65D-4A35-9A99-7B2706860CC0}" dt="2026-10-26T13:13:46.700" v="29" actId="20577"/>
        <pc:sldMkLst>
          <pc:docMk/>
          <pc:sldMk cId="1467516932" sldId="257"/>
        </pc:sldMkLst>
        <pc:spChg chg="mod">
          <ac:chgData name="Peter Chipeta" userId="69b177c2-97f4-4f39-a076-6de2cda35809" providerId="ADAL" clId="{892A49C1-D65D-4A35-9A99-7B2706860CC0}" dt="2026-10-23T15:39:39.402" v="17" actId="1076"/>
          <ac:spMkLst>
            <pc:docMk/>
            <pc:sldMk cId="1467516932" sldId="257"/>
            <ac:spMk id="10" creationId="{6B20A3D6-57EF-40A2-A9CE-F6D4192EB16A}"/>
          </ac:spMkLst>
        </pc:spChg>
        <pc:graphicFrameChg chg="modGraphic">
          <ac:chgData name="Peter Chipeta" userId="69b177c2-97f4-4f39-a076-6de2cda35809" providerId="ADAL" clId="{892A49C1-D65D-4A35-9A99-7B2706860CC0}" dt="2026-10-26T13:13:46.700" v="29" actId="20577"/>
          <ac:graphicFrameMkLst>
            <pc:docMk/>
            <pc:sldMk cId="1467516932" sldId="257"/>
            <ac:graphicFrameMk id="6" creationId="{98AD6B4C-EC60-4CF9-99E0-088F38C074F9}"/>
          </ac:graphicFrameMkLst>
        </pc:graphicFrameChg>
      </pc:sldChg>
      <pc:sldChg chg="delSp modSp mod">
        <pc:chgData name="Peter Chipeta" userId="69b177c2-97f4-4f39-a076-6de2cda35809" providerId="ADAL" clId="{892A49C1-D65D-4A35-9A99-7B2706860CC0}" dt="2026-10-23T15:38:34.840" v="15" actId="1076"/>
        <pc:sldMkLst>
          <pc:docMk/>
          <pc:sldMk cId="1494624306" sldId="258"/>
        </pc:sldMkLst>
        <pc:spChg chg="mod">
          <ac:chgData name="Peter Chipeta" userId="69b177c2-97f4-4f39-a076-6de2cda35809" providerId="ADAL" clId="{892A49C1-D65D-4A35-9A99-7B2706860CC0}" dt="2026-10-23T15:38:34.840" v="15" actId="1076"/>
          <ac:spMkLst>
            <pc:docMk/>
            <pc:sldMk cId="1494624306" sldId="258"/>
            <ac:spMk id="10" creationId="{3B94CA2D-467C-4128-A9C9-350A18B91B3E}"/>
          </ac:spMkLst>
        </pc:spChg>
        <pc:graphicFrameChg chg="modGraphic">
          <ac:chgData name="Peter Chipeta" userId="69b177c2-97f4-4f39-a076-6de2cda35809" providerId="ADAL" clId="{892A49C1-D65D-4A35-9A99-7B2706860CC0}" dt="2026-10-23T15:38:18.171" v="11" actId="20577"/>
          <ac:graphicFrameMkLst>
            <pc:docMk/>
            <pc:sldMk cId="1494624306" sldId="258"/>
            <ac:graphicFrameMk id="6" creationId="{5C35685D-0227-4098-A5AD-7186F124B8FA}"/>
          </ac:graphicFrameMkLst>
        </pc:graphicFrameChg>
      </pc:sldChg>
      <pc:sldChg chg="modSp mod">
        <pc:chgData name="Peter Chipeta" userId="69b177c2-97f4-4f39-a076-6de2cda35809" providerId="ADAL" clId="{892A49C1-D65D-4A35-9A99-7B2706860CC0}" dt="2026-10-23T15:38:44.603" v="16" actId="1076"/>
        <pc:sldMkLst>
          <pc:docMk/>
          <pc:sldMk cId="621275222" sldId="259"/>
        </pc:sldMkLst>
        <pc:spChg chg="mod">
          <ac:chgData name="Peter Chipeta" userId="69b177c2-97f4-4f39-a076-6de2cda35809" providerId="ADAL" clId="{892A49C1-D65D-4A35-9A99-7B2706860CC0}" dt="2026-10-23T15:38:44.603" v="16" actId="1076"/>
          <ac:spMkLst>
            <pc:docMk/>
            <pc:sldMk cId="621275222" sldId="259"/>
            <ac:spMk id="6" creationId="{C52B93A1-0096-45BB-B9A8-27AF5D53C8CC}"/>
          </ac:spMkLst>
        </pc:spChg>
      </pc:sldChg>
      <pc:sldChg chg="modSp mod">
        <pc:chgData name="Peter Chipeta" userId="69b177c2-97f4-4f39-a076-6de2cda35809" providerId="ADAL" clId="{892A49C1-D65D-4A35-9A99-7B2706860CC0}" dt="2026-10-23T15:02:12.822" v="2" actId="20577"/>
        <pc:sldMkLst>
          <pc:docMk/>
          <pc:sldMk cId="939958663" sldId="260"/>
        </pc:sldMkLst>
        <pc:spChg chg="mod">
          <ac:chgData name="Peter Chipeta" userId="69b177c2-97f4-4f39-a076-6de2cda35809" providerId="ADAL" clId="{892A49C1-D65D-4A35-9A99-7B2706860CC0}" dt="2026-10-23T15:02:12.822" v="2" actId="20577"/>
          <ac:spMkLst>
            <pc:docMk/>
            <pc:sldMk cId="939958663" sldId="260"/>
            <ac:spMk id="9" creationId="{3EF7FC82-C9DD-4D25-AA39-448BA13D8F8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F5AB60C-917B-4128-A93F-62E29F7D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CFA3215-AB2B-4F06-85E7-0B6C54782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0366A4F7-C2F3-4272-9BD4-02540152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4E45B36-F624-4488-B9A3-B1512A727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60CEB12-9EFF-4462-8ACC-131EB9ABF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9A9C6B8-93A7-42D3-AACA-EBA80C9F0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77CB522-B181-44C2-97F7-A6FFA7762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61934EB1-E99C-42C5-AA9B-24DF437A69D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CF6DEB0-5B99-4828-89A9-CE818643A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99CF17C-FD59-4037-9748-6C1647CA1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F86A50-177C-4F29-97C1-A6E1EBC34F76}"/>
              </a:ext>
            </a:extLst>
          </p:cNvPr>
          <p:cNvSpPr>
            <a:spLocks noGrp="1"/>
          </p:cNvSpPr>
          <p:nvPr/>
        </p:nvSpPr>
        <p:spPr>
          <a:xfrm>
            <a:off x="571500" y="1875965"/>
            <a:ext cx="46291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75" b="1">
                <a:solidFill>
                  <a:srgbClr val="FFFFFF"/>
                </a:solidFill>
              </a:defRPr>
            </a:defPPr>
            <a:lvl1pPr>
              <a:defRPr sz="3675" b="1">
                <a:solidFill>
                  <a:srgbClr val="FFFFFF"/>
                </a:solidFill>
              </a:defRPr>
            </a:lvl1pPr>
            <a:lvl2pPr>
              <a:defRPr sz="3675" b="1">
                <a:solidFill>
                  <a:srgbClr val="FFFFFF"/>
                </a:solidFill>
              </a:defRPr>
            </a:lvl2pPr>
            <a:lvl3pPr>
              <a:defRPr sz="3675" b="1">
                <a:solidFill>
                  <a:srgbClr val="FFFFFF"/>
                </a:solidFill>
              </a:defRPr>
            </a:lvl3pPr>
            <a:lvl4pPr>
              <a:defRPr sz="3675" b="1">
                <a:solidFill>
                  <a:srgbClr val="FFFFFF"/>
                </a:solidFill>
              </a:defRPr>
            </a:lvl4pPr>
            <a:lvl5pPr>
              <a:defRPr sz="3675" b="1">
                <a:solidFill>
                  <a:srgbClr val="FFFFFF"/>
                </a:solidFill>
              </a:defRPr>
            </a:lvl5pPr>
            <a:lvl6pPr>
              <a:defRPr sz="3675" b="1">
                <a:solidFill>
                  <a:srgbClr val="FFFFFF"/>
                </a:solidFill>
              </a:defRPr>
            </a:lvl6pPr>
            <a:lvl7pPr>
              <a:defRPr sz="3675" b="1">
                <a:solidFill>
                  <a:srgbClr val="FFFFFF"/>
                </a:solidFill>
              </a:defRPr>
            </a:lvl7pPr>
            <a:lvl8pPr>
              <a:defRPr sz="3675" b="1">
                <a:solidFill>
                  <a:srgbClr val="FFFFFF"/>
                </a:solidFill>
              </a:defRPr>
            </a:lvl8pPr>
            <a:lvl9pPr>
              <a:defRPr sz="3675" b="1">
                <a:solidFill>
                  <a:srgbClr val="FFFFFF"/>
                </a:solidFill>
              </a:defRPr>
            </a:lvl9pPr>
          </a:lstStyle>
          <a:p>
            <a:pPr>
              <a:defRPr sz="3675" b="1">
                <a:solidFill>
                  <a:srgbClr val="FFFFFF"/>
                </a:solidFill>
              </a:defRPr>
            </a:pPr>
            <a:r>
              <a:rPr sz="4000" b="1" dirty="0">
                <a:solidFill>
                  <a:srgbClr val="FFFFFF"/>
                </a:solidFill>
              </a:rPr>
              <a:t>From peer learning</a:t>
            </a:r>
          </a:p>
          <a:p>
            <a:pPr>
              <a:defRPr sz="3675" b="1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rgbClr val="FFFFFF"/>
                </a:solidFill>
              </a:rPr>
              <a:t>T</a:t>
            </a:r>
            <a:r>
              <a:rPr sz="4000" b="1" dirty="0">
                <a:solidFill>
                  <a:srgbClr val="FFFFFF"/>
                </a:solidFill>
              </a:rPr>
              <a:t>o</a:t>
            </a:r>
            <a:r>
              <a:rPr lang="en-US" sz="4000" b="1" dirty="0">
                <a:solidFill>
                  <a:srgbClr val="FFFFFF"/>
                </a:solidFill>
              </a:rPr>
              <a:t> </a:t>
            </a:r>
            <a:r>
              <a:rPr sz="4000" b="1" dirty="0">
                <a:solidFill>
                  <a:srgbClr val="FFFFFF"/>
                </a:solidFill>
              </a:rPr>
              <a:t>implementation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4617A5-4186-4616-ADC6-EA279258C41A}"/>
              </a:ext>
            </a:extLst>
          </p:cNvPr>
          <p:cNvSpPr>
            <a:spLocks noGrp="1"/>
          </p:cNvSpPr>
          <p:nvPr/>
        </p:nvSpPr>
        <p:spPr>
          <a:xfrm>
            <a:off x="571500" y="3308911"/>
            <a:ext cx="48768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0">
                <a:solidFill>
                  <a:srgbClr val="E0E8DE"/>
                </a:solidFill>
              </a:defRPr>
            </a:defPPr>
            <a:lvl1pPr>
              <a:defRPr sz="1800" b="0">
                <a:solidFill>
                  <a:srgbClr val="E0E8DE"/>
                </a:solidFill>
              </a:defRPr>
            </a:lvl1pPr>
            <a:lvl2pPr>
              <a:defRPr sz="1800" b="0">
                <a:solidFill>
                  <a:srgbClr val="E0E8DE"/>
                </a:solidFill>
              </a:defRPr>
            </a:lvl2pPr>
            <a:lvl3pPr>
              <a:defRPr sz="1800" b="0">
                <a:solidFill>
                  <a:srgbClr val="E0E8DE"/>
                </a:solidFill>
              </a:defRPr>
            </a:lvl3pPr>
            <a:lvl4pPr>
              <a:defRPr sz="1800" b="0">
                <a:solidFill>
                  <a:srgbClr val="E0E8DE"/>
                </a:solidFill>
              </a:defRPr>
            </a:lvl4pPr>
            <a:lvl5pPr>
              <a:defRPr sz="1800" b="0">
                <a:solidFill>
                  <a:srgbClr val="E0E8DE"/>
                </a:solidFill>
              </a:defRPr>
            </a:lvl5pPr>
            <a:lvl6pPr>
              <a:defRPr sz="1800" b="0">
                <a:solidFill>
                  <a:srgbClr val="E0E8DE"/>
                </a:solidFill>
              </a:defRPr>
            </a:lvl6pPr>
            <a:lvl7pPr>
              <a:defRPr sz="1800" b="0">
                <a:solidFill>
                  <a:srgbClr val="E0E8DE"/>
                </a:solidFill>
              </a:defRPr>
            </a:lvl7pPr>
            <a:lvl8pPr>
              <a:defRPr sz="1800" b="0">
                <a:solidFill>
                  <a:srgbClr val="E0E8DE"/>
                </a:solidFill>
              </a:defRPr>
            </a:lvl8pPr>
            <a:lvl9pPr>
              <a:defRPr sz="1800" b="0">
                <a:solidFill>
                  <a:srgbClr val="E0E8DE"/>
                </a:solidFill>
              </a:defRPr>
            </a:lvl9pPr>
          </a:lstStyle>
          <a:p>
            <a:pPr>
              <a:defRPr sz="1800" b="0">
                <a:solidFill>
                  <a:srgbClr val="E0E8DE"/>
                </a:solidFill>
              </a:defRPr>
            </a:pPr>
            <a:r>
              <a:rPr sz="2200" b="0" i="1" dirty="0">
                <a:solidFill>
                  <a:schemeClr val="bg1"/>
                </a:solidFill>
              </a:rPr>
              <a:t>MAIIC–NABARD exchange: implications for development finance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D73F36-6C18-4758-9798-A572C9C5DA7D}"/>
              </a:ext>
            </a:extLst>
          </p:cNvPr>
          <p:cNvSpPr>
            <a:spLocks noGrp="1"/>
          </p:cNvSpPr>
          <p:nvPr/>
        </p:nvSpPr>
        <p:spPr>
          <a:xfrm>
            <a:off x="571500" y="5295300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025" b="1">
                <a:solidFill>
                  <a:srgbClr val="FFFFFF"/>
                </a:solidFill>
              </a:defRPr>
            </a:defPPr>
            <a:lvl1pPr>
              <a:defRPr sz="2025" b="1">
                <a:solidFill>
                  <a:srgbClr val="FFFFFF"/>
                </a:solidFill>
              </a:defRPr>
            </a:lvl1pPr>
            <a:lvl2pPr>
              <a:defRPr sz="2025" b="1">
                <a:solidFill>
                  <a:srgbClr val="FFFFFF"/>
                </a:solidFill>
              </a:defRPr>
            </a:lvl2pPr>
            <a:lvl3pPr>
              <a:defRPr sz="2025" b="1">
                <a:solidFill>
                  <a:srgbClr val="FFFFFF"/>
                </a:solidFill>
              </a:defRPr>
            </a:lvl3pPr>
            <a:lvl4pPr>
              <a:defRPr sz="2025" b="1">
                <a:solidFill>
                  <a:srgbClr val="FFFFFF"/>
                </a:solidFill>
              </a:defRPr>
            </a:lvl4pPr>
            <a:lvl5pPr>
              <a:defRPr sz="2025" b="1">
                <a:solidFill>
                  <a:srgbClr val="FFFFFF"/>
                </a:solidFill>
              </a:defRPr>
            </a:lvl5pPr>
            <a:lvl6pPr>
              <a:defRPr sz="2025" b="1">
                <a:solidFill>
                  <a:srgbClr val="FFFFFF"/>
                </a:solidFill>
              </a:defRPr>
            </a:lvl6pPr>
            <a:lvl7pPr>
              <a:defRPr sz="2025" b="1">
                <a:solidFill>
                  <a:srgbClr val="FFFFFF"/>
                </a:solidFill>
              </a:defRPr>
            </a:lvl7pPr>
            <a:lvl8pPr>
              <a:defRPr sz="2025" b="1">
                <a:solidFill>
                  <a:srgbClr val="FFFFFF"/>
                </a:solidFill>
              </a:defRPr>
            </a:lvl8pPr>
            <a:lvl9pPr>
              <a:defRPr sz="2025" b="1">
                <a:solidFill>
                  <a:srgbClr val="FFFFFF"/>
                </a:solidFill>
              </a:defRPr>
            </a:lvl9pPr>
          </a:lstStyle>
          <a:p>
            <a:pPr>
              <a:defRPr sz="2025" b="1">
                <a:solidFill>
                  <a:srgbClr val="FFFFFF"/>
                </a:solidFill>
              </a:defRPr>
            </a:pPr>
            <a:r>
              <a:rPr sz="3000" b="1" dirty="0">
                <a:solidFill>
                  <a:srgbClr val="FFFFFF"/>
                </a:solidFill>
              </a:rPr>
              <a:t>Peter Chipeta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965FB0-9549-4811-AD01-09DF78B9C4C9}"/>
              </a:ext>
            </a:extLst>
          </p:cNvPr>
          <p:cNvSpPr>
            <a:spLocks noGrp="1"/>
          </p:cNvSpPr>
          <p:nvPr/>
        </p:nvSpPr>
        <p:spPr>
          <a:xfrm>
            <a:off x="571500" y="5541442"/>
            <a:ext cx="4191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/>
          <a:lstStyle>
            <a:defPPr>
              <a:defRPr sz="1500" b="0">
                <a:solidFill>
                  <a:srgbClr val="D5E1D6"/>
                </a:solidFill>
              </a:defRPr>
            </a:defPPr>
            <a:lvl1pPr>
              <a:defRPr sz="1500" b="0">
                <a:solidFill>
                  <a:srgbClr val="D5E1D6"/>
                </a:solidFill>
              </a:defRPr>
            </a:lvl1pPr>
            <a:lvl2pPr>
              <a:defRPr sz="1500" b="0">
                <a:solidFill>
                  <a:srgbClr val="D5E1D6"/>
                </a:solidFill>
              </a:defRPr>
            </a:lvl2pPr>
            <a:lvl3pPr>
              <a:defRPr sz="1500" b="0">
                <a:solidFill>
                  <a:srgbClr val="D5E1D6"/>
                </a:solidFill>
              </a:defRPr>
            </a:lvl3pPr>
            <a:lvl4pPr>
              <a:defRPr sz="1500" b="0">
                <a:solidFill>
                  <a:srgbClr val="D5E1D6"/>
                </a:solidFill>
              </a:defRPr>
            </a:lvl4pPr>
            <a:lvl5pPr>
              <a:defRPr sz="1500" b="0">
                <a:solidFill>
                  <a:srgbClr val="D5E1D6"/>
                </a:solidFill>
              </a:defRPr>
            </a:lvl5pPr>
            <a:lvl6pPr>
              <a:defRPr sz="1500" b="0">
                <a:solidFill>
                  <a:srgbClr val="D5E1D6"/>
                </a:solidFill>
              </a:defRPr>
            </a:lvl6pPr>
            <a:lvl7pPr>
              <a:defRPr sz="1500" b="0">
                <a:solidFill>
                  <a:srgbClr val="D5E1D6"/>
                </a:solidFill>
              </a:defRPr>
            </a:lvl7pPr>
            <a:lvl8pPr>
              <a:defRPr sz="1500" b="0">
                <a:solidFill>
                  <a:srgbClr val="D5E1D6"/>
                </a:solidFill>
              </a:defRPr>
            </a:lvl8pPr>
            <a:lvl9pPr>
              <a:defRPr sz="1500" b="0">
                <a:solidFill>
                  <a:srgbClr val="D5E1D6"/>
                </a:solidFill>
              </a:defRPr>
            </a:lvl9pPr>
          </a:lstStyle>
          <a:p>
            <a:pPr>
              <a:defRPr sz="1500" b="0">
                <a:solidFill>
                  <a:srgbClr val="D5E1D6"/>
                </a:solidFill>
              </a:defRPr>
            </a:pPr>
            <a:r>
              <a:rPr lang="en-US" sz="1500" b="0" dirty="0">
                <a:solidFill>
                  <a:schemeClr val="bg1"/>
                </a:solidFill>
              </a:rPr>
              <a:t>H</a:t>
            </a:r>
            <a:r>
              <a:rPr sz="1500" b="0" dirty="0">
                <a:solidFill>
                  <a:schemeClr val="bg1"/>
                </a:solidFill>
              </a:rPr>
              <a:t>ead of Enterprise Development, MAIIC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0D0185-F239-4BE5-896C-7176465F1167}"/>
              </a:ext>
            </a:extLst>
          </p:cNvPr>
          <p:cNvSpPr>
            <a:spLocks noGrp="1"/>
          </p:cNvSpPr>
          <p:nvPr/>
        </p:nvSpPr>
        <p:spPr>
          <a:xfrm>
            <a:off x="7416800" y="6352099"/>
            <a:ext cx="41910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D5E1D6"/>
                </a:solidFill>
              </a:defRPr>
            </a:defPPr>
            <a:lvl1pPr>
              <a:defRPr sz="1500" b="0">
                <a:solidFill>
                  <a:srgbClr val="D5E1D6"/>
                </a:solidFill>
              </a:defRPr>
            </a:lvl1pPr>
            <a:lvl2pPr>
              <a:defRPr sz="1500" b="0">
                <a:solidFill>
                  <a:srgbClr val="D5E1D6"/>
                </a:solidFill>
              </a:defRPr>
            </a:lvl2pPr>
            <a:lvl3pPr>
              <a:defRPr sz="1500" b="0">
                <a:solidFill>
                  <a:srgbClr val="D5E1D6"/>
                </a:solidFill>
              </a:defRPr>
            </a:lvl3pPr>
            <a:lvl4pPr>
              <a:defRPr sz="1500" b="0">
                <a:solidFill>
                  <a:srgbClr val="D5E1D6"/>
                </a:solidFill>
              </a:defRPr>
            </a:lvl4pPr>
            <a:lvl5pPr>
              <a:defRPr sz="1500" b="0">
                <a:solidFill>
                  <a:srgbClr val="D5E1D6"/>
                </a:solidFill>
              </a:defRPr>
            </a:lvl5pPr>
            <a:lvl6pPr>
              <a:defRPr sz="1500" b="0">
                <a:solidFill>
                  <a:srgbClr val="D5E1D6"/>
                </a:solidFill>
              </a:defRPr>
            </a:lvl6pPr>
            <a:lvl7pPr>
              <a:defRPr sz="1500" b="0">
                <a:solidFill>
                  <a:srgbClr val="D5E1D6"/>
                </a:solidFill>
              </a:defRPr>
            </a:lvl7pPr>
            <a:lvl8pPr>
              <a:defRPr sz="1500" b="0">
                <a:solidFill>
                  <a:srgbClr val="D5E1D6"/>
                </a:solidFill>
              </a:defRPr>
            </a:lvl8pPr>
            <a:lvl9pPr>
              <a:defRPr sz="1500" b="0">
                <a:solidFill>
                  <a:srgbClr val="D5E1D6"/>
                </a:solidFill>
              </a:defRPr>
            </a:lvl9pPr>
          </a:lstStyle>
          <a:p>
            <a:pPr algn="r">
              <a:defRPr sz="1500" b="0">
                <a:solidFill>
                  <a:srgbClr val="D5E1D6"/>
                </a:solidFill>
              </a:defRPr>
            </a:pPr>
            <a:r>
              <a:rPr sz="1500" b="0" i="1" dirty="0">
                <a:solidFill>
                  <a:schemeClr val="bg1"/>
                </a:solidFill>
              </a:rPr>
              <a:t>28 October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5D194C-DD48-4D8E-AC0E-70B272319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1957" y="2029934"/>
            <a:ext cx="5908543" cy="39380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A61768-8DDF-4808-966B-68F69333DA4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15144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 sz="3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7B4A57-ABA3-470F-A89F-19F413B02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33872" y="210626"/>
            <a:ext cx="2486628" cy="9429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237212E-77E8-40AF-B4E4-790CB7526CF0}"/>
              </a:ext>
            </a:extLst>
          </p:cNvPr>
          <p:cNvSpPr>
            <a:spLocks noGrp="1"/>
          </p:cNvSpPr>
          <p:nvPr/>
        </p:nvSpPr>
        <p:spPr>
          <a:xfrm>
            <a:off x="571500" y="515459"/>
            <a:ext cx="5727700" cy="4641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1350" b="1">
                <a:solidFill>
                  <a:srgbClr val="C9D9CD"/>
                </a:solidFill>
              </a:defRPr>
            </a:defPPr>
            <a:lvl1pPr>
              <a:defRPr sz="1350" b="1">
                <a:solidFill>
                  <a:srgbClr val="C9D9CD"/>
                </a:solidFill>
              </a:defRPr>
            </a:lvl1pPr>
            <a:lvl2pPr>
              <a:defRPr sz="1350" b="1">
                <a:solidFill>
                  <a:srgbClr val="C9D9CD"/>
                </a:solidFill>
              </a:defRPr>
            </a:lvl2pPr>
            <a:lvl3pPr>
              <a:defRPr sz="1350" b="1">
                <a:solidFill>
                  <a:srgbClr val="C9D9CD"/>
                </a:solidFill>
              </a:defRPr>
            </a:lvl3pPr>
            <a:lvl4pPr>
              <a:defRPr sz="1350" b="1">
                <a:solidFill>
                  <a:srgbClr val="C9D9CD"/>
                </a:solidFill>
              </a:defRPr>
            </a:lvl4pPr>
            <a:lvl5pPr>
              <a:defRPr sz="1350" b="1">
                <a:solidFill>
                  <a:srgbClr val="C9D9CD"/>
                </a:solidFill>
              </a:defRPr>
            </a:lvl5pPr>
            <a:lvl6pPr>
              <a:defRPr sz="1350" b="1">
                <a:solidFill>
                  <a:srgbClr val="C9D9CD"/>
                </a:solidFill>
              </a:defRPr>
            </a:lvl6pPr>
            <a:lvl7pPr>
              <a:defRPr sz="1350" b="1">
                <a:solidFill>
                  <a:srgbClr val="C9D9CD"/>
                </a:solidFill>
              </a:defRPr>
            </a:lvl7pPr>
            <a:lvl8pPr>
              <a:defRPr sz="1350" b="1">
                <a:solidFill>
                  <a:srgbClr val="C9D9CD"/>
                </a:solidFill>
              </a:defRPr>
            </a:lvl8pPr>
            <a:lvl9pPr>
              <a:defRPr sz="1350" b="1">
                <a:solidFill>
                  <a:srgbClr val="C9D9CD"/>
                </a:solidFill>
              </a:defRPr>
            </a:lvl9pPr>
          </a:lstStyle>
          <a:p>
            <a:pPr>
              <a:defRPr sz="1350" b="1">
                <a:solidFill>
                  <a:srgbClr val="C9D9CD"/>
                </a:solidFill>
              </a:defRPr>
            </a:pPr>
            <a:r>
              <a:rPr sz="3000" b="1" dirty="0">
                <a:solidFill>
                  <a:srgbClr val="00B050"/>
                </a:solidFill>
              </a:rPr>
              <a:t>MAIIC  /  AGRI-PDB PLATFORM</a:t>
            </a:r>
          </a:p>
        </p:txBody>
      </p:sp>
    </p:spTree>
    <p:extLst>
      <p:ext uri="{BB962C8B-B14F-4D97-AF65-F5344CB8AC3E}">
        <p14:creationId xmlns:p14="http://schemas.microsoft.com/office/powerpoint/2010/main" val="398234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F52CD4E-5806-F59F-3AD8-1294C410171C}"/>
              </a:ext>
            </a:extLst>
          </p:cNvPr>
          <p:cNvSpPr>
            <a:spLocks/>
          </p:cNvSpPr>
          <p:nvPr/>
        </p:nvSpPr>
        <p:spPr>
          <a:xfrm flipV="1">
            <a:off x="304800" y="1496501"/>
            <a:ext cx="11582400" cy="49574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D0FE74-B0CE-4299-90D8-0DA486EA3DB8}"/>
              </a:ext>
            </a:extLst>
          </p:cNvPr>
          <p:cNvSpPr>
            <a:spLocks noGrp="1"/>
          </p:cNvSpPr>
          <p:nvPr/>
        </p:nvSpPr>
        <p:spPr>
          <a:xfrm>
            <a:off x="304800" y="430751"/>
            <a:ext cx="826008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r>
              <a:rPr sz="3150" b="1" dirty="0">
                <a:solidFill>
                  <a:srgbClr val="00B050"/>
                </a:solidFill>
              </a:rPr>
              <a:t>Malawi’s land context and MAIIC’s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7F787-1F13-4FE8-A478-31E8B4C8106F}"/>
              </a:ext>
            </a:extLst>
          </p:cNvPr>
          <p:cNvSpPr>
            <a:spLocks noGrp="1"/>
          </p:cNvSpPr>
          <p:nvPr/>
        </p:nvSpPr>
        <p:spPr>
          <a:xfrm>
            <a:off x="609600" y="1629313"/>
            <a:ext cx="109728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143F35"/>
                </a:solidFill>
              </a:defRPr>
            </a:defPPr>
            <a:lvl1pPr>
              <a:defRPr sz="1875" b="1">
                <a:solidFill>
                  <a:srgbClr val="143F35"/>
                </a:solidFill>
              </a:defRPr>
            </a:lvl1pPr>
            <a:lvl2pPr>
              <a:defRPr sz="1875" b="1">
                <a:solidFill>
                  <a:srgbClr val="143F35"/>
                </a:solidFill>
              </a:defRPr>
            </a:lvl2pPr>
            <a:lvl3pPr>
              <a:defRPr sz="1875" b="1">
                <a:solidFill>
                  <a:srgbClr val="143F35"/>
                </a:solidFill>
              </a:defRPr>
            </a:lvl3pPr>
            <a:lvl4pPr>
              <a:defRPr sz="1875" b="1">
                <a:solidFill>
                  <a:srgbClr val="143F35"/>
                </a:solidFill>
              </a:defRPr>
            </a:lvl4pPr>
            <a:lvl5pPr>
              <a:defRPr sz="1875" b="1">
                <a:solidFill>
                  <a:srgbClr val="143F35"/>
                </a:solidFill>
              </a:defRPr>
            </a:lvl5pPr>
            <a:lvl6pPr>
              <a:defRPr sz="1875" b="1">
                <a:solidFill>
                  <a:srgbClr val="143F35"/>
                </a:solidFill>
              </a:defRPr>
            </a:lvl6pPr>
            <a:lvl7pPr>
              <a:defRPr sz="1875" b="1">
                <a:solidFill>
                  <a:srgbClr val="143F35"/>
                </a:solidFill>
              </a:defRPr>
            </a:lvl7pPr>
            <a:lvl8pPr>
              <a:defRPr sz="1875" b="1">
                <a:solidFill>
                  <a:srgbClr val="143F35"/>
                </a:solidFill>
              </a:defRPr>
            </a:lvl8pPr>
            <a:lvl9pPr>
              <a:defRPr sz="1875" b="1">
                <a:solidFill>
                  <a:srgbClr val="143F35"/>
                </a:solidFill>
              </a:defRPr>
            </a:lvl9pPr>
          </a:lstStyle>
          <a:p>
            <a:pPr>
              <a:defRPr sz="1875" b="1">
                <a:solidFill>
                  <a:srgbClr val="143F35"/>
                </a:solidFill>
              </a:defRPr>
            </a:pPr>
            <a:r>
              <a:rPr sz="1875" b="1" dirty="0">
                <a:solidFill>
                  <a:srgbClr val="00B050"/>
                </a:solidFill>
              </a:rPr>
              <a:t>118,484 km² total area  /  22.2 million people (2025)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AD6B4C-EC60-4CF9-99E0-088F38C074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369429"/>
              </p:ext>
            </p:extLst>
          </p:nvPr>
        </p:nvGraphicFramePr>
        <p:xfrm>
          <a:off x="609600" y="2152650"/>
          <a:ext cx="7334250" cy="300990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</a:rPr>
                        <a:t>Context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>
                          <a:solidFill>
                            <a:srgbClr val="FFFFFF"/>
                          </a:solidFill>
                        </a:rPr>
                        <a:t>Figure and reference period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chemeClr val="tx1"/>
                          </a:solidFill>
                        </a:rPr>
                        <a:t>Economic buffers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 dirty="0">
                          <a:solidFill>
                            <a:srgbClr val="1C3028"/>
                          </a:solidFill>
                        </a:rPr>
                        <a:t>US$637 GDP/person; poverty 76.4% (2025)*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chemeClr val="tx1"/>
                          </a:solidFill>
                        </a:rPr>
                        <a:t>Cultivable land estimate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C3028"/>
                          </a:solidFill>
                        </a:rPr>
                        <a:t>5.3m ha (FAO, 2003; historical estimate)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chemeClr val="tx1"/>
                          </a:solidFill>
                        </a:rPr>
                        <a:t>Recorded arable land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 dirty="0">
                          <a:solidFill>
                            <a:srgbClr val="1C3028"/>
                          </a:solidFill>
                        </a:rPr>
                        <a:t>4m ha (FAO / World Bank, 2023)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chemeClr val="tx1"/>
                          </a:solidFill>
                        </a:rPr>
                        <a:t>Farmed garden area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1C3028"/>
                          </a:solidFill>
                        </a:rPr>
                        <a:t>3.54m ha reported (NSO, 2025)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sz="1575" b="1" dirty="0">
                          <a:solidFill>
                            <a:schemeClr val="tx1"/>
                          </a:solidFill>
                        </a:rPr>
                        <a:t>Efforts to improve productivity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 dirty="0">
                          <a:solidFill>
                            <a:srgbClr val="1C3028"/>
                          </a:solidFill>
                        </a:rPr>
                        <a:t>Irrigation: 43,370 ha; restoration: 4.5m ha by 2030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A6A85E5-5D44-407E-A24C-0CEA02804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29600" y="2133600"/>
            <a:ext cx="3352800" cy="2514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4B8681-5C11-4FAF-864D-18DFFFB594E1}"/>
              </a:ext>
            </a:extLst>
          </p:cNvPr>
          <p:cNvSpPr>
            <a:spLocks noGrp="1"/>
          </p:cNvSpPr>
          <p:nvPr/>
        </p:nvSpPr>
        <p:spPr>
          <a:xfrm>
            <a:off x="8229600" y="4724400"/>
            <a:ext cx="33528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17065"/>
                </a:solidFill>
              </a:defRPr>
            </a:defPPr>
            <a:lvl1pPr>
              <a:defRPr sz="1125" b="0">
                <a:solidFill>
                  <a:srgbClr val="617065"/>
                </a:solidFill>
              </a:defRPr>
            </a:lvl1pPr>
            <a:lvl2pPr>
              <a:defRPr sz="1125" b="0">
                <a:solidFill>
                  <a:srgbClr val="617065"/>
                </a:solidFill>
              </a:defRPr>
            </a:lvl2pPr>
            <a:lvl3pPr>
              <a:defRPr sz="1125" b="0">
                <a:solidFill>
                  <a:srgbClr val="617065"/>
                </a:solidFill>
              </a:defRPr>
            </a:lvl3pPr>
            <a:lvl4pPr>
              <a:defRPr sz="1125" b="0">
                <a:solidFill>
                  <a:srgbClr val="617065"/>
                </a:solidFill>
              </a:defRPr>
            </a:lvl4pPr>
            <a:lvl5pPr>
              <a:defRPr sz="1125" b="0">
                <a:solidFill>
                  <a:srgbClr val="617065"/>
                </a:solidFill>
              </a:defRPr>
            </a:lvl5pPr>
            <a:lvl6pPr>
              <a:defRPr sz="1125" b="0">
                <a:solidFill>
                  <a:srgbClr val="617065"/>
                </a:solidFill>
              </a:defRPr>
            </a:lvl6pPr>
            <a:lvl7pPr>
              <a:defRPr sz="1125" b="0">
                <a:solidFill>
                  <a:srgbClr val="617065"/>
                </a:solidFill>
              </a:defRPr>
            </a:lvl7pPr>
            <a:lvl8pPr>
              <a:defRPr sz="1125" b="0">
                <a:solidFill>
                  <a:srgbClr val="617065"/>
                </a:solidFill>
              </a:defRPr>
            </a:lvl8pPr>
            <a:lvl9pPr>
              <a:defRPr sz="1125" b="0">
                <a:solidFill>
                  <a:srgbClr val="617065"/>
                </a:solidFill>
              </a:defRPr>
            </a:lvl9pPr>
          </a:lstStyle>
          <a:p>
            <a:pPr>
              <a:defRPr sz="1125" b="0">
                <a:solidFill>
                  <a:srgbClr val="617065"/>
                </a:solidFill>
              </a:defRPr>
            </a:pPr>
            <a:r>
              <a:rPr sz="1125" b="0" i="1" dirty="0">
                <a:solidFill>
                  <a:schemeClr val="tx1"/>
                </a:solidFill>
              </a:rPr>
              <a:t>Beekeeping supports forest stewardship</a:t>
            </a:r>
          </a:p>
          <a:p>
            <a:pPr>
              <a:defRPr sz="1125" b="0">
                <a:solidFill>
                  <a:srgbClr val="617065"/>
                </a:solidFill>
              </a:defRPr>
            </a:pPr>
            <a:r>
              <a:rPr sz="1125" b="0" i="1" dirty="0">
                <a:solidFill>
                  <a:schemeClr val="tx1"/>
                </a:solidFill>
              </a:rPr>
              <a:t>Ntcheu, Malawi · ©FAO/Cynthia Mahata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454D02-8322-4744-9773-357FAA7C9553}"/>
              </a:ext>
            </a:extLst>
          </p:cNvPr>
          <p:cNvSpPr>
            <a:spLocks noGrp="1"/>
          </p:cNvSpPr>
          <p:nvPr/>
        </p:nvSpPr>
        <p:spPr>
          <a:xfrm>
            <a:off x="609600" y="5172075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43F35"/>
                </a:solidFill>
              </a:defRPr>
            </a:defPPr>
            <a:lvl1pPr>
              <a:defRPr sz="1725" b="1">
                <a:solidFill>
                  <a:srgbClr val="143F35"/>
                </a:solidFill>
              </a:defRPr>
            </a:lvl1pPr>
            <a:lvl2pPr>
              <a:defRPr sz="1725" b="1">
                <a:solidFill>
                  <a:srgbClr val="143F35"/>
                </a:solidFill>
              </a:defRPr>
            </a:lvl2pPr>
            <a:lvl3pPr>
              <a:defRPr sz="1725" b="1">
                <a:solidFill>
                  <a:srgbClr val="143F35"/>
                </a:solidFill>
              </a:defRPr>
            </a:lvl3pPr>
            <a:lvl4pPr>
              <a:defRPr sz="1725" b="1">
                <a:solidFill>
                  <a:srgbClr val="143F35"/>
                </a:solidFill>
              </a:defRPr>
            </a:lvl4pPr>
            <a:lvl5pPr>
              <a:defRPr sz="1725" b="1">
                <a:solidFill>
                  <a:srgbClr val="143F35"/>
                </a:solidFill>
              </a:defRPr>
            </a:lvl5pPr>
            <a:lvl6pPr>
              <a:defRPr sz="1725" b="1">
                <a:solidFill>
                  <a:srgbClr val="143F35"/>
                </a:solidFill>
              </a:defRPr>
            </a:lvl6pPr>
            <a:lvl7pPr>
              <a:defRPr sz="1725" b="1">
                <a:solidFill>
                  <a:srgbClr val="143F35"/>
                </a:solidFill>
              </a:defRPr>
            </a:lvl7pPr>
            <a:lvl8pPr>
              <a:defRPr sz="1725" b="1">
                <a:solidFill>
                  <a:srgbClr val="143F35"/>
                </a:solidFill>
              </a:defRPr>
            </a:lvl8pPr>
            <a:lvl9pPr>
              <a:defRPr sz="1725" b="1">
                <a:solidFill>
                  <a:srgbClr val="143F35"/>
                </a:solidFill>
              </a:defRPr>
            </a:lvl9pPr>
          </a:lstStyle>
          <a:p>
            <a:pPr>
              <a:defRPr sz="1725" b="1">
                <a:solidFill>
                  <a:srgbClr val="143F35"/>
                </a:solidFill>
              </a:defRPr>
            </a:pPr>
            <a:r>
              <a:rPr sz="1725" b="1" dirty="0">
                <a:solidFill>
                  <a:schemeClr val="tx1"/>
                </a:solidFill>
              </a:rPr>
              <a:t>Restoration focus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20A3D6-57EF-40A2-A9CE-F6D4192EB16A}"/>
              </a:ext>
            </a:extLst>
          </p:cNvPr>
          <p:cNvSpPr>
            <a:spLocks noGrp="1"/>
          </p:cNvSpPr>
          <p:nvPr/>
        </p:nvSpPr>
        <p:spPr>
          <a:xfrm>
            <a:off x="2858770" y="5172075"/>
            <a:ext cx="84391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1C3028"/>
                </a:solidFill>
              </a:defRPr>
            </a:defPPr>
            <a:lvl1pPr>
              <a:defRPr sz="1725" b="0">
                <a:solidFill>
                  <a:srgbClr val="1C3028"/>
                </a:solidFill>
              </a:defRPr>
            </a:lvl1pPr>
            <a:lvl2pPr>
              <a:defRPr sz="1725" b="0">
                <a:solidFill>
                  <a:srgbClr val="1C3028"/>
                </a:solidFill>
              </a:defRPr>
            </a:lvl2pPr>
            <a:lvl3pPr>
              <a:defRPr sz="1725" b="0">
                <a:solidFill>
                  <a:srgbClr val="1C3028"/>
                </a:solidFill>
              </a:defRPr>
            </a:lvl3pPr>
            <a:lvl4pPr>
              <a:defRPr sz="1725" b="0">
                <a:solidFill>
                  <a:srgbClr val="1C3028"/>
                </a:solidFill>
              </a:defRPr>
            </a:lvl4pPr>
            <a:lvl5pPr>
              <a:defRPr sz="1725" b="0">
                <a:solidFill>
                  <a:srgbClr val="1C3028"/>
                </a:solidFill>
              </a:defRPr>
            </a:lvl5pPr>
            <a:lvl6pPr>
              <a:defRPr sz="1725" b="0">
                <a:solidFill>
                  <a:srgbClr val="1C3028"/>
                </a:solidFill>
              </a:defRPr>
            </a:lvl6pPr>
            <a:lvl7pPr>
              <a:defRPr sz="1725" b="0">
                <a:solidFill>
                  <a:srgbClr val="1C3028"/>
                </a:solidFill>
              </a:defRPr>
            </a:lvl7pPr>
            <a:lvl8pPr>
              <a:defRPr sz="1725" b="0">
                <a:solidFill>
                  <a:srgbClr val="1C3028"/>
                </a:solidFill>
              </a:defRPr>
            </a:lvl8pPr>
            <a:lvl9pPr>
              <a:defRPr sz="1725" b="0">
                <a:solidFill>
                  <a:srgbClr val="1C3028"/>
                </a:solidFill>
              </a:defRPr>
            </a:lvl9pPr>
          </a:lstStyle>
          <a:p>
            <a:pPr>
              <a:defRPr sz="1725" b="0">
                <a:solidFill>
                  <a:srgbClr val="1C3028"/>
                </a:solidFill>
              </a:defRPr>
            </a:pPr>
            <a:r>
              <a:rPr sz="1725" b="0" dirty="0">
                <a:solidFill>
                  <a:srgbClr val="1C3028"/>
                </a:solidFill>
              </a:rPr>
              <a:t>Soil and water conservation • agroforestry • natural regeneration</a:t>
            </a:r>
          </a:p>
          <a:p>
            <a:pPr>
              <a:defRPr sz="1725" b="0">
                <a:solidFill>
                  <a:srgbClr val="1C3028"/>
                </a:solidFill>
              </a:defRPr>
            </a:pPr>
            <a:r>
              <a:rPr sz="1725" b="0" dirty="0">
                <a:solidFill>
                  <a:srgbClr val="1C3028"/>
                </a:solidFill>
              </a:rPr>
              <a:t>Recovery of degraded forests and catchments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229B35-C458-4173-BB9B-A42E8C56BF78}"/>
              </a:ext>
            </a:extLst>
          </p:cNvPr>
          <p:cNvSpPr>
            <a:spLocks noGrp="1"/>
          </p:cNvSpPr>
          <p:nvPr/>
        </p:nvSpPr>
        <p:spPr>
          <a:xfrm>
            <a:off x="609600" y="5967412"/>
            <a:ext cx="109728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43F35"/>
                </a:solidFill>
              </a:defRPr>
            </a:defPPr>
            <a:lvl1pPr>
              <a:defRPr sz="1650" b="1">
                <a:solidFill>
                  <a:srgbClr val="143F35"/>
                </a:solidFill>
              </a:defRPr>
            </a:lvl1pPr>
            <a:lvl2pPr>
              <a:defRPr sz="1650" b="1">
                <a:solidFill>
                  <a:srgbClr val="143F35"/>
                </a:solidFill>
              </a:defRPr>
            </a:lvl2pPr>
            <a:lvl3pPr>
              <a:defRPr sz="1650" b="1">
                <a:solidFill>
                  <a:srgbClr val="143F35"/>
                </a:solidFill>
              </a:defRPr>
            </a:lvl3pPr>
            <a:lvl4pPr>
              <a:defRPr sz="1650" b="1">
                <a:solidFill>
                  <a:srgbClr val="143F35"/>
                </a:solidFill>
              </a:defRPr>
            </a:lvl4pPr>
            <a:lvl5pPr>
              <a:defRPr sz="1650" b="1">
                <a:solidFill>
                  <a:srgbClr val="143F35"/>
                </a:solidFill>
              </a:defRPr>
            </a:lvl5pPr>
            <a:lvl6pPr>
              <a:defRPr sz="1650" b="1">
                <a:solidFill>
                  <a:srgbClr val="143F35"/>
                </a:solidFill>
              </a:defRPr>
            </a:lvl6pPr>
            <a:lvl7pPr>
              <a:defRPr sz="1650" b="1">
                <a:solidFill>
                  <a:srgbClr val="143F35"/>
                </a:solidFill>
              </a:defRPr>
            </a:lvl7pPr>
            <a:lvl8pPr>
              <a:defRPr sz="1650" b="1">
                <a:solidFill>
                  <a:srgbClr val="143F35"/>
                </a:solidFill>
              </a:defRPr>
            </a:lvl8pPr>
            <a:lvl9pPr>
              <a:defRPr sz="1650" b="1">
                <a:solidFill>
                  <a:srgbClr val="143F35"/>
                </a:solidFill>
              </a:defRPr>
            </a:lvl9pPr>
          </a:lstStyle>
          <a:p>
            <a:pPr>
              <a:defRPr sz="1650" b="1">
                <a:solidFill>
                  <a:srgbClr val="143F35"/>
                </a:solidFill>
              </a:defRPr>
            </a:pPr>
            <a:r>
              <a:rPr sz="1650" b="1" dirty="0">
                <a:solidFill>
                  <a:srgbClr val="00B050"/>
                </a:solidFill>
              </a:rPr>
              <a:t>MAIIC: finance viable investments that improve land and water productivity.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1F0BA7-9545-4F5D-6720-CD22DD607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095772" y="343438"/>
            <a:ext cx="2486628" cy="9429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75571B0-2105-9CB4-696E-B81C6610CEC4}"/>
              </a:ext>
            </a:extLst>
          </p:cNvPr>
          <p:cNvSpPr/>
          <p:nvPr/>
        </p:nvSpPr>
        <p:spPr>
          <a:xfrm>
            <a:off x="10968567" y="6243637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Badge 1 with solid fill">
            <a:extLst>
              <a:ext uri="{FF2B5EF4-FFF2-40B4-BE49-F238E27FC236}">
                <a16:creationId xmlns:a16="http://schemas.microsoft.com/office/drawing/2014/main" id="{D198E51E-E4B4-544C-338D-9A950277CD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46833" y="59967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16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E53F44-246B-760A-B682-4F8A4107385B}"/>
              </a:ext>
            </a:extLst>
          </p:cNvPr>
          <p:cNvSpPr>
            <a:spLocks/>
          </p:cNvSpPr>
          <p:nvPr/>
        </p:nvSpPr>
        <p:spPr>
          <a:xfrm flipV="1">
            <a:off x="304800" y="1496501"/>
            <a:ext cx="11582400" cy="49574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3D1FB4-99A3-44EA-91AB-963ADB627D89}"/>
              </a:ext>
            </a:extLst>
          </p:cNvPr>
          <p:cNvSpPr>
            <a:spLocks noGrp="1"/>
          </p:cNvSpPr>
          <p:nvPr/>
        </p:nvSpPr>
        <p:spPr>
          <a:xfrm>
            <a:off x="457200" y="1408677"/>
            <a:ext cx="10972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endParaRPr sz="2800" b="1" dirty="0">
              <a:solidFill>
                <a:srgbClr val="143F35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D40F65-BCA4-47F6-934F-1642DC1DC443}"/>
              </a:ext>
            </a:extLst>
          </p:cNvPr>
          <p:cNvSpPr>
            <a:spLocks noGrp="1"/>
          </p:cNvSpPr>
          <p:nvPr/>
        </p:nvSpPr>
        <p:spPr>
          <a:xfrm>
            <a:off x="609600" y="2058476"/>
            <a:ext cx="109728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617065"/>
                </a:solidFill>
              </a:defRPr>
            </a:defPPr>
            <a:lvl1pPr>
              <a:defRPr sz="1875" b="0">
                <a:solidFill>
                  <a:srgbClr val="617065"/>
                </a:solidFill>
              </a:defRPr>
            </a:lvl1pPr>
            <a:lvl2pPr>
              <a:defRPr sz="1875" b="0">
                <a:solidFill>
                  <a:srgbClr val="617065"/>
                </a:solidFill>
              </a:defRPr>
            </a:lvl2pPr>
            <a:lvl3pPr>
              <a:defRPr sz="1875" b="0">
                <a:solidFill>
                  <a:srgbClr val="617065"/>
                </a:solidFill>
              </a:defRPr>
            </a:lvl3pPr>
            <a:lvl4pPr>
              <a:defRPr sz="1875" b="0">
                <a:solidFill>
                  <a:srgbClr val="617065"/>
                </a:solidFill>
              </a:defRPr>
            </a:lvl4pPr>
            <a:lvl5pPr>
              <a:defRPr sz="1875" b="0">
                <a:solidFill>
                  <a:srgbClr val="617065"/>
                </a:solidFill>
              </a:defRPr>
            </a:lvl5pPr>
            <a:lvl6pPr>
              <a:defRPr sz="1875" b="0">
                <a:solidFill>
                  <a:srgbClr val="617065"/>
                </a:solidFill>
              </a:defRPr>
            </a:lvl6pPr>
            <a:lvl7pPr>
              <a:defRPr sz="1875" b="0">
                <a:solidFill>
                  <a:srgbClr val="617065"/>
                </a:solidFill>
              </a:defRPr>
            </a:lvl7pPr>
            <a:lvl8pPr>
              <a:defRPr sz="1875" b="0">
                <a:solidFill>
                  <a:srgbClr val="617065"/>
                </a:solidFill>
              </a:defRPr>
            </a:lvl8pPr>
            <a:lvl9pPr>
              <a:defRPr sz="1875" b="0">
                <a:solidFill>
                  <a:srgbClr val="617065"/>
                </a:solidFill>
              </a:defRPr>
            </a:lvl9pPr>
          </a:lstStyle>
          <a:p>
            <a:pPr>
              <a:defRPr sz="1875" b="0">
                <a:solidFill>
                  <a:srgbClr val="617065"/>
                </a:solidFill>
              </a:defRPr>
            </a:pPr>
            <a:r>
              <a:rPr sz="1875" b="0" dirty="0">
                <a:solidFill>
                  <a:srgbClr val="00B050"/>
                </a:solidFill>
              </a:rPr>
              <a:t>Yield in </a:t>
            </a:r>
            <a:r>
              <a:rPr sz="1875" b="0" dirty="0" err="1">
                <a:solidFill>
                  <a:srgbClr val="00B050"/>
                </a:solidFill>
              </a:rPr>
              <a:t>tonnes</a:t>
            </a:r>
            <a:r>
              <a:rPr sz="1875" b="0" dirty="0">
                <a:solidFill>
                  <a:srgbClr val="00B050"/>
                </a:solidFill>
              </a:rPr>
              <a:t> per hectare (t/ha)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35685D-0227-4098-A5AD-7186F124B8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8433417"/>
              </p:ext>
            </p:extLst>
          </p:nvPr>
        </p:nvGraphicFramePr>
        <p:xfrm>
          <a:off x="609600" y="2544251"/>
          <a:ext cx="10972800" cy="26670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1725" b="1" dirty="0">
                          <a:solidFill>
                            <a:srgbClr val="FFFFFF"/>
                          </a:solidFill>
                        </a:rPr>
                        <a:t>Value chain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 dirty="0">
                          <a:solidFill>
                            <a:srgbClr val="FFFFFF"/>
                          </a:solidFill>
                        </a:rPr>
                        <a:t>Reported actual yield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 dirty="0">
                          <a:solidFill>
                            <a:srgbClr val="FFFFFF"/>
                          </a:solidFill>
                        </a:rPr>
                        <a:t>Policy target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 dirty="0">
                          <a:solidFill>
                            <a:srgbClr val="FFFFFF"/>
                          </a:solidFill>
                        </a:rPr>
                        <a:t>Technical potential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C3028"/>
                          </a:solidFill>
                        </a:rPr>
                        <a:t>Maize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C3028"/>
                          </a:solidFill>
                        </a:rPr>
                        <a:t>2.1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C3028"/>
                          </a:solidFill>
                        </a:rPr>
                        <a:t>4.0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A28135"/>
                          </a:solidFill>
                        </a:rPr>
                        <a:t>10.0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C3028"/>
                          </a:solidFill>
                        </a:rPr>
                        <a:t>Rice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C3028"/>
                          </a:solidFill>
                        </a:rPr>
                        <a:t>≈2.0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C3028"/>
                          </a:solidFill>
                        </a:rPr>
                        <a:t>4.0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A28135"/>
                          </a:solidFill>
                        </a:rPr>
                        <a:t>6.0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2400" b="1" dirty="0">
                          <a:solidFill>
                            <a:srgbClr val="1C3028"/>
                          </a:solidFill>
                        </a:rPr>
                        <a:t>Soybean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 dirty="0">
                          <a:solidFill>
                            <a:srgbClr val="1C3028"/>
                          </a:solidFill>
                        </a:rPr>
                        <a:t>≈1.2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1C3028"/>
                          </a:solidFill>
                        </a:rPr>
                        <a:t>2.0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 dirty="0">
                          <a:solidFill>
                            <a:srgbClr val="A28135"/>
                          </a:solidFill>
                        </a:rPr>
                        <a:t>≈4.5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3B94CA2D-467C-4128-A9C9-350A18B91B3E}"/>
              </a:ext>
            </a:extLst>
          </p:cNvPr>
          <p:cNvSpPr>
            <a:spLocks noGrp="1"/>
          </p:cNvSpPr>
          <p:nvPr/>
        </p:nvSpPr>
        <p:spPr>
          <a:xfrm>
            <a:off x="647700" y="5755640"/>
            <a:ext cx="10972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43F35"/>
                </a:solidFill>
              </a:defRPr>
            </a:defPPr>
            <a:lvl1pPr>
              <a:defRPr sz="1500" b="1">
                <a:solidFill>
                  <a:srgbClr val="143F35"/>
                </a:solidFill>
              </a:defRPr>
            </a:lvl1pPr>
            <a:lvl2pPr>
              <a:defRPr sz="1500" b="1">
                <a:solidFill>
                  <a:srgbClr val="143F35"/>
                </a:solidFill>
              </a:defRPr>
            </a:lvl2pPr>
            <a:lvl3pPr>
              <a:defRPr sz="1500" b="1">
                <a:solidFill>
                  <a:srgbClr val="143F35"/>
                </a:solidFill>
              </a:defRPr>
            </a:lvl3pPr>
            <a:lvl4pPr>
              <a:defRPr sz="1500" b="1">
                <a:solidFill>
                  <a:srgbClr val="143F35"/>
                </a:solidFill>
              </a:defRPr>
            </a:lvl4pPr>
            <a:lvl5pPr>
              <a:defRPr sz="1500" b="1">
                <a:solidFill>
                  <a:srgbClr val="143F35"/>
                </a:solidFill>
              </a:defRPr>
            </a:lvl5pPr>
            <a:lvl6pPr>
              <a:defRPr sz="1500" b="1">
                <a:solidFill>
                  <a:srgbClr val="143F35"/>
                </a:solidFill>
              </a:defRPr>
            </a:lvl6pPr>
            <a:lvl7pPr>
              <a:defRPr sz="1500" b="1">
                <a:solidFill>
                  <a:srgbClr val="143F35"/>
                </a:solidFill>
              </a:defRPr>
            </a:lvl7pPr>
            <a:lvl8pPr>
              <a:defRPr sz="1500" b="1">
                <a:solidFill>
                  <a:srgbClr val="143F35"/>
                </a:solidFill>
              </a:defRPr>
            </a:lvl8pPr>
            <a:lvl9pPr>
              <a:defRPr sz="1500" b="1">
                <a:solidFill>
                  <a:srgbClr val="143F35"/>
                </a:solidFill>
              </a:defRPr>
            </a:lvl9pPr>
          </a:lstStyle>
          <a:p>
            <a:pPr>
              <a:defRPr sz="1500" b="1">
                <a:solidFill>
                  <a:srgbClr val="143F35"/>
                </a:solidFill>
              </a:defRPr>
            </a:pPr>
            <a:r>
              <a:rPr sz="1500" b="1" dirty="0">
                <a:solidFill>
                  <a:srgbClr val="00B050"/>
                </a:solidFill>
              </a:rPr>
              <a:t>MAIIC: assess local production conditions, farmer cash flow and a credible route to market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5D5B97-5F4E-B566-576B-1481F27595F7}"/>
              </a:ext>
            </a:extLst>
          </p:cNvPr>
          <p:cNvSpPr>
            <a:spLocks noGrp="1"/>
          </p:cNvSpPr>
          <p:nvPr/>
        </p:nvSpPr>
        <p:spPr>
          <a:xfrm>
            <a:off x="304800" y="360927"/>
            <a:ext cx="826008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r>
              <a:rPr lang="en-US" sz="3150" b="1" dirty="0">
                <a:solidFill>
                  <a:srgbClr val="00B050"/>
                </a:solidFill>
              </a:rPr>
              <a:t>Yield gaps across selected value chains - maize, rice and soybean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690B968-A0C7-C777-D3E6-A53C5AEF8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95772" y="343438"/>
            <a:ext cx="2486628" cy="94297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DE231E7-28BD-921C-DAEB-8041557EDFD1}"/>
              </a:ext>
            </a:extLst>
          </p:cNvPr>
          <p:cNvSpPr/>
          <p:nvPr/>
        </p:nvSpPr>
        <p:spPr>
          <a:xfrm>
            <a:off x="10968567" y="6243637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Badge with solid fill">
            <a:extLst>
              <a:ext uri="{FF2B5EF4-FFF2-40B4-BE49-F238E27FC236}">
                <a16:creationId xmlns:a16="http://schemas.microsoft.com/office/drawing/2014/main" id="{60996EAB-033D-3C57-F87B-A7E4B7F0B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8950" y="5967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24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CC15379-7E7A-5007-AC2C-819ABC604DF9}"/>
              </a:ext>
            </a:extLst>
          </p:cNvPr>
          <p:cNvSpPr>
            <a:spLocks/>
          </p:cNvSpPr>
          <p:nvPr/>
        </p:nvSpPr>
        <p:spPr>
          <a:xfrm flipV="1">
            <a:off x="304800" y="1496501"/>
            <a:ext cx="11582400" cy="49574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0A1172-D322-4D87-A1AF-6EAA6AE2CB7B}"/>
              </a:ext>
            </a:extLst>
          </p:cNvPr>
          <p:cNvSpPr>
            <a:spLocks noGrp="1"/>
          </p:cNvSpPr>
          <p:nvPr/>
        </p:nvSpPr>
        <p:spPr>
          <a:xfrm>
            <a:off x="609600" y="933450"/>
            <a:ext cx="10972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endParaRPr sz="3150" b="1" dirty="0">
              <a:solidFill>
                <a:srgbClr val="143F35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A43E405-8C47-46B2-9EF5-2DB2DFC929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1218229"/>
              </p:ext>
            </p:extLst>
          </p:nvPr>
        </p:nvGraphicFramePr>
        <p:xfrm>
          <a:off x="609600" y="1924050"/>
          <a:ext cx="10972800" cy="2962275"/>
        </p:xfrm>
        <a:graphic>
          <a:graphicData uri="http://schemas.openxmlformats.org/drawingml/2006/table">
            <a:tbl>
              <a:tblPr/>
              <a:tblGrid>
                <a:gridCol w="509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</a:rPr>
                        <a:t>Documented exchange focus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 dirty="0">
                          <a:solidFill>
                            <a:srgbClr val="FFFFFF"/>
                          </a:solidFill>
                        </a:rPr>
                        <a:t>Lesson for MAIIC to apply and test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chemeClr val="tx1"/>
                          </a:solidFill>
                        </a:rPr>
                        <a:t>Farmer institutions and local adaptation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C3028"/>
                          </a:solidFill>
                        </a:rPr>
                        <a:t>Strategy: co-design a focused value-chain pilot with producers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r>
                        <a:rPr sz="1875" b="1" dirty="0">
                          <a:solidFill>
                            <a:schemeClr val="tx1"/>
                          </a:solidFill>
                        </a:rPr>
                        <a:t>JIVA and natural-farming learning priorities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C3028"/>
                          </a:solidFill>
                        </a:rPr>
                        <a:t>Farmer support: fund advice and demonstrations alongside credit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r>
                        <a:rPr sz="1875" b="1" dirty="0">
                          <a:solidFill>
                            <a:schemeClr val="tx1"/>
                          </a:solidFill>
                        </a:rPr>
                        <a:t>Rural finance, risk sharing and evidence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 dirty="0">
                          <a:solidFill>
                            <a:srgbClr val="1C3028"/>
                          </a:solidFill>
                        </a:rPr>
                        <a:t>Portfolio: assess transition cash flow and monitor adoption and returns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52B93A1-0096-45BB-B9A8-27AF5D53C8CC}"/>
              </a:ext>
            </a:extLst>
          </p:cNvPr>
          <p:cNvSpPr>
            <a:spLocks noGrp="1"/>
          </p:cNvSpPr>
          <p:nvPr/>
        </p:nvSpPr>
        <p:spPr>
          <a:xfrm>
            <a:off x="596328" y="5119687"/>
            <a:ext cx="10972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143F35"/>
                </a:solidFill>
              </a:defRPr>
            </a:defPPr>
            <a:lvl1pPr>
              <a:defRPr sz="1800" b="1">
                <a:solidFill>
                  <a:srgbClr val="143F35"/>
                </a:solidFill>
              </a:defRPr>
            </a:lvl1pPr>
            <a:lvl2pPr>
              <a:defRPr sz="1800" b="1">
                <a:solidFill>
                  <a:srgbClr val="143F35"/>
                </a:solidFill>
              </a:defRPr>
            </a:lvl2pPr>
            <a:lvl3pPr>
              <a:defRPr sz="1800" b="1">
                <a:solidFill>
                  <a:srgbClr val="143F35"/>
                </a:solidFill>
              </a:defRPr>
            </a:lvl3pPr>
            <a:lvl4pPr>
              <a:defRPr sz="1800" b="1">
                <a:solidFill>
                  <a:srgbClr val="143F35"/>
                </a:solidFill>
              </a:defRPr>
            </a:lvl4pPr>
            <a:lvl5pPr>
              <a:defRPr sz="1800" b="1">
                <a:solidFill>
                  <a:srgbClr val="143F35"/>
                </a:solidFill>
              </a:defRPr>
            </a:lvl5pPr>
            <a:lvl6pPr>
              <a:defRPr sz="1800" b="1">
                <a:solidFill>
                  <a:srgbClr val="143F35"/>
                </a:solidFill>
              </a:defRPr>
            </a:lvl6pPr>
            <a:lvl7pPr>
              <a:defRPr sz="1800" b="1">
                <a:solidFill>
                  <a:srgbClr val="143F35"/>
                </a:solidFill>
              </a:defRPr>
            </a:lvl7pPr>
            <a:lvl8pPr>
              <a:defRPr sz="1800" b="1">
                <a:solidFill>
                  <a:srgbClr val="143F35"/>
                </a:solidFill>
              </a:defRPr>
            </a:lvl8pPr>
            <a:lvl9pPr>
              <a:defRPr sz="1800" b="1">
                <a:solidFill>
                  <a:srgbClr val="143F35"/>
                </a:solidFill>
              </a:defRPr>
            </a:lvl9pPr>
          </a:lstStyle>
          <a:p>
            <a:pPr>
              <a:defRPr sz="1800" b="1">
                <a:solidFill>
                  <a:srgbClr val="143F35"/>
                </a:solidFill>
              </a:defRPr>
            </a:pPr>
            <a:r>
              <a:rPr sz="1800" b="1" dirty="0">
                <a:solidFill>
                  <a:srgbClr val="00B050"/>
                </a:solidFill>
              </a:rPr>
              <a:t>Adapt to Malawi’s institutions and markets, with named partners and funded delivery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9C30B8-AF40-1043-7D8F-B6342B049A4D}"/>
              </a:ext>
            </a:extLst>
          </p:cNvPr>
          <p:cNvSpPr>
            <a:spLocks noGrp="1"/>
          </p:cNvSpPr>
          <p:nvPr/>
        </p:nvSpPr>
        <p:spPr>
          <a:xfrm>
            <a:off x="304800" y="465420"/>
            <a:ext cx="9080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r>
              <a:rPr lang="fr-FR" sz="3150" b="1" dirty="0">
                <a:solidFill>
                  <a:srgbClr val="00B050"/>
                </a:solidFill>
              </a:rPr>
              <a:t>NABARD exchange: </a:t>
            </a:r>
            <a:r>
              <a:rPr lang="fr-FR" sz="3150" b="1" dirty="0" err="1">
                <a:solidFill>
                  <a:srgbClr val="00B050"/>
                </a:solidFill>
              </a:rPr>
              <a:t>lessons</a:t>
            </a:r>
            <a:r>
              <a:rPr lang="fr-FR" sz="3150" b="1" dirty="0">
                <a:solidFill>
                  <a:srgbClr val="00B050"/>
                </a:solidFill>
              </a:rPr>
              <a:t> for </a:t>
            </a:r>
            <a:r>
              <a:rPr lang="fr-FR" sz="3150" b="1" dirty="0" err="1">
                <a:solidFill>
                  <a:srgbClr val="00B050"/>
                </a:solidFill>
              </a:rPr>
              <a:t>implementation</a:t>
            </a:r>
            <a:endParaRPr lang="fr-FR" sz="3150" b="1" dirty="0">
              <a:solidFill>
                <a:srgbClr val="00B05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5A6F04D-91E8-D646-B3E2-0D0C255C8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95772" y="343438"/>
            <a:ext cx="2486628" cy="94297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9D98DA4-DBEA-354C-C2E4-F36C9B53F58B}"/>
              </a:ext>
            </a:extLst>
          </p:cNvPr>
          <p:cNvSpPr/>
          <p:nvPr/>
        </p:nvSpPr>
        <p:spPr>
          <a:xfrm>
            <a:off x="10968567" y="6243637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Badge 3 with solid fill">
            <a:extLst>
              <a:ext uri="{FF2B5EF4-FFF2-40B4-BE49-F238E27FC236}">
                <a16:creationId xmlns:a16="http://schemas.microsoft.com/office/drawing/2014/main" id="{352C31C5-9848-B05E-189A-283A1DB6EF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6833" y="5967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75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5E3CBBD-5E37-D004-479C-2B0FBDE08182}"/>
              </a:ext>
            </a:extLst>
          </p:cNvPr>
          <p:cNvSpPr>
            <a:spLocks/>
          </p:cNvSpPr>
          <p:nvPr/>
        </p:nvSpPr>
        <p:spPr>
          <a:xfrm flipV="1">
            <a:off x="304800" y="1496501"/>
            <a:ext cx="11582400" cy="49574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DC77B4-3676-41D6-9FF3-69DD8CB47A6A}"/>
              </a:ext>
            </a:extLst>
          </p:cNvPr>
          <p:cNvSpPr>
            <a:spLocks noGrp="1"/>
          </p:cNvSpPr>
          <p:nvPr/>
        </p:nvSpPr>
        <p:spPr>
          <a:xfrm>
            <a:off x="609600" y="933450"/>
            <a:ext cx="10972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endParaRPr sz="3150" b="1" dirty="0">
              <a:solidFill>
                <a:srgbClr val="143F35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96EC0E-8274-445F-89CF-21F0E95D77EF}"/>
              </a:ext>
            </a:extLst>
          </p:cNvPr>
          <p:cNvSpPr>
            <a:spLocks noGrp="1"/>
          </p:cNvSpPr>
          <p:nvPr/>
        </p:nvSpPr>
        <p:spPr>
          <a:xfrm>
            <a:off x="1400175" y="1933575"/>
            <a:ext cx="3810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617065"/>
                </a:solidFill>
              </a:defRPr>
            </a:defPPr>
            <a:lvl1pPr>
              <a:defRPr sz="1350" b="1">
                <a:solidFill>
                  <a:srgbClr val="617065"/>
                </a:solidFill>
              </a:defRPr>
            </a:lvl1pPr>
            <a:lvl2pPr>
              <a:defRPr sz="1350" b="1">
                <a:solidFill>
                  <a:srgbClr val="617065"/>
                </a:solidFill>
              </a:defRPr>
            </a:lvl2pPr>
            <a:lvl3pPr>
              <a:defRPr sz="1350" b="1">
                <a:solidFill>
                  <a:srgbClr val="617065"/>
                </a:solidFill>
              </a:defRPr>
            </a:lvl3pPr>
            <a:lvl4pPr>
              <a:defRPr sz="1350" b="1">
                <a:solidFill>
                  <a:srgbClr val="617065"/>
                </a:solidFill>
              </a:defRPr>
            </a:lvl4pPr>
            <a:lvl5pPr>
              <a:defRPr sz="1350" b="1">
                <a:solidFill>
                  <a:srgbClr val="617065"/>
                </a:solidFill>
              </a:defRPr>
            </a:lvl5pPr>
            <a:lvl6pPr>
              <a:defRPr sz="1350" b="1">
                <a:solidFill>
                  <a:srgbClr val="617065"/>
                </a:solidFill>
              </a:defRPr>
            </a:lvl6pPr>
            <a:lvl7pPr>
              <a:defRPr sz="1350" b="1">
                <a:solidFill>
                  <a:srgbClr val="617065"/>
                </a:solidFill>
              </a:defRPr>
            </a:lvl7pPr>
            <a:lvl8pPr>
              <a:defRPr sz="1350" b="1">
                <a:solidFill>
                  <a:srgbClr val="617065"/>
                </a:solidFill>
              </a:defRPr>
            </a:lvl8pPr>
            <a:lvl9pPr>
              <a:defRPr sz="1350" b="1">
                <a:solidFill>
                  <a:srgbClr val="617065"/>
                </a:solidFill>
              </a:defRPr>
            </a:lvl9pPr>
          </a:lstStyle>
          <a:p>
            <a:pPr>
              <a:defRPr sz="1350" b="1">
                <a:solidFill>
                  <a:srgbClr val="617065"/>
                </a:solidFill>
              </a:defRPr>
            </a:pPr>
            <a:r>
              <a:rPr sz="1350" b="1" dirty="0">
                <a:solidFill>
                  <a:schemeClr val="tx1"/>
                </a:solidFill>
              </a:rPr>
              <a:t>Concept note priority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AE5C81-8368-49FE-A25C-8172DAA83C37}"/>
              </a:ext>
            </a:extLst>
          </p:cNvPr>
          <p:cNvSpPr>
            <a:spLocks noGrp="1"/>
          </p:cNvSpPr>
          <p:nvPr/>
        </p:nvSpPr>
        <p:spPr>
          <a:xfrm>
            <a:off x="5753100" y="1933575"/>
            <a:ext cx="5829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617065"/>
                </a:solidFill>
              </a:defRPr>
            </a:defPPr>
            <a:lvl1pPr>
              <a:defRPr sz="1350" b="1">
                <a:solidFill>
                  <a:srgbClr val="617065"/>
                </a:solidFill>
              </a:defRPr>
            </a:lvl1pPr>
            <a:lvl2pPr>
              <a:defRPr sz="1350" b="1">
                <a:solidFill>
                  <a:srgbClr val="617065"/>
                </a:solidFill>
              </a:defRPr>
            </a:lvl2pPr>
            <a:lvl3pPr>
              <a:defRPr sz="1350" b="1">
                <a:solidFill>
                  <a:srgbClr val="617065"/>
                </a:solidFill>
              </a:defRPr>
            </a:lvl3pPr>
            <a:lvl4pPr>
              <a:defRPr sz="1350" b="1">
                <a:solidFill>
                  <a:srgbClr val="617065"/>
                </a:solidFill>
              </a:defRPr>
            </a:lvl4pPr>
            <a:lvl5pPr>
              <a:defRPr sz="1350" b="1">
                <a:solidFill>
                  <a:srgbClr val="617065"/>
                </a:solidFill>
              </a:defRPr>
            </a:lvl5pPr>
            <a:lvl6pPr>
              <a:defRPr sz="1350" b="1">
                <a:solidFill>
                  <a:srgbClr val="617065"/>
                </a:solidFill>
              </a:defRPr>
            </a:lvl6pPr>
            <a:lvl7pPr>
              <a:defRPr sz="1350" b="1">
                <a:solidFill>
                  <a:srgbClr val="617065"/>
                </a:solidFill>
              </a:defRPr>
            </a:lvl7pPr>
            <a:lvl8pPr>
              <a:defRPr sz="1350" b="1">
                <a:solidFill>
                  <a:srgbClr val="617065"/>
                </a:solidFill>
              </a:defRPr>
            </a:lvl8pPr>
            <a:lvl9pPr>
              <a:defRPr sz="1350" b="1">
                <a:solidFill>
                  <a:srgbClr val="617065"/>
                </a:solidFill>
              </a:defRPr>
            </a:lvl9pPr>
          </a:lstStyle>
          <a:p>
            <a:pPr>
              <a:defRPr sz="1350" b="1">
                <a:solidFill>
                  <a:srgbClr val="617065"/>
                </a:solidFill>
              </a:defRPr>
            </a:pPr>
            <a:r>
              <a:rPr sz="1350" b="1">
                <a:solidFill>
                  <a:schemeClr val="tx1"/>
                </a:solidFill>
              </a:rPr>
              <a:t>Application for MAIIC to develop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B6272-880C-4014-A65C-1FD5EE23C5DB}"/>
              </a:ext>
            </a:extLst>
          </p:cNvPr>
          <p:cNvSpPr>
            <a:spLocks noGrp="1"/>
          </p:cNvSpPr>
          <p:nvPr/>
        </p:nvSpPr>
        <p:spPr>
          <a:xfrm>
            <a:off x="609600" y="2362200"/>
            <a:ext cx="61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A28135"/>
                </a:solidFill>
              </a:defRPr>
            </a:defPPr>
            <a:lvl1pPr>
              <a:defRPr sz="1875" b="1">
                <a:solidFill>
                  <a:srgbClr val="A28135"/>
                </a:solidFill>
              </a:defRPr>
            </a:lvl1pPr>
            <a:lvl2pPr>
              <a:defRPr sz="1875" b="1">
                <a:solidFill>
                  <a:srgbClr val="A28135"/>
                </a:solidFill>
              </a:defRPr>
            </a:lvl2pPr>
            <a:lvl3pPr>
              <a:defRPr sz="1875" b="1">
                <a:solidFill>
                  <a:srgbClr val="A28135"/>
                </a:solidFill>
              </a:defRPr>
            </a:lvl3pPr>
            <a:lvl4pPr>
              <a:defRPr sz="1875" b="1">
                <a:solidFill>
                  <a:srgbClr val="A28135"/>
                </a:solidFill>
              </a:defRPr>
            </a:lvl4pPr>
            <a:lvl5pPr>
              <a:defRPr sz="1875" b="1">
                <a:solidFill>
                  <a:srgbClr val="A28135"/>
                </a:solidFill>
              </a:defRPr>
            </a:lvl5pPr>
            <a:lvl6pPr>
              <a:defRPr sz="1875" b="1">
                <a:solidFill>
                  <a:srgbClr val="A28135"/>
                </a:solidFill>
              </a:defRPr>
            </a:lvl6pPr>
            <a:lvl7pPr>
              <a:defRPr sz="1875" b="1">
                <a:solidFill>
                  <a:srgbClr val="A28135"/>
                </a:solidFill>
              </a:defRPr>
            </a:lvl7pPr>
            <a:lvl8pPr>
              <a:defRPr sz="1875" b="1">
                <a:solidFill>
                  <a:srgbClr val="A28135"/>
                </a:solidFill>
              </a:defRPr>
            </a:lvl8pPr>
            <a:lvl9pPr>
              <a:defRPr sz="1875" b="1">
                <a:solidFill>
                  <a:srgbClr val="A28135"/>
                </a:solidFill>
              </a:defRPr>
            </a:lvl9pPr>
          </a:lstStyle>
          <a:p>
            <a:pPr>
              <a:defRPr sz="1875" b="1">
                <a:solidFill>
                  <a:srgbClr val="A28135"/>
                </a:solidFill>
              </a:defRPr>
            </a:pPr>
            <a:r>
              <a:rPr sz="1875" b="1">
                <a:solidFill>
                  <a:srgbClr val="A28135"/>
                </a:solidFill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C313F7-4F0F-42C2-B740-BFD780D12425}"/>
              </a:ext>
            </a:extLst>
          </p:cNvPr>
          <p:cNvSpPr>
            <a:spLocks noGrp="1"/>
          </p:cNvSpPr>
          <p:nvPr/>
        </p:nvSpPr>
        <p:spPr>
          <a:xfrm>
            <a:off x="1400175" y="2362200"/>
            <a:ext cx="3810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143F35"/>
                </a:solidFill>
              </a:defRPr>
            </a:defPPr>
            <a:lvl1pPr>
              <a:defRPr sz="2025" b="1">
                <a:solidFill>
                  <a:srgbClr val="143F35"/>
                </a:solidFill>
              </a:defRPr>
            </a:lvl1pPr>
            <a:lvl2pPr>
              <a:defRPr sz="2025" b="1">
                <a:solidFill>
                  <a:srgbClr val="143F35"/>
                </a:solidFill>
              </a:defRPr>
            </a:lvl2pPr>
            <a:lvl3pPr>
              <a:defRPr sz="2025" b="1">
                <a:solidFill>
                  <a:srgbClr val="143F35"/>
                </a:solidFill>
              </a:defRPr>
            </a:lvl3pPr>
            <a:lvl4pPr>
              <a:defRPr sz="2025" b="1">
                <a:solidFill>
                  <a:srgbClr val="143F35"/>
                </a:solidFill>
              </a:defRPr>
            </a:lvl4pPr>
            <a:lvl5pPr>
              <a:defRPr sz="2025" b="1">
                <a:solidFill>
                  <a:srgbClr val="143F35"/>
                </a:solidFill>
              </a:defRPr>
            </a:lvl5pPr>
            <a:lvl6pPr>
              <a:defRPr sz="2025" b="1">
                <a:solidFill>
                  <a:srgbClr val="143F35"/>
                </a:solidFill>
              </a:defRPr>
            </a:lvl6pPr>
            <a:lvl7pPr>
              <a:defRPr sz="2025" b="1">
                <a:solidFill>
                  <a:srgbClr val="143F35"/>
                </a:solidFill>
              </a:defRPr>
            </a:lvl7pPr>
            <a:lvl8pPr>
              <a:defRPr sz="2025" b="1">
                <a:solidFill>
                  <a:srgbClr val="143F35"/>
                </a:solidFill>
              </a:defRPr>
            </a:lvl8pPr>
            <a:lvl9pPr>
              <a:defRPr sz="2025" b="1">
                <a:solidFill>
                  <a:srgbClr val="143F35"/>
                </a:solidFill>
              </a:defRPr>
            </a:lvl9pPr>
          </a:lstStyle>
          <a:p>
            <a:pPr>
              <a:defRPr sz="2025" b="1">
                <a:solidFill>
                  <a:srgbClr val="143F35"/>
                </a:solidFill>
              </a:defRPr>
            </a:pPr>
            <a:r>
              <a:rPr sz="2025" b="1" dirty="0">
                <a:solidFill>
                  <a:srgbClr val="00B050"/>
                </a:solidFill>
              </a:rPr>
              <a:t>Adapted financial products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F7FC82-C9DD-4D25-AA39-448BA13D8F88}"/>
              </a:ext>
            </a:extLst>
          </p:cNvPr>
          <p:cNvSpPr>
            <a:spLocks noGrp="1"/>
          </p:cNvSpPr>
          <p:nvPr/>
        </p:nvSpPr>
        <p:spPr>
          <a:xfrm>
            <a:off x="5753100" y="2362200"/>
            <a:ext cx="58293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0">
                <a:solidFill>
                  <a:srgbClr val="1C3028"/>
                </a:solidFill>
              </a:defRPr>
            </a:defPPr>
            <a:lvl1pPr>
              <a:defRPr sz="1950" b="0">
                <a:solidFill>
                  <a:srgbClr val="1C3028"/>
                </a:solidFill>
              </a:defRPr>
            </a:lvl1pPr>
            <a:lvl2pPr>
              <a:defRPr sz="1950" b="0">
                <a:solidFill>
                  <a:srgbClr val="1C3028"/>
                </a:solidFill>
              </a:defRPr>
            </a:lvl2pPr>
            <a:lvl3pPr>
              <a:defRPr sz="1950" b="0">
                <a:solidFill>
                  <a:srgbClr val="1C3028"/>
                </a:solidFill>
              </a:defRPr>
            </a:lvl3pPr>
            <a:lvl4pPr>
              <a:defRPr sz="1950" b="0">
                <a:solidFill>
                  <a:srgbClr val="1C3028"/>
                </a:solidFill>
              </a:defRPr>
            </a:lvl4pPr>
            <a:lvl5pPr>
              <a:defRPr sz="1950" b="0">
                <a:solidFill>
                  <a:srgbClr val="1C3028"/>
                </a:solidFill>
              </a:defRPr>
            </a:lvl5pPr>
            <a:lvl6pPr>
              <a:defRPr sz="1950" b="0">
                <a:solidFill>
                  <a:srgbClr val="1C3028"/>
                </a:solidFill>
              </a:defRPr>
            </a:lvl6pPr>
            <a:lvl7pPr>
              <a:defRPr sz="1950" b="0">
                <a:solidFill>
                  <a:srgbClr val="1C3028"/>
                </a:solidFill>
              </a:defRPr>
            </a:lvl7pPr>
            <a:lvl8pPr>
              <a:defRPr sz="1950" b="0">
                <a:solidFill>
                  <a:srgbClr val="1C3028"/>
                </a:solidFill>
              </a:defRPr>
            </a:lvl8pPr>
            <a:lvl9pPr>
              <a:defRPr sz="1950" b="0">
                <a:solidFill>
                  <a:srgbClr val="1C3028"/>
                </a:solidFill>
              </a:defRPr>
            </a:lvl9pPr>
          </a:lstStyle>
          <a:p>
            <a:pPr>
              <a:defRPr sz="1950" b="0">
                <a:solidFill>
                  <a:srgbClr val="1C3028"/>
                </a:solidFill>
              </a:defRPr>
            </a:pPr>
            <a:r>
              <a:rPr sz="1950" b="0" dirty="0">
                <a:solidFill>
                  <a:srgbClr val="1C3028"/>
                </a:solidFill>
              </a:rPr>
              <a:t>Use direct investment and</a:t>
            </a:r>
            <a:r>
              <a:rPr lang="en-US" sz="1950" b="0" dirty="0">
                <a:solidFill>
                  <a:srgbClr val="1C3028"/>
                </a:solidFill>
              </a:rPr>
              <a:t> or</a:t>
            </a:r>
            <a:r>
              <a:rPr sz="1950" b="0" dirty="0">
                <a:solidFill>
                  <a:srgbClr val="1C3028"/>
                </a:solidFill>
              </a:rPr>
              <a:t> PFIs, with terms suited to transition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533D92-F1DA-4B44-9830-61CA8BA3E9AB}"/>
              </a:ext>
            </a:extLst>
          </p:cNvPr>
          <p:cNvSpPr>
            <a:spLocks noGrp="1"/>
          </p:cNvSpPr>
          <p:nvPr/>
        </p:nvSpPr>
        <p:spPr>
          <a:xfrm>
            <a:off x="609600" y="3181350"/>
            <a:ext cx="61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A28135"/>
                </a:solidFill>
              </a:defRPr>
            </a:defPPr>
            <a:lvl1pPr>
              <a:defRPr sz="1875" b="1">
                <a:solidFill>
                  <a:srgbClr val="A28135"/>
                </a:solidFill>
              </a:defRPr>
            </a:lvl1pPr>
            <a:lvl2pPr>
              <a:defRPr sz="1875" b="1">
                <a:solidFill>
                  <a:srgbClr val="A28135"/>
                </a:solidFill>
              </a:defRPr>
            </a:lvl2pPr>
            <a:lvl3pPr>
              <a:defRPr sz="1875" b="1">
                <a:solidFill>
                  <a:srgbClr val="A28135"/>
                </a:solidFill>
              </a:defRPr>
            </a:lvl3pPr>
            <a:lvl4pPr>
              <a:defRPr sz="1875" b="1">
                <a:solidFill>
                  <a:srgbClr val="A28135"/>
                </a:solidFill>
              </a:defRPr>
            </a:lvl4pPr>
            <a:lvl5pPr>
              <a:defRPr sz="1875" b="1">
                <a:solidFill>
                  <a:srgbClr val="A28135"/>
                </a:solidFill>
              </a:defRPr>
            </a:lvl5pPr>
            <a:lvl6pPr>
              <a:defRPr sz="1875" b="1">
                <a:solidFill>
                  <a:srgbClr val="A28135"/>
                </a:solidFill>
              </a:defRPr>
            </a:lvl6pPr>
            <a:lvl7pPr>
              <a:defRPr sz="1875" b="1">
                <a:solidFill>
                  <a:srgbClr val="A28135"/>
                </a:solidFill>
              </a:defRPr>
            </a:lvl7pPr>
            <a:lvl8pPr>
              <a:defRPr sz="1875" b="1">
                <a:solidFill>
                  <a:srgbClr val="A28135"/>
                </a:solidFill>
              </a:defRPr>
            </a:lvl8pPr>
            <a:lvl9pPr>
              <a:defRPr sz="1875" b="1">
                <a:solidFill>
                  <a:srgbClr val="A28135"/>
                </a:solidFill>
              </a:defRPr>
            </a:lvl9pPr>
          </a:lstStyle>
          <a:p>
            <a:pPr>
              <a:defRPr sz="1875" b="1">
                <a:solidFill>
                  <a:srgbClr val="A28135"/>
                </a:solidFill>
              </a:defRPr>
            </a:pPr>
            <a:r>
              <a:rPr sz="1875" b="1">
                <a:solidFill>
                  <a:srgbClr val="A28135"/>
                </a:solidFill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39D47B-8C11-483A-BE4C-23EA2595B9E3}"/>
              </a:ext>
            </a:extLst>
          </p:cNvPr>
          <p:cNvSpPr>
            <a:spLocks noGrp="1"/>
          </p:cNvSpPr>
          <p:nvPr/>
        </p:nvSpPr>
        <p:spPr>
          <a:xfrm>
            <a:off x="1400175" y="3181350"/>
            <a:ext cx="3810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143F35"/>
                </a:solidFill>
              </a:defRPr>
            </a:defPPr>
            <a:lvl1pPr>
              <a:defRPr sz="2025" b="1">
                <a:solidFill>
                  <a:srgbClr val="143F35"/>
                </a:solidFill>
              </a:defRPr>
            </a:lvl1pPr>
            <a:lvl2pPr>
              <a:defRPr sz="2025" b="1">
                <a:solidFill>
                  <a:srgbClr val="143F35"/>
                </a:solidFill>
              </a:defRPr>
            </a:lvl2pPr>
            <a:lvl3pPr>
              <a:defRPr sz="2025" b="1">
                <a:solidFill>
                  <a:srgbClr val="143F35"/>
                </a:solidFill>
              </a:defRPr>
            </a:lvl3pPr>
            <a:lvl4pPr>
              <a:defRPr sz="2025" b="1">
                <a:solidFill>
                  <a:srgbClr val="143F35"/>
                </a:solidFill>
              </a:defRPr>
            </a:lvl4pPr>
            <a:lvl5pPr>
              <a:defRPr sz="2025" b="1">
                <a:solidFill>
                  <a:srgbClr val="143F35"/>
                </a:solidFill>
              </a:defRPr>
            </a:lvl5pPr>
            <a:lvl6pPr>
              <a:defRPr sz="2025" b="1">
                <a:solidFill>
                  <a:srgbClr val="143F35"/>
                </a:solidFill>
              </a:defRPr>
            </a:lvl6pPr>
            <a:lvl7pPr>
              <a:defRPr sz="2025" b="1">
                <a:solidFill>
                  <a:srgbClr val="143F35"/>
                </a:solidFill>
              </a:defRPr>
            </a:lvl7pPr>
            <a:lvl8pPr>
              <a:defRPr sz="2025" b="1">
                <a:solidFill>
                  <a:srgbClr val="143F35"/>
                </a:solidFill>
              </a:defRPr>
            </a:lvl8pPr>
            <a:lvl9pPr>
              <a:defRPr sz="2025" b="1">
                <a:solidFill>
                  <a:srgbClr val="143F35"/>
                </a:solidFill>
              </a:defRPr>
            </a:lvl9pPr>
          </a:lstStyle>
          <a:p>
            <a:pPr>
              <a:defRPr sz="2025" b="1">
                <a:solidFill>
                  <a:srgbClr val="143F35"/>
                </a:solidFill>
              </a:defRPr>
            </a:pPr>
            <a:r>
              <a:rPr sz="2025" b="1">
                <a:solidFill>
                  <a:srgbClr val="00B050"/>
                </a:solidFill>
              </a:rPr>
              <a:t>Advisory and technical support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745E5F-4100-4531-96D5-074CD5AA01F6}"/>
              </a:ext>
            </a:extLst>
          </p:cNvPr>
          <p:cNvSpPr>
            <a:spLocks noGrp="1"/>
          </p:cNvSpPr>
          <p:nvPr/>
        </p:nvSpPr>
        <p:spPr>
          <a:xfrm>
            <a:off x="5753100" y="3181350"/>
            <a:ext cx="58293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0">
                <a:solidFill>
                  <a:srgbClr val="1C3028"/>
                </a:solidFill>
              </a:defRPr>
            </a:defPPr>
            <a:lvl1pPr>
              <a:defRPr sz="1950" b="0">
                <a:solidFill>
                  <a:srgbClr val="1C3028"/>
                </a:solidFill>
              </a:defRPr>
            </a:lvl1pPr>
            <a:lvl2pPr>
              <a:defRPr sz="1950" b="0">
                <a:solidFill>
                  <a:srgbClr val="1C3028"/>
                </a:solidFill>
              </a:defRPr>
            </a:lvl2pPr>
            <a:lvl3pPr>
              <a:defRPr sz="1950" b="0">
                <a:solidFill>
                  <a:srgbClr val="1C3028"/>
                </a:solidFill>
              </a:defRPr>
            </a:lvl3pPr>
            <a:lvl4pPr>
              <a:defRPr sz="1950" b="0">
                <a:solidFill>
                  <a:srgbClr val="1C3028"/>
                </a:solidFill>
              </a:defRPr>
            </a:lvl4pPr>
            <a:lvl5pPr>
              <a:defRPr sz="1950" b="0">
                <a:solidFill>
                  <a:srgbClr val="1C3028"/>
                </a:solidFill>
              </a:defRPr>
            </a:lvl5pPr>
            <a:lvl6pPr>
              <a:defRPr sz="1950" b="0">
                <a:solidFill>
                  <a:srgbClr val="1C3028"/>
                </a:solidFill>
              </a:defRPr>
            </a:lvl6pPr>
            <a:lvl7pPr>
              <a:defRPr sz="1950" b="0">
                <a:solidFill>
                  <a:srgbClr val="1C3028"/>
                </a:solidFill>
              </a:defRPr>
            </a:lvl7pPr>
            <a:lvl8pPr>
              <a:defRPr sz="1950" b="0">
                <a:solidFill>
                  <a:srgbClr val="1C3028"/>
                </a:solidFill>
              </a:defRPr>
            </a:lvl8pPr>
            <a:lvl9pPr>
              <a:defRPr sz="1950" b="0">
                <a:solidFill>
                  <a:srgbClr val="1C3028"/>
                </a:solidFill>
              </a:defRPr>
            </a:lvl9pPr>
          </a:lstStyle>
          <a:p>
            <a:pPr>
              <a:defRPr sz="1950" b="0">
                <a:solidFill>
                  <a:srgbClr val="1C3028"/>
                </a:solidFill>
              </a:defRPr>
            </a:pPr>
            <a:r>
              <a:rPr sz="1950" b="0">
                <a:solidFill>
                  <a:srgbClr val="1C3028"/>
                </a:solidFill>
              </a:rPr>
              <a:t>Partner on locally suitable practices and farm economics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56F791-5A36-49F7-AB12-1114374BAAE9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61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A28135"/>
                </a:solidFill>
              </a:defRPr>
            </a:defPPr>
            <a:lvl1pPr>
              <a:defRPr sz="1875" b="1">
                <a:solidFill>
                  <a:srgbClr val="A28135"/>
                </a:solidFill>
              </a:defRPr>
            </a:lvl1pPr>
            <a:lvl2pPr>
              <a:defRPr sz="1875" b="1">
                <a:solidFill>
                  <a:srgbClr val="A28135"/>
                </a:solidFill>
              </a:defRPr>
            </a:lvl2pPr>
            <a:lvl3pPr>
              <a:defRPr sz="1875" b="1">
                <a:solidFill>
                  <a:srgbClr val="A28135"/>
                </a:solidFill>
              </a:defRPr>
            </a:lvl3pPr>
            <a:lvl4pPr>
              <a:defRPr sz="1875" b="1">
                <a:solidFill>
                  <a:srgbClr val="A28135"/>
                </a:solidFill>
              </a:defRPr>
            </a:lvl4pPr>
            <a:lvl5pPr>
              <a:defRPr sz="1875" b="1">
                <a:solidFill>
                  <a:srgbClr val="A28135"/>
                </a:solidFill>
              </a:defRPr>
            </a:lvl5pPr>
            <a:lvl6pPr>
              <a:defRPr sz="1875" b="1">
                <a:solidFill>
                  <a:srgbClr val="A28135"/>
                </a:solidFill>
              </a:defRPr>
            </a:lvl6pPr>
            <a:lvl7pPr>
              <a:defRPr sz="1875" b="1">
                <a:solidFill>
                  <a:srgbClr val="A28135"/>
                </a:solidFill>
              </a:defRPr>
            </a:lvl7pPr>
            <a:lvl8pPr>
              <a:defRPr sz="1875" b="1">
                <a:solidFill>
                  <a:srgbClr val="A28135"/>
                </a:solidFill>
              </a:defRPr>
            </a:lvl8pPr>
            <a:lvl9pPr>
              <a:defRPr sz="1875" b="1">
                <a:solidFill>
                  <a:srgbClr val="A28135"/>
                </a:solidFill>
              </a:defRPr>
            </a:lvl9pPr>
          </a:lstStyle>
          <a:p>
            <a:pPr>
              <a:defRPr sz="1875" b="1">
                <a:solidFill>
                  <a:srgbClr val="A28135"/>
                </a:solidFill>
              </a:defRPr>
            </a:pPr>
            <a:r>
              <a:rPr sz="1875" b="1">
                <a:solidFill>
                  <a:srgbClr val="A28135"/>
                </a:solidFill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2FCD8C-4158-4D90-897E-DDA722A6AF92}"/>
              </a:ext>
            </a:extLst>
          </p:cNvPr>
          <p:cNvSpPr>
            <a:spLocks noGrp="1"/>
          </p:cNvSpPr>
          <p:nvPr/>
        </p:nvSpPr>
        <p:spPr>
          <a:xfrm>
            <a:off x="1400175" y="4000500"/>
            <a:ext cx="3810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143F35"/>
                </a:solidFill>
              </a:defRPr>
            </a:defPPr>
            <a:lvl1pPr>
              <a:defRPr sz="2025" b="1">
                <a:solidFill>
                  <a:srgbClr val="143F35"/>
                </a:solidFill>
              </a:defRPr>
            </a:lvl1pPr>
            <a:lvl2pPr>
              <a:defRPr sz="2025" b="1">
                <a:solidFill>
                  <a:srgbClr val="143F35"/>
                </a:solidFill>
              </a:defRPr>
            </a:lvl2pPr>
            <a:lvl3pPr>
              <a:defRPr sz="2025" b="1">
                <a:solidFill>
                  <a:srgbClr val="143F35"/>
                </a:solidFill>
              </a:defRPr>
            </a:lvl3pPr>
            <a:lvl4pPr>
              <a:defRPr sz="2025" b="1">
                <a:solidFill>
                  <a:srgbClr val="143F35"/>
                </a:solidFill>
              </a:defRPr>
            </a:lvl4pPr>
            <a:lvl5pPr>
              <a:defRPr sz="2025" b="1">
                <a:solidFill>
                  <a:srgbClr val="143F35"/>
                </a:solidFill>
              </a:defRPr>
            </a:lvl5pPr>
            <a:lvl6pPr>
              <a:defRPr sz="2025" b="1">
                <a:solidFill>
                  <a:srgbClr val="143F35"/>
                </a:solidFill>
              </a:defRPr>
            </a:lvl6pPr>
            <a:lvl7pPr>
              <a:defRPr sz="2025" b="1">
                <a:solidFill>
                  <a:srgbClr val="143F35"/>
                </a:solidFill>
              </a:defRPr>
            </a:lvl7pPr>
            <a:lvl8pPr>
              <a:defRPr sz="2025" b="1">
                <a:solidFill>
                  <a:srgbClr val="143F35"/>
                </a:solidFill>
              </a:defRPr>
            </a:lvl8pPr>
            <a:lvl9pPr>
              <a:defRPr sz="2025" b="1">
                <a:solidFill>
                  <a:srgbClr val="143F35"/>
                </a:solidFill>
              </a:defRPr>
            </a:lvl9pPr>
          </a:lstStyle>
          <a:p>
            <a:pPr>
              <a:defRPr sz="2025" b="1">
                <a:solidFill>
                  <a:srgbClr val="143F35"/>
                </a:solidFill>
              </a:defRPr>
            </a:pPr>
            <a:r>
              <a:rPr sz="2025" b="1">
                <a:solidFill>
                  <a:srgbClr val="00B050"/>
                </a:solidFill>
              </a:rPr>
              <a:t>Training and capacity building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3FC0AD-BB69-485B-9F68-336415F4E7C0}"/>
              </a:ext>
            </a:extLst>
          </p:cNvPr>
          <p:cNvSpPr>
            <a:spLocks noGrp="1"/>
          </p:cNvSpPr>
          <p:nvPr/>
        </p:nvSpPr>
        <p:spPr>
          <a:xfrm>
            <a:off x="5753100" y="4000500"/>
            <a:ext cx="58293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0">
                <a:solidFill>
                  <a:srgbClr val="1C3028"/>
                </a:solidFill>
              </a:defRPr>
            </a:defPPr>
            <a:lvl1pPr>
              <a:defRPr sz="1950" b="0">
                <a:solidFill>
                  <a:srgbClr val="1C3028"/>
                </a:solidFill>
              </a:defRPr>
            </a:lvl1pPr>
            <a:lvl2pPr>
              <a:defRPr sz="1950" b="0">
                <a:solidFill>
                  <a:srgbClr val="1C3028"/>
                </a:solidFill>
              </a:defRPr>
            </a:lvl2pPr>
            <a:lvl3pPr>
              <a:defRPr sz="1950" b="0">
                <a:solidFill>
                  <a:srgbClr val="1C3028"/>
                </a:solidFill>
              </a:defRPr>
            </a:lvl3pPr>
            <a:lvl4pPr>
              <a:defRPr sz="1950" b="0">
                <a:solidFill>
                  <a:srgbClr val="1C3028"/>
                </a:solidFill>
              </a:defRPr>
            </a:lvl4pPr>
            <a:lvl5pPr>
              <a:defRPr sz="1950" b="0">
                <a:solidFill>
                  <a:srgbClr val="1C3028"/>
                </a:solidFill>
              </a:defRPr>
            </a:lvl5pPr>
            <a:lvl6pPr>
              <a:defRPr sz="1950" b="0">
                <a:solidFill>
                  <a:srgbClr val="1C3028"/>
                </a:solidFill>
              </a:defRPr>
            </a:lvl6pPr>
            <a:lvl7pPr>
              <a:defRPr sz="1950" b="0">
                <a:solidFill>
                  <a:srgbClr val="1C3028"/>
                </a:solidFill>
              </a:defRPr>
            </a:lvl7pPr>
            <a:lvl8pPr>
              <a:defRPr sz="1950" b="0">
                <a:solidFill>
                  <a:srgbClr val="1C3028"/>
                </a:solidFill>
              </a:defRPr>
            </a:lvl8pPr>
            <a:lvl9pPr>
              <a:defRPr sz="1950" b="0">
                <a:solidFill>
                  <a:srgbClr val="1C3028"/>
                </a:solidFill>
              </a:defRPr>
            </a:lvl9pPr>
          </a:lstStyle>
          <a:p>
            <a:pPr>
              <a:defRPr sz="1950" b="0">
                <a:solidFill>
                  <a:srgbClr val="1C3028"/>
                </a:solidFill>
              </a:defRPr>
            </a:pPr>
            <a:r>
              <a:rPr sz="1950" b="0">
                <a:solidFill>
                  <a:srgbClr val="1C3028"/>
                </a:solidFill>
              </a:rPr>
              <a:t>Build staff skills and support farmer demonstrations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B4E1F8-0A76-4B34-9800-892595D8ABD5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6191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A28135"/>
                </a:solidFill>
              </a:defRPr>
            </a:defPPr>
            <a:lvl1pPr>
              <a:defRPr sz="1875" b="1">
                <a:solidFill>
                  <a:srgbClr val="A28135"/>
                </a:solidFill>
              </a:defRPr>
            </a:lvl1pPr>
            <a:lvl2pPr>
              <a:defRPr sz="1875" b="1">
                <a:solidFill>
                  <a:srgbClr val="A28135"/>
                </a:solidFill>
              </a:defRPr>
            </a:lvl2pPr>
            <a:lvl3pPr>
              <a:defRPr sz="1875" b="1">
                <a:solidFill>
                  <a:srgbClr val="A28135"/>
                </a:solidFill>
              </a:defRPr>
            </a:lvl3pPr>
            <a:lvl4pPr>
              <a:defRPr sz="1875" b="1">
                <a:solidFill>
                  <a:srgbClr val="A28135"/>
                </a:solidFill>
              </a:defRPr>
            </a:lvl4pPr>
            <a:lvl5pPr>
              <a:defRPr sz="1875" b="1">
                <a:solidFill>
                  <a:srgbClr val="A28135"/>
                </a:solidFill>
              </a:defRPr>
            </a:lvl5pPr>
            <a:lvl6pPr>
              <a:defRPr sz="1875" b="1">
                <a:solidFill>
                  <a:srgbClr val="A28135"/>
                </a:solidFill>
              </a:defRPr>
            </a:lvl6pPr>
            <a:lvl7pPr>
              <a:defRPr sz="1875" b="1">
                <a:solidFill>
                  <a:srgbClr val="A28135"/>
                </a:solidFill>
              </a:defRPr>
            </a:lvl7pPr>
            <a:lvl8pPr>
              <a:defRPr sz="1875" b="1">
                <a:solidFill>
                  <a:srgbClr val="A28135"/>
                </a:solidFill>
              </a:defRPr>
            </a:lvl8pPr>
            <a:lvl9pPr>
              <a:defRPr sz="1875" b="1">
                <a:solidFill>
                  <a:srgbClr val="A28135"/>
                </a:solidFill>
              </a:defRPr>
            </a:lvl9pPr>
          </a:lstStyle>
          <a:p>
            <a:pPr>
              <a:defRPr sz="1875" b="1">
                <a:solidFill>
                  <a:srgbClr val="A28135"/>
                </a:solidFill>
              </a:defRPr>
            </a:pPr>
            <a:r>
              <a:rPr sz="1875" b="1">
                <a:solidFill>
                  <a:srgbClr val="A28135"/>
                </a:solidFill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FF6EAB-D6E0-4BE6-BD34-DCAF7708562F}"/>
              </a:ext>
            </a:extLst>
          </p:cNvPr>
          <p:cNvSpPr>
            <a:spLocks noGrp="1"/>
          </p:cNvSpPr>
          <p:nvPr/>
        </p:nvSpPr>
        <p:spPr>
          <a:xfrm>
            <a:off x="1400175" y="4819650"/>
            <a:ext cx="3810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143F35"/>
                </a:solidFill>
              </a:defRPr>
            </a:defPPr>
            <a:lvl1pPr>
              <a:defRPr sz="2025" b="1">
                <a:solidFill>
                  <a:srgbClr val="143F35"/>
                </a:solidFill>
              </a:defRPr>
            </a:lvl1pPr>
            <a:lvl2pPr>
              <a:defRPr sz="2025" b="1">
                <a:solidFill>
                  <a:srgbClr val="143F35"/>
                </a:solidFill>
              </a:defRPr>
            </a:lvl2pPr>
            <a:lvl3pPr>
              <a:defRPr sz="2025" b="1">
                <a:solidFill>
                  <a:srgbClr val="143F35"/>
                </a:solidFill>
              </a:defRPr>
            </a:lvl3pPr>
            <a:lvl4pPr>
              <a:defRPr sz="2025" b="1">
                <a:solidFill>
                  <a:srgbClr val="143F35"/>
                </a:solidFill>
              </a:defRPr>
            </a:lvl4pPr>
            <a:lvl5pPr>
              <a:defRPr sz="2025" b="1">
                <a:solidFill>
                  <a:srgbClr val="143F35"/>
                </a:solidFill>
              </a:defRPr>
            </a:lvl5pPr>
            <a:lvl6pPr>
              <a:defRPr sz="2025" b="1">
                <a:solidFill>
                  <a:srgbClr val="143F35"/>
                </a:solidFill>
              </a:defRPr>
            </a:lvl6pPr>
            <a:lvl7pPr>
              <a:defRPr sz="2025" b="1">
                <a:solidFill>
                  <a:srgbClr val="143F35"/>
                </a:solidFill>
              </a:defRPr>
            </a:lvl7pPr>
            <a:lvl8pPr>
              <a:defRPr sz="2025" b="1">
                <a:solidFill>
                  <a:srgbClr val="143F35"/>
                </a:solidFill>
              </a:defRPr>
            </a:lvl8pPr>
            <a:lvl9pPr>
              <a:defRPr sz="2025" b="1">
                <a:solidFill>
                  <a:srgbClr val="143F35"/>
                </a:solidFill>
              </a:defRPr>
            </a:lvl9pPr>
          </a:lstStyle>
          <a:p>
            <a:pPr>
              <a:defRPr sz="2025" b="1">
                <a:solidFill>
                  <a:srgbClr val="143F35"/>
                </a:solidFill>
              </a:defRPr>
            </a:pPr>
            <a:r>
              <a:rPr sz="2025" b="1">
                <a:solidFill>
                  <a:srgbClr val="00B050"/>
                </a:solidFill>
              </a:rPr>
              <a:t>Partnerships and networks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5F8A26-A70D-4EB9-AB9A-C27813C6F311}"/>
              </a:ext>
            </a:extLst>
          </p:cNvPr>
          <p:cNvSpPr>
            <a:spLocks noGrp="1"/>
          </p:cNvSpPr>
          <p:nvPr/>
        </p:nvSpPr>
        <p:spPr>
          <a:xfrm>
            <a:off x="5753100" y="4819650"/>
            <a:ext cx="58293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0">
                <a:solidFill>
                  <a:srgbClr val="1C3028"/>
                </a:solidFill>
              </a:defRPr>
            </a:defPPr>
            <a:lvl1pPr>
              <a:defRPr sz="1950" b="0">
                <a:solidFill>
                  <a:srgbClr val="1C3028"/>
                </a:solidFill>
              </a:defRPr>
            </a:lvl1pPr>
            <a:lvl2pPr>
              <a:defRPr sz="1950" b="0">
                <a:solidFill>
                  <a:srgbClr val="1C3028"/>
                </a:solidFill>
              </a:defRPr>
            </a:lvl2pPr>
            <a:lvl3pPr>
              <a:defRPr sz="1950" b="0">
                <a:solidFill>
                  <a:srgbClr val="1C3028"/>
                </a:solidFill>
              </a:defRPr>
            </a:lvl3pPr>
            <a:lvl4pPr>
              <a:defRPr sz="1950" b="0">
                <a:solidFill>
                  <a:srgbClr val="1C3028"/>
                </a:solidFill>
              </a:defRPr>
            </a:lvl4pPr>
            <a:lvl5pPr>
              <a:defRPr sz="1950" b="0">
                <a:solidFill>
                  <a:srgbClr val="1C3028"/>
                </a:solidFill>
              </a:defRPr>
            </a:lvl5pPr>
            <a:lvl6pPr>
              <a:defRPr sz="1950" b="0">
                <a:solidFill>
                  <a:srgbClr val="1C3028"/>
                </a:solidFill>
              </a:defRPr>
            </a:lvl6pPr>
            <a:lvl7pPr>
              <a:defRPr sz="1950" b="0">
                <a:solidFill>
                  <a:srgbClr val="1C3028"/>
                </a:solidFill>
              </a:defRPr>
            </a:lvl7pPr>
            <a:lvl8pPr>
              <a:defRPr sz="1950" b="0">
                <a:solidFill>
                  <a:srgbClr val="1C3028"/>
                </a:solidFill>
              </a:defRPr>
            </a:lvl8pPr>
            <a:lvl9pPr>
              <a:defRPr sz="1950" b="0">
                <a:solidFill>
                  <a:srgbClr val="1C3028"/>
                </a:solidFill>
              </a:defRPr>
            </a:lvl9pPr>
          </a:lstStyle>
          <a:p>
            <a:pPr>
              <a:defRPr sz="1950" b="0">
                <a:solidFill>
                  <a:srgbClr val="1C3028"/>
                </a:solidFill>
              </a:defRPr>
            </a:pPr>
            <a:r>
              <a:rPr sz="1950" b="0">
                <a:solidFill>
                  <a:srgbClr val="1C3028"/>
                </a:solidFill>
              </a:rPr>
              <a:t>Agree delivery roles with producers, advisers and buyers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B4CB84-E7D3-447C-A22D-3F0F7F82512B}"/>
              </a:ext>
            </a:extLst>
          </p:cNvPr>
          <p:cNvSpPr>
            <a:spLocks noGrp="1"/>
          </p:cNvSpPr>
          <p:nvPr/>
        </p:nvSpPr>
        <p:spPr>
          <a:xfrm>
            <a:off x="609600" y="5848350"/>
            <a:ext cx="10972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143F35"/>
                </a:solidFill>
              </a:defRPr>
            </a:defPPr>
            <a:lvl1pPr>
              <a:defRPr sz="1800" b="1">
                <a:solidFill>
                  <a:srgbClr val="143F35"/>
                </a:solidFill>
              </a:defRPr>
            </a:lvl1pPr>
            <a:lvl2pPr>
              <a:defRPr sz="1800" b="1">
                <a:solidFill>
                  <a:srgbClr val="143F35"/>
                </a:solidFill>
              </a:defRPr>
            </a:lvl2pPr>
            <a:lvl3pPr>
              <a:defRPr sz="1800" b="1">
                <a:solidFill>
                  <a:srgbClr val="143F35"/>
                </a:solidFill>
              </a:defRPr>
            </a:lvl3pPr>
            <a:lvl4pPr>
              <a:defRPr sz="1800" b="1">
                <a:solidFill>
                  <a:srgbClr val="143F35"/>
                </a:solidFill>
              </a:defRPr>
            </a:lvl4pPr>
            <a:lvl5pPr>
              <a:defRPr sz="1800" b="1">
                <a:solidFill>
                  <a:srgbClr val="143F35"/>
                </a:solidFill>
              </a:defRPr>
            </a:lvl5pPr>
            <a:lvl6pPr>
              <a:defRPr sz="1800" b="1">
                <a:solidFill>
                  <a:srgbClr val="143F35"/>
                </a:solidFill>
              </a:defRPr>
            </a:lvl6pPr>
            <a:lvl7pPr>
              <a:defRPr sz="1800" b="1">
                <a:solidFill>
                  <a:srgbClr val="143F35"/>
                </a:solidFill>
              </a:defRPr>
            </a:lvl7pPr>
            <a:lvl8pPr>
              <a:defRPr sz="1800" b="1">
                <a:solidFill>
                  <a:srgbClr val="143F35"/>
                </a:solidFill>
              </a:defRPr>
            </a:lvl8pPr>
            <a:lvl9pPr>
              <a:defRPr sz="1800" b="1">
                <a:solidFill>
                  <a:srgbClr val="143F35"/>
                </a:solidFill>
              </a:defRPr>
            </a:lvl9pPr>
          </a:lstStyle>
          <a:p>
            <a:pPr>
              <a:defRPr sz="1800" b="1">
                <a:solidFill>
                  <a:srgbClr val="143F35"/>
                </a:solidFill>
              </a:defRPr>
            </a:pPr>
            <a:r>
              <a:rPr sz="1800" b="1" dirty="0">
                <a:solidFill>
                  <a:srgbClr val="00B050"/>
                </a:solidFill>
              </a:rPr>
              <a:t>MAIIC’s mandate: viable investment with development impact and financial sustainability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432DDF-5B28-F259-D194-0DE7C3404CF2}"/>
              </a:ext>
            </a:extLst>
          </p:cNvPr>
          <p:cNvSpPr>
            <a:spLocks noGrp="1"/>
          </p:cNvSpPr>
          <p:nvPr/>
        </p:nvSpPr>
        <p:spPr>
          <a:xfrm>
            <a:off x="304800" y="438688"/>
            <a:ext cx="826008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r>
              <a:rPr lang="en-US" sz="3150" b="1" dirty="0">
                <a:solidFill>
                  <a:srgbClr val="00B050"/>
                </a:solidFill>
              </a:rPr>
              <a:t>MAIIC can apply the concept through four channels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8AB5DE6-FFDD-8144-1376-BDE61E1C2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95772" y="343438"/>
            <a:ext cx="2486628" cy="94297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7A8F7A5-A4FC-512B-F342-3CB05818E669}"/>
              </a:ext>
            </a:extLst>
          </p:cNvPr>
          <p:cNvSpPr/>
          <p:nvPr/>
        </p:nvSpPr>
        <p:spPr>
          <a:xfrm>
            <a:off x="10968567" y="6243637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Graphic 33" descr="Badge 4 with solid fill">
            <a:extLst>
              <a:ext uri="{FF2B5EF4-FFF2-40B4-BE49-F238E27FC236}">
                <a16:creationId xmlns:a16="http://schemas.microsoft.com/office/drawing/2014/main" id="{7F264D55-0ADC-2E36-5C2A-1BB6C6995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23034" y="59987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58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2D2B269-06F0-CFF9-907F-26513C94378F}"/>
              </a:ext>
            </a:extLst>
          </p:cNvPr>
          <p:cNvSpPr>
            <a:spLocks/>
          </p:cNvSpPr>
          <p:nvPr/>
        </p:nvSpPr>
        <p:spPr>
          <a:xfrm flipV="1">
            <a:off x="304800" y="1496501"/>
            <a:ext cx="11582400" cy="49574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190DA1-0988-3AB6-B736-5B6F3A703E42}"/>
              </a:ext>
            </a:extLst>
          </p:cNvPr>
          <p:cNvSpPr>
            <a:spLocks noGrp="1"/>
          </p:cNvSpPr>
          <p:nvPr/>
        </p:nvSpPr>
        <p:spPr>
          <a:xfrm>
            <a:off x="304800" y="464626"/>
            <a:ext cx="826008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r>
              <a:rPr lang="en-US" sz="3150" b="1" dirty="0">
                <a:solidFill>
                  <a:srgbClr val="00B050"/>
                </a:solidFill>
              </a:rPr>
              <a:t>MAIIC enterprises provide entry points for transition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C2B012-46DF-41C4-9450-C6CB1D6F73C0}"/>
              </a:ext>
            </a:extLst>
          </p:cNvPr>
          <p:cNvSpPr>
            <a:spLocks noGrp="1"/>
          </p:cNvSpPr>
          <p:nvPr/>
        </p:nvSpPr>
        <p:spPr>
          <a:xfrm>
            <a:off x="609600" y="641350"/>
            <a:ext cx="10972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endParaRPr sz="3150" b="1" dirty="0">
              <a:solidFill>
                <a:srgbClr val="143F35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9044B-A3B1-482C-8470-C869C8D4568E}"/>
              </a:ext>
            </a:extLst>
          </p:cNvPr>
          <p:cNvSpPr>
            <a:spLocks noGrp="1"/>
          </p:cNvSpPr>
          <p:nvPr/>
        </p:nvSpPr>
        <p:spPr>
          <a:xfrm>
            <a:off x="609600" y="1612900"/>
            <a:ext cx="666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43F35"/>
                </a:solidFill>
              </a:defRPr>
            </a:defPPr>
            <a:lvl1pPr>
              <a:defRPr sz="2325" b="1">
                <a:solidFill>
                  <a:srgbClr val="143F35"/>
                </a:solidFill>
              </a:defRPr>
            </a:lvl1pPr>
            <a:lvl2pPr>
              <a:defRPr sz="2325" b="1">
                <a:solidFill>
                  <a:srgbClr val="143F35"/>
                </a:solidFill>
              </a:defRPr>
            </a:lvl2pPr>
            <a:lvl3pPr>
              <a:defRPr sz="2325" b="1">
                <a:solidFill>
                  <a:srgbClr val="143F35"/>
                </a:solidFill>
              </a:defRPr>
            </a:lvl3pPr>
            <a:lvl4pPr>
              <a:defRPr sz="2325" b="1">
                <a:solidFill>
                  <a:srgbClr val="143F35"/>
                </a:solidFill>
              </a:defRPr>
            </a:lvl4pPr>
            <a:lvl5pPr>
              <a:defRPr sz="2325" b="1">
                <a:solidFill>
                  <a:srgbClr val="143F35"/>
                </a:solidFill>
              </a:defRPr>
            </a:lvl5pPr>
            <a:lvl6pPr>
              <a:defRPr sz="2325" b="1">
                <a:solidFill>
                  <a:srgbClr val="143F35"/>
                </a:solidFill>
              </a:defRPr>
            </a:lvl6pPr>
            <a:lvl7pPr>
              <a:defRPr sz="2325" b="1">
                <a:solidFill>
                  <a:srgbClr val="143F35"/>
                </a:solidFill>
              </a:defRPr>
            </a:lvl7pPr>
            <a:lvl8pPr>
              <a:defRPr sz="2325" b="1">
                <a:solidFill>
                  <a:srgbClr val="143F35"/>
                </a:solidFill>
              </a:defRPr>
            </a:lvl8pPr>
            <a:lvl9pPr>
              <a:defRPr sz="2325" b="1">
                <a:solidFill>
                  <a:srgbClr val="143F35"/>
                </a:solidFill>
              </a:defRPr>
            </a:lvl9pPr>
          </a:lstStyle>
          <a:p>
            <a:pPr>
              <a:defRPr sz="2325" b="1">
                <a:solidFill>
                  <a:srgbClr val="143F35"/>
                </a:solidFill>
              </a:defRPr>
            </a:pPr>
            <a:r>
              <a:rPr sz="2325" b="1" dirty="0" err="1">
                <a:solidFill>
                  <a:srgbClr val="00B050"/>
                </a:solidFill>
              </a:rPr>
              <a:t>EcoGen</a:t>
            </a:r>
            <a:endParaRPr sz="2325" b="1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3F8577-8CC1-4636-884C-35AE2774D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1589" y="2041525"/>
            <a:ext cx="3215473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8F540-C2F3-436F-A8E3-8CCF3FC97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059639" y="2041525"/>
            <a:ext cx="3215473" cy="21431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F07282-A8B2-4BCB-8EFB-064E7BA7C17E}"/>
              </a:ext>
            </a:extLst>
          </p:cNvPr>
          <p:cNvSpPr>
            <a:spLocks noGrp="1"/>
          </p:cNvSpPr>
          <p:nvPr/>
        </p:nvSpPr>
        <p:spPr>
          <a:xfrm>
            <a:off x="609600" y="4260850"/>
            <a:ext cx="3219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617065"/>
                </a:solidFill>
              </a:defRPr>
            </a:defPPr>
            <a:lvl1pPr>
              <a:defRPr sz="1275" b="0">
                <a:solidFill>
                  <a:srgbClr val="617065"/>
                </a:solidFill>
              </a:defRPr>
            </a:lvl1pPr>
            <a:lvl2pPr>
              <a:defRPr sz="1275" b="0">
                <a:solidFill>
                  <a:srgbClr val="617065"/>
                </a:solidFill>
              </a:defRPr>
            </a:lvl2pPr>
            <a:lvl3pPr>
              <a:defRPr sz="1275" b="0">
                <a:solidFill>
                  <a:srgbClr val="617065"/>
                </a:solidFill>
              </a:defRPr>
            </a:lvl3pPr>
            <a:lvl4pPr>
              <a:defRPr sz="1275" b="0">
                <a:solidFill>
                  <a:srgbClr val="617065"/>
                </a:solidFill>
              </a:defRPr>
            </a:lvl4pPr>
            <a:lvl5pPr>
              <a:defRPr sz="1275" b="0">
                <a:solidFill>
                  <a:srgbClr val="617065"/>
                </a:solidFill>
              </a:defRPr>
            </a:lvl5pPr>
            <a:lvl6pPr>
              <a:defRPr sz="1275" b="0">
                <a:solidFill>
                  <a:srgbClr val="617065"/>
                </a:solidFill>
              </a:defRPr>
            </a:lvl6pPr>
            <a:lvl7pPr>
              <a:defRPr sz="1275" b="0">
                <a:solidFill>
                  <a:srgbClr val="617065"/>
                </a:solidFill>
              </a:defRPr>
            </a:lvl7pPr>
            <a:lvl8pPr>
              <a:defRPr sz="1275" b="0">
                <a:solidFill>
                  <a:srgbClr val="617065"/>
                </a:solidFill>
              </a:defRPr>
            </a:lvl8pPr>
            <a:lvl9pPr>
              <a:defRPr sz="1275" b="0">
                <a:solidFill>
                  <a:srgbClr val="617065"/>
                </a:solidFill>
              </a:defRPr>
            </a:lvl9pPr>
          </a:lstStyle>
          <a:p>
            <a:pPr>
              <a:defRPr sz="1275" b="0">
                <a:solidFill>
                  <a:srgbClr val="617065"/>
                </a:solidFill>
              </a:defRPr>
            </a:pPr>
            <a:r>
              <a:rPr sz="1275" b="0">
                <a:solidFill>
                  <a:srgbClr val="617065"/>
                </a:solidFill>
              </a:rPr>
              <a:t>Biodigester installed at a</a:t>
            </a:r>
          </a:p>
          <a:p>
            <a:pPr>
              <a:defRPr sz="1275" b="0">
                <a:solidFill>
                  <a:srgbClr val="617065"/>
                </a:solidFill>
              </a:defRPr>
            </a:pPr>
            <a:r>
              <a:rPr sz="1275" b="0">
                <a:solidFill>
                  <a:srgbClr val="617065"/>
                </a:solidFill>
              </a:rPr>
              <a:t>girls’ secondary school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12C725-844F-4B13-96D0-9C3893DDFC63}"/>
              </a:ext>
            </a:extLst>
          </p:cNvPr>
          <p:cNvSpPr>
            <a:spLocks noGrp="1"/>
          </p:cNvSpPr>
          <p:nvPr/>
        </p:nvSpPr>
        <p:spPr>
          <a:xfrm>
            <a:off x="4057650" y="4260850"/>
            <a:ext cx="3219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617065"/>
                </a:solidFill>
              </a:defRPr>
            </a:defPPr>
            <a:lvl1pPr>
              <a:defRPr sz="1275" b="0">
                <a:solidFill>
                  <a:srgbClr val="617065"/>
                </a:solidFill>
              </a:defRPr>
            </a:lvl1pPr>
            <a:lvl2pPr>
              <a:defRPr sz="1275" b="0">
                <a:solidFill>
                  <a:srgbClr val="617065"/>
                </a:solidFill>
              </a:defRPr>
            </a:lvl2pPr>
            <a:lvl3pPr>
              <a:defRPr sz="1275" b="0">
                <a:solidFill>
                  <a:srgbClr val="617065"/>
                </a:solidFill>
              </a:defRPr>
            </a:lvl3pPr>
            <a:lvl4pPr>
              <a:defRPr sz="1275" b="0">
                <a:solidFill>
                  <a:srgbClr val="617065"/>
                </a:solidFill>
              </a:defRPr>
            </a:lvl4pPr>
            <a:lvl5pPr>
              <a:defRPr sz="1275" b="0">
                <a:solidFill>
                  <a:srgbClr val="617065"/>
                </a:solidFill>
              </a:defRPr>
            </a:lvl5pPr>
            <a:lvl6pPr>
              <a:defRPr sz="1275" b="0">
                <a:solidFill>
                  <a:srgbClr val="617065"/>
                </a:solidFill>
              </a:defRPr>
            </a:lvl6pPr>
            <a:lvl7pPr>
              <a:defRPr sz="1275" b="0">
                <a:solidFill>
                  <a:srgbClr val="617065"/>
                </a:solidFill>
              </a:defRPr>
            </a:lvl7pPr>
            <a:lvl8pPr>
              <a:defRPr sz="1275" b="0">
                <a:solidFill>
                  <a:srgbClr val="617065"/>
                </a:solidFill>
              </a:defRPr>
            </a:lvl8pPr>
            <a:lvl9pPr>
              <a:defRPr sz="1275" b="0">
                <a:solidFill>
                  <a:srgbClr val="617065"/>
                </a:solidFill>
              </a:defRPr>
            </a:lvl9pPr>
          </a:lstStyle>
          <a:p>
            <a:pPr>
              <a:defRPr sz="1275" b="0">
                <a:solidFill>
                  <a:srgbClr val="617065"/>
                </a:solidFill>
              </a:defRPr>
            </a:pPr>
            <a:r>
              <a:rPr sz="1275" b="0">
                <a:solidFill>
                  <a:srgbClr val="617065"/>
                </a:solidFill>
              </a:rPr>
              <a:t>Manure for a biodigester</a:t>
            </a:r>
          </a:p>
          <a:p>
            <a:pPr>
              <a:defRPr sz="1275" b="0">
                <a:solidFill>
                  <a:srgbClr val="617065"/>
                </a:solidFill>
              </a:defRPr>
            </a:pPr>
            <a:r>
              <a:rPr sz="1275" b="0">
                <a:solidFill>
                  <a:srgbClr val="617065"/>
                </a:solidFill>
              </a:rPr>
              <a:t>Woman-owned cow, rural Malawi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09CE90-BC54-4067-B23D-BEA6DCFAF612}"/>
              </a:ext>
            </a:extLst>
          </p:cNvPr>
          <p:cNvSpPr>
            <a:spLocks noGrp="1"/>
          </p:cNvSpPr>
          <p:nvPr/>
        </p:nvSpPr>
        <p:spPr>
          <a:xfrm>
            <a:off x="609600" y="4860925"/>
            <a:ext cx="66675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143F35"/>
                </a:solidFill>
              </a:defRPr>
            </a:defPPr>
            <a:lvl1pPr>
              <a:defRPr sz="1875" b="1">
                <a:solidFill>
                  <a:srgbClr val="143F35"/>
                </a:solidFill>
              </a:defRPr>
            </a:lvl1pPr>
            <a:lvl2pPr>
              <a:defRPr sz="1875" b="1">
                <a:solidFill>
                  <a:srgbClr val="143F35"/>
                </a:solidFill>
              </a:defRPr>
            </a:lvl2pPr>
            <a:lvl3pPr>
              <a:defRPr sz="1875" b="1">
                <a:solidFill>
                  <a:srgbClr val="143F35"/>
                </a:solidFill>
              </a:defRPr>
            </a:lvl3pPr>
            <a:lvl4pPr>
              <a:defRPr sz="1875" b="1">
                <a:solidFill>
                  <a:srgbClr val="143F35"/>
                </a:solidFill>
              </a:defRPr>
            </a:lvl4pPr>
            <a:lvl5pPr>
              <a:defRPr sz="1875" b="1">
                <a:solidFill>
                  <a:srgbClr val="143F35"/>
                </a:solidFill>
              </a:defRPr>
            </a:lvl5pPr>
            <a:lvl6pPr>
              <a:defRPr sz="1875" b="1">
                <a:solidFill>
                  <a:srgbClr val="143F35"/>
                </a:solidFill>
              </a:defRPr>
            </a:lvl6pPr>
            <a:lvl7pPr>
              <a:defRPr sz="1875" b="1">
                <a:solidFill>
                  <a:srgbClr val="143F35"/>
                </a:solidFill>
              </a:defRPr>
            </a:lvl7pPr>
            <a:lvl8pPr>
              <a:defRPr sz="1875" b="1">
                <a:solidFill>
                  <a:srgbClr val="143F35"/>
                </a:solidFill>
              </a:defRPr>
            </a:lvl8pPr>
            <a:lvl9pPr>
              <a:defRPr sz="1875" b="1">
                <a:solidFill>
                  <a:srgbClr val="143F35"/>
                </a:solidFill>
              </a:defRPr>
            </a:lvl9pPr>
          </a:lstStyle>
          <a:p>
            <a:pPr>
              <a:defRPr sz="1875" b="1">
                <a:solidFill>
                  <a:srgbClr val="143F35"/>
                </a:solidFill>
              </a:defRPr>
            </a:pPr>
            <a:r>
              <a:rPr sz="1875" b="1" dirty="0">
                <a:solidFill>
                  <a:srgbClr val="00B050"/>
                </a:solidFill>
              </a:rPr>
              <a:t>2,000+ households  /  500+ farmers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403EA2-1A49-4823-BF83-1DEC11ACD7D8}"/>
              </a:ext>
            </a:extLst>
          </p:cNvPr>
          <p:cNvSpPr>
            <a:spLocks noGrp="1"/>
          </p:cNvSpPr>
          <p:nvPr/>
        </p:nvSpPr>
        <p:spPr>
          <a:xfrm>
            <a:off x="609600" y="5451475"/>
            <a:ext cx="666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617065"/>
                </a:solidFill>
              </a:defRPr>
            </a:defPPr>
            <a:lvl1pPr>
              <a:defRPr sz="1500" b="0">
                <a:solidFill>
                  <a:srgbClr val="617065"/>
                </a:solidFill>
              </a:defRPr>
            </a:lvl1pPr>
            <a:lvl2pPr>
              <a:defRPr sz="1500" b="0">
                <a:solidFill>
                  <a:srgbClr val="617065"/>
                </a:solidFill>
              </a:defRPr>
            </a:lvl2pPr>
            <a:lvl3pPr>
              <a:defRPr sz="1500" b="0">
                <a:solidFill>
                  <a:srgbClr val="617065"/>
                </a:solidFill>
              </a:defRPr>
            </a:lvl3pPr>
            <a:lvl4pPr>
              <a:defRPr sz="1500" b="0">
                <a:solidFill>
                  <a:srgbClr val="617065"/>
                </a:solidFill>
              </a:defRPr>
            </a:lvl4pPr>
            <a:lvl5pPr>
              <a:defRPr sz="1500" b="0">
                <a:solidFill>
                  <a:srgbClr val="617065"/>
                </a:solidFill>
              </a:defRPr>
            </a:lvl5pPr>
            <a:lvl6pPr>
              <a:defRPr sz="1500" b="0">
                <a:solidFill>
                  <a:srgbClr val="617065"/>
                </a:solidFill>
              </a:defRPr>
            </a:lvl6pPr>
            <a:lvl7pPr>
              <a:defRPr sz="1500" b="0">
                <a:solidFill>
                  <a:srgbClr val="617065"/>
                </a:solidFill>
              </a:defRPr>
            </a:lvl7pPr>
            <a:lvl8pPr>
              <a:defRPr sz="1500" b="0">
                <a:solidFill>
                  <a:srgbClr val="617065"/>
                </a:solidFill>
              </a:defRPr>
            </a:lvl8pPr>
            <a:lvl9pPr>
              <a:defRPr sz="1500" b="0">
                <a:solidFill>
                  <a:srgbClr val="617065"/>
                </a:solidFill>
              </a:defRPr>
            </a:lvl9pPr>
          </a:lstStyle>
          <a:p>
            <a:pPr>
              <a:defRPr sz="1500" b="0">
                <a:solidFill>
                  <a:srgbClr val="617065"/>
                </a:solidFill>
              </a:defRPr>
            </a:pPr>
            <a:r>
              <a:rPr sz="1500" b="0">
                <a:solidFill>
                  <a:srgbClr val="617065"/>
                </a:solidFill>
              </a:rPr>
              <a:t>Biogas and renewable-energy solutions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7E2B7C-00C2-4482-8DBD-E1E86371DC20}"/>
              </a:ext>
            </a:extLst>
          </p:cNvPr>
          <p:cNvSpPr>
            <a:spLocks noGrp="1"/>
          </p:cNvSpPr>
          <p:nvPr/>
        </p:nvSpPr>
        <p:spPr>
          <a:xfrm>
            <a:off x="609600" y="5851525"/>
            <a:ext cx="666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C3028"/>
                </a:solidFill>
              </a:defRPr>
            </a:defPPr>
            <a:lvl1pPr>
              <a:defRPr sz="1500" b="1">
                <a:solidFill>
                  <a:srgbClr val="1C3028"/>
                </a:solidFill>
              </a:defRPr>
            </a:lvl1pPr>
            <a:lvl2pPr>
              <a:defRPr sz="1500" b="1">
                <a:solidFill>
                  <a:srgbClr val="1C3028"/>
                </a:solidFill>
              </a:defRPr>
            </a:lvl2pPr>
            <a:lvl3pPr>
              <a:defRPr sz="1500" b="1">
                <a:solidFill>
                  <a:srgbClr val="1C3028"/>
                </a:solidFill>
              </a:defRPr>
            </a:lvl3pPr>
            <a:lvl4pPr>
              <a:defRPr sz="1500" b="1">
                <a:solidFill>
                  <a:srgbClr val="1C3028"/>
                </a:solidFill>
              </a:defRPr>
            </a:lvl4pPr>
            <a:lvl5pPr>
              <a:defRPr sz="1500" b="1">
                <a:solidFill>
                  <a:srgbClr val="1C3028"/>
                </a:solidFill>
              </a:defRPr>
            </a:lvl5pPr>
            <a:lvl6pPr>
              <a:defRPr sz="1500" b="1">
                <a:solidFill>
                  <a:srgbClr val="1C3028"/>
                </a:solidFill>
              </a:defRPr>
            </a:lvl6pPr>
            <a:lvl7pPr>
              <a:defRPr sz="1500" b="1">
                <a:solidFill>
                  <a:srgbClr val="1C3028"/>
                </a:solidFill>
              </a:defRPr>
            </a:lvl7pPr>
            <a:lvl8pPr>
              <a:defRPr sz="1500" b="1">
                <a:solidFill>
                  <a:srgbClr val="1C3028"/>
                </a:solidFill>
              </a:defRPr>
            </a:lvl8pPr>
            <a:lvl9pPr>
              <a:defRPr sz="1500" b="1">
                <a:solidFill>
                  <a:srgbClr val="1C3028"/>
                </a:solidFill>
              </a:defRPr>
            </a:lvl9pPr>
          </a:lstStyle>
          <a:p>
            <a:pPr>
              <a:defRPr sz="1500" b="1">
                <a:solidFill>
                  <a:srgbClr val="1C3028"/>
                </a:solidFill>
              </a:defRPr>
            </a:pPr>
            <a:r>
              <a:rPr sz="1500" b="1">
                <a:solidFill>
                  <a:srgbClr val="00B050"/>
                </a:solidFill>
              </a:rPr>
              <a:t>Appraisal lens: affordability, installation and servicing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12FD0C-41EA-4C21-BFEE-81C01A9E5877}"/>
              </a:ext>
            </a:extLst>
          </p:cNvPr>
          <p:cNvSpPr>
            <a:spLocks noGrp="1"/>
          </p:cNvSpPr>
          <p:nvPr/>
        </p:nvSpPr>
        <p:spPr>
          <a:xfrm>
            <a:off x="7677150" y="1612900"/>
            <a:ext cx="3905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43F35"/>
                </a:solidFill>
              </a:defRPr>
            </a:defPPr>
            <a:lvl1pPr>
              <a:defRPr sz="2325" b="1">
                <a:solidFill>
                  <a:srgbClr val="143F35"/>
                </a:solidFill>
              </a:defRPr>
            </a:lvl1pPr>
            <a:lvl2pPr>
              <a:defRPr sz="2325" b="1">
                <a:solidFill>
                  <a:srgbClr val="143F35"/>
                </a:solidFill>
              </a:defRPr>
            </a:lvl2pPr>
            <a:lvl3pPr>
              <a:defRPr sz="2325" b="1">
                <a:solidFill>
                  <a:srgbClr val="143F35"/>
                </a:solidFill>
              </a:defRPr>
            </a:lvl3pPr>
            <a:lvl4pPr>
              <a:defRPr sz="2325" b="1">
                <a:solidFill>
                  <a:srgbClr val="143F35"/>
                </a:solidFill>
              </a:defRPr>
            </a:lvl4pPr>
            <a:lvl5pPr>
              <a:defRPr sz="2325" b="1">
                <a:solidFill>
                  <a:srgbClr val="143F35"/>
                </a:solidFill>
              </a:defRPr>
            </a:lvl5pPr>
            <a:lvl6pPr>
              <a:defRPr sz="2325" b="1">
                <a:solidFill>
                  <a:srgbClr val="143F35"/>
                </a:solidFill>
              </a:defRPr>
            </a:lvl6pPr>
            <a:lvl7pPr>
              <a:defRPr sz="2325" b="1">
                <a:solidFill>
                  <a:srgbClr val="143F35"/>
                </a:solidFill>
              </a:defRPr>
            </a:lvl7pPr>
            <a:lvl8pPr>
              <a:defRPr sz="2325" b="1">
                <a:solidFill>
                  <a:srgbClr val="143F35"/>
                </a:solidFill>
              </a:defRPr>
            </a:lvl8pPr>
            <a:lvl9pPr>
              <a:defRPr sz="2325" b="1">
                <a:solidFill>
                  <a:srgbClr val="143F35"/>
                </a:solidFill>
              </a:defRPr>
            </a:lvl9pPr>
          </a:lstStyle>
          <a:p>
            <a:pPr>
              <a:defRPr sz="2325" b="1">
                <a:solidFill>
                  <a:srgbClr val="143F35"/>
                </a:solidFill>
              </a:defRPr>
            </a:pPr>
            <a:r>
              <a:rPr sz="2325" b="1" dirty="0" err="1">
                <a:solidFill>
                  <a:srgbClr val="00B050"/>
                </a:solidFill>
              </a:rPr>
              <a:t>Kwithu</a:t>
            </a:r>
            <a:r>
              <a:rPr sz="2325" b="1" dirty="0">
                <a:solidFill>
                  <a:srgbClr val="00B050"/>
                </a:solidFill>
              </a:rPr>
              <a:t> Kitchen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D2AC69-A530-4085-A51B-4EC6CA1165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586" b="5586"/>
          <a:stretch>
            <a:fillRect/>
          </a:stretch>
        </p:blipFill>
        <p:spPr>
          <a:xfrm>
            <a:off x="7677150" y="2041525"/>
            <a:ext cx="3905250" cy="26003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5ECF5CD-4E5A-422F-95AB-F3E53DFAADF6}"/>
              </a:ext>
            </a:extLst>
          </p:cNvPr>
          <p:cNvSpPr>
            <a:spLocks noGrp="1"/>
          </p:cNvSpPr>
          <p:nvPr/>
        </p:nvSpPr>
        <p:spPr>
          <a:xfrm>
            <a:off x="7677150" y="4759325"/>
            <a:ext cx="305435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143F35"/>
                </a:solidFill>
              </a:defRPr>
            </a:defPPr>
            <a:lvl1pPr>
              <a:defRPr sz="1875" b="1">
                <a:solidFill>
                  <a:srgbClr val="143F35"/>
                </a:solidFill>
              </a:defRPr>
            </a:lvl1pPr>
            <a:lvl2pPr>
              <a:defRPr sz="1875" b="1">
                <a:solidFill>
                  <a:srgbClr val="143F35"/>
                </a:solidFill>
              </a:defRPr>
            </a:lvl2pPr>
            <a:lvl3pPr>
              <a:defRPr sz="1875" b="1">
                <a:solidFill>
                  <a:srgbClr val="143F35"/>
                </a:solidFill>
              </a:defRPr>
            </a:lvl3pPr>
            <a:lvl4pPr>
              <a:defRPr sz="1875" b="1">
                <a:solidFill>
                  <a:srgbClr val="143F35"/>
                </a:solidFill>
              </a:defRPr>
            </a:lvl4pPr>
            <a:lvl5pPr>
              <a:defRPr sz="1875" b="1">
                <a:solidFill>
                  <a:srgbClr val="143F35"/>
                </a:solidFill>
              </a:defRPr>
            </a:lvl5pPr>
            <a:lvl6pPr>
              <a:defRPr sz="1875" b="1">
                <a:solidFill>
                  <a:srgbClr val="143F35"/>
                </a:solidFill>
              </a:defRPr>
            </a:lvl6pPr>
            <a:lvl7pPr>
              <a:defRPr sz="1875" b="1">
                <a:solidFill>
                  <a:srgbClr val="143F35"/>
                </a:solidFill>
              </a:defRPr>
            </a:lvl7pPr>
            <a:lvl8pPr>
              <a:defRPr sz="1875" b="1">
                <a:solidFill>
                  <a:srgbClr val="143F35"/>
                </a:solidFill>
              </a:defRPr>
            </a:lvl8pPr>
            <a:lvl9pPr>
              <a:defRPr sz="1875" b="1">
                <a:solidFill>
                  <a:srgbClr val="143F35"/>
                </a:solidFill>
              </a:defRPr>
            </a:lvl9pPr>
          </a:lstStyle>
          <a:p>
            <a:pPr>
              <a:defRPr sz="1875" b="1">
                <a:solidFill>
                  <a:srgbClr val="143F35"/>
                </a:solidFill>
              </a:defRPr>
            </a:pPr>
            <a:r>
              <a:rPr sz="1875" b="1" dirty="0">
                <a:solidFill>
                  <a:srgbClr val="00B050"/>
                </a:solidFill>
              </a:rPr>
              <a:t>1,000+ smallholder linkages  /  26+ jobs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F09BBF-CB4B-4A08-AC46-77FB67F1EB1D}"/>
              </a:ext>
            </a:extLst>
          </p:cNvPr>
          <p:cNvSpPr>
            <a:spLocks noGrp="1"/>
          </p:cNvSpPr>
          <p:nvPr/>
        </p:nvSpPr>
        <p:spPr>
          <a:xfrm>
            <a:off x="7677150" y="5387975"/>
            <a:ext cx="4324350" cy="40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617065"/>
                </a:solidFill>
              </a:defRPr>
            </a:defPPr>
            <a:lvl1pPr>
              <a:defRPr sz="1425" b="0">
                <a:solidFill>
                  <a:srgbClr val="617065"/>
                </a:solidFill>
              </a:defRPr>
            </a:lvl1pPr>
            <a:lvl2pPr>
              <a:defRPr sz="1425" b="0">
                <a:solidFill>
                  <a:srgbClr val="617065"/>
                </a:solidFill>
              </a:defRPr>
            </a:lvl2pPr>
            <a:lvl3pPr>
              <a:defRPr sz="1425" b="0">
                <a:solidFill>
                  <a:srgbClr val="617065"/>
                </a:solidFill>
              </a:defRPr>
            </a:lvl3pPr>
            <a:lvl4pPr>
              <a:defRPr sz="1425" b="0">
                <a:solidFill>
                  <a:srgbClr val="617065"/>
                </a:solidFill>
              </a:defRPr>
            </a:lvl4pPr>
            <a:lvl5pPr>
              <a:defRPr sz="1425" b="0">
                <a:solidFill>
                  <a:srgbClr val="617065"/>
                </a:solidFill>
              </a:defRPr>
            </a:lvl5pPr>
            <a:lvl6pPr>
              <a:defRPr sz="1425" b="0">
                <a:solidFill>
                  <a:srgbClr val="617065"/>
                </a:solidFill>
              </a:defRPr>
            </a:lvl6pPr>
            <a:lvl7pPr>
              <a:defRPr sz="1425" b="0">
                <a:solidFill>
                  <a:srgbClr val="617065"/>
                </a:solidFill>
              </a:defRPr>
            </a:lvl7pPr>
            <a:lvl8pPr>
              <a:defRPr sz="1425" b="0">
                <a:solidFill>
                  <a:srgbClr val="617065"/>
                </a:solidFill>
              </a:defRPr>
            </a:lvl8pPr>
            <a:lvl9pPr>
              <a:defRPr sz="1425" b="0">
                <a:solidFill>
                  <a:srgbClr val="617065"/>
                </a:solidFill>
              </a:defRPr>
            </a:lvl9pPr>
          </a:lstStyle>
          <a:p>
            <a:pPr>
              <a:defRPr sz="1425" b="0">
                <a:solidFill>
                  <a:srgbClr val="617065"/>
                </a:solidFill>
              </a:defRPr>
            </a:pPr>
            <a:r>
              <a:rPr sz="1425" b="0" dirty="0">
                <a:solidFill>
                  <a:srgbClr val="617065"/>
                </a:solidFill>
              </a:rPr>
              <a:t>Local food processing and smallholder sourcing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A0A433-C036-4482-BCBC-574D007B1E40}"/>
              </a:ext>
            </a:extLst>
          </p:cNvPr>
          <p:cNvSpPr>
            <a:spLocks noGrp="1"/>
          </p:cNvSpPr>
          <p:nvPr/>
        </p:nvSpPr>
        <p:spPr>
          <a:xfrm>
            <a:off x="7677150" y="5749925"/>
            <a:ext cx="3905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C3028"/>
                </a:solidFill>
              </a:defRPr>
            </a:defPPr>
            <a:lvl1pPr>
              <a:defRPr sz="1350" b="1">
                <a:solidFill>
                  <a:srgbClr val="1C3028"/>
                </a:solidFill>
              </a:defRPr>
            </a:lvl1pPr>
            <a:lvl2pPr>
              <a:defRPr sz="1350" b="1">
                <a:solidFill>
                  <a:srgbClr val="1C3028"/>
                </a:solidFill>
              </a:defRPr>
            </a:lvl2pPr>
            <a:lvl3pPr>
              <a:defRPr sz="1350" b="1">
                <a:solidFill>
                  <a:srgbClr val="1C3028"/>
                </a:solidFill>
              </a:defRPr>
            </a:lvl3pPr>
            <a:lvl4pPr>
              <a:defRPr sz="1350" b="1">
                <a:solidFill>
                  <a:srgbClr val="1C3028"/>
                </a:solidFill>
              </a:defRPr>
            </a:lvl4pPr>
            <a:lvl5pPr>
              <a:defRPr sz="1350" b="1">
                <a:solidFill>
                  <a:srgbClr val="1C3028"/>
                </a:solidFill>
              </a:defRPr>
            </a:lvl5pPr>
            <a:lvl6pPr>
              <a:defRPr sz="1350" b="1">
                <a:solidFill>
                  <a:srgbClr val="1C3028"/>
                </a:solidFill>
              </a:defRPr>
            </a:lvl6pPr>
            <a:lvl7pPr>
              <a:defRPr sz="1350" b="1">
                <a:solidFill>
                  <a:srgbClr val="1C3028"/>
                </a:solidFill>
              </a:defRPr>
            </a:lvl7pPr>
            <a:lvl8pPr>
              <a:defRPr sz="1350" b="1">
                <a:solidFill>
                  <a:srgbClr val="1C3028"/>
                </a:solidFill>
              </a:defRPr>
            </a:lvl8pPr>
            <a:lvl9pPr>
              <a:defRPr sz="1350" b="1">
                <a:solidFill>
                  <a:srgbClr val="1C3028"/>
                </a:solidFill>
              </a:defRPr>
            </a:lvl9pPr>
          </a:lstStyle>
          <a:p>
            <a:pPr>
              <a:defRPr sz="1350" b="1">
                <a:solidFill>
                  <a:srgbClr val="1C3028"/>
                </a:solidFill>
              </a:defRPr>
            </a:pPr>
            <a:r>
              <a:rPr sz="1350" b="1" dirty="0">
                <a:solidFill>
                  <a:srgbClr val="1C3028"/>
                </a:solidFill>
              </a:rPr>
              <a:t>Appraisal lens: supply agreements and payment timing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827BE6C-6D5D-43F2-65C7-7C7CE1009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095772" y="343438"/>
            <a:ext cx="2486628" cy="94297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F95E84BA-2205-D8E2-B366-2CA29B62BDB1}"/>
              </a:ext>
            </a:extLst>
          </p:cNvPr>
          <p:cNvSpPr/>
          <p:nvPr/>
        </p:nvSpPr>
        <p:spPr>
          <a:xfrm>
            <a:off x="10968567" y="6243637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Badge 5 with solid fill">
            <a:extLst>
              <a:ext uri="{FF2B5EF4-FFF2-40B4-BE49-F238E27FC236}">
                <a16:creationId xmlns:a16="http://schemas.microsoft.com/office/drawing/2014/main" id="{F0EE9CCA-FB1E-D3E6-B4CB-33D5161721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46833" y="59967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57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9BE1BC7-F6B7-1925-0332-379A2EA3CEBA}"/>
              </a:ext>
            </a:extLst>
          </p:cNvPr>
          <p:cNvSpPr>
            <a:spLocks/>
          </p:cNvSpPr>
          <p:nvPr/>
        </p:nvSpPr>
        <p:spPr>
          <a:xfrm flipV="1">
            <a:off x="304800" y="1496501"/>
            <a:ext cx="11582400" cy="49574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995173-9928-4182-B15F-C4FF017F8501}"/>
              </a:ext>
            </a:extLst>
          </p:cNvPr>
          <p:cNvSpPr>
            <a:spLocks noGrp="1"/>
          </p:cNvSpPr>
          <p:nvPr/>
        </p:nvSpPr>
        <p:spPr>
          <a:xfrm>
            <a:off x="1739900" y="-828675"/>
            <a:ext cx="10972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endParaRPr sz="3150" b="1" dirty="0">
              <a:solidFill>
                <a:srgbClr val="143F35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D5ECC7-058D-4546-8649-9D3EE3D4A3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0370925"/>
              </p:ext>
            </p:extLst>
          </p:nvPr>
        </p:nvGraphicFramePr>
        <p:xfrm>
          <a:off x="609600" y="1924050"/>
          <a:ext cx="10972800" cy="3352800"/>
        </p:xfrm>
        <a:graphic>
          <a:graphicData uri="http://schemas.openxmlformats.org/drawingml/2006/table">
            <a:tbl>
              <a:tblPr/>
              <a:tblGrid>
                <a:gridCol w="338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7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</a:rPr>
                        <a:t>Financing need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</a:rPr>
                        <a:t>Possible instrument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Design discipline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>
                      <a:solidFill>
                        <a:srgbClr val="DDE3D8"/>
                      </a:solidFill>
                      <a:prstDash val="soli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Seasonal operating costs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3028"/>
                          </a:solidFill>
                        </a:rPr>
                        <a:t>Seasonal working capital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3028"/>
                          </a:solidFill>
                        </a:rPr>
                        <a:t>Repayment follows sales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Assets with delayed returns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3028"/>
                          </a:solidFill>
                        </a:rPr>
                        <a:t>Investment loan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3028"/>
                          </a:solidFill>
                        </a:rPr>
                        <a:t>Tenor fits benefit timing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A specific lender risk barrier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3028"/>
                          </a:solidFill>
                        </a:rPr>
                        <a:t>Partial guarantee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3028"/>
                          </a:solidFill>
                        </a:rPr>
                        <a:t>Define cover and exclusions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chemeClr val="tx1"/>
                          </a:solidFill>
                        </a:rPr>
                        <a:t>Transition support and learning</a:t>
                      </a:r>
                    </a:p>
                  </a:txBody>
                  <a:tcPr>
                    <a:lnL w="9525">
                      <a:solidFill>
                        <a:srgbClr val="DDE3D8"/>
                      </a:solidFill>
                      <a:prstDash val="soli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3028"/>
                          </a:solidFill>
                        </a:rPr>
                        <a:t>Technical-assistance grant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dirty="0">
                          <a:solidFill>
                            <a:srgbClr val="1C3028"/>
                          </a:solidFill>
                        </a:rPr>
                        <a:t>Fund delivery and verification</a:t>
                      </a:r>
                    </a:p>
                  </a:txBody>
                  <a:tcPr>
                    <a:lnL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DE3D8"/>
                      </a:solidFill>
                      <a:prstDash val="solid"/>
                    </a:lnR>
                    <a:lnT w="9525" cap="flat" cmpd="sng" algn="ctr">
                      <a:solidFill>
                        <a:srgbClr val="DDE3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DE3D8"/>
                      </a:solidFill>
                      <a:prstDash val="solid"/>
                    </a:lnB>
                    <a:solidFill>
                      <a:srgbClr val="F0F3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491EC96-C717-4F8D-AD34-2C817CB929CE}"/>
              </a:ext>
            </a:extLst>
          </p:cNvPr>
          <p:cNvSpPr>
            <a:spLocks noGrp="1"/>
          </p:cNvSpPr>
          <p:nvPr/>
        </p:nvSpPr>
        <p:spPr>
          <a:xfrm>
            <a:off x="609600" y="5848350"/>
            <a:ext cx="10972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143F35"/>
                </a:solidFill>
              </a:defRPr>
            </a:defPPr>
            <a:lvl1pPr>
              <a:defRPr sz="1800" b="1">
                <a:solidFill>
                  <a:srgbClr val="143F35"/>
                </a:solidFill>
              </a:defRPr>
            </a:lvl1pPr>
            <a:lvl2pPr>
              <a:defRPr sz="1800" b="1">
                <a:solidFill>
                  <a:srgbClr val="143F35"/>
                </a:solidFill>
              </a:defRPr>
            </a:lvl2pPr>
            <a:lvl3pPr>
              <a:defRPr sz="1800" b="1">
                <a:solidFill>
                  <a:srgbClr val="143F35"/>
                </a:solidFill>
              </a:defRPr>
            </a:lvl3pPr>
            <a:lvl4pPr>
              <a:defRPr sz="1800" b="1">
                <a:solidFill>
                  <a:srgbClr val="143F35"/>
                </a:solidFill>
              </a:defRPr>
            </a:lvl4pPr>
            <a:lvl5pPr>
              <a:defRPr sz="1800" b="1">
                <a:solidFill>
                  <a:srgbClr val="143F35"/>
                </a:solidFill>
              </a:defRPr>
            </a:lvl5pPr>
            <a:lvl6pPr>
              <a:defRPr sz="1800" b="1">
                <a:solidFill>
                  <a:srgbClr val="143F35"/>
                </a:solidFill>
              </a:defRPr>
            </a:lvl6pPr>
            <a:lvl7pPr>
              <a:defRPr sz="1800" b="1">
                <a:solidFill>
                  <a:srgbClr val="143F35"/>
                </a:solidFill>
              </a:defRPr>
            </a:lvl7pPr>
            <a:lvl8pPr>
              <a:defRPr sz="1800" b="1">
                <a:solidFill>
                  <a:srgbClr val="143F35"/>
                </a:solidFill>
              </a:defRPr>
            </a:lvl8pPr>
            <a:lvl9pPr>
              <a:defRPr sz="1800" b="1">
                <a:solidFill>
                  <a:srgbClr val="143F35"/>
                </a:solidFill>
              </a:defRPr>
            </a:lvl9pPr>
          </a:lstStyle>
          <a:p>
            <a:pPr>
              <a:defRPr sz="1800" b="1">
                <a:solidFill>
                  <a:srgbClr val="143F35"/>
                </a:solidFill>
              </a:defRPr>
            </a:pPr>
            <a:r>
              <a:rPr sz="1800" b="1" dirty="0">
                <a:solidFill>
                  <a:srgbClr val="00B050"/>
                </a:solidFill>
              </a:rPr>
              <a:t>Pair suitable finance with funded advice, farmer participation and a route to market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D28271-EE6E-6CF3-231C-DD0BC89C4415}"/>
              </a:ext>
            </a:extLst>
          </p:cNvPr>
          <p:cNvSpPr>
            <a:spLocks noGrp="1"/>
          </p:cNvSpPr>
          <p:nvPr/>
        </p:nvSpPr>
        <p:spPr>
          <a:xfrm>
            <a:off x="835692" y="-1000125"/>
            <a:ext cx="826008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endParaRPr lang="en-US" sz="3150" b="1" dirty="0">
              <a:solidFill>
                <a:srgbClr val="00B05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F141CE0-7D44-D597-4C0D-BC35132AB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95772" y="343438"/>
            <a:ext cx="2486628" cy="94297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ACA0FF3-E1D0-4BBB-DEC7-C706FA5C74F9}"/>
              </a:ext>
            </a:extLst>
          </p:cNvPr>
          <p:cNvSpPr>
            <a:spLocks noGrp="1"/>
          </p:cNvSpPr>
          <p:nvPr/>
        </p:nvSpPr>
        <p:spPr>
          <a:xfrm>
            <a:off x="304800" y="438688"/>
            <a:ext cx="826008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r>
              <a:rPr lang="en-US" dirty="0">
                <a:solidFill>
                  <a:srgbClr val="00B050"/>
                </a:solidFill>
              </a:rPr>
              <a:t>Financing choices must match transition needs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F56529-CBA6-CE38-3FB3-21E83AE71DDD}"/>
              </a:ext>
            </a:extLst>
          </p:cNvPr>
          <p:cNvSpPr/>
          <p:nvPr/>
        </p:nvSpPr>
        <p:spPr>
          <a:xfrm>
            <a:off x="10968567" y="6243637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Badge 6 with solid fill">
            <a:extLst>
              <a:ext uri="{FF2B5EF4-FFF2-40B4-BE49-F238E27FC236}">
                <a16:creationId xmlns:a16="http://schemas.microsoft.com/office/drawing/2014/main" id="{406A402E-D930-7414-BCA2-19ECDC028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6833" y="59296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2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FDA5245-589B-5369-5295-C363C8764933}"/>
              </a:ext>
            </a:extLst>
          </p:cNvPr>
          <p:cNvSpPr>
            <a:spLocks/>
          </p:cNvSpPr>
          <p:nvPr/>
        </p:nvSpPr>
        <p:spPr>
          <a:xfrm flipV="1">
            <a:off x="304800" y="1496501"/>
            <a:ext cx="11582400" cy="49574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60BABE-7448-4502-94DD-30FE86455AC2}"/>
              </a:ext>
            </a:extLst>
          </p:cNvPr>
          <p:cNvSpPr>
            <a:spLocks noGrp="1"/>
          </p:cNvSpPr>
          <p:nvPr/>
        </p:nvSpPr>
        <p:spPr>
          <a:xfrm>
            <a:off x="787400" y="-952500"/>
            <a:ext cx="10972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endParaRPr sz="3150" b="1" dirty="0">
              <a:solidFill>
                <a:srgbClr val="143F35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8868E7-DFAA-4617-ABAB-DE57C07849AC}"/>
              </a:ext>
            </a:extLst>
          </p:cNvPr>
          <p:cNvSpPr>
            <a:spLocks noGrp="1"/>
          </p:cNvSpPr>
          <p:nvPr/>
        </p:nvSpPr>
        <p:spPr>
          <a:xfrm>
            <a:off x="619125" y="2095500"/>
            <a:ext cx="619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A28135"/>
                </a:solidFill>
              </a:defRPr>
            </a:defPPr>
            <a:lvl1pPr>
              <a:defRPr sz="1875" b="0">
                <a:solidFill>
                  <a:srgbClr val="A28135"/>
                </a:solidFill>
              </a:defRPr>
            </a:lvl1pPr>
            <a:lvl2pPr>
              <a:defRPr sz="1875" b="0">
                <a:solidFill>
                  <a:srgbClr val="A28135"/>
                </a:solidFill>
              </a:defRPr>
            </a:lvl2pPr>
            <a:lvl3pPr>
              <a:defRPr sz="1875" b="0">
                <a:solidFill>
                  <a:srgbClr val="A28135"/>
                </a:solidFill>
              </a:defRPr>
            </a:lvl3pPr>
            <a:lvl4pPr>
              <a:defRPr sz="1875" b="0">
                <a:solidFill>
                  <a:srgbClr val="A28135"/>
                </a:solidFill>
              </a:defRPr>
            </a:lvl4pPr>
            <a:lvl5pPr>
              <a:defRPr sz="1875" b="0">
                <a:solidFill>
                  <a:srgbClr val="A28135"/>
                </a:solidFill>
              </a:defRPr>
            </a:lvl5pPr>
            <a:lvl6pPr>
              <a:defRPr sz="1875" b="0">
                <a:solidFill>
                  <a:srgbClr val="A28135"/>
                </a:solidFill>
              </a:defRPr>
            </a:lvl6pPr>
            <a:lvl7pPr>
              <a:defRPr sz="1875" b="0">
                <a:solidFill>
                  <a:srgbClr val="A28135"/>
                </a:solidFill>
              </a:defRPr>
            </a:lvl7pPr>
            <a:lvl8pPr>
              <a:defRPr sz="1875" b="0">
                <a:solidFill>
                  <a:srgbClr val="A28135"/>
                </a:solidFill>
              </a:defRPr>
            </a:lvl8pPr>
            <a:lvl9pPr>
              <a:defRPr sz="1875" b="0">
                <a:solidFill>
                  <a:srgbClr val="A28135"/>
                </a:solidFill>
              </a:defRPr>
            </a:lvl9pPr>
          </a:lstStyle>
          <a:p>
            <a:pPr>
              <a:defRPr sz="1875" b="0">
                <a:solidFill>
                  <a:srgbClr val="A28135"/>
                </a:solidFill>
              </a:defRPr>
            </a:pPr>
            <a:r>
              <a:rPr sz="1875" b="0">
                <a:solidFill>
                  <a:srgbClr val="A28135"/>
                </a:solidFill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7EF17D-9D6B-42B3-9AD5-9986309CDBCC}"/>
              </a:ext>
            </a:extLst>
          </p:cNvPr>
          <p:cNvSpPr>
            <a:spLocks noGrp="1"/>
          </p:cNvSpPr>
          <p:nvPr/>
        </p:nvSpPr>
        <p:spPr>
          <a:xfrm>
            <a:off x="1400175" y="2076450"/>
            <a:ext cx="101822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143F35"/>
                </a:solidFill>
              </a:defRPr>
            </a:defPPr>
            <a:lvl1pPr>
              <a:defRPr sz="2250" b="1">
                <a:solidFill>
                  <a:srgbClr val="143F35"/>
                </a:solidFill>
              </a:defRPr>
            </a:lvl1pPr>
            <a:lvl2pPr>
              <a:defRPr sz="2250" b="1">
                <a:solidFill>
                  <a:srgbClr val="143F35"/>
                </a:solidFill>
              </a:defRPr>
            </a:lvl2pPr>
            <a:lvl3pPr>
              <a:defRPr sz="2250" b="1">
                <a:solidFill>
                  <a:srgbClr val="143F35"/>
                </a:solidFill>
              </a:defRPr>
            </a:lvl3pPr>
            <a:lvl4pPr>
              <a:defRPr sz="2250" b="1">
                <a:solidFill>
                  <a:srgbClr val="143F35"/>
                </a:solidFill>
              </a:defRPr>
            </a:lvl4pPr>
            <a:lvl5pPr>
              <a:defRPr sz="2250" b="1">
                <a:solidFill>
                  <a:srgbClr val="143F35"/>
                </a:solidFill>
              </a:defRPr>
            </a:lvl5pPr>
            <a:lvl6pPr>
              <a:defRPr sz="2250" b="1">
                <a:solidFill>
                  <a:srgbClr val="143F35"/>
                </a:solidFill>
              </a:defRPr>
            </a:lvl6pPr>
            <a:lvl7pPr>
              <a:defRPr sz="2250" b="1">
                <a:solidFill>
                  <a:srgbClr val="143F35"/>
                </a:solidFill>
              </a:defRPr>
            </a:lvl7pPr>
            <a:lvl8pPr>
              <a:defRPr sz="2250" b="1">
                <a:solidFill>
                  <a:srgbClr val="143F35"/>
                </a:solidFill>
              </a:defRPr>
            </a:lvl8pPr>
            <a:lvl9pPr>
              <a:defRPr sz="2250" b="1">
                <a:solidFill>
                  <a:srgbClr val="143F35"/>
                </a:solidFill>
              </a:defRPr>
            </a:lvl9pPr>
          </a:lstStyle>
          <a:p>
            <a:pPr>
              <a:defRPr sz="2250" b="1">
                <a:solidFill>
                  <a:srgbClr val="143F35"/>
                </a:solidFill>
              </a:defRPr>
            </a:pPr>
            <a:r>
              <a:rPr sz="2250" b="1" dirty="0">
                <a:solidFill>
                  <a:srgbClr val="00B050"/>
                </a:solidFill>
              </a:rPr>
              <a:t>MAIIC and partners: prepare a focused pilot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D164F9-C5A7-4535-89B0-C2043BC121EA}"/>
              </a:ext>
            </a:extLst>
          </p:cNvPr>
          <p:cNvSpPr>
            <a:spLocks noGrp="1"/>
          </p:cNvSpPr>
          <p:nvPr/>
        </p:nvSpPr>
        <p:spPr>
          <a:xfrm>
            <a:off x="1400175" y="2543175"/>
            <a:ext cx="1018222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617065"/>
                </a:solidFill>
              </a:defRPr>
            </a:defPPr>
            <a:lvl1pPr>
              <a:defRPr sz="1875" b="0">
                <a:solidFill>
                  <a:srgbClr val="617065"/>
                </a:solidFill>
              </a:defRPr>
            </a:lvl1pPr>
            <a:lvl2pPr>
              <a:defRPr sz="1875" b="0">
                <a:solidFill>
                  <a:srgbClr val="617065"/>
                </a:solidFill>
              </a:defRPr>
            </a:lvl2pPr>
            <a:lvl3pPr>
              <a:defRPr sz="1875" b="0">
                <a:solidFill>
                  <a:srgbClr val="617065"/>
                </a:solidFill>
              </a:defRPr>
            </a:lvl3pPr>
            <a:lvl4pPr>
              <a:defRPr sz="1875" b="0">
                <a:solidFill>
                  <a:srgbClr val="617065"/>
                </a:solidFill>
              </a:defRPr>
            </a:lvl4pPr>
            <a:lvl5pPr>
              <a:defRPr sz="1875" b="0">
                <a:solidFill>
                  <a:srgbClr val="617065"/>
                </a:solidFill>
              </a:defRPr>
            </a:lvl5pPr>
            <a:lvl6pPr>
              <a:defRPr sz="1875" b="0">
                <a:solidFill>
                  <a:srgbClr val="617065"/>
                </a:solidFill>
              </a:defRPr>
            </a:lvl6pPr>
            <a:lvl7pPr>
              <a:defRPr sz="1875" b="0">
                <a:solidFill>
                  <a:srgbClr val="617065"/>
                </a:solidFill>
              </a:defRPr>
            </a:lvl7pPr>
            <a:lvl8pPr>
              <a:defRPr sz="1875" b="0">
                <a:solidFill>
                  <a:srgbClr val="617065"/>
                </a:solidFill>
              </a:defRPr>
            </a:lvl8pPr>
            <a:lvl9pPr>
              <a:defRPr sz="1875" b="0">
                <a:solidFill>
                  <a:srgbClr val="617065"/>
                </a:solidFill>
              </a:defRPr>
            </a:lvl9pPr>
          </a:lstStyle>
          <a:p>
            <a:pPr>
              <a:defRPr sz="1875" b="0">
                <a:solidFill>
                  <a:srgbClr val="617065"/>
                </a:solidFill>
              </a:defRPr>
            </a:pPr>
            <a:r>
              <a:rPr sz="1875" b="0" dirty="0">
                <a:solidFill>
                  <a:schemeClr val="tx1"/>
                </a:solidFill>
              </a:rPr>
              <a:t>Farmer-led design, viable cash flow, eligibility and funded support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0CA100-269E-4917-B358-EB9372F922C5}"/>
              </a:ext>
            </a:extLst>
          </p:cNvPr>
          <p:cNvSpPr>
            <a:spLocks noGrp="1"/>
          </p:cNvSpPr>
          <p:nvPr/>
        </p:nvSpPr>
        <p:spPr>
          <a:xfrm>
            <a:off x="619125" y="3276600"/>
            <a:ext cx="619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A28135"/>
                </a:solidFill>
              </a:defRPr>
            </a:defPPr>
            <a:lvl1pPr>
              <a:defRPr sz="1875" b="0">
                <a:solidFill>
                  <a:srgbClr val="A28135"/>
                </a:solidFill>
              </a:defRPr>
            </a:lvl1pPr>
            <a:lvl2pPr>
              <a:defRPr sz="1875" b="0">
                <a:solidFill>
                  <a:srgbClr val="A28135"/>
                </a:solidFill>
              </a:defRPr>
            </a:lvl2pPr>
            <a:lvl3pPr>
              <a:defRPr sz="1875" b="0">
                <a:solidFill>
                  <a:srgbClr val="A28135"/>
                </a:solidFill>
              </a:defRPr>
            </a:lvl3pPr>
            <a:lvl4pPr>
              <a:defRPr sz="1875" b="0">
                <a:solidFill>
                  <a:srgbClr val="A28135"/>
                </a:solidFill>
              </a:defRPr>
            </a:lvl4pPr>
            <a:lvl5pPr>
              <a:defRPr sz="1875" b="0">
                <a:solidFill>
                  <a:srgbClr val="A28135"/>
                </a:solidFill>
              </a:defRPr>
            </a:lvl5pPr>
            <a:lvl6pPr>
              <a:defRPr sz="1875" b="0">
                <a:solidFill>
                  <a:srgbClr val="A28135"/>
                </a:solidFill>
              </a:defRPr>
            </a:lvl6pPr>
            <a:lvl7pPr>
              <a:defRPr sz="1875" b="0">
                <a:solidFill>
                  <a:srgbClr val="A28135"/>
                </a:solidFill>
              </a:defRPr>
            </a:lvl7pPr>
            <a:lvl8pPr>
              <a:defRPr sz="1875" b="0">
                <a:solidFill>
                  <a:srgbClr val="A28135"/>
                </a:solidFill>
              </a:defRPr>
            </a:lvl8pPr>
            <a:lvl9pPr>
              <a:defRPr sz="1875" b="0">
                <a:solidFill>
                  <a:srgbClr val="A28135"/>
                </a:solidFill>
              </a:defRPr>
            </a:lvl9pPr>
          </a:lstStyle>
          <a:p>
            <a:pPr>
              <a:defRPr sz="1875" b="0">
                <a:solidFill>
                  <a:srgbClr val="A28135"/>
                </a:solidFill>
              </a:defRPr>
            </a:pPr>
            <a:r>
              <a:rPr sz="1875" b="0">
                <a:solidFill>
                  <a:srgbClr val="A28135"/>
                </a:solidFill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217AE9-731C-4678-826A-4E4E55512AC4}"/>
              </a:ext>
            </a:extLst>
          </p:cNvPr>
          <p:cNvSpPr>
            <a:spLocks noGrp="1"/>
          </p:cNvSpPr>
          <p:nvPr/>
        </p:nvSpPr>
        <p:spPr>
          <a:xfrm>
            <a:off x="1400175" y="3257550"/>
            <a:ext cx="101822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143F35"/>
                </a:solidFill>
              </a:defRPr>
            </a:defPPr>
            <a:lvl1pPr>
              <a:defRPr sz="2250" b="1">
                <a:solidFill>
                  <a:srgbClr val="143F35"/>
                </a:solidFill>
              </a:defRPr>
            </a:lvl1pPr>
            <a:lvl2pPr>
              <a:defRPr sz="2250" b="1">
                <a:solidFill>
                  <a:srgbClr val="143F35"/>
                </a:solidFill>
              </a:defRPr>
            </a:lvl2pPr>
            <a:lvl3pPr>
              <a:defRPr sz="2250" b="1">
                <a:solidFill>
                  <a:srgbClr val="143F35"/>
                </a:solidFill>
              </a:defRPr>
            </a:lvl3pPr>
            <a:lvl4pPr>
              <a:defRPr sz="2250" b="1">
                <a:solidFill>
                  <a:srgbClr val="143F35"/>
                </a:solidFill>
              </a:defRPr>
            </a:lvl4pPr>
            <a:lvl5pPr>
              <a:defRPr sz="2250" b="1">
                <a:solidFill>
                  <a:srgbClr val="143F35"/>
                </a:solidFill>
              </a:defRPr>
            </a:lvl5pPr>
            <a:lvl6pPr>
              <a:defRPr sz="2250" b="1">
                <a:solidFill>
                  <a:srgbClr val="143F35"/>
                </a:solidFill>
              </a:defRPr>
            </a:lvl6pPr>
            <a:lvl7pPr>
              <a:defRPr sz="2250" b="1">
                <a:solidFill>
                  <a:srgbClr val="143F35"/>
                </a:solidFill>
              </a:defRPr>
            </a:lvl7pPr>
            <a:lvl8pPr>
              <a:defRPr sz="2250" b="1">
                <a:solidFill>
                  <a:srgbClr val="143F35"/>
                </a:solidFill>
              </a:defRPr>
            </a:lvl8pPr>
            <a:lvl9pPr>
              <a:defRPr sz="2250" b="1">
                <a:solidFill>
                  <a:srgbClr val="143F35"/>
                </a:solidFill>
              </a:defRPr>
            </a:lvl9pPr>
          </a:lstStyle>
          <a:p>
            <a:pPr>
              <a:defRPr sz="2250" b="1">
                <a:solidFill>
                  <a:srgbClr val="143F35"/>
                </a:solidFill>
              </a:defRPr>
            </a:pPr>
            <a:r>
              <a:rPr sz="2250" b="1">
                <a:solidFill>
                  <a:srgbClr val="00B050"/>
                </a:solidFill>
              </a:rPr>
              <a:t>Platform support: develop shared methods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5CE886-83DB-436A-B85A-9019F32B312F}"/>
              </a:ext>
            </a:extLst>
          </p:cNvPr>
          <p:cNvSpPr>
            <a:spLocks noGrp="1"/>
          </p:cNvSpPr>
          <p:nvPr/>
        </p:nvSpPr>
        <p:spPr>
          <a:xfrm>
            <a:off x="1400175" y="3724275"/>
            <a:ext cx="1018222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617065"/>
                </a:solidFill>
              </a:defRPr>
            </a:defPPr>
            <a:lvl1pPr>
              <a:defRPr sz="1875" b="0">
                <a:solidFill>
                  <a:srgbClr val="617065"/>
                </a:solidFill>
              </a:defRPr>
            </a:lvl1pPr>
            <a:lvl2pPr>
              <a:defRPr sz="1875" b="0">
                <a:solidFill>
                  <a:srgbClr val="617065"/>
                </a:solidFill>
              </a:defRPr>
            </a:lvl2pPr>
            <a:lvl3pPr>
              <a:defRPr sz="1875" b="0">
                <a:solidFill>
                  <a:srgbClr val="617065"/>
                </a:solidFill>
              </a:defRPr>
            </a:lvl3pPr>
            <a:lvl4pPr>
              <a:defRPr sz="1875" b="0">
                <a:solidFill>
                  <a:srgbClr val="617065"/>
                </a:solidFill>
              </a:defRPr>
            </a:lvl4pPr>
            <a:lvl5pPr>
              <a:defRPr sz="1875" b="0">
                <a:solidFill>
                  <a:srgbClr val="617065"/>
                </a:solidFill>
              </a:defRPr>
            </a:lvl5pPr>
            <a:lvl6pPr>
              <a:defRPr sz="1875" b="0">
                <a:solidFill>
                  <a:srgbClr val="617065"/>
                </a:solidFill>
              </a:defRPr>
            </a:lvl6pPr>
            <a:lvl7pPr>
              <a:defRPr sz="1875" b="0">
                <a:solidFill>
                  <a:srgbClr val="617065"/>
                </a:solidFill>
              </a:defRPr>
            </a:lvl7pPr>
            <a:lvl8pPr>
              <a:defRPr sz="1875" b="0">
                <a:solidFill>
                  <a:srgbClr val="617065"/>
                </a:solidFill>
              </a:defRPr>
            </a:lvl8pPr>
            <a:lvl9pPr>
              <a:defRPr sz="1875" b="0">
                <a:solidFill>
                  <a:srgbClr val="617065"/>
                </a:solidFill>
              </a:defRPr>
            </a:lvl9pPr>
          </a:lstStyle>
          <a:p>
            <a:pPr>
              <a:defRPr sz="1875" b="0">
                <a:solidFill>
                  <a:srgbClr val="617065"/>
                </a:solidFill>
              </a:defRPr>
            </a:pPr>
            <a:r>
              <a:rPr sz="1875" b="0">
                <a:solidFill>
                  <a:schemeClr val="tx1"/>
                </a:solidFill>
              </a:rPr>
              <a:t>Appraisal training, practice records and proportionate assessment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DBD63C-9A93-4009-A840-02735E449BA8}"/>
              </a:ext>
            </a:extLst>
          </p:cNvPr>
          <p:cNvSpPr>
            <a:spLocks noGrp="1"/>
          </p:cNvSpPr>
          <p:nvPr/>
        </p:nvSpPr>
        <p:spPr>
          <a:xfrm>
            <a:off x="619125" y="4457700"/>
            <a:ext cx="619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A28135"/>
                </a:solidFill>
              </a:defRPr>
            </a:defPPr>
            <a:lvl1pPr>
              <a:defRPr sz="1875" b="0">
                <a:solidFill>
                  <a:srgbClr val="A28135"/>
                </a:solidFill>
              </a:defRPr>
            </a:lvl1pPr>
            <a:lvl2pPr>
              <a:defRPr sz="1875" b="0">
                <a:solidFill>
                  <a:srgbClr val="A28135"/>
                </a:solidFill>
              </a:defRPr>
            </a:lvl2pPr>
            <a:lvl3pPr>
              <a:defRPr sz="1875" b="0">
                <a:solidFill>
                  <a:srgbClr val="A28135"/>
                </a:solidFill>
              </a:defRPr>
            </a:lvl3pPr>
            <a:lvl4pPr>
              <a:defRPr sz="1875" b="0">
                <a:solidFill>
                  <a:srgbClr val="A28135"/>
                </a:solidFill>
              </a:defRPr>
            </a:lvl4pPr>
            <a:lvl5pPr>
              <a:defRPr sz="1875" b="0">
                <a:solidFill>
                  <a:srgbClr val="A28135"/>
                </a:solidFill>
              </a:defRPr>
            </a:lvl5pPr>
            <a:lvl6pPr>
              <a:defRPr sz="1875" b="0">
                <a:solidFill>
                  <a:srgbClr val="A28135"/>
                </a:solidFill>
              </a:defRPr>
            </a:lvl6pPr>
            <a:lvl7pPr>
              <a:defRPr sz="1875" b="0">
                <a:solidFill>
                  <a:srgbClr val="A28135"/>
                </a:solidFill>
              </a:defRPr>
            </a:lvl7pPr>
            <a:lvl8pPr>
              <a:defRPr sz="1875" b="0">
                <a:solidFill>
                  <a:srgbClr val="A28135"/>
                </a:solidFill>
              </a:defRPr>
            </a:lvl8pPr>
            <a:lvl9pPr>
              <a:defRPr sz="1875" b="0">
                <a:solidFill>
                  <a:srgbClr val="A28135"/>
                </a:solidFill>
              </a:defRPr>
            </a:lvl9pPr>
          </a:lstStyle>
          <a:p>
            <a:pPr>
              <a:defRPr sz="1875" b="0">
                <a:solidFill>
                  <a:srgbClr val="A28135"/>
                </a:solidFill>
              </a:defRPr>
            </a:pPr>
            <a:r>
              <a:rPr sz="1875" b="0">
                <a:solidFill>
                  <a:srgbClr val="A28135"/>
                </a:solidFill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64493E-CD28-48CD-9C93-6A8835296B77}"/>
              </a:ext>
            </a:extLst>
          </p:cNvPr>
          <p:cNvSpPr>
            <a:spLocks noGrp="1"/>
          </p:cNvSpPr>
          <p:nvPr/>
        </p:nvSpPr>
        <p:spPr>
          <a:xfrm>
            <a:off x="1400175" y="4438650"/>
            <a:ext cx="101822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143F35"/>
                </a:solidFill>
              </a:defRPr>
            </a:defPPr>
            <a:lvl1pPr>
              <a:defRPr sz="2250" b="1">
                <a:solidFill>
                  <a:srgbClr val="143F35"/>
                </a:solidFill>
              </a:defRPr>
            </a:lvl1pPr>
            <a:lvl2pPr>
              <a:defRPr sz="2250" b="1">
                <a:solidFill>
                  <a:srgbClr val="143F35"/>
                </a:solidFill>
              </a:defRPr>
            </a:lvl2pPr>
            <a:lvl3pPr>
              <a:defRPr sz="2250" b="1">
                <a:solidFill>
                  <a:srgbClr val="143F35"/>
                </a:solidFill>
              </a:defRPr>
            </a:lvl3pPr>
            <a:lvl4pPr>
              <a:defRPr sz="2250" b="1">
                <a:solidFill>
                  <a:srgbClr val="143F35"/>
                </a:solidFill>
              </a:defRPr>
            </a:lvl4pPr>
            <a:lvl5pPr>
              <a:defRPr sz="2250" b="1">
                <a:solidFill>
                  <a:srgbClr val="143F35"/>
                </a:solidFill>
              </a:defRPr>
            </a:lvl5pPr>
            <a:lvl6pPr>
              <a:defRPr sz="2250" b="1">
                <a:solidFill>
                  <a:srgbClr val="143F35"/>
                </a:solidFill>
              </a:defRPr>
            </a:lvl6pPr>
            <a:lvl7pPr>
              <a:defRPr sz="2250" b="1">
                <a:solidFill>
                  <a:srgbClr val="143F35"/>
                </a:solidFill>
              </a:defRPr>
            </a:lvl7pPr>
            <a:lvl8pPr>
              <a:defRPr sz="2250" b="1">
                <a:solidFill>
                  <a:srgbClr val="143F35"/>
                </a:solidFill>
              </a:defRPr>
            </a:lvl8pPr>
            <a:lvl9pPr>
              <a:defRPr sz="2250" b="1">
                <a:solidFill>
                  <a:srgbClr val="143F35"/>
                </a:solidFill>
              </a:defRPr>
            </a:lvl9pPr>
          </a:lstStyle>
          <a:p>
            <a:pPr>
              <a:defRPr sz="2250" b="1">
                <a:solidFill>
                  <a:srgbClr val="143F35"/>
                </a:solidFill>
              </a:defRPr>
            </a:pPr>
            <a:r>
              <a:rPr sz="2250" b="1">
                <a:solidFill>
                  <a:srgbClr val="00B050"/>
                </a:solidFill>
              </a:rPr>
              <a:t>Peer banks: review evidence before expansion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3204D3-4E75-4697-9A70-5AA2FDA7B6DB}"/>
              </a:ext>
            </a:extLst>
          </p:cNvPr>
          <p:cNvSpPr>
            <a:spLocks noGrp="1"/>
          </p:cNvSpPr>
          <p:nvPr/>
        </p:nvSpPr>
        <p:spPr>
          <a:xfrm>
            <a:off x="1400175" y="4905375"/>
            <a:ext cx="1018222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0">
                <a:solidFill>
                  <a:srgbClr val="617065"/>
                </a:solidFill>
              </a:defRPr>
            </a:defPPr>
            <a:lvl1pPr>
              <a:defRPr sz="1875" b="0">
                <a:solidFill>
                  <a:srgbClr val="617065"/>
                </a:solidFill>
              </a:defRPr>
            </a:lvl1pPr>
            <a:lvl2pPr>
              <a:defRPr sz="1875" b="0">
                <a:solidFill>
                  <a:srgbClr val="617065"/>
                </a:solidFill>
              </a:defRPr>
            </a:lvl2pPr>
            <a:lvl3pPr>
              <a:defRPr sz="1875" b="0">
                <a:solidFill>
                  <a:srgbClr val="617065"/>
                </a:solidFill>
              </a:defRPr>
            </a:lvl3pPr>
            <a:lvl4pPr>
              <a:defRPr sz="1875" b="0">
                <a:solidFill>
                  <a:srgbClr val="617065"/>
                </a:solidFill>
              </a:defRPr>
            </a:lvl4pPr>
            <a:lvl5pPr>
              <a:defRPr sz="1875" b="0">
                <a:solidFill>
                  <a:srgbClr val="617065"/>
                </a:solidFill>
              </a:defRPr>
            </a:lvl5pPr>
            <a:lvl6pPr>
              <a:defRPr sz="1875" b="0">
                <a:solidFill>
                  <a:srgbClr val="617065"/>
                </a:solidFill>
              </a:defRPr>
            </a:lvl6pPr>
            <a:lvl7pPr>
              <a:defRPr sz="1875" b="0">
                <a:solidFill>
                  <a:srgbClr val="617065"/>
                </a:solidFill>
              </a:defRPr>
            </a:lvl7pPr>
            <a:lvl8pPr>
              <a:defRPr sz="1875" b="0">
                <a:solidFill>
                  <a:srgbClr val="617065"/>
                </a:solidFill>
              </a:defRPr>
            </a:lvl8pPr>
            <a:lvl9pPr>
              <a:defRPr sz="1875" b="0">
                <a:solidFill>
                  <a:srgbClr val="617065"/>
                </a:solidFill>
              </a:defRPr>
            </a:lvl9pPr>
          </a:lstStyle>
          <a:p>
            <a:pPr>
              <a:defRPr sz="1875" b="0">
                <a:solidFill>
                  <a:srgbClr val="617065"/>
                </a:solidFill>
              </a:defRPr>
            </a:pPr>
            <a:r>
              <a:rPr sz="1875" b="0">
                <a:solidFill>
                  <a:schemeClr val="tx1"/>
                </a:solidFill>
              </a:rPr>
              <a:t>Compare adoption, net income, repayment, inclusion and delivery costs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98A6-DB14-431C-9EFD-8F5760AF77AA}"/>
              </a:ext>
            </a:extLst>
          </p:cNvPr>
          <p:cNvSpPr>
            <a:spLocks noGrp="1"/>
          </p:cNvSpPr>
          <p:nvPr/>
        </p:nvSpPr>
        <p:spPr>
          <a:xfrm>
            <a:off x="619125" y="5638800"/>
            <a:ext cx="10972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143F35"/>
                </a:solidFill>
              </a:defRPr>
            </a:defPPr>
            <a:lvl1pPr>
              <a:defRPr sz="1800" b="1">
                <a:solidFill>
                  <a:srgbClr val="143F35"/>
                </a:solidFill>
              </a:defRPr>
            </a:lvl1pPr>
            <a:lvl2pPr>
              <a:defRPr sz="1800" b="1">
                <a:solidFill>
                  <a:srgbClr val="143F35"/>
                </a:solidFill>
              </a:defRPr>
            </a:lvl2pPr>
            <a:lvl3pPr>
              <a:defRPr sz="1800" b="1">
                <a:solidFill>
                  <a:srgbClr val="143F35"/>
                </a:solidFill>
              </a:defRPr>
            </a:lvl3pPr>
            <a:lvl4pPr>
              <a:defRPr sz="1800" b="1">
                <a:solidFill>
                  <a:srgbClr val="143F35"/>
                </a:solidFill>
              </a:defRPr>
            </a:lvl4pPr>
            <a:lvl5pPr>
              <a:defRPr sz="1800" b="1">
                <a:solidFill>
                  <a:srgbClr val="143F35"/>
                </a:solidFill>
              </a:defRPr>
            </a:lvl5pPr>
            <a:lvl6pPr>
              <a:defRPr sz="1800" b="1">
                <a:solidFill>
                  <a:srgbClr val="143F35"/>
                </a:solidFill>
              </a:defRPr>
            </a:lvl6pPr>
            <a:lvl7pPr>
              <a:defRPr sz="1800" b="1">
                <a:solidFill>
                  <a:srgbClr val="143F35"/>
                </a:solidFill>
              </a:defRPr>
            </a:lvl7pPr>
            <a:lvl8pPr>
              <a:defRPr sz="1800" b="1">
                <a:solidFill>
                  <a:srgbClr val="143F35"/>
                </a:solidFill>
              </a:defRPr>
            </a:lvl8pPr>
            <a:lvl9pPr>
              <a:defRPr sz="1800" b="1">
                <a:solidFill>
                  <a:srgbClr val="143F35"/>
                </a:solidFill>
              </a:defRPr>
            </a:lvl9pPr>
          </a:lstStyle>
          <a:p>
            <a:pPr>
              <a:defRPr sz="1800" b="1">
                <a:solidFill>
                  <a:srgbClr val="143F35"/>
                </a:solidFill>
              </a:defRPr>
            </a:pPr>
            <a:r>
              <a:rPr sz="1800" b="0" i="1" dirty="0">
                <a:solidFill>
                  <a:srgbClr val="00B050"/>
                </a:solidFill>
              </a:rPr>
              <a:t>A proposed follow-up agenda for technical assistance and continued peer exchange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097181-DBBF-374C-FEB1-5BD9039B538C}"/>
              </a:ext>
            </a:extLst>
          </p:cNvPr>
          <p:cNvSpPr>
            <a:spLocks noGrp="1"/>
          </p:cNvSpPr>
          <p:nvPr/>
        </p:nvSpPr>
        <p:spPr>
          <a:xfrm>
            <a:off x="405827" y="376238"/>
            <a:ext cx="826008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43F35"/>
                </a:solidFill>
              </a:defRPr>
            </a:defPPr>
            <a:lvl1pPr>
              <a:defRPr sz="3150" b="1">
                <a:solidFill>
                  <a:srgbClr val="143F35"/>
                </a:solidFill>
              </a:defRPr>
            </a:lvl1pPr>
            <a:lvl2pPr>
              <a:defRPr sz="3150" b="1">
                <a:solidFill>
                  <a:srgbClr val="143F35"/>
                </a:solidFill>
              </a:defRPr>
            </a:lvl2pPr>
            <a:lvl3pPr>
              <a:defRPr sz="3150" b="1">
                <a:solidFill>
                  <a:srgbClr val="143F35"/>
                </a:solidFill>
              </a:defRPr>
            </a:lvl3pPr>
            <a:lvl4pPr>
              <a:defRPr sz="3150" b="1">
                <a:solidFill>
                  <a:srgbClr val="143F35"/>
                </a:solidFill>
              </a:defRPr>
            </a:lvl4pPr>
            <a:lvl5pPr>
              <a:defRPr sz="3150" b="1">
                <a:solidFill>
                  <a:srgbClr val="143F35"/>
                </a:solidFill>
              </a:defRPr>
            </a:lvl5pPr>
            <a:lvl6pPr>
              <a:defRPr sz="3150" b="1">
                <a:solidFill>
                  <a:srgbClr val="143F35"/>
                </a:solidFill>
              </a:defRPr>
            </a:lvl6pPr>
            <a:lvl7pPr>
              <a:defRPr sz="3150" b="1">
                <a:solidFill>
                  <a:srgbClr val="143F35"/>
                </a:solidFill>
              </a:defRPr>
            </a:lvl7pPr>
            <a:lvl8pPr>
              <a:defRPr sz="3150" b="1">
                <a:solidFill>
                  <a:srgbClr val="143F35"/>
                </a:solidFill>
              </a:defRPr>
            </a:lvl8pPr>
            <a:lvl9pPr>
              <a:defRPr sz="3150" b="1">
                <a:solidFill>
                  <a:srgbClr val="143F35"/>
                </a:solidFill>
              </a:defRPr>
            </a:lvl9pPr>
          </a:lstStyle>
          <a:p>
            <a:pPr>
              <a:defRPr sz="3150" b="1">
                <a:solidFill>
                  <a:srgbClr val="143F35"/>
                </a:solidFill>
              </a:defRPr>
            </a:pPr>
            <a:r>
              <a:rPr lang="en-US" sz="3150" b="1" dirty="0">
                <a:solidFill>
                  <a:srgbClr val="00B050"/>
                </a:solidFill>
              </a:rPr>
              <a:t>Next steps: a pilot supported by peer collaboration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FAFB3AA-FE08-BF1E-261F-A95C33AFE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95772" y="343438"/>
            <a:ext cx="2486628" cy="94297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9150D49-9A9C-0790-2810-E753A7099945}"/>
              </a:ext>
            </a:extLst>
          </p:cNvPr>
          <p:cNvSpPr/>
          <p:nvPr/>
        </p:nvSpPr>
        <p:spPr>
          <a:xfrm>
            <a:off x="10185398" y="6066832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8D22F7-CFD9-6096-78F6-BFD31C51E297}"/>
              </a:ext>
            </a:extLst>
          </p:cNvPr>
          <p:cNvSpPr/>
          <p:nvPr/>
        </p:nvSpPr>
        <p:spPr>
          <a:xfrm>
            <a:off x="10968567" y="6243637"/>
            <a:ext cx="270933" cy="3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phic 1" descr="Badge 7 with solid fill">
            <a:extLst>
              <a:ext uri="{FF2B5EF4-FFF2-40B4-BE49-F238E27FC236}">
                <a16:creationId xmlns:a16="http://schemas.microsoft.com/office/drawing/2014/main" id="{7C5D79CF-0DE9-F156-1AD9-7FB7C7D2E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58475" y="5967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0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D7D9B9-E41A-48EE-BDDD-9C88885548A1}"/>
              </a:ext>
            </a:extLst>
          </p:cNvPr>
          <p:cNvSpPr>
            <a:spLocks noGrp="1"/>
          </p:cNvSpPr>
          <p:nvPr/>
        </p:nvSpPr>
        <p:spPr>
          <a:xfrm>
            <a:off x="809625" y="2081725"/>
            <a:ext cx="10572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6150" b="1">
                <a:solidFill>
                  <a:srgbClr val="FFFFFF"/>
                </a:solidFill>
              </a:defRPr>
            </a:defPPr>
            <a:lvl1pPr>
              <a:defRPr sz="6150" b="1">
                <a:solidFill>
                  <a:srgbClr val="FFFFFF"/>
                </a:solidFill>
              </a:defRPr>
            </a:lvl1pPr>
            <a:lvl2pPr>
              <a:defRPr sz="6150" b="1">
                <a:solidFill>
                  <a:srgbClr val="FFFFFF"/>
                </a:solidFill>
              </a:defRPr>
            </a:lvl2pPr>
            <a:lvl3pPr>
              <a:defRPr sz="6150" b="1">
                <a:solidFill>
                  <a:srgbClr val="FFFFFF"/>
                </a:solidFill>
              </a:defRPr>
            </a:lvl3pPr>
            <a:lvl4pPr>
              <a:defRPr sz="6150" b="1">
                <a:solidFill>
                  <a:srgbClr val="FFFFFF"/>
                </a:solidFill>
              </a:defRPr>
            </a:lvl4pPr>
            <a:lvl5pPr>
              <a:defRPr sz="6150" b="1">
                <a:solidFill>
                  <a:srgbClr val="FFFFFF"/>
                </a:solidFill>
              </a:defRPr>
            </a:lvl5pPr>
            <a:lvl6pPr>
              <a:defRPr sz="6150" b="1">
                <a:solidFill>
                  <a:srgbClr val="FFFFFF"/>
                </a:solidFill>
              </a:defRPr>
            </a:lvl6pPr>
            <a:lvl7pPr>
              <a:defRPr sz="6150" b="1">
                <a:solidFill>
                  <a:srgbClr val="FFFFFF"/>
                </a:solidFill>
              </a:defRPr>
            </a:lvl7pPr>
            <a:lvl8pPr>
              <a:defRPr sz="6150" b="1">
                <a:solidFill>
                  <a:srgbClr val="FFFFFF"/>
                </a:solidFill>
              </a:defRPr>
            </a:lvl8pPr>
            <a:lvl9pPr>
              <a:defRPr sz="6150" b="1">
                <a:solidFill>
                  <a:srgbClr val="FFFFFF"/>
                </a:solidFill>
              </a:defRPr>
            </a:lvl9pPr>
          </a:lstStyle>
          <a:p>
            <a:pPr algn="ctr">
              <a:defRPr sz="6150" b="1">
                <a:solidFill>
                  <a:srgbClr val="FFFFFF"/>
                </a:solidFill>
              </a:defRPr>
            </a:pPr>
            <a:r>
              <a:rPr sz="6150" b="1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E875E5-18BB-F3DA-3655-321816DB9AF6}"/>
              </a:ext>
            </a:extLst>
          </p:cNvPr>
          <p:cNvSpPr>
            <a:spLocks noGrp="1"/>
          </p:cNvSpPr>
          <p:nvPr/>
        </p:nvSpPr>
        <p:spPr>
          <a:xfrm>
            <a:off x="0" y="5343525"/>
            <a:ext cx="12192000" cy="15144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A89614-CF27-65DE-9907-63E8C9EDA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68785" y="5629274"/>
            <a:ext cx="2486628" cy="9429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6C1842-0031-43A4-A20B-4F28B3BF0190}"/>
              </a:ext>
            </a:extLst>
          </p:cNvPr>
          <p:cNvSpPr>
            <a:spLocks noGrp="1"/>
          </p:cNvSpPr>
          <p:nvPr/>
        </p:nvSpPr>
        <p:spPr>
          <a:xfrm>
            <a:off x="952500" y="5932768"/>
            <a:ext cx="10287000" cy="5466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>
              <a:defRPr sz="2700" b="0">
                <a:solidFill>
                  <a:srgbClr val="E0E8DE"/>
                </a:solidFill>
              </a:defRPr>
            </a:defPPr>
            <a:lvl1pPr>
              <a:defRPr sz="2700" b="0">
                <a:solidFill>
                  <a:srgbClr val="E0E8DE"/>
                </a:solidFill>
              </a:defRPr>
            </a:lvl1pPr>
            <a:lvl2pPr>
              <a:defRPr sz="2700" b="0">
                <a:solidFill>
                  <a:srgbClr val="E0E8DE"/>
                </a:solidFill>
              </a:defRPr>
            </a:lvl2pPr>
            <a:lvl3pPr>
              <a:defRPr sz="2700" b="0">
                <a:solidFill>
                  <a:srgbClr val="E0E8DE"/>
                </a:solidFill>
              </a:defRPr>
            </a:lvl3pPr>
            <a:lvl4pPr>
              <a:defRPr sz="2700" b="0">
                <a:solidFill>
                  <a:srgbClr val="E0E8DE"/>
                </a:solidFill>
              </a:defRPr>
            </a:lvl4pPr>
            <a:lvl5pPr>
              <a:defRPr sz="2700" b="0">
                <a:solidFill>
                  <a:srgbClr val="E0E8DE"/>
                </a:solidFill>
              </a:defRPr>
            </a:lvl5pPr>
            <a:lvl6pPr>
              <a:defRPr sz="2700" b="0">
                <a:solidFill>
                  <a:srgbClr val="E0E8DE"/>
                </a:solidFill>
              </a:defRPr>
            </a:lvl6pPr>
            <a:lvl7pPr>
              <a:defRPr sz="2700" b="0">
                <a:solidFill>
                  <a:srgbClr val="E0E8DE"/>
                </a:solidFill>
              </a:defRPr>
            </a:lvl7pPr>
            <a:lvl8pPr>
              <a:defRPr sz="2700" b="0">
                <a:solidFill>
                  <a:srgbClr val="E0E8DE"/>
                </a:solidFill>
              </a:defRPr>
            </a:lvl8pPr>
            <a:lvl9pPr>
              <a:defRPr sz="2700" b="0">
                <a:solidFill>
                  <a:srgbClr val="E0E8DE"/>
                </a:solidFill>
              </a:defRPr>
            </a:lvl9pPr>
          </a:lstStyle>
          <a:p>
            <a:pPr algn="ctr">
              <a:defRPr sz="2700" b="0">
                <a:solidFill>
                  <a:srgbClr val="E0E8DE"/>
                </a:solidFill>
              </a:defRPr>
            </a:pPr>
            <a:r>
              <a:rPr lang="en-US" sz="2000" b="0" i="1" dirty="0">
                <a:solidFill>
                  <a:srgbClr val="00B050"/>
                </a:solidFill>
              </a:rPr>
              <a:t>Spearheading Private Sector Development</a:t>
            </a:r>
            <a:endParaRPr sz="2000" b="0" i="1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FCD846-1EF2-C6CB-1482-C88573670404}"/>
              </a:ext>
            </a:extLst>
          </p:cNvPr>
          <p:cNvSpPr>
            <a:spLocks noGrp="1"/>
          </p:cNvSpPr>
          <p:nvPr/>
        </p:nvSpPr>
        <p:spPr>
          <a:xfrm>
            <a:off x="952500" y="3094345"/>
            <a:ext cx="10287000" cy="5466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0">
                <a:solidFill>
                  <a:srgbClr val="E0E8DE"/>
                </a:solidFill>
              </a:defRPr>
            </a:defPPr>
            <a:lvl1pPr>
              <a:defRPr sz="2700" b="0">
                <a:solidFill>
                  <a:srgbClr val="E0E8DE"/>
                </a:solidFill>
              </a:defRPr>
            </a:lvl1pPr>
            <a:lvl2pPr>
              <a:defRPr sz="2700" b="0">
                <a:solidFill>
                  <a:srgbClr val="E0E8DE"/>
                </a:solidFill>
              </a:defRPr>
            </a:lvl2pPr>
            <a:lvl3pPr>
              <a:defRPr sz="2700" b="0">
                <a:solidFill>
                  <a:srgbClr val="E0E8DE"/>
                </a:solidFill>
              </a:defRPr>
            </a:lvl3pPr>
            <a:lvl4pPr>
              <a:defRPr sz="2700" b="0">
                <a:solidFill>
                  <a:srgbClr val="E0E8DE"/>
                </a:solidFill>
              </a:defRPr>
            </a:lvl4pPr>
            <a:lvl5pPr>
              <a:defRPr sz="2700" b="0">
                <a:solidFill>
                  <a:srgbClr val="E0E8DE"/>
                </a:solidFill>
              </a:defRPr>
            </a:lvl5pPr>
            <a:lvl6pPr>
              <a:defRPr sz="2700" b="0">
                <a:solidFill>
                  <a:srgbClr val="E0E8DE"/>
                </a:solidFill>
              </a:defRPr>
            </a:lvl6pPr>
            <a:lvl7pPr>
              <a:defRPr sz="2700" b="0">
                <a:solidFill>
                  <a:srgbClr val="E0E8DE"/>
                </a:solidFill>
              </a:defRPr>
            </a:lvl7pPr>
            <a:lvl8pPr>
              <a:defRPr sz="2700" b="0">
                <a:solidFill>
                  <a:srgbClr val="E0E8DE"/>
                </a:solidFill>
              </a:defRPr>
            </a:lvl8pPr>
            <a:lvl9pPr>
              <a:defRPr sz="2700" b="0">
                <a:solidFill>
                  <a:srgbClr val="E0E8DE"/>
                </a:solidFill>
              </a:defRPr>
            </a:lvl9pPr>
          </a:lstStyle>
          <a:p>
            <a:pPr algn="ctr">
              <a:defRPr sz="2700" b="0">
                <a:solidFill>
                  <a:srgbClr val="E0E8DE"/>
                </a:solidFill>
              </a:defRPr>
            </a:pPr>
            <a:r>
              <a:rPr lang="en-US" dirty="0"/>
              <a:t>Peer learning that informs financing and farmer support</a:t>
            </a:r>
          </a:p>
        </p:txBody>
      </p:sp>
    </p:spTree>
    <p:extLst>
      <p:ext uri="{BB962C8B-B14F-4D97-AF65-F5344CB8AC3E}">
        <p14:creationId xmlns:p14="http://schemas.microsoft.com/office/powerpoint/2010/main" val="67722493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603</Words>
  <Application>Microsoft Macintosh PowerPoint</Application>
  <DocSecurity>0</DocSecurity>
  <PresentationFormat>Widescreen</PresentationFormat>
  <Paragraphs>116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Aptos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Jack Nyirenda;Peter</dc:creator>
  <cp:lastModifiedBy>Hu, Yue</cp:lastModifiedBy>
  <cp:revision>4</cp:revision>
  <dcterms:created xsi:type="dcterms:W3CDTF">2026-10-23T11:24:48Z</dcterms:created>
  <dcterms:modified xsi:type="dcterms:W3CDTF">2026-10-28T13:05:13Z</dcterms:modified>
</cp:coreProperties>
</file>