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873DF5-87E3-41DA-8893-7FA2804401FB}" v="1" dt="2026-10-20T10:28:04.7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AGNE Aïssatou" userId="cec0fb78-56e4-48ad-8fb1-aaf8292b98fb" providerId="ADAL" clId="{718E3984-3AD6-4099-A897-9F159BD017F4}"/>
    <pc:docChg chg="undo custSel delSld modSld sldOrd">
      <pc:chgData name="DIAGNE Aïssatou" userId="cec0fb78-56e4-48ad-8fb1-aaf8292b98fb" providerId="ADAL" clId="{718E3984-3AD6-4099-A897-9F159BD017F4}" dt="2026-10-20T10:29:46.386" v="57" actId="14100"/>
      <pc:docMkLst>
        <pc:docMk/>
      </pc:docMkLst>
      <pc:sldChg chg="delSp modSp mod">
        <pc:chgData name="DIAGNE Aïssatou" userId="cec0fb78-56e4-48ad-8fb1-aaf8292b98fb" providerId="ADAL" clId="{718E3984-3AD6-4099-A897-9F159BD017F4}" dt="2026-10-20T10:29:46.386" v="57" actId="14100"/>
        <pc:sldMkLst>
          <pc:docMk/>
          <pc:sldMk cId="0" sldId="256"/>
        </pc:sldMkLst>
        <pc:spChg chg="del">
          <ac:chgData name="DIAGNE Aïssatou" userId="cec0fb78-56e4-48ad-8fb1-aaf8292b98fb" providerId="ADAL" clId="{718E3984-3AD6-4099-A897-9F159BD017F4}" dt="2026-10-20T10:25:18.963" v="2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5:17.282" v="1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5:21.076" v="3" actId="478"/>
          <ac:spMkLst>
            <pc:docMk/>
            <pc:sldMk cId="0" sldId="256"/>
            <ac:spMk id="10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5:14.459" v="0" actId="478"/>
          <ac:spMkLst>
            <pc:docMk/>
            <pc:sldMk cId="0" sldId="256"/>
            <ac:spMk id="11" creationId="{00000000-0000-0000-0000-000000000000}"/>
          </ac:spMkLst>
        </pc:spChg>
        <pc:spChg chg="mod">
          <ac:chgData name="DIAGNE Aïssatou" userId="cec0fb78-56e4-48ad-8fb1-aaf8292b98fb" providerId="ADAL" clId="{718E3984-3AD6-4099-A897-9F159BD017F4}" dt="2026-10-20T10:29:46.386" v="57" actId="14100"/>
          <ac:spMkLst>
            <pc:docMk/>
            <pc:sldMk cId="0" sldId="256"/>
            <ac:spMk id="12" creationId="{00000000-0000-0000-0000-000000000000}"/>
          </ac:spMkLst>
        </pc:spChg>
        <pc:spChg chg="mod">
          <ac:chgData name="DIAGNE Aïssatou" userId="cec0fb78-56e4-48ad-8fb1-aaf8292b98fb" providerId="ADAL" clId="{718E3984-3AD6-4099-A897-9F159BD017F4}" dt="2026-10-20T10:25:25.245" v="13" actId="20577"/>
          <ac:spMkLst>
            <pc:docMk/>
            <pc:sldMk cId="0" sldId="256"/>
            <ac:spMk id="17" creationId="{00000000-0000-0000-0000-000000000000}"/>
          </ac:spMkLst>
        </pc:spChg>
        <pc:spChg chg="mod">
          <ac:chgData name="DIAGNE Aïssatou" userId="cec0fb78-56e4-48ad-8fb1-aaf8292b98fb" providerId="ADAL" clId="{718E3984-3AD6-4099-A897-9F159BD017F4}" dt="2026-10-20T10:25:32.078" v="14" actId="6549"/>
          <ac:spMkLst>
            <pc:docMk/>
            <pc:sldMk cId="0" sldId="256"/>
            <ac:spMk id="18" creationId="{00000000-0000-0000-0000-000000000000}"/>
          </ac:spMkLst>
        </pc:spChg>
      </pc:sldChg>
      <pc:sldChg chg="del">
        <pc:chgData name="DIAGNE Aïssatou" userId="cec0fb78-56e4-48ad-8fb1-aaf8292b98fb" providerId="ADAL" clId="{718E3984-3AD6-4099-A897-9F159BD017F4}" dt="2026-10-20T10:26:55.643" v="42" actId="47"/>
        <pc:sldMkLst>
          <pc:docMk/>
          <pc:sldMk cId="0" sldId="257"/>
        </pc:sldMkLst>
      </pc:sldChg>
      <pc:sldChg chg="modSp">
        <pc:chgData name="DIAGNE Aïssatou" userId="cec0fb78-56e4-48ad-8fb1-aaf8292b98fb" providerId="ADAL" clId="{718E3984-3AD6-4099-A897-9F159BD017F4}" dt="2026-10-20T10:28:04.752" v="45" actId="16037"/>
        <pc:sldMkLst>
          <pc:docMk/>
          <pc:sldMk cId="0" sldId="258"/>
        </pc:sldMkLst>
        <pc:spChg chg="mod">
          <ac:chgData name="DIAGNE Aïssatou" userId="cec0fb78-56e4-48ad-8fb1-aaf8292b98fb" providerId="ADAL" clId="{718E3984-3AD6-4099-A897-9F159BD017F4}" dt="2026-10-20T10:28:04.752" v="45" actId="16037"/>
          <ac:spMkLst>
            <pc:docMk/>
            <pc:sldMk cId="0" sldId="258"/>
            <ac:spMk id="2" creationId="{00000000-0000-0000-0000-000000000000}"/>
          </ac:spMkLst>
        </pc:spChg>
      </pc:sldChg>
      <pc:sldChg chg="addSp delSp modSp mod ord">
        <pc:chgData name="DIAGNE Aïssatou" userId="cec0fb78-56e4-48ad-8fb1-aaf8292b98fb" providerId="ADAL" clId="{718E3984-3AD6-4099-A897-9F159BD017F4}" dt="2026-10-20T10:26:50.942" v="41"/>
        <pc:sldMkLst>
          <pc:docMk/>
          <pc:sldMk cId="0" sldId="259"/>
        </pc:sldMkLst>
        <pc:spChg chg="del">
          <ac:chgData name="DIAGNE Aïssatou" userId="cec0fb78-56e4-48ad-8fb1-aaf8292b98fb" providerId="ADAL" clId="{718E3984-3AD6-4099-A897-9F159BD017F4}" dt="2026-10-20T10:26:34.211" v="37" actId="478"/>
          <ac:spMkLst>
            <pc:docMk/>
            <pc:sldMk cId="0" sldId="259"/>
            <ac:spMk id="6" creationId="{00000000-0000-0000-0000-000000000000}"/>
          </ac:spMkLst>
        </pc:spChg>
        <pc:spChg chg="add del mod">
          <ac:chgData name="DIAGNE Aïssatou" userId="cec0fb78-56e4-48ad-8fb1-aaf8292b98fb" providerId="ADAL" clId="{718E3984-3AD6-4099-A897-9F159BD017F4}" dt="2026-10-20T10:26:44.908" v="39" actId="1076"/>
          <ac:spMkLst>
            <pc:docMk/>
            <pc:sldMk cId="0" sldId="259"/>
            <ac:spMk id="7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03.354" v="15" actId="478"/>
          <ac:spMkLst>
            <pc:docMk/>
            <pc:sldMk cId="0" sldId="259"/>
            <ac:spMk id="23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04.522" v="16" actId="478"/>
          <ac:spMkLst>
            <pc:docMk/>
            <pc:sldMk cId="0" sldId="259"/>
            <ac:spMk id="24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07.212" v="18" actId="478"/>
          <ac:spMkLst>
            <pc:docMk/>
            <pc:sldMk cId="0" sldId="259"/>
            <ac:spMk id="26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08.106" v="19" actId="478"/>
          <ac:spMkLst>
            <pc:docMk/>
            <pc:sldMk cId="0" sldId="259"/>
            <ac:spMk id="27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05.331" v="17" actId="478"/>
          <ac:spMkLst>
            <pc:docMk/>
            <pc:sldMk cId="0" sldId="259"/>
            <ac:spMk id="28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09.819" v="20" actId="478"/>
          <ac:spMkLst>
            <pc:docMk/>
            <pc:sldMk cId="0" sldId="259"/>
            <ac:spMk id="29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0.547" v="21" actId="478"/>
          <ac:spMkLst>
            <pc:docMk/>
            <pc:sldMk cId="0" sldId="259"/>
            <ac:spMk id="30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3.523" v="23" actId="478"/>
          <ac:spMkLst>
            <pc:docMk/>
            <pc:sldMk cId="0" sldId="259"/>
            <ac:spMk id="31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2.085" v="22" actId="478"/>
          <ac:spMkLst>
            <pc:docMk/>
            <pc:sldMk cId="0" sldId="259"/>
            <ac:spMk id="32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4.066" v="24" actId="478"/>
          <ac:spMkLst>
            <pc:docMk/>
            <pc:sldMk cId="0" sldId="259"/>
            <ac:spMk id="33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5.656" v="25" actId="478"/>
          <ac:spMkLst>
            <pc:docMk/>
            <pc:sldMk cId="0" sldId="259"/>
            <ac:spMk id="34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7.123" v="27" actId="478"/>
          <ac:spMkLst>
            <pc:docMk/>
            <pc:sldMk cId="0" sldId="259"/>
            <ac:spMk id="35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6.331" v="26" actId="478"/>
          <ac:spMkLst>
            <pc:docMk/>
            <pc:sldMk cId="0" sldId="259"/>
            <ac:spMk id="36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8.596" v="29" actId="478"/>
          <ac:spMkLst>
            <pc:docMk/>
            <pc:sldMk cId="0" sldId="259"/>
            <ac:spMk id="37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7.790" v="28" actId="478"/>
          <ac:spMkLst>
            <pc:docMk/>
            <pc:sldMk cId="0" sldId="259"/>
            <ac:spMk id="38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20.267" v="31" actId="478"/>
          <ac:spMkLst>
            <pc:docMk/>
            <pc:sldMk cId="0" sldId="259"/>
            <ac:spMk id="39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21.747" v="32" actId="478"/>
          <ac:spMkLst>
            <pc:docMk/>
            <pc:sldMk cId="0" sldId="259"/>
            <ac:spMk id="40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19.316" v="30" actId="478"/>
          <ac:spMkLst>
            <pc:docMk/>
            <pc:sldMk cId="0" sldId="259"/>
            <ac:spMk id="41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23.676" v="34" actId="478"/>
          <ac:spMkLst>
            <pc:docMk/>
            <pc:sldMk cId="0" sldId="259"/>
            <ac:spMk id="42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6:23.133" v="33" actId="478"/>
          <ac:spMkLst>
            <pc:docMk/>
            <pc:sldMk cId="0" sldId="259"/>
            <ac:spMk id="43" creationId="{00000000-0000-0000-0000-000000000000}"/>
          </ac:spMkLst>
        </pc:spChg>
      </pc:sldChg>
      <pc:sldChg chg="modSp mod">
        <pc:chgData name="DIAGNE Aïssatou" userId="cec0fb78-56e4-48ad-8fb1-aaf8292b98fb" providerId="ADAL" clId="{718E3984-3AD6-4099-A897-9F159BD017F4}" dt="2026-10-20T10:27:15.595" v="44" actId="14100"/>
        <pc:sldMkLst>
          <pc:docMk/>
          <pc:sldMk cId="0" sldId="261"/>
        </pc:sldMkLst>
        <pc:spChg chg="mod">
          <ac:chgData name="DIAGNE Aïssatou" userId="cec0fb78-56e4-48ad-8fb1-aaf8292b98fb" providerId="ADAL" clId="{718E3984-3AD6-4099-A897-9F159BD017F4}" dt="2026-10-20T10:27:15.595" v="44" actId="14100"/>
          <ac:spMkLst>
            <pc:docMk/>
            <pc:sldMk cId="0" sldId="261"/>
            <ac:spMk id="15" creationId="{00000000-0000-0000-0000-000000000000}"/>
          </ac:spMkLst>
        </pc:spChg>
        <pc:spChg chg="mod">
          <ac:chgData name="DIAGNE Aïssatou" userId="cec0fb78-56e4-48ad-8fb1-aaf8292b98fb" providerId="ADAL" clId="{718E3984-3AD6-4099-A897-9F159BD017F4}" dt="2026-10-20T10:27:13.978" v="43" actId="1076"/>
          <ac:spMkLst>
            <pc:docMk/>
            <pc:sldMk cId="0" sldId="261"/>
            <ac:spMk id="16" creationId="{00000000-0000-0000-0000-000000000000}"/>
          </ac:spMkLst>
        </pc:spChg>
      </pc:sldChg>
      <pc:sldChg chg="delSp mod">
        <pc:chgData name="DIAGNE Aïssatou" userId="cec0fb78-56e4-48ad-8fb1-aaf8292b98fb" providerId="ADAL" clId="{718E3984-3AD6-4099-A897-9F159BD017F4}" dt="2026-10-20T10:29:20.807" v="56" actId="478"/>
        <pc:sldMkLst>
          <pc:docMk/>
          <pc:sldMk cId="0" sldId="263"/>
        </pc:sldMkLst>
        <pc:spChg chg="del">
          <ac:chgData name="DIAGNE Aïssatou" userId="cec0fb78-56e4-48ad-8fb1-aaf8292b98fb" providerId="ADAL" clId="{718E3984-3AD6-4099-A897-9F159BD017F4}" dt="2026-10-20T10:29:03.694" v="46" actId="478"/>
          <ac:spMkLst>
            <pc:docMk/>
            <pc:sldMk cId="0" sldId="263"/>
            <ac:spMk id="6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09.666" v="49" actId="478"/>
          <ac:spMkLst>
            <pc:docMk/>
            <pc:sldMk cId="0" sldId="263"/>
            <ac:spMk id="31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11.514" v="50" actId="478"/>
          <ac:spMkLst>
            <pc:docMk/>
            <pc:sldMk cId="0" sldId="263"/>
            <ac:spMk id="32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12.835" v="51" actId="478"/>
          <ac:spMkLst>
            <pc:docMk/>
            <pc:sldMk cId="0" sldId="263"/>
            <ac:spMk id="33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13.947" v="52" actId="478"/>
          <ac:spMkLst>
            <pc:docMk/>
            <pc:sldMk cId="0" sldId="263"/>
            <ac:spMk id="34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20.807" v="56" actId="478"/>
          <ac:spMkLst>
            <pc:docMk/>
            <pc:sldMk cId="0" sldId="263"/>
            <ac:spMk id="35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15.731" v="53" actId="478"/>
          <ac:spMkLst>
            <pc:docMk/>
            <pc:sldMk cId="0" sldId="263"/>
            <ac:spMk id="36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17.690" v="54" actId="478"/>
          <ac:spMkLst>
            <pc:docMk/>
            <pc:sldMk cId="0" sldId="263"/>
            <ac:spMk id="37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18.970" v="55" actId="478"/>
          <ac:spMkLst>
            <pc:docMk/>
            <pc:sldMk cId="0" sldId="263"/>
            <ac:spMk id="38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05.405" v="47" actId="478"/>
          <ac:spMkLst>
            <pc:docMk/>
            <pc:sldMk cId="0" sldId="263"/>
            <ac:spMk id="39" creationId="{00000000-0000-0000-0000-000000000000}"/>
          </ac:spMkLst>
        </pc:spChg>
        <pc:spChg chg="del">
          <ac:chgData name="DIAGNE Aïssatou" userId="cec0fb78-56e4-48ad-8fb1-aaf8292b98fb" providerId="ADAL" clId="{718E3984-3AD6-4099-A897-9F159BD017F4}" dt="2026-10-20T10:29:07.221" v="48" actId="478"/>
          <ac:spMkLst>
            <pc:docMk/>
            <pc:sldMk cId="0" sldId="263"/>
            <ac:spMk id="4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7816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5C182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0" y="6803136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0" y="54864"/>
            <a:ext cx="4023360" cy="6748272"/>
          </a:xfrm>
          <a:prstGeom prst="rect">
            <a:avLst/>
          </a:prstGeom>
          <a:solidFill>
            <a:srgbClr val="7A2235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05840"/>
            <a:ext cx="1371600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2880360"/>
            <a:ext cx="365760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9"/>
          <p:cNvSpPr txBox="1"/>
          <p:nvPr/>
        </p:nvSpPr>
        <p:spPr>
          <a:xfrm>
            <a:off x="4480559" y="1828800"/>
            <a:ext cx="7346819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52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Finance &amp;</a:t>
            </a:r>
            <a:endParaRPr lang="en-US" sz="5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52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Aquatic Food</a:t>
            </a:r>
            <a:endParaRPr lang="en-US" sz="5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52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</a:t>
            </a:r>
            <a:endParaRPr lang="en-US" sz="5200" dirty="0"/>
          </a:p>
        </p:txBody>
      </p:sp>
      <p:sp>
        <p:nvSpPr>
          <p:cNvPr id="13" name="Shape 10"/>
          <p:cNvSpPr/>
          <p:nvPr/>
        </p:nvSpPr>
        <p:spPr>
          <a:xfrm>
            <a:off x="4480560" y="4297680"/>
            <a:ext cx="457200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 txBox="1"/>
          <p:nvPr/>
        </p:nvSpPr>
        <p:spPr>
          <a:xfrm>
            <a:off x="4480560" y="44348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D8D2C6"/>
                </a:solidFill>
              </a:rPr>
              <a:t>WAEMU regional approach for diversifying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D8D2C6"/>
                </a:solidFill>
              </a:rPr>
              <a:t>aquatic food value chains and cross-border</a:t>
            </a:r>
            <a:endParaRPr lang="en-US" sz="120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D8D2C6"/>
                </a:solidFill>
              </a:rPr>
              <a:t>fisheries governance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480560" y="5394960"/>
            <a:ext cx="7132320" cy="109728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6" name="Text 13"/>
          <p:cNvSpPr txBox="1"/>
          <p:nvPr/>
        </p:nvSpPr>
        <p:spPr>
          <a:xfrm>
            <a:off x="4663440" y="5468112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Aïssatou DIAGNE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4663440" y="57607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4A060"/>
                </a:solidFill>
              </a:rPr>
              <a:t>Principal Climate Finance Officer, DFDD — BOAD</a:t>
            </a:r>
            <a:endParaRPr lang="en-US" sz="1000" dirty="0"/>
          </a:p>
        </p:txBody>
      </p:sp>
      <p:sp>
        <p:nvSpPr>
          <p:cNvPr id="18" name="Text 15"/>
          <p:cNvSpPr txBox="1"/>
          <p:nvPr/>
        </p:nvSpPr>
        <p:spPr>
          <a:xfrm>
            <a:off x="4663440" y="603504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DB8AE"/>
                </a:solidFill>
              </a:rPr>
              <a:t>October 20, 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6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2560320" cy="6858000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82880"/>
            <a:ext cx="1554480" cy="19659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2286000"/>
            <a:ext cx="320040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4"/>
          <p:cNvSpPr txBox="1"/>
          <p:nvPr/>
        </p:nvSpPr>
        <p:spPr>
          <a:xfrm>
            <a:off x="274320" y="2472640"/>
            <a:ext cx="2148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Member</a:t>
            </a:r>
            <a:endParaRPr lang="en-US" sz="26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WAEMU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274320" y="3520440"/>
            <a:ext cx="32004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6"/>
          <p:cNvSpPr txBox="1"/>
          <p:nvPr/>
        </p:nvSpPr>
        <p:spPr>
          <a:xfrm>
            <a:off x="274320" y="361188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800" dirty="0">
                <a:solidFill>
                  <a:srgbClr val="C8C3B9"/>
                </a:solidFill>
              </a:rPr>
              <a:t>Founded in 1973, BOAD is the common development institution of the member states of the West African Economic and Monetary Union.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274320" y="4754880"/>
            <a:ext cx="2011680" cy="9144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8"/>
          <p:cNvSpPr txBox="1"/>
          <p:nvPr/>
        </p:nvSpPr>
        <p:spPr>
          <a:xfrm>
            <a:off x="274320" y="480060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1973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1234440" y="486460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4B89A"/>
                </a:solidFill>
              </a:rPr>
              <a:t>Founded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274320" y="5349240"/>
            <a:ext cx="2011680" cy="9144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4" name="Text 11"/>
          <p:cNvSpPr txBox="1"/>
          <p:nvPr/>
        </p:nvSpPr>
        <p:spPr>
          <a:xfrm>
            <a:off x="274320" y="539496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$9.6B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234440" y="545896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4B89A"/>
                </a:solidFill>
              </a:rPr>
              <a:t>Assets</a:t>
            </a:r>
            <a:endParaRPr lang="en-US" sz="850" dirty="0"/>
          </a:p>
        </p:txBody>
      </p:sp>
      <p:sp>
        <p:nvSpPr>
          <p:cNvPr id="16" name="Shape 13"/>
          <p:cNvSpPr/>
          <p:nvPr/>
        </p:nvSpPr>
        <p:spPr>
          <a:xfrm>
            <a:off x="274320" y="5943600"/>
            <a:ext cx="2011680" cy="9144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4"/>
          <p:cNvSpPr txBox="1"/>
          <p:nvPr/>
        </p:nvSpPr>
        <p:spPr>
          <a:xfrm>
            <a:off x="274320" y="5989320"/>
            <a:ext cx="914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Baa1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6053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C4B89A"/>
                </a:solidFill>
              </a:rPr>
              <a:t>Moody's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2560320" y="0"/>
            <a:ext cx="9628632" cy="4572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7"/>
          <p:cNvSpPr txBox="1"/>
          <p:nvPr/>
        </p:nvSpPr>
        <p:spPr>
          <a:xfrm>
            <a:off x="2743200" y="164592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Area of Operation — WAEMU</a:t>
            </a:r>
            <a:endParaRPr lang="en-US" sz="2600" dirty="0"/>
          </a:p>
        </p:txBody>
      </p:sp>
      <p:sp>
        <p:nvSpPr>
          <p:cNvPr id="21" name="Text 18"/>
          <p:cNvSpPr txBox="1"/>
          <p:nvPr/>
        </p:nvSpPr>
        <p:spPr>
          <a:xfrm>
            <a:off x="2743200" y="621792"/>
            <a:ext cx="8961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B5E52"/>
                </a:solidFill>
              </a:rPr>
              <a:t>Map of 8 Member States  ·  HQ: Lomé, Togo  ·  Presence across West Africa</a:t>
            </a:r>
            <a:endParaRPr lang="en-US" sz="95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960120"/>
            <a:ext cx="6400800" cy="5029200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9464040" y="139903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FAF6EE"/>
                </a:solidFill>
              </a:rPr>
              <a:t>🇨🇮  Côte d'Ivoire</a:t>
            </a:r>
            <a:endParaRPr lang="en-US" sz="1000" dirty="0"/>
          </a:p>
        </p:txBody>
      </p:sp>
      <p:sp>
        <p:nvSpPr>
          <p:cNvPr id="44" name="Shape 40"/>
          <p:cNvSpPr/>
          <p:nvPr/>
        </p:nvSpPr>
        <p:spPr>
          <a:xfrm>
            <a:off x="2560320" y="6263640"/>
            <a:ext cx="9628632" cy="548640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5" name="Text 41"/>
          <p:cNvSpPr txBox="1"/>
          <p:nvPr/>
        </p:nvSpPr>
        <p:spPr>
          <a:xfrm>
            <a:off x="2834640" y="6309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AF6EE"/>
                </a:solidFill>
              </a:rPr>
              <a:t>8  Member States</a:t>
            </a:r>
            <a:endParaRPr lang="en-US" sz="900" dirty="0"/>
          </a:p>
        </p:txBody>
      </p:sp>
      <p:sp>
        <p:nvSpPr>
          <p:cNvPr id="46" name="Shape 42"/>
          <p:cNvSpPr/>
          <p:nvPr/>
        </p:nvSpPr>
        <p:spPr>
          <a:xfrm>
            <a:off x="5120640" y="6355080"/>
            <a:ext cx="9144" cy="27432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7" name="Text 43"/>
          <p:cNvSpPr txBox="1"/>
          <p:nvPr/>
        </p:nvSpPr>
        <p:spPr>
          <a:xfrm>
            <a:off x="5166360" y="6309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AF6EE"/>
                </a:solidFill>
              </a:rPr>
              <a:t>127M  People</a:t>
            </a:r>
            <a:endParaRPr lang="en-US" sz="900" dirty="0"/>
          </a:p>
        </p:txBody>
      </p:sp>
      <p:sp>
        <p:nvSpPr>
          <p:cNvPr id="48" name="Shape 44"/>
          <p:cNvSpPr/>
          <p:nvPr/>
        </p:nvSpPr>
        <p:spPr>
          <a:xfrm>
            <a:off x="7452360" y="6355080"/>
            <a:ext cx="9144" cy="27432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5"/>
          <p:cNvSpPr txBox="1"/>
          <p:nvPr/>
        </p:nvSpPr>
        <p:spPr>
          <a:xfrm>
            <a:off x="7498080" y="6309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AF6EE"/>
                </a:solidFill>
              </a:rPr>
              <a:t>GCF · GEF · AF  Accreditation</a:t>
            </a:r>
            <a:endParaRPr lang="en-US" sz="900" dirty="0"/>
          </a:p>
        </p:txBody>
      </p:sp>
      <p:sp>
        <p:nvSpPr>
          <p:cNvPr id="50" name="Shape 46"/>
          <p:cNvSpPr/>
          <p:nvPr/>
        </p:nvSpPr>
        <p:spPr>
          <a:xfrm>
            <a:off x="9784080" y="6355080"/>
            <a:ext cx="9144" cy="27432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Text 47"/>
          <p:cNvSpPr txBox="1"/>
          <p:nvPr/>
        </p:nvSpPr>
        <p:spPr>
          <a:xfrm>
            <a:off x="9829800" y="630936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AF6EE"/>
                </a:solidFill>
              </a:rPr>
              <a:t>FEC 0%  Climate Studies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5C1828"/>
          </a:solidFill>
          <a:ln/>
        </p:spPr>
        <p:txBody>
          <a:bodyPr/>
          <a:lstStyle/>
          <a:p>
            <a:endParaRPr lang="fr-FR"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 txBox="1"/>
          <p:nvPr/>
        </p:nvSpPr>
        <p:spPr>
          <a:xfrm>
            <a:off x="457200" y="22860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Djoliba La Suite Plan — 6 Strategic Pillars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7132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4A882"/>
                </a:solidFill>
              </a:rPr>
              <a:t>Horizon 2024–2030  ·  BOAD's climate-centred development framework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20040" y="1143000"/>
            <a:ext cx="3794760" cy="23317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7" name="Shape 5"/>
          <p:cNvSpPr/>
          <p:nvPr/>
        </p:nvSpPr>
        <p:spPr>
          <a:xfrm>
            <a:off x="320040" y="1143000"/>
            <a:ext cx="37947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Text 6"/>
          <p:cNvSpPr txBox="1"/>
          <p:nvPr/>
        </p:nvSpPr>
        <p:spPr>
          <a:xfrm>
            <a:off x="521208" y="125272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21208" y="16459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Agrifood &amp; Food Security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21208" y="2121408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521208" y="221284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Financing the agricultural value chain, aquaculture, and sustainable fisheries. Aquatic food systems integrated as a cross-cutting priority.</a:t>
            </a:r>
            <a:endParaRPr lang="en-US" sz="850" dirty="0"/>
          </a:p>
        </p:txBody>
      </p:sp>
      <p:sp>
        <p:nvSpPr>
          <p:cNvPr id="12" name="Text 10"/>
          <p:cNvSpPr txBox="1"/>
          <p:nvPr/>
        </p:nvSpPr>
        <p:spPr>
          <a:xfrm>
            <a:off x="521208" y="313639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C4A882"/>
                </a:solidFill>
              </a:rPr>
              <a:t>CIP · FEC · Aquaculture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4270248" y="1143000"/>
            <a:ext cx="3794760" cy="23317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4" name="Shape 12"/>
          <p:cNvSpPr/>
          <p:nvPr/>
        </p:nvSpPr>
        <p:spPr>
          <a:xfrm>
            <a:off x="4270248" y="1143000"/>
            <a:ext cx="37947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 txBox="1"/>
          <p:nvPr/>
        </p:nvSpPr>
        <p:spPr>
          <a:xfrm>
            <a:off x="4471416" y="125272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4471416" y="16459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Resilient Infrastructure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71416" y="2121408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 txBox="1"/>
          <p:nvPr/>
        </p:nvSpPr>
        <p:spPr>
          <a:xfrm>
            <a:off x="4471416" y="221284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Roads, energy, drinking water, irrigation. Climate resilience approach embedded in all infrastructure projects.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4471416" y="313639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C4A882"/>
                </a:solidFill>
              </a:rPr>
              <a:t>Adaptation · Water · Energy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8220456" y="1143000"/>
            <a:ext cx="3794760" cy="23317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1" name="Shape 19"/>
          <p:cNvSpPr/>
          <p:nvPr/>
        </p:nvSpPr>
        <p:spPr>
          <a:xfrm>
            <a:off x="8220456" y="1143000"/>
            <a:ext cx="37947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2" name="Text 20"/>
          <p:cNvSpPr txBox="1"/>
          <p:nvPr/>
        </p:nvSpPr>
        <p:spPr>
          <a:xfrm>
            <a:off x="8421624" y="125272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</a:t>
            </a:r>
            <a:endParaRPr lang="en-US" sz="2400" dirty="0"/>
          </a:p>
        </p:txBody>
      </p:sp>
      <p:sp>
        <p:nvSpPr>
          <p:cNvPr id="23" name="Text 21"/>
          <p:cNvSpPr txBox="1"/>
          <p:nvPr/>
        </p:nvSpPr>
        <p:spPr>
          <a:xfrm>
            <a:off x="8421624" y="16459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Development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8421624" y="2121408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 txBox="1"/>
          <p:nvPr/>
        </p:nvSpPr>
        <p:spPr>
          <a:xfrm>
            <a:off x="8421624" y="221284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Health, education, social protection. High-impact social projects for vulnerable populations in coastal and rural areas.</a:t>
            </a:r>
            <a:endParaRPr lang="en-US" sz="850" dirty="0"/>
          </a:p>
        </p:txBody>
      </p:sp>
      <p:sp>
        <p:nvSpPr>
          <p:cNvPr id="26" name="Text 24"/>
          <p:cNvSpPr txBox="1"/>
          <p:nvPr/>
        </p:nvSpPr>
        <p:spPr>
          <a:xfrm>
            <a:off x="8421624" y="313639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C4A882"/>
                </a:solidFill>
              </a:rPr>
              <a:t>Gender · Social · Youth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320040" y="3611880"/>
            <a:ext cx="3794760" cy="23317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8" name="Shape 26"/>
          <p:cNvSpPr/>
          <p:nvPr/>
        </p:nvSpPr>
        <p:spPr>
          <a:xfrm>
            <a:off x="320040" y="3611880"/>
            <a:ext cx="37947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 txBox="1"/>
          <p:nvPr/>
        </p:nvSpPr>
        <p:spPr>
          <a:xfrm>
            <a:off x="521208" y="37216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</a:t>
            </a:r>
            <a:endParaRPr lang="en-US" sz="2400" dirty="0"/>
          </a:p>
        </p:txBody>
      </p:sp>
      <p:sp>
        <p:nvSpPr>
          <p:cNvPr id="30" name="Text 28"/>
          <p:cNvSpPr txBox="1"/>
          <p:nvPr/>
        </p:nvSpPr>
        <p:spPr>
          <a:xfrm>
            <a:off x="521208" y="4114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Markets &amp; Private Sector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21208" y="4590288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2" name="Text 30"/>
          <p:cNvSpPr txBox="1"/>
          <p:nvPr/>
        </p:nvSpPr>
        <p:spPr>
          <a:xfrm>
            <a:off x="521208" y="468172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Private sector mobilisation, capital markets, green and blue bonds. Blended finance instruments and guarantees.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521208" y="560527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C4A882"/>
                </a:solidFill>
              </a:rPr>
              <a:t>Green Bonds · PPP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4270248" y="3611880"/>
            <a:ext cx="3794760" cy="23317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Shape 33"/>
          <p:cNvSpPr/>
          <p:nvPr/>
        </p:nvSpPr>
        <p:spPr>
          <a:xfrm>
            <a:off x="4270248" y="3611880"/>
            <a:ext cx="37947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 txBox="1"/>
          <p:nvPr/>
        </p:nvSpPr>
        <p:spPr>
          <a:xfrm>
            <a:off x="4471416" y="37216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endParaRPr lang="en-US" sz="2400" dirty="0"/>
          </a:p>
        </p:txBody>
      </p:sp>
      <p:sp>
        <p:nvSpPr>
          <p:cNvPr id="37" name="Text 35"/>
          <p:cNvSpPr txBox="1"/>
          <p:nvPr/>
        </p:nvSpPr>
        <p:spPr>
          <a:xfrm>
            <a:off x="4471416" y="4114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&amp; Institutions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4471416" y="4590288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 txBox="1"/>
          <p:nvPr/>
        </p:nvSpPr>
        <p:spPr>
          <a:xfrm>
            <a:off x="4471416" y="468172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Institutional capacity building, fiscal systems, public financial management across the 8 WAEMU member states.</a:t>
            </a:r>
            <a:endParaRPr lang="en-US" sz="850" dirty="0"/>
          </a:p>
        </p:txBody>
      </p:sp>
      <p:sp>
        <p:nvSpPr>
          <p:cNvPr id="40" name="Text 38"/>
          <p:cNvSpPr txBox="1"/>
          <p:nvPr/>
        </p:nvSpPr>
        <p:spPr>
          <a:xfrm>
            <a:off x="4471416" y="560527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C4A882"/>
                </a:solidFill>
              </a:rPr>
              <a:t>Institutions · Fiscal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8220456" y="3611880"/>
            <a:ext cx="3794760" cy="23317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2" name="Shape 40"/>
          <p:cNvSpPr/>
          <p:nvPr/>
        </p:nvSpPr>
        <p:spPr>
          <a:xfrm>
            <a:off x="8220456" y="3611880"/>
            <a:ext cx="37947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3" name="Text 41"/>
          <p:cNvSpPr txBox="1"/>
          <p:nvPr/>
        </p:nvSpPr>
        <p:spPr>
          <a:xfrm>
            <a:off x="8421624" y="37216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</a:t>
            </a:r>
            <a:endParaRPr lang="en-US" sz="2400" dirty="0"/>
          </a:p>
        </p:txBody>
      </p:sp>
      <p:sp>
        <p:nvSpPr>
          <p:cNvPr id="44" name="Text 42"/>
          <p:cNvSpPr txBox="1"/>
          <p:nvPr/>
        </p:nvSpPr>
        <p:spPr>
          <a:xfrm>
            <a:off x="8421624" y="411480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Integration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8421624" y="4590288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6" name="Text 44"/>
          <p:cNvSpPr txBox="1"/>
          <p:nvPr/>
        </p:nvSpPr>
        <p:spPr>
          <a:xfrm>
            <a:off x="8421624" y="4681728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Cross-border projects, economic corridors, WAEMU/ECOWAS cooperation. Shared natural resource governance.</a:t>
            </a:r>
            <a:endParaRPr lang="en-US" sz="850" dirty="0"/>
          </a:p>
        </p:txBody>
      </p:sp>
      <p:sp>
        <p:nvSpPr>
          <p:cNvPr id="47" name="Text 45"/>
          <p:cNvSpPr txBox="1"/>
          <p:nvPr/>
        </p:nvSpPr>
        <p:spPr>
          <a:xfrm>
            <a:off x="8421624" y="5605272"/>
            <a:ext cx="3383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kern="0" spc="50" dirty="0">
                <a:solidFill>
                  <a:srgbClr val="C4A882"/>
                </a:solidFill>
              </a:rPr>
              <a:t>WAEMU · ECOWAS · Regional</a:t>
            </a:r>
            <a:endParaRPr lang="en-US" sz="750" dirty="0"/>
          </a:p>
        </p:txBody>
      </p:sp>
      <p:sp>
        <p:nvSpPr>
          <p:cNvPr id="48" name="Shape 46"/>
          <p:cNvSpPr/>
          <p:nvPr/>
        </p:nvSpPr>
        <p:spPr>
          <a:xfrm>
            <a:off x="0" y="6217920"/>
            <a:ext cx="12188952" cy="594360"/>
          </a:xfrm>
          <a:prstGeom prst="rect">
            <a:avLst/>
          </a:prstGeom>
          <a:solidFill>
            <a:srgbClr val="1A050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9" name="Text 47"/>
          <p:cNvSpPr txBox="1"/>
          <p:nvPr/>
        </p:nvSpPr>
        <p:spPr>
          <a:xfrm>
            <a:off x="365760" y="62636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00" dirty="0">
                <a:solidFill>
                  <a:srgbClr val="C4A060"/>
                </a:solidFill>
              </a:rPr>
              <a:t>🌿  CROSS-CUTTING CLIMATE &amp; ENVIRONMENT</a:t>
            </a:r>
            <a:endParaRPr lang="en-US" sz="800" dirty="0"/>
          </a:p>
        </p:txBody>
      </p:sp>
      <p:sp>
        <p:nvSpPr>
          <p:cNvPr id="50" name="Text 48"/>
          <p:cNvSpPr txBox="1"/>
          <p:nvPr/>
        </p:nvSpPr>
        <p:spPr>
          <a:xfrm>
            <a:off x="5029200" y="6263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AF6EE"/>
                </a:solidFill>
              </a:rPr>
              <a:t>50%  Climate finance target by 2030</a:t>
            </a:r>
            <a:endParaRPr lang="en-US" sz="800" dirty="0"/>
          </a:p>
        </p:txBody>
      </p:sp>
      <p:sp>
        <p:nvSpPr>
          <p:cNvPr id="51" name="Text 49"/>
          <p:cNvSpPr txBox="1"/>
          <p:nvPr/>
        </p:nvSpPr>
        <p:spPr>
          <a:xfrm>
            <a:off x="6812280" y="6263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AF6EE"/>
                </a:solidFill>
              </a:rPr>
              <a:t>EUR 750M  BOAD Green Bond</a:t>
            </a:r>
            <a:endParaRPr lang="en-US" sz="800" dirty="0"/>
          </a:p>
        </p:txBody>
      </p:sp>
      <p:sp>
        <p:nvSpPr>
          <p:cNvPr id="52" name="Text 50"/>
          <p:cNvSpPr txBox="1"/>
          <p:nvPr/>
        </p:nvSpPr>
        <p:spPr>
          <a:xfrm>
            <a:off x="8595360" y="6263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AF6EE"/>
                </a:solidFill>
              </a:rPr>
              <a:t>FEC 0%  Feasibility Studies</a:t>
            </a:r>
            <a:endParaRPr lang="en-US" sz="800" dirty="0"/>
          </a:p>
        </p:txBody>
      </p:sp>
      <p:sp>
        <p:nvSpPr>
          <p:cNvPr id="53" name="Text 51"/>
          <p:cNvSpPr txBox="1"/>
          <p:nvPr/>
        </p:nvSpPr>
        <p:spPr>
          <a:xfrm>
            <a:off x="10378440" y="62636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FAF6EE"/>
                </a:solidFill>
              </a:rPr>
              <a:t>GCF · GEF · AF  Direct Access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6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0" y="64008"/>
            <a:ext cx="12188952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0" y="0"/>
            <a:ext cx="2560320" cy="6858000"/>
          </a:xfrm>
          <a:prstGeom prst="rect">
            <a:avLst/>
          </a:prstGeom>
          <a:solidFill>
            <a:srgbClr val="3A1A1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" name="Text 4"/>
          <p:cNvSpPr txBox="1"/>
          <p:nvPr/>
        </p:nvSpPr>
        <p:spPr>
          <a:xfrm>
            <a:off x="274320" y="457200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E8E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7200" dirty="0"/>
          </a:p>
        </p:txBody>
      </p:sp>
      <p:sp>
        <p:nvSpPr>
          <p:cNvPr id="7" name="Text 5"/>
          <p:cNvSpPr txBox="1"/>
          <p:nvPr/>
        </p:nvSpPr>
        <p:spPr>
          <a:xfrm>
            <a:off x="274320" y="13716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200" dirty="0">
                <a:solidFill>
                  <a:srgbClr val="C4A060"/>
                </a:solidFill>
              </a:rPr>
              <a:t>Partnership Framework</a:t>
            </a:r>
            <a:endParaRPr lang="en-US" sz="800" dirty="0"/>
          </a:p>
        </p:txBody>
      </p:sp>
      <p:sp>
        <p:nvSpPr>
          <p:cNvPr id="8" name="Text 6"/>
          <p:cNvSpPr txBox="1"/>
          <p:nvPr/>
        </p:nvSpPr>
        <p:spPr>
          <a:xfrm>
            <a:off x="274320" y="1645920"/>
            <a:ext cx="2011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BOAD–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WASOP: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</a:t>
            </a:r>
            <a:endParaRPr lang="en-US" sz="2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274320" y="3547872"/>
            <a:ext cx="365760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 txBox="1"/>
          <p:nvPr/>
        </p:nvSpPr>
        <p:spPr>
          <a:xfrm>
            <a:off x="274320" y="365760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A structural partnership to coordinate financing of aquatic food systems across the 8 WAEMU states.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560320" y="64008"/>
            <a:ext cx="9628632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 txBox="1"/>
          <p:nvPr/>
        </p:nvSpPr>
        <p:spPr>
          <a:xfrm>
            <a:off x="2743200" y="1828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BOAD–WASOP Framework &amp; Regional Roadmap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2743200" y="658368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5E52"/>
                </a:solidFill>
              </a:rPr>
              <a:t>Memorandum of understanding, strategic partnerships and project pipeline 2025–2030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0" y="1051560"/>
            <a:ext cx="4206240" cy="36576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Shape 13"/>
          <p:cNvSpPr/>
          <p:nvPr/>
        </p:nvSpPr>
        <p:spPr>
          <a:xfrm>
            <a:off x="2743200" y="1051560"/>
            <a:ext cx="4206240" cy="237744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6" name="Shape 14"/>
          <p:cNvSpPr/>
          <p:nvPr/>
        </p:nvSpPr>
        <p:spPr>
          <a:xfrm>
            <a:off x="2743200" y="1051560"/>
            <a:ext cx="4206240" cy="36576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7" name="Text 15"/>
          <p:cNvSpPr txBox="1"/>
          <p:nvPr/>
        </p:nvSpPr>
        <p:spPr>
          <a:xfrm>
            <a:off x="2926080" y="118872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1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WASOP × BOAD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926080" y="1481328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00" dirty="0">
                <a:solidFill>
                  <a:srgbClr val="8B5E52"/>
                </a:solidFill>
              </a:rPr>
              <a:t>West Africa Sustainable Ocean Plan</a:t>
            </a:r>
            <a:endParaRPr lang="en-US" sz="800" dirty="0"/>
          </a:p>
        </p:txBody>
      </p:sp>
      <p:sp>
        <p:nvSpPr>
          <p:cNvPr id="19" name="Text 17"/>
          <p:cNvSpPr txBox="1"/>
          <p:nvPr/>
        </p:nvSpPr>
        <p:spPr>
          <a:xfrm>
            <a:off x="2926080" y="173736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900" dirty="0">
                <a:solidFill>
                  <a:srgbClr val="8A7060"/>
                </a:solidFill>
              </a:rPr>
              <a:t>MoU signed with Cape Verde (ECOWAS presidency). BOAD co-chairs the sustainable fisheries finance coordination platform in West Africa — the first such agreement in the region.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2926080" y="2743200"/>
            <a:ext cx="3840480" cy="54864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 txBox="1"/>
          <p:nvPr/>
        </p:nvSpPr>
        <p:spPr>
          <a:xfrm>
            <a:off x="3063240" y="281635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3931920" y="285292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5E52"/>
                </a:solidFill>
              </a:rPr>
              <a:t>Memorandum of Understanding</a:t>
            </a:r>
            <a:endParaRPr lang="en-US" sz="8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8B5E52"/>
                </a:solidFill>
              </a:rPr>
              <a:t>Cape Verde + EBID signed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2743200" y="3611880"/>
            <a:ext cx="420624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2743200" y="3611880"/>
            <a:ext cx="4206240" cy="164592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2743200" y="3611880"/>
            <a:ext cx="420624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 txBox="1"/>
          <p:nvPr/>
        </p:nvSpPr>
        <p:spPr>
          <a:xfrm>
            <a:off x="2926080" y="3749040"/>
            <a:ext cx="3840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1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Guinea-Bissau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2926080" y="4041648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kern="0" spc="100" dirty="0">
                <a:solidFill>
                  <a:srgbClr val="8B5E52"/>
                </a:solidFill>
              </a:rPr>
              <a:t>Debt-for-Nature Swap</a:t>
            </a:r>
            <a:endParaRPr lang="en-US" sz="800" dirty="0"/>
          </a:p>
        </p:txBody>
      </p:sp>
      <p:sp>
        <p:nvSpPr>
          <p:cNvPr id="28" name="Text 26"/>
          <p:cNvSpPr txBox="1"/>
          <p:nvPr/>
        </p:nvSpPr>
        <p:spPr>
          <a:xfrm>
            <a:off x="2926080" y="429768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900" dirty="0">
                <a:solidFill>
                  <a:srgbClr val="8A7060"/>
                </a:solidFill>
              </a:rPr>
              <a:t>Debt conversion mechanism for nature investment — protection of marine areas and financing of sustainable fisheries resource management.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7406640" y="1051560"/>
            <a:ext cx="4480560" cy="123444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 txBox="1"/>
          <p:nvPr/>
        </p:nvSpPr>
        <p:spPr>
          <a:xfrm>
            <a:off x="7589520" y="1188720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2200" dirty="0"/>
          </a:p>
        </p:txBody>
      </p:sp>
      <p:sp>
        <p:nvSpPr>
          <p:cNvPr id="31" name="Text 29"/>
          <p:cNvSpPr txBox="1"/>
          <p:nvPr/>
        </p:nvSpPr>
        <p:spPr>
          <a:xfrm>
            <a:off x="8503920" y="117043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3A1A10"/>
                </a:solidFill>
              </a:rPr>
              <a:t>Launch of regional roadmap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589520" y="1645920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850" dirty="0">
                <a:solidFill>
                  <a:srgbClr val="8B5E52"/>
                </a:solidFill>
              </a:rPr>
              <a:t>Identification of the fisheries and aquaculture project pipeline across 8 WAEMU states, with prioritisation of cross-border investments.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7406640" y="2441448"/>
            <a:ext cx="4480560" cy="123444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4" name="Text 32"/>
          <p:cNvSpPr txBox="1"/>
          <p:nvPr/>
        </p:nvSpPr>
        <p:spPr>
          <a:xfrm>
            <a:off x="7589520" y="2578608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2200" dirty="0"/>
          </a:p>
        </p:txBody>
      </p:sp>
      <p:sp>
        <p:nvSpPr>
          <p:cNvPr id="35" name="Text 33"/>
          <p:cNvSpPr txBox="1"/>
          <p:nvPr/>
        </p:nvSpPr>
        <p:spPr>
          <a:xfrm>
            <a:off x="8503920" y="256032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3A1A10"/>
                </a:solidFill>
              </a:rPr>
              <a:t>Côte d'Ivoire Climate Investment Programme (CIP)</a:t>
            </a:r>
            <a:endParaRPr lang="en-US" sz="1100" dirty="0"/>
          </a:p>
        </p:txBody>
      </p:sp>
      <p:sp>
        <p:nvSpPr>
          <p:cNvPr id="36" name="Text 34"/>
          <p:cNvSpPr txBox="1"/>
          <p:nvPr/>
        </p:nvSpPr>
        <p:spPr>
          <a:xfrm>
            <a:off x="7589520" y="3035808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850" dirty="0">
                <a:solidFill>
                  <a:srgbClr val="8B5E52"/>
                </a:solidFill>
              </a:rPr>
              <a:t>Programmatic approach: project pipeline to be financed through BOAD resources and the Climate Studies Fund (FEC at 0%).</a:t>
            </a:r>
            <a:endParaRPr lang="en-US" sz="850" dirty="0"/>
          </a:p>
        </p:txBody>
      </p:sp>
      <p:sp>
        <p:nvSpPr>
          <p:cNvPr id="37" name="Shape 35"/>
          <p:cNvSpPr/>
          <p:nvPr/>
        </p:nvSpPr>
        <p:spPr>
          <a:xfrm>
            <a:off x="7406640" y="3831336"/>
            <a:ext cx="4480560" cy="123444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8" name="Text 36"/>
          <p:cNvSpPr txBox="1"/>
          <p:nvPr/>
        </p:nvSpPr>
        <p:spPr>
          <a:xfrm>
            <a:off x="7589520" y="3968496"/>
            <a:ext cx="822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lang="en-US" sz="2200" dirty="0"/>
          </a:p>
        </p:txBody>
      </p:sp>
      <p:sp>
        <p:nvSpPr>
          <p:cNvPr id="39" name="Text 37"/>
          <p:cNvSpPr txBox="1"/>
          <p:nvPr/>
        </p:nvSpPr>
        <p:spPr>
          <a:xfrm>
            <a:off x="8503920" y="3950208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3A1A10"/>
                </a:solidFill>
              </a:rPr>
              <a:t>Target: EUR 150M/year in blue finance</a:t>
            </a:r>
            <a:endParaRPr lang="en-US" sz="1100" dirty="0"/>
          </a:p>
        </p:txBody>
      </p:sp>
      <p:sp>
        <p:nvSpPr>
          <p:cNvPr id="40" name="Text 38"/>
          <p:cNvSpPr txBox="1"/>
          <p:nvPr/>
        </p:nvSpPr>
        <p:spPr>
          <a:xfrm>
            <a:off x="7589520" y="4425696"/>
            <a:ext cx="4160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850" dirty="0">
                <a:solidFill>
                  <a:srgbClr val="8B5E52"/>
                </a:solidFill>
              </a:rPr>
              <a:t>Deployment of the regional blue credit line and mobilisation of GCF, GEF, and Adaptation Fund windows.</a:t>
            </a:r>
            <a:endParaRPr lang="en-US" sz="850" dirty="0"/>
          </a:p>
        </p:txBody>
      </p:sp>
      <p:sp>
        <p:nvSpPr>
          <p:cNvPr id="41" name="Shape 39"/>
          <p:cNvSpPr/>
          <p:nvPr/>
        </p:nvSpPr>
        <p:spPr>
          <a:xfrm>
            <a:off x="7406640" y="5166360"/>
            <a:ext cx="4480560" cy="914400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 txBox="1"/>
          <p:nvPr/>
        </p:nvSpPr>
        <p:spPr>
          <a:xfrm>
            <a:off x="7589520" y="5257800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372 M$</a:t>
            </a:r>
            <a:endParaRPr lang="en-US" sz="3400" dirty="0"/>
          </a:p>
        </p:txBody>
      </p:sp>
      <p:sp>
        <p:nvSpPr>
          <p:cNvPr id="43" name="Text 41"/>
          <p:cNvSpPr txBox="1"/>
          <p:nvPr/>
        </p:nvSpPr>
        <p:spPr>
          <a:xfrm>
            <a:off x="9235440" y="528523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AF6EE"/>
                </a:solidFill>
              </a:rPr>
              <a:t>Blue CIV — Côte d'Ivoire CIP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9235440" y="5559552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C8C3B9"/>
                </a:solidFill>
              </a:rPr>
              <a:t>Sustainable Fisheries · Aquaculture · Coastal Management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5C182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Text 2"/>
          <p:cNvSpPr txBox="1"/>
          <p:nvPr/>
        </p:nvSpPr>
        <p:spPr>
          <a:xfrm>
            <a:off x="365760" y="18288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Diversifying Aquatic Food Value Chains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11430000" y="91440"/>
            <a:ext cx="731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EAE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685800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C4A882"/>
                </a:solidFill>
              </a:rPr>
              <a:t>Fisheries · Aquaculture · Seaweed Farming — at WAEMU regional scale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0" y="1024128"/>
            <a:ext cx="12188952" cy="9144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274320" y="1115568"/>
            <a:ext cx="3794760" cy="502920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274320" y="1115568"/>
            <a:ext cx="3794760" cy="36576"/>
          </a:xfrm>
          <a:prstGeom prst="rect">
            <a:avLst/>
          </a:prstGeom>
          <a:solidFill>
            <a:srgbClr val="A088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Text 8"/>
          <p:cNvSpPr txBox="1"/>
          <p:nvPr/>
        </p:nvSpPr>
        <p:spPr>
          <a:xfrm>
            <a:off x="502920" y="12070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🎣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502920" y="1627632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Fisheries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Fisheries Governance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02920" y="2176272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3" name="Text 11"/>
          <p:cNvSpPr txBox="1"/>
          <p:nvPr/>
        </p:nvSpPr>
        <p:spPr>
          <a:xfrm>
            <a:off x="502920" y="2258568"/>
            <a:ext cx="33375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West Africa hosts one of the world's most productive fishing zones, yet faces mounting pressure. Through the WASOP framework and Djoliba La Suite plan, BOAD co-finances cross-border fisheries resource governance.</a:t>
            </a:r>
            <a:endParaRPr lang="en-US" sz="850" dirty="0"/>
          </a:p>
          <a:p>
            <a:pPr marL="0" indent="0">
              <a:lnSpc>
                <a:spcPct val="150000"/>
              </a:lnSpc>
              <a:buNone/>
            </a:pPr>
            <a:endParaRPr lang="en-US" sz="8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Areas covered: Atlantic coast (Senegal, Guinea-Bissau, Côte d'Ivoire), Niger River (Mali, Niger, Benin), Volta (Burkina Faso, Togo).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502920" y="4553712"/>
            <a:ext cx="3337560" cy="640080"/>
          </a:xfrm>
          <a:prstGeom prst="rect">
            <a:avLst/>
          </a:prstGeom>
          <a:solidFill>
            <a:srgbClr val="E8E0D8"/>
          </a:solidFill>
          <a:ln w="12700">
            <a:solidFill>
              <a:srgbClr val="C4A060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 txBox="1"/>
          <p:nvPr/>
        </p:nvSpPr>
        <p:spPr>
          <a:xfrm>
            <a:off x="640080" y="4599432"/>
            <a:ext cx="10104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WASOP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805940" y="4618532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Regional platform</a:t>
            </a:r>
            <a:endParaRPr lang="en-US" sz="8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co-led with BOAD</a:t>
            </a:r>
            <a:endParaRPr lang="en-US" sz="8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285232"/>
            <a:ext cx="3337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A882"/>
                </a:solidFill>
              </a:rPr>
              <a:t>Artisanal Fisheries · Governance · WAEMU Zones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4224528" y="1115568"/>
            <a:ext cx="3794760" cy="502920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Shape 17"/>
          <p:cNvSpPr/>
          <p:nvPr/>
        </p:nvSpPr>
        <p:spPr>
          <a:xfrm>
            <a:off x="4224528" y="1115568"/>
            <a:ext cx="3794760" cy="36576"/>
          </a:xfrm>
          <a:prstGeom prst="rect">
            <a:avLst/>
          </a:prstGeom>
          <a:solidFill>
            <a:srgbClr val="A088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0" name="Text 18"/>
          <p:cNvSpPr txBox="1"/>
          <p:nvPr/>
        </p:nvSpPr>
        <p:spPr>
          <a:xfrm>
            <a:off x="4453128" y="12070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🐠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4453128" y="1627632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Aquaculture — Inland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Lagoon Production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4453128" y="2176272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 txBox="1"/>
          <p:nvPr/>
        </p:nvSpPr>
        <p:spPr>
          <a:xfrm>
            <a:off x="4453128" y="2258568"/>
            <a:ext cx="33375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High-potential sector across sub-Saharan Africa. BOAD supports pilot projects in Côte d'Ivoire (Ébrié Lagoon) and Togo.</a:t>
            </a:r>
            <a:endParaRPr lang="en-US" sz="850" dirty="0"/>
          </a:p>
          <a:p>
            <a:pPr marL="0" indent="0">
              <a:lnSpc>
                <a:spcPct val="150000"/>
              </a:lnSpc>
              <a:buNone/>
            </a:pPr>
            <a:endParaRPr lang="en-US" sz="8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Integrated in the Côte d'Ivoire Climate Investment Programme (CIP) — feasibility studies financed through the Climate Studies Fund (FEC at 0%).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4453128" y="4553712"/>
            <a:ext cx="3337560" cy="640080"/>
          </a:xfrm>
          <a:prstGeom prst="rect">
            <a:avLst/>
          </a:prstGeom>
          <a:solidFill>
            <a:srgbClr val="E8E0D8"/>
          </a:solidFill>
          <a:ln w="12700">
            <a:solidFill>
              <a:srgbClr val="C4A060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 23"/>
          <p:cNvSpPr txBox="1"/>
          <p:nvPr/>
        </p:nvSpPr>
        <p:spPr>
          <a:xfrm>
            <a:off x="4590288" y="4599432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5413248" y="46360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0% feasibility</a:t>
            </a:r>
            <a:endParaRPr lang="en-US" sz="8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study financing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4453128" y="5285232"/>
            <a:ext cx="3337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A882"/>
                </a:solidFill>
              </a:rPr>
              <a:t>Côte d'Ivoire · Togo · BOAD CIP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8174736" y="1115568"/>
            <a:ext cx="3794760" cy="502920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29" name="Shape 27"/>
          <p:cNvSpPr/>
          <p:nvPr/>
        </p:nvSpPr>
        <p:spPr>
          <a:xfrm>
            <a:off x="8174736" y="1115568"/>
            <a:ext cx="3794760" cy="36576"/>
          </a:xfrm>
          <a:prstGeom prst="rect">
            <a:avLst/>
          </a:prstGeom>
          <a:solidFill>
            <a:srgbClr val="A088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0" name="Text 28"/>
          <p:cNvSpPr txBox="1"/>
          <p:nvPr/>
        </p:nvSpPr>
        <p:spPr>
          <a:xfrm>
            <a:off x="8403336" y="1207008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🌿</a:t>
            </a:r>
            <a:endParaRPr lang="en-US" sz="2400" dirty="0"/>
          </a:p>
        </p:txBody>
      </p:sp>
      <p:sp>
        <p:nvSpPr>
          <p:cNvPr id="31" name="Text 29"/>
          <p:cNvSpPr txBox="1"/>
          <p:nvPr/>
        </p:nvSpPr>
        <p:spPr>
          <a:xfrm>
            <a:off x="8403336" y="1627632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Seaweed Farming —</a:t>
            </a:r>
            <a:endParaRPr lang="en-US" sz="14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Livelihoods &amp; Women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8403336" y="2176272"/>
            <a:ext cx="274320" cy="18288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 txBox="1"/>
          <p:nvPr/>
        </p:nvSpPr>
        <p:spPr>
          <a:xfrm>
            <a:off x="8403336" y="2258568"/>
            <a:ext cx="33375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Emerging value chain with strong social impact: seaweed cultivation in coastal zones, led primarily by women. Multiple benefits — food, cosmetics, natural fertilisers, carbon sequestration.</a:t>
            </a:r>
            <a:endParaRPr lang="en-US" sz="850" dirty="0"/>
          </a:p>
          <a:p>
            <a:pPr marL="0" indent="0">
              <a:lnSpc>
                <a:spcPct val="150000"/>
              </a:lnSpc>
              <a:buNone/>
            </a:pPr>
            <a:endParaRPr lang="en-US" sz="850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850" dirty="0">
                <a:solidFill>
                  <a:srgbClr val="C8C3B9"/>
                </a:solidFill>
              </a:rPr>
              <a:t>BOAD is exploring seaweed farming integration into its blue credit lines as a lever for economic empowerment.</a:t>
            </a:r>
            <a:endParaRPr lang="en-US" sz="850" dirty="0"/>
          </a:p>
        </p:txBody>
      </p:sp>
      <p:sp>
        <p:nvSpPr>
          <p:cNvPr id="34" name="Shape 32"/>
          <p:cNvSpPr/>
          <p:nvPr/>
        </p:nvSpPr>
        <p:spPr>
          <a:xfrm>
            <a:off x="8403336" y="4553712"/>
            <a:ext cx="3337560" cy="640080"/>
          </a:xfrm>
          <a:prstGeom prst="rect">
            <a:avLst/>
          </a:prstGeom>
          <a:solidFill>
            <a:srgbClr val="E8E0D8"/>
          </a:solidFill>
          <a:ln w="12700">
            <a:solidFill>
              <a:srgbClr val="C4A060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35" name="Text 33"/>
          <p:cNvSpPr txBox="1"/>
          <p:nvPr/>
        </p:nvSpPr>
        <p:spPr>
          <a:xfrm>
            <a:off x="8540496" y="4599432"/>
            <a:ext cx="777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♀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9363456" y="4636008"/>
            <a:ext cx="2286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Gender priority &amp;</a:t>
            </a:r>
            <a:endParaRPr lang="en-US" sz="8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coastal communities</a:t>
            </a:r>
            <a:endParaRPr lang="en-US" sz="800" dirty="0"/>
          </a:p>
        </p:txBody>
      </p:sp>
      <p:sp>
        <p:nvSpPr>
          <p:cNvPr id="37" name="Text 35"/>
          <p:cNvSpPr txBox="1"/>
          <p:nvPr/>
        </p:nvSpPr>
        <p:spPr>
          <a:xfrm>
            <a:off x="8403336" y="5285232"/>
            <a:ext cx="3337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C4A882"/>
                </a:solidFill>
              </a:rPr>
              <a:t>Seaweed · Women · Social Impact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0" y="6217920"/>
            <a:ext cx="12188952" cy="594360"/>
          </a:xfrm>
          <a:prstGeom prst="rect">
            <a:avLst/>
          </a:prstGeom>
          <a:solidFill>
            <a:srgbClr val="2B0A14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Text 37"/>
          <p:cNvSpPr txBox="1"/>
          <p:nvPr/>
        </p:nvSpPr>
        <p:spPr>
          <a:xfrm>
            <a:off x="365760" y="6291072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kern="0" spc="50" dirty="0">
                <a:solidFill>
                  <a:srgbClr val="C8C3B9"/>
                </a:solidFill>
              </a:rPr>
              <a:t>Djoliba La Suite  ·  Agrifood · Fisheries Governance · Aquaculture · Seaweed Farming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AF6EE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0" y="64008"/>
            <a:ext cx="12188952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365760" y="164592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BOAD Financing Instruments — Blue Finance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365760" y="62179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B5E52"/>
                </a:solidFill>
              </a:rPr>
              <a:t>Blue credit lines · Climate Studies Fund (FEC) · Blended finance · Green bonds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65760" y="914400"/>
            <a:ext cx="11457432" cy="9144"/>
          </a:xfrm>
          <a:prstGeom prst="rect">
            <a:avLst/>
          </a:prstGeom>
          <a:solidFill>
            <a:srgbClr val="E8E0E3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" name="Shape 6"/>
          <p:cNvSpPr/>
          <p:nvPr/>
        </p:nvSpPr>
        <p:spPr>
          <a:xfrm>
            <a:off x="274320" y="1005840"/>
            <a:ext cx="5623560" cy="36576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Shape 7"/>
          <p:cNvSpPr/>
          <p:nvPr/>
        </p:nvSpPr>
        <p:spPr>
          <a:xfrm>
            <a:off x="274320" y="1005840"/>
            <a:ext cx="5623560" cy="242316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0" name="Shape 8"/>
          <p:cNvSpPr/>
          <p:nvPr/>
        </p:nvSpPr>
        <p:spPr>
          <a:xfrm>
            <a:off x="274320" y="1005840"/>
            <a:ext cx="5623560" cy="36576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1" name="Shape 9"/>
          <p:cNvSpPr/>
          <p:nvPr/>
        </p:nvSpPr>
        <p:spPr>
          <a:xfrm>
            <a:off x="502920" y="1170432"/>
            <a:ext cx="548640" cy="548640"/>
          </a:xfrm>
          <a:prstGeom prst="ellipse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2" name="Text 10"/>
          <p:cNvSpPr txBox="1"/>
          <p:nvPr/>
        </p:nvSpPr>
        <p:spPr>
          <a:xfrm>
            <a:off x="502920" y="118872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💳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120700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3A1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Blue Credit Lines — Aquatic Economy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02920" y="182880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900" dirty="0">
                <a:solidFill>
                  <a:srgbClr val="8A7060"/>
                </a:solidFill>
              </a:rPr>
              <a:t>BOAD has structured two dedicated blue credit lines: one targeting fisheries and aquaculture operators, the other focused on sustainable coastal infrastructure.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278892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" y="3108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Dedicated lines</a:t>
            </a:r>
            <a:endParaRPr lang="en-US" sz="750" dirty="0"/>
          </a:p>
        </p:txBody>
      </p:sp>
      <p:sp>
        <p:nvSpPr>
          <p:cNvPr id="17" name="Shape 15"/>
          <p:cNvSpPr/>
          <p:nvPr/>
        </p:nvSpPr>
        <p:spPr>
          <a:xfrm>
            <a:off x="2240280" y="2816352"/>
            <a:ext cx="9144" cy="411480"/>
          </a:xfrm>
          <a:prstGeom prst="rect">
            <a:avLst/>
          </a:prstGeom>
          <a:solidFill>
            <a:srgbClr val="E0D4D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8" name="Text 16"/>
          <p:cNvSpPr txBox="1"/>
          <p:nvPr/>
        </p:nvSpPr>
        <p:spPr>
          <a:xfrm>
            <a:off x="2286000" y="278892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€150M/yr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2286000" y="3108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2030 Target</a:t>
            </a:r>
            <a:endParaRPr lang="en-US" sz="750" dirty="0"/>
          </a:p>
        </p:txBody>
      </p:sp>
      <p:sp>
        <p:nvSpPr>
          <p:cNvPr id="20" name="Shape 18"/>
          <p:cNvSpPr/>
          <p:nvPr/>
        </p:nvSpPr>
        <p:spPr>
          <a:xfrm>
            <a:off x="4023360" y="2816352"/>
            <a:ext cx="9144" cy="411480"/>
          </a:xfrm>
          <a:prstGeom prst="rect">
            <a:avLst/>
          </a:prstGeom>
          <a:solidFill>
            <a:srgbClr val="E0D4D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1" name="Text 19"/>
          <p:cNvSpPr txBox="1"/>
          <p:nvPr/>
        </p:nvSpPr>
        <p:spPr>
          <a:xfrm>
            <a:off x="4069080" y="278892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 Bond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4069080" y="3108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Under dev.</a:t>
            </a:r>
            <a:endParaRPr lang="en-US" sz="750" dirty="0"/>
          </a:p>
        </p:txBody>
      </p:sp>
      <p:sp>
        <p:nvSpPr>
          <p:cNvPr id="23" name="Shape 21"/>
          <p:cNvSpPr/>
          <p:nvPr/>
        </p:nvSpPr>
        <p:spPr>
          <a:xfrm>
            <a:off x="6080760" y="1005840"/>
            <a:ext cx="56235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4" name="Shape 22"/>
          <p:cNvSpPr/>
          <p:nvPr/>
        </p:nvSpPr>
        <p:spPr>
          <a:xfrm>
            <a:off x="6080760" y="1005840"/>
            <a:ext cx="5623560" cy="242316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5" name="Shape 23"/>
          <p:cNvSpPr/>
          <p:nvPr/>
        </p:nvSpPr>
        <p:spPr>
          <a:xfrm>
            <a:off x="6080760" y="1005840"/>
            <a:ext cx="5623560" cy="36576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Shape 24"/>
          <p:cNvSpPr/>
          <p:nvPr/>
        </p:nvSpPr>
        <p:spPr>
          <a:xfrm>
            <a:off x="6309360" y="1170432"/>
            <a:ext cx="548640" cy="548640"/>
          </a:xfrm>
          <a:prstGeom prst="ellipse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7" name="Text 25"/>
          <p:cNvSpPr txBox="1"/>
          <p:nvPr/>
        </p:nvSpPr>
        <p:spPr>
          <a:xfrm>
            <a:off x="6309360" y="118872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🔬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7040880" y="120700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3A1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Studies Fund (FEC) — 0%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6309360" y="182880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900" dirty="0">
                <a:solidFill>
                  <a:srgbClr val="8A7060"/>
                </a:solidFill>
              </a:rPr>
              <a:t>Flagship instrument of the Djoliba La Suite plan: zero-interest financing for feasibility studies on climate projects identified under the Climate Investment Programme (CIP).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309360" y="278892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6309360" y="3108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Interest Rate</a:t>
            </a:r>
            <a:endParaRPr lang="en-US" sz="750" dirty="0"/>
          </a:p>
        </p:txBody>
      </p:sp>
      <p:sp>
        <p:nvSpPr>
          <p:cNvPr id="32" name="Shape 30"/>
          <p:cNvSpPr/>
          <p:nvPr/>
        </p:nvSpPr>
        <p:spPr>
          <a:xfrm>
            <a:off x="8046720" y="2816352"/>
            <a:ext cx="9144" cy="411480"/>
          </a:xfrm>
          <a:prstGeom prst="rect">
            <a:avLst/>
          </a:prstGeom>
          <a:solidFill>
            <a:srgbClr val="E0D4D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3" name="Text 31"/>
          <p:cNvSpPr txBox="1"/>
          <p:nvPr/>
        </p:nvSpPr>
        <p:spPr>
          <a:xfrm>
            <a:off x="8092440" y="278892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CIP CI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8092440" y="3108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CIV Programme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9829800" y="2816352"/>
            <a:ext cx="9144" cy="411480"/>
          </a:xfrm>
          <a:prstGeom prst="rect">
            <a:avLst/>
          </a:prstGeom>
          <a:solidFill>
            <a:srgbClr val="E0D4D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6" name="Text 34"/>
          <p:cNvSpPr txBox="1"/>
          <p:nvPr/>
        </p:nvSpPr>
        <p:spPr>
          <a:xfrm>
            <a:off x="9875520" y="278892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Pipeline</a:t>
            </a:r>
            <a:endParaRPr lang="en-US" sz="1800" dirty="0"/>
          </a:p>
        </p:txBody>
      </p:sp>
      <p:sp>
        <p:nvSpPr>
          <p:cNvPr id="37" name="Text 35"/>
          <p:cNvSpPr txBox="1"/>
          <p:nvPr/>
        </p:nvSpPr>
        <p:spPr>
          <a:xfrm>
            <a:off x="9875520" y="310896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Projects ID'd</a:t>
            </a:r>
            <a:endParaRPr lang="en-US" sz="750" dirty="0"/>
          </a:p>
        </p:txBody>
      </p:sp>
      <p:sp>
        <p:nvSpPr>
          <p:cNvPr id="38" name="Shape 36"/>
          <p:cNvSpPr/>
          <p:nvPr/>
        </p:nvSpPr>
        <p:spPr>
          <a:xfrm>
            <a:off x="274320" y="3611880"/>
            <a:ext cx="5623560" cy="36576"/>
          </a:xfrm>
          <a:prstGeom prst="rect">
            <a:avLst/>
          </a:prstGeom>
          <a:solidFill>
            <a:srgbClr val="3A1A1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9" name="Shape 37"/>
          <p:cNvSpPr/>
          <p:nvPr/>
        </p:nvSpPr>
        <p:spPr>
          <a:xfrm>
            <a:off x="274320" y="3611880"/>
            <a:ext cx="5623560" cy="2423160"/>
          </a:xfrm>
          <a:prstGeom prst="rect">
            <a:avLst/>
          </a:prstGeom>
          <a:solidFill>
            <a:srgbClr val="3A1A1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0" name="Shape 38"/>
          <p:cNvSpPr/>
          <p:nvPr/>
        </p:nvSpPr>
        <p:spPr>
          <a:xfrm>
            <a:off x="274320" y="3611880"/>
            <a:ext cx="5623560" cy="36576"/>
          </a:xfrm>
          <a:prstGeom prst="rect">
            <a:avLst/>
          </a:prstGeom>
          <a:solidFill>
            <a:srgbClr val="3A1A1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1" name="Shape 39"/>
          <p:cNvSpPr/>
          <p:nvPr/>
        </p:nvSpPr>
        <p:spPr>
          <a:xfrm>
            <a:off x="502920" y="3776472"/>
            <a:ext cx="548640" cy="548640"/>
          </a:xfrm>
          <a:prstGeom prst="ellipse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2" name="Text 40"/>
          <p:cNvSpPr txBox="1"/>
          <p:nvPr/>
        </p:nvSpPr>
        <p:spPr>
          <a:xfrm>
            <a:off x="502920" y="37947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🌐</a:t>
            </a:r>
            <a:endParaRPr lang="en-US" sz="2000" dirty="0"/>
          </a:p>
        </p:txBody>
      </p:sp>
      <p:sp>
        <p:nvSpPr>
          <p:cNvPr id="43" name="Text 41"/>
          <p:cNvSpPr txBox="1"/>
          <p:nvPr/>
        </p:nvSpPr>
        <p:spPr>
          <a:xfrm>
            <a:off x="1234440" y="381304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Blended Finance — GCF · GEF · Adaptation Fund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502920" y="443484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900" dirty="0">
                <a:solidFill>
                  <a:srgbClr val="C8C3B9"/>
                </a:solidFill>
              </a:rPr>
              <a:t>Direct access to the three main multilateral climate windows. BOAD uses these concessional resources to improve project financial conditions and attract private co-investors.</a:t>
            </a:r>
            <a:endParaRPr lang="en-US" sz="900" dirty="0"/>
          </a:p>
        </p:txBody>
      </p:sp>
      <p:sp>
        <p:nvSpPr>
          <p:cNvPr id="45" name="Text 43"/>
          <p:cNvSpPr txBox="1"/>
          <p:nvPr/>
        </p:nvSpPr>
        <p:spPr>
          <a:xfrm>
            <a:off x="502920" y="539496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GCF</a:t>
            </a:r>
            <a:endParaRPr lang="en-US" sz="1800" dirty="0"/>
          </a:p>
        </p:txBody>
      </p:sp>
      <p:sp>
        <p:nvSpPr>
          <p:cNvPr id="46" name="Text 44"/>
          <p:cNvSpPr txBox="1"/>
          <p:nvPr/>
        </p:nvSpPr>
        <p:spPr>
          <a:xfrm>
            <a:off x="502920" y="57150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89A72"/>
                </a:solidFill>
              </a:rPr>
              <a:t>Green Climate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2240280" y="5422392"/>
            <a:ext cx="9144" cy="411480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8" name="Text 46"/>
          <p:cNvSpPr txBox="1"/>
          <p:nvPr/>
        </p:nvSpPr>
        <p:spPr>
          <a:xfrm>
            <a:off x="2286000" y="539496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GEF</a:t>
            </a:r>
            <a:endParaRPr lang="en-US" sz="1800" dirty="0"/>
          </a:p>
        </p:txBody>
      </p:sp>
      <p:sp>
        <p:nvSpPr>
          <p:cNvPr id="49" name="Text 47"/>
          <p:cNvSpPr txBox="1"/>
          <p:nvPr/>
        </p:nvSpPr>
        <p:spPr>
          <a:xfrm>
            <a:off x="2286000" y="57150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89A72"/>
                </a:solidFill>
              </a:rPr>
              <a:t>Global Env.</a:t>
            </a: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4023360" y="5422392"/>
            <a:ext cx="9144" cy="411480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1" name="Text 49"/>
          <p:cNvSpPr txBox="1"/>
          <p:nvPr/>
        </p:nvSpPr>
        <p:spPr>
          <a:xfrm>
            <a:off x="4069080" y="539496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</a:t>
            </a:r>
            <a:endParaRPr lang="en-US" sz="1800" dirty="0"/>
          </a:p>
        </p:txBody>
      </p:sp>
      <p:sp>
        <p:nvSpPr>
          <p:cNvPr id="52" name="Text 50"/>
          <p:cNvSpPr txBox="1"/>
          <p:nvPr/>
        </p:nvSpPr>
        <p:spPr>
          <a:xfrm>
            <a:off x="4069080" y="57150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B89A72"/>
                </a:solidFill>
              </a:rPr>
              <a:t>Adapt. Fund</a:t>
            </a:r>
            <a:endParaRPr lang="en-US" sz="750" dirty="0"/>
          </a:p>
        </p:txBody>
      </p:sp>
      <p:sp>
        <p:nvSpPr>
          <p:cNvPr id="53" name="Shape 51"/>
          <p:cNvSpPr/>
          <p:nvPr/>
        </p:nvSpPr>
        <p:spPr>
          <a:xfrm>
            <a:off x="6080760" y="3611880"/>
            <a:ext cx="5623560" cy="36576"/>
          </a:xfrm>
          <a:prstGeom prst="rect">
            <a:avLst/>
          </a:prstGeom>
          <a:solidFill>
            <a:srgbClr val="8B6D4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4" name="Shape 52"/>
          <p:cNvSpPr/>
          <p:nvPr/>
        </p:nvSpPr>
        <p:spPr>
          <a:xfrm>
            <a:off x="6080760" y="3611880"/>
            <a:ext cx="5623560" cy="2423160"/>
          </a:xfrm>
          <a:prstGeom prst="rect">
            <a:avLst/>
          </a:prstGeom>
          <a:solidFill>
            <a:srgbClr val="F0E8D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5" name="Shape 53"/>
          <p:cNvSpPr/>
          <p:nvPr/>
        </p:nvSpPr>
        <p:spPr>
          <a:xfrm>
            <a:off x="6080760" y="3611880"/>
            <a:ext cx="5623560" cy="36576"/>
          </a:xfrm>
          <a:prstGeom prst="rect">
            <a:avLst/>
          </a:prstGeom>
          <a:solidFill>
            <a:srgbClr val="8B6D4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6" name="Shape 54"/>
          <p:cNvSpPr/>
          <p:nvPr/>
        </p:nvSpPr>
        <p:spPr>
          <a:xfrm>
            <a:off x="6309360" y="3776472"/>
            <a:ext cx="548640" cy="548640"/>
          </a:xfrm>
          <a:prstGeom prst="ellipse">
            <a:avLst/>
          </a:prstGeom>
          <a:solidFill>
            <a:srgbClr val="8B6D4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7" name="Text 55"/>
          <p:cNvSpPr txBox="1"/>
          <p:nvPr/>
        </p:nvSpPr>
        <p:spPr>
          <a:xfrm>
            <a:off x="6309360" y="3794760"/>
            <a:ext cx="548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📈</a:t>
            </a:r>
            <a:endParaRPr lang="en-US" sz="2000" dirty="0"/>
          </a:p>
        </p:txBody>
      </p:sp>
      <p:sp>
        <p:nvSpPr>
          <p:cNvPr id="58" name="Text 56"/>
          <p:cNvSpPr txBox="1"/>
          <p:nvPr/>
        </p:nvSpPr>
        <p:spPr>
          <a:xfrm>
            <a:off x="7040880" y="3813048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3A1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Markets — Green &amp; Blue Bonds</a:t>
            </a:r>
            <a:endParaRPr lang="en-US" sz="1200" dirty="0"/>
          </a:p>
        </p:txBody>
      </p:sp>
      <p:sp>
        <p:nvSpPr>
          <p:cNvPr id="59" name="Text 57"/>
          <p:cNvSpPr txBox="1"/>
          <p:nvPr/>
        </p:nvSpPr>
        <p:spPr>
          <a:xfrm>
            <a:off x="6309360" y="443484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5000"/>
              </a:lnSpc>
              <a:buNone/>
            </a:pPr>
            <a:r>
              <a:rPr lang="en-US" sz="900" dirty="0">
                <a:solidFill>
                  <a:srgbClr val="8A7060"/>
                </a:solidFill>
              </a:rPr>
              <a:t>Moody's Baa1 rating and USD 9.6B balance sheet give BOAD access to international markets. The EUR 750M green bond demonstrates strong capital-raising capacity.</a:t>
            </a:r>
            <a:endParaRPr lang="en-US" sz="900" dirty="0"/>
          </a:p>
        </p:txBody>
      </p:sp>
      <p:sp>
        <p:nvSpPr>
          <p:cNvPr id="60" name="Text 58"/>
          <p:cNvSpPr txBox="1"/>
          <p:nvPr/>
        </p:nvSpPr>
        <p:spPr>
          <a:xfrm>
            <a:off x="6309360" y="539496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Baa1</a:t>
            </a:r>
            <a:endParaRPr lang="en-US" sz="1800" dirty="0"/>
          </a:p>
        </p:txBody>
      </p:sp>
      <p:sp>
        <p:nvSpPr>
          <p:cNvPr id="61" name="Text 59"/>
          <p:cNvSpPr txBox="1"/>
          <p:nvPr/>
        </p:nvSpPr>
        <p:spPr>
          <a:xfrm>
            <a:off x="6309360" y="57150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Moody's</a:t>
            </a:r>
            <a:endParaRPr lang="en-US" sz="750" dirty="0"/>
          </a:p>
        </p:txBody>
      </p:sp>
      <p:sp>
        <p:nvSpPr>
          <p:cNvPr id="62" name="Shape 60"/>
          <p:cNvSpPr/>
          <p:nvPr/>
        </p:nvSpPr>
        <p:spPr>
          <a:xfrm>
            <a:off x="8046720" y="5422392"/>
            <a:ext cx="9144" cy="411480"/>
          </a:xfrm>
          <a:prstGeom prst="rect">
            <a:avLst/>
          </a:prstGeom>
          <a:solidFill>
            <a:srgbClr val="E0D4D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3" name="Text 61"/>
          <p:cNvSpPr txBox="1"/>
          <p:nvPr/>
        </p:nvSpPr>
        <p:spPr>
          <a:xfrm>
            <a:off x="8092440" y="539496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$9.6B</a:t>
            </a:r>
            <a:endParaRPr lang="en-US" sz="1800" dirty="0"/>
          </a:p>
        </p:txBody>
      </p:sp>
      <p:sp>
        <p:nvSpPr>
          <p:cNvPr id="64" name="Text 62"/>
          <p:cNvSpPr txBox="1"/>
          <p:nvPr/>
        </p:nvSpPr>
        <p:spPr>
          <a:xfrm>
            <a:off x="8092440" y="57150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Assets</a:t>
            </a:r>
            <a:endParaRPr lang="en-US" sz="750" dirty="0"/>
          </a:p>
        </p:txBody>
      </p:sp>
      <p:sp>
        <p:nvSpPr>
          <p:cNvPr id="65" name="Shape 63"/>
          <p:cNvSpPr/>
          <p:nvPr/>
        </p:nvSpPr>
        <p:spPr>
          <a:xfrm>
            <a:off x="9829800" y="5422392"/>
            <a:ext cx="9144" cy="411480"/>
          </a:xfrm>
          <a:prstGeom prst="rect">
            <a:avLst/>
          </a:prstGeom>
          <a:solidFill>
            <a:srgbClr val="E0D4D7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6" name="Text 64"/>
          <p:cNvSpPr txBox="1"/>
          <p:nvPr/>
        </p:nvSpPr>
        <p:spPr>
          <a:xfrm>
            <a:off x="9875520" y="5394960"/>
            <a:ext cx="1691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A03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€750M</a:t>
            </a:r>
            <a:endParaRPr lang="en-US" sz="1800" dirty="0"/>
          </a:p>
        </p:txBody>
      </p:sp>
      <p:sp>
        <p:nvSpPr>
          <p:cNvPr id="67" name="Text 65"/>
          <p:cNvSpPr txBox="1"/>
          <p:nvPr/>
        </p:nvSpPr>
        <p:spPr>
          <a:xfrm>
            <a:off x="9875520" y="5715000"/>
            <a:ext cx="1691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8B5E52"/>
                </a:solidFill>
              </a:rPr>
              <a:t>Green Bond</a:t>
            </a:r>
            <a:endParaRPr lang="en-US" sz="750" dirty="0"/>
          </a:p>
        </p:txBody>
      </p:sp>
      <p:sp>
        <p:nvSpPr>
          <p:cNvPr id="68" name="Shape 66"/>
          <p:cNvSpPr/>
          <p:nvPr/>
        </p:nvSpPr>
        <p:spPr>
          <a:xfrm>
            <a:off x="0" y="6236208"/>
            <a:ext cx="12188952" cy="576072"/>
          </a:xfrm>
          <a:prstGeom prst="rect">
            <a:avLst/>
          </a:prstGeom>
          <a:solidFill>
            <a:srgbClr val="A0304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69" name="Text 67"/>
          <p:cNvSpPr txBox="1"/>
          <p:nvPr/>
        </p:nvSpPr>
        <p:spPr>
          <a:xfrm>
            <a:off x="365760" y="627278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lang="en-US" sz="1400" dirty="0"/>
          </a:p>
        </p:txBody>
      </p:sp>
      <p:sp>
        <p:nvSpPr>
          <p:cNvPr id="70" name="Text 68"/>
          <p:cNvSpPr txBox="1"/>
          <p:nvPr/>
        </p:nvSpPr>
        <p:spPr>
          <a:xfrm>
            <a:off x="365760" y="65013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89A"/>
                </a:solidFill>
              </a:rPr>
              <a:t>Target Year</a:t>
            </a:r>
            <a:endParaRPr lang="en-US" sz="800" dirty="0"/>
          </a:p>
        </p:txBody>
      </p:sp>
      <p:sp>
        <p:nvSpPr>
          <p:cNvPr id="71" name="Shape 69"/>
          <p:cNvSpPr/>
          <p:nvPr/>
        </p:nvSpPr>
        <p:spPr>
          <a:xfrm>
            <a:off x="2679192" y="6309360"/>
            <a:ext cx="9144" cy="41148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2" name="Text 70"/>
          <p:cNvSpPr txBox="1"/>
          <p:nvPr/>
        </p:nvSpPr>
        <p:spPr>
          <a:xfrm>
            <a:off x="2697480" y="627278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€150M/yr</a:t>
            </a:r>
            <a:endParaRPr lang="en-US" sz="1400" dirty="0"/>
          </a:p>
        </p:txBody>
      </p:sp>
      <p:sp>
        <p:nvSpPr>
          <p:cNvPr id="73" name="Text 71"/>
          <p:cNvSpPr txBox="1"/>
          <p:nvPr/>
        </p:nvSpPr>
        <p:spPr>
          <a:xfrm>
            <a:off x="2697480" y="65013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89A"/>
                </a:solidFill>
              </a:rPr>
              <a:t>Annual Blue Finance</a:t>
            </a:r>
            <a:endParaRPr lang="en-US" sz="800" dirty="0"/>
          </a:p>
        </p:txBody>
      </p:sp>
      <p:sp>
        <p:nvSpPr>
          <p:cNvPr id="74" name="Shape 72"/>
          <p:cNvSpPr/>
          <p:nvPr/>
        </p:nvSpPr>
        <p:spPr>
          <a:xfrm>
            <a:off x="5010912" y="6309360"/>
            <a:ext cx="9144" cy="41148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5" name="Text 73"/>
          <p:cNvSpPr txBox="1"/>
          <p:nvPr/>
        </p:nvSpPr>
        <p:spPr>
          <a:xfrm>
            <a:off x="5029200" y="627278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$250M</a:t>
            </a:r>
            <a:endParaRPr lang="en-US" sz="1400" dirty="0"/>
          </a:p>
        </p:txBody>
      </p:sp>
      <p:sp>
        <p:nvSpPr>
          <p:cNvPr id="76" name="Text 74"/>
          <p:cNvSpPr txBox="1"/>
          <p:nvPr/>
        </p:nvSpPr>
        <p:spPr>
          <a:xfrm>
            <a:off x="5029200" y="65013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89A"/>
                </a:solidFill>
              </a:rPr>
              <a:t>Aquatic Pipeline</a:t>
            </a:r>
            <a:endParaRPr lang="en-US" sz="800" dirty="0"/>
          </a:p>
        </p:txBody>
      </p:sp>
      <p:sp>
        <p:nvSpPr>
          <p:cNvPr id="77" name="Shape 75"/>
          <p:cNvSpPr/>
          <p:nvPr/>
        </p:nvSpPr>
        <p:spPr>
          <a:xfrm>
            <a:off x="7342632" y="6309360"/>
            <a:ext cx="9144" cy="41148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8" name="Text 76"/>
          <p:cNvSpPr txBox="1"/>
          <p:nvPr/>
        </p:nvSpPr>
        <p:spPr>
          <a:xfrm>
            <a:off x="7360920" y="627278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projects</a:t>
            </a:r>
            <a:endParaRPr lang="en-US" sz="1400" dirty="0"/>
          </a:p>
        </p:txBody>
      </p:sp>
      <p:sp>
        <p:nvSpPr>
          <p:cNvPr id="79" name="Text 77"/>
          <p:cNvSpPr txBox="1"/>
          <p:nvPr/>
        </p:nvSpPr>
        <p:spPr>
          <a:xfrm>
            <a:off x="7360920" y="65013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89A"/>
                </a:solidFill>
              </a:rPr>
              <a:t>By 2030</a:t>
            </a:r>
            <a:endParaRPr lang="en-US" sz="800" dirty="0"/>
          </a:p>
        </p:txBody>
      </p:sp>
      <p:sp>
        <p:nvSpPr>
          <p:cNvPr id="80" name="Shape 78"/>
          <p:cNvSpPr/>
          <p:nvPr/>
        </p:nvSpPr>
        <p:spPr>
          <a:xfrm>
            <a:off x="9674352" y="6309360"/>
            <a:ext cx="9144" cy="411480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81" name="Text 79"/>
          <p:cNvSpPr txBox="1"/>
          <p:nvPr/>
        </p:nvSpPr>
        <p:spPr>
          <a:xfrm>
            <a:off x="9692640" y="6272784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</a:t>
            </a:r>
            <a:endParaRPr lang="en-US" sz="1400" dirty="0"/>
          </a:p>
        </p:txBody>
      </p:sp>
      <p:sp>
        <p:nvSpPr>
          <p:cNvPr id="82" name="Text 80"/>
          <p:cNvSpPr txBox="1"/>
          <p:nvPr/>
        </p:nvSpPr>
        <p:spPr>
          <a:xfrm>
            <a:off x="9692640" y="6501384"/>
            <a:ext cx="2103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C4B89A"/>
                </a:solidFill>
              </a:rPr>
              <a:t>Jobs Targeted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5C182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0" y="6803136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Shape 3"/>
          <p:cNvSpPr/>
          <p:nvPr/>
        </p:nvSpPr>
        <p:spPr>
          <a:xfrm>
            <a:off x="7772400" y="-1097280"/>
            <a:ext cx="6400800" cy="9144000"/>
          </a:xfrm>
          <a:prstGeom prst="ellipse">
            <a:avLst/>
          </a:prstGeom>
          <a:solidFill>
            <a:srgbClr val="3D0F1C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7" name="Text 5"/>
          <p:cNvSpPr txBox="1"/>
          <p:nvPr/>
        </p:nvSpPr>
        <p:spPr>
          <a:xfrm>
            <a:off x="548640" y="594360"/>
            <a:ext cx="6858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2800" i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"In West Africa, fish don't respect borders</a:t>
            </a:r>
            <a:endParaRPr lang="en-US" sz="28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2800" i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and neither should finance."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548640" y="2029968"/>
            <a:ext cx="457200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 txBox="1"/>
          <p:nvPr/>
        </p:nvSpPr>
        <p:spPr>
          <a:xfrm>
            <a:off x="548640" y="219456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C4A882"/>
                </a:solidFill>
              </a:rPr>
              <a:t>3 ASKS TO THE FiCS PLATFORM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48640" y="2633472"/>
            <a:ext cx="347472" cy="347472"/>
          </a:xfrm>
          <a:prstGeom prst="ellipse">
            <a:avLst/>
          </a:prstGeom>
          <a:solidFill>
            <a:srgbClr val="E0D9CF"/>
          </a:solidFill>
          <a:ln w="12700">
            <a:solidFill>
              <a:srgbClr val="C4A06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548640" y="263347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2642616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AF6EE"/>
                </a:solidFill>
              </a:rPr>
              <a:t>Adapted Blue Taxonomies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97280" y="2907792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900" dirty="0">
                <a:solidFill>
                  <a:srgbClr val="C8C3B9"/>
                </a:solidFill>
              </a:rPr>
              <a:t>Support the development of taxonomic frameworks for aquatic food systems in sub-Saharan Africa.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548640" y="3593592"/>
            <a:ext cx="347472" cy="347472"/>
          </a:xfrm>
          <a:prstGeom prst="ellipse">
            <a:avLst/>
          </a:prstGeom>
          <a:solidFill>
            <a:srgbClr val="E0D9CF"/>
          </a:solidFill>
          <a:ln w="12700">
            <a:solidFill>
              <a:srgbClr val="C4A06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 txBox="1"/>
          <p:nvPr/>
        </p:nvSpPr>
        <p:spPr>
          <a:xfrm>
            <a:off x="548640" y="359359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3602736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AF6EE"/>
                </a:solidFill>
              </a:rPr>
              <a:t>Guarantees &amp; De-risking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097280" y="3867912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900" dirty="0">
                <a:solidFill>
                  <a:srgbClr val="C8C3B9"/>
                </a:solidFill>
              </a:rPr>
              <a:t>Mobilise risk-sharing mechanisms (partial guarantees, co-investments) to catalyse private finance.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48640" y="4553712"/>
            <a:ext cx="347472" cy="347472"/>
          </a:xfrm>
          <a:prstGeom prst="ellipse">
            <a:avLst/>
          </a:prstGeom>
          <a:solidFill>
            <a:srgbClr val="E0D9CF"/>
          </a:solidFill>
          <a:ln w="12700">
            <a:solidFill>
              <a:srgbClr val="C4A06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9" name="Text 17"/>
          <p:cNvSpPr txBox="1"/>
          <p:nvPr/>
        </p:nvSpPr>
        <p:spPr>
          <a:xfrm>
            <a:off x="548640" y="45537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4562856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AF6EE"/>
                </a:solidFill>
              </a:rPr>
              <a:t>Peer Exchange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097280" y="4828032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5000"/>
              </a:lnSpc>
              <a:buNone/>
            </a:pPr>
            <a:r>
              <a:rPr lang="en-US" sz="900" dirty="0">
                <a:solidFill>
                  <a:srgbClr val="C8C3B9"/>
                </a:solidFill>
              </a:rPr>
              <a:t>Structure a network of development banks sharing best practices in regional blue finance.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48640" y="5577840"/>
            <a:ext cx="2103120" cy="18288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3" name="Text 21"/>
          <p:cNvSpPr txBox="1"/>
          <p:nvPr/>
        </p:nvSpPr>
        <p:spPr>
          <a:xfrm>
            <a:off x="548640" y="564184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$250M</a:t>
            </a:r>
            <a:endParaRPr lang="en-US" sz="28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126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Aquatic pipeline</a:t>
            </a:r>
            <a:endParaRPr lang="en-US" sz="8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ambition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880360" y="5577840"/>
            <a:ext cx="2103120" cy="18288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6" name="Text 24"/>
          <p:cNvSpPr txBox="1"/>
          <p:nvPr/>
        </p:nvSpPr>
        <p:spPr>
          <a:xfrm>
            <a:off x="2880360" y="564184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2800" dirty="0"/>
          </a:p>
        </p:txBody>
      </p:sp>
      <p:sp>
        <p:nvSpPr>
          <p:cNvPr id="27" name="Text 25"/>
          <p:cNvSpPr txBox="1"/>
          <p:nvPr/>
        </p:nvSpPr>
        <p:spPr>
          <a:xfrm>
            <a:off x="2880360" y="6126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Targeted projects</a:t>
            </a:r>
            <a:endParaRPr lang="en-US" sz="8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by 2030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5212080" y="5577840"/>
            <a:ext cx="2103120" cy="18288"/>
          </a:xfrm>
          <a:prstGeom prst="rect">
            <a:avLst/>
          </a:prstGeom>
          <a:solidFill>
            <a:srgbClr val="D8D0C5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29" name="Text 27"/>
          <p:cNvSpPr txBox="1"/>
          <p:nvPr/>
        </p:nvSpPr>
        <p:spPr>
          <a:xfrm>
            <a:off x="5212080" y="564184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5,000</a:t>
            </a:r>
            <a:endParaRPr lang="en-US" sz="2800" dirty="0"/>
          </a:p>
        </p:txBody>
      </p:sp>
      <p:sp>
        <p:nvSpPr>
          <p:cNvPr id="30" name="Text 28"/>
          <p:cNvSpPr txBox="1"/>
          <p:nvPr/>
        </p:nvSpPr>
        <p:spPr>
          <a:xfrm>
            <a:off x="5212080" y="6126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Direct jobs</a:t>
            </a:r>
            <a:endParaRPr lang="en-US" sz="8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800" dirty="0">
                <a:solidFill>
                  <a:srgbClr val="C4B89A"/>
                </a:solidFill>
              </a:rPr>
              <a:t>to create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5C1828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4" name="Shape 2"/>
          <p:cNvSpPr/>
          <p:nvPr/>
        </p:nvSpPr>
        <p:spPr>
          <a:xfrm>
            <a:off x="0" y="6803136"/>
            <a:ext cx="12188952" cy="54864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5" name="Text 3"/>
          <p:cNvSpPr txBox="1"/>
          <p:nvPr/>
        </p:nvSpPr>
        <p:spPr>
          <a:xfrm>
            <a:off x="7315200" y="274320"/>
            <a:ext cx="4572000" cy="6217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0" b="1" dirty="0">
                <a:solidFill>
                  <a:srgbClr val="2B0A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380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0972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400" dirty="0">
                <a:solidFill>
                  <a:srgbClr val="C4A060"/>
                </a:solidFill>
              </a:rPr>
              <a:t>Open Discussion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141732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0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Answers</a:t>
            </a:r>
            <a:endParaRPr lang="en-US" sz="6000" dirty="0"/>
          </a:p>
        </p:txBody>
      </p:sp>
      <p:sp>
        <p:nvSpPr>
          <p:cNvPr id="8" name="Shape 6"/>
          <p:cNvSpPr/>
          <p:nvPr/>
        </p:nvSpPr>
        <p:spPr>
          <a:xfrm>
            <a:off x="5184648" y="2743200"/>
            <a:ext cx="548640" cy="22860"/>
          </a:xfrm>
          <a:prstGeom prst="rect">
            <a:avLst/>
          </a:prstGeom>
          <a:solidFill>
            <a:srgbClr val="C4A060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9" name="Text 7"/>
          <p:cNvSpPr txBox="1"/>
          <p:nvPr/>
        </p:nvSpPr>
        <p:spPr>
          <a:xfrm>
            <a:off x="1371600" y="288036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C8C3B9"/>
                </a:solidFill>
              </a:rPr>
              <a:t>We invite you to ask questions about BOAD's blue finance strategy,</a:t>
            </a:r>
            <a:endParaRPr lang="en-US" sz="12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C8C3B9"/>
                </a:solidFill>
              </a:rPr>
              <a:t>the Climate Investment Programme (CIP), the Climate Studies Fund (FEC),</a:t>
            </a:r>
            <a:endParaRPr lang="en-US" sz="1200" dirty="0"/>
          </a:p>
          <a:p>
            <a:pPr marL="0" indent="0" algn="ctr">
              <a:lnSpc>
                <a:spcPct val="160000"/>
              </a:lnSpc>
              <a:buNone/>
            </a:pPr>
            <a:r>
              <a:rPr lang="en-US" sz="1200" dirty="0">
                <a:solidFill>
                  <a:srgbClr val="C8C3B9"/>
                </a:solidFill>
              </a:rPr>
              <a:t>and our regional partnerships for the blue economy in West Africa.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286000" y="4297680"/>
            <a:ext cx="7589520" cy="1417320"/>
          </a:xfrm>
          <a:prstGeom prst="rect">
            <a:avLst/>
          </a:prstGeom>
          <a:solidFill>
            <a:srgbClr val="3D0F1C"/>
          </a:solidFill>
          <a:ln w="12700">
            <a:solidFill>
              <a:srgbClr val="C4A060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11" name="Text 9"/>
          <p:cNvSpPr txBox="1"/>
          <p:nvPr/>
        </p:nvSpPr>
        <p:spPr>
          <a:xfrm>
            <a:off x="2514600" y="4462272"/>
            <a:ext cx="4114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AF6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Aïssatou DIAGNE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2514600" y="4828032"/>
            <a:ext cx="4114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C4A060"/>
                </a:solidFill>
              </a:rPr>
              <a:t>Climate Finance Officer, DFDD — BOAD</a:t>
            </a:r>
            <a:endParaRPr lang="en-US" sz="950" dirty="0"/>
          </a:p>
        </p:txBody>
      </p:sp>
      <p:sp>
        <p:nvSpPr>
          <p:cNvPr id="13" name="Text 11"/>
          <p:cNvSpPr txBox="1"/>
          <p:nvPr/>
        </p:nvSpPr>
        <p:spPr>
          <a:xfrm>
            <a:off x="2514600" y="510235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DB8AE"/>
                </a:solidFill>
              </a:rPr>
              <a:t>www.boad.org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858000" y="4526280"/>
            <a:ext cx="9144" cy="914400"/>
          </a:xfrm>
          <a:prstGeom prst="rect">
            <a:avLst/>
          </a:prstGeom>
          <a:solidFill>
            <a:srgbClr val="E0D9CF"/>
          </a:solidFill>
          <a:ln/>
        </p:spPr>
        <p:txBody>
          <a:bodyPr/>
          <a:lstStyle/>
          <a:p>
            <a:endParaRPr lang="fr-FR"/>
          </a:p>
        </p:txBody>
      </p:sp>
      <p:sp>
        <p:nvSpPr>
          <p:cNvPr id="15" name="Text 13"/>
          <p:cNvSpPr txBox="1"/>
          <p:nvPr/>
        </p:nvSpPr>
        <p:spPr>
          <a:xfrm>
            <a:off x="6995160" y="448056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400" dirty="0">
                <a:solidFill>
                  <a:srgbClr val="C4A0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BOAD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6995160" y="4919472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750" kern="0" spc="100" dirty="0">
                <a:solidFill>
                  <a:srgbClr val="C4A882"/>
                </a:solidFill>
              </a:rPr>
              <a:t>WEST AFRICAN</a:t>
            </a:r>
            <a:endParaRPr lang="en-US" sz="7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750" kern="0" spc="100" dirty="0">
                <a:solidFill>
                  <a:srgbClr val="C4A882"/>
                </a:solidFill>
              </a:rPr>
              <a:t>DEVELOPMENT BANK</a:t>
            </a:r>
            <a:endParaRPr lang="en-US" sz="750" dirty="0"/>
          </a:p>
        </p:txBody>
      </p:sp>
      <p:sp>
        <p:nvSpPr>
          <p:cNvPr id="17" name="Text 15"/>
          <p:cNvSpPr txBox="1"/>
          <p:nvPr/>
        </p:nvSpPr>
        <p:spPr>
          <a:xfrm>
            <a:off x="6995160" y="5321808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BFB9B0"/>
                </a:solidFill>
              </a:rPr>
              <a:t>FiCS Ocean Coalition · October 20, 2026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ouge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49daa86-ed6c-4b04-a6b7-06356425ae93}" enabled="0" method="" siteId="{049daa86-ed6c-4b04-a6b7-06356425ae9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1159</Words>
  <Application>Microsoft Office PowerPoint</Application>
  <PresentationFormat>Grand écran</PresentationFormat>
  <Paragraphs>210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BOAD_FiCS Ocean</dc:title>
  <dc:subject>PptxGenJS Presentation</dc:subject>
  <dc:creator>DIAGNE Aïssatou</dc:creator>
  <cp:lastModifiedBy>Aïssatou DIAGNE</cp:lastModifiedBy>
  <cp:revision>1</cp:revision>
  <dcterms:created xsi:type="dcterms:W3CDTF">2026-10-20T09:47:10Z</dcterms:created>
  <dcterms:modified xsi:type="dcterms:W3CDTF">2026-10-20T10:29:48Z</dcterms:modified>
</cp:coreProperties>
</file>