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4" r:id="rId6"/>
    <p:sldId id="265" r:id="rId7"/>
    <p:sldId id="260" r:id="rId8"/>
    <p:sldId id="261"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61" autoAdjust="0"/>
  </p:normalViewPr>
  <p:slideViewPr>
    <p:cSldViewPr snapToGrid="0" snapToObjects="1">
      <p:cViewPr varScale="1">
        <p:scale>
          <a:sx n="73" d="100"/>
          <a:sy n="73" d="100"/>
        </p:scale>
        <p:origin x="1013" y="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76BA45-E627-FE40-97EE-ACB82FC56F91}" type="datetimeFigureOut">
              <a:rPr lang="x-none" smtClean="0"/>
              <a:t>28/10/2026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6FDA64-2741-6043-B95D-63349ACD0AA3}" type="slidenum">
              <a:rPr lang="x-none" smtClean="0"/>
              <a:t>‹#›</a:t>
            </a:fld>
            <a:endParaRPr lang="x-none"/>
          </a:p>
        </p:txBody>
      </p:sp>
    </p:spTree>
    <p:extLst>
      <p:ext uri="{BB962C8B-B14F-4D97-AF65-F5344CB8AC3E}">
        <p14:creationId xmlns:p14="http://schemas.microsoft.com/office/powerpoint/2010/main" val="1080241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Good </a:t>
            </a:r>
            <a:r>
              <a:rPr lang="en-US" dirty="0" smtClean="0"/>
              <a:t>evening</a:t>
            </a:r>
            <a:r>
              <a:rPr dirty="0" smtClean="0"/>
              <a:t>, </a:t>
            </a:r>
            <a:r>
              <a:rPr dirty="0"/>
              <a:t>everyone. It is a pleasure to join the </a:t>
            </a:r>
            <a:r>
              <a:rPr dirty="0" err="1"/>
              <a:t>Agri</a:t>
            </a:r>
            <a:r>
              <a:rPr dirty="0"/>
              <a:t>-PDB Platform and share BAAC’s experience from Thailand. Today I will focus on how we translate sustainable agricultural principles into practical support for farmers, especially through our low-carbon rice work.</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912314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BAAC is Thailand’s public development bank dedicated to agriculture and rural communities. Our mission goes beyond lending. We work with farmers, cooperatives and rural enterprises to improve livelihoods and resilience. This gives us an opportunity to connect financial services with sustainable agricultural practices.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148105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For us, agroecological transition requires an integrated approach. Farmers need access to appropriate finance, but they also need knowledge, technical support, reliable markets and confidence that the transition will improve their livelihoods. Partnerships are essential because no bank can deliver all these elements alone.</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302041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Let me share one practical example: our low-carbon rice initiative. Alternate Wetting and Drying is a water-management technique that can reduce water use and methane emissions when applied appropriately. BAAC supports farmer engagement and works with partners on training, monitoring and incentives. This is a climate-smart rice example contributing to selected agroecological objectives; it does not represent the full scope of agroecology.</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654738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h-TH" dirty="0"/>
          </a:p>
        </p:txBody>
      </p:sp>
      <p:sp>
        <p:nvSpPr>
          <p:cNvPr id="4" name="Slide Number Placeholder 3"/>
          <p:cNvSpPr>
            <a:spLocks noGrp="1"/>
          </p:cNvSpPr>
          <p:nvPr>
            <p:ph type="sldNum" sz="quarter" idx="10"/>
          </p:nvPr>
        </p:nvSpPr>
        <p:spPr/>
        <p:txBody>
          <a:bodyPr/>
          <a:lstStyle/>
          <a:p>
            <a:fld id="{8E6FDA64-2741-6043-B95D-63349ACD0AA3}" type="slidenum">
              <a:rPr lang="x-none" smtClean="0"/>
              <a:t>6</a:t>
            </a:fld>
            <a:endParaRPr lang="x-none"/>
          </a:p>
        </p:txBody>
      </p:sp>
    </p:spTree>
    <p:extLst>
      <p:ext uri="{BB962C8B-B14F-4D97-AF65-F5344CB8AC3E}">
        <p14:creationId xmlns:p14="http://schemas.microsoft.com/office/powerpoint/2010/main" val="190778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one BAAC low-carbon rice pilot, 141 farmers participated across approximately 1,100 rai. Project figures reported around ten percent higher yields and nine percent lower production costs. These are context-specific results and should not be generalized to all farmers or seasons. They nevertheless show why economic benefits matter for adoption.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085259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practical lesson is that credit should be part of a complete support pathway. We begin with farmers’ needs and local conditions, combine financing with capacity building, and seek stronger market connections. Where credible measurement is available, environmental incentives such as premiums or carbon-related benefits may further strengthen the business case. These mechanisms need robust verification.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519314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Scaling remains challenging. Farmers face transition costs and uncertainty. Banks need reliable data to understand risks and measure outcomes. Smallholder projects are fragmented, so aggregation and partnerships are necessary. We also need to avoid overpromising carbon revenues before the underlying measurement and market arrangements are established.</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685924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To conclude, I would emphasize three lessons: finance and advisory support must go together; farmers need tangible economic benefits; and credible monitoring is essential for scale. BAAC welcomes continued peer exchange through the Agri-PDB Platform, including practical tools for risk assessment, impact measurement and project pipeline development. Thank you very much.</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527591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BF8"/>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125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64592" y="0"/>
            <a:ext cx="12024360" cy="109728"/>
          </a:xfrm>
          <a:prstGeom prst="rect">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530352"/>
            <a:ext cx="10789920" cy="646331"/>
          </a:xfrm>
          <a:prstGeom prst="rect">
            <a:avLst/>
          </a:prstGeom>
          <a:noFill/>
        </p:spPr>
        <p:txBody>
          <a:bodyPr wrap="square">
            <a:spAutoFit/>
          </a:bodyPr>
          <a:lstStyle/>
          <a:p>
            <a:pPr>
              <a:defRPr sz="3300" b="1">
                <a:solidFill>
                  <a:srgbClr val="125B3E"/>
                </a:solidFill>
                <a:latin typeface="Aptos"/>
              </a:defRPr>
            </a:pPr>
            <a:r>
              <a:rPr sz="3600" dirty="0">
                <a:latin typeface="TH SarabunPSK" panose="020B0500040200020003" pitchFamily="34" charset="-34"/>
                <a:cs typeface="TH SarabunPSK" panose="020B0500040200020003" pitchFamily="34" charset="-34"/>
              </a:rPr>
              <a:t>Financing </a:t>
            </a:r>
            <a:r>
              <a:rPr sz="3600" dirty="0" err="1">
                <a:latin typeface="TH SarabunPSK" panose="020B0500040200020003" pitchFamily="34" charset="-34"/>
                <a:cs typeface="TH SarabunPSK" panose="020B0500040200020003" pitchFamily="34" charset="-34"/>
              </a:rPr>
              <a:t>Agroecology</a:t>
            </a:r>
            <a:r>
              <a:rPr sz="3600" dirty="0">
                <a:latin typeface="TH SarabunPSK" panose="020B0500040200020003" pitchFamily="34" charset="-34"/>
                <a:cs typeface="TH SarabunPSK" panose="020B0500040200020003" pitchFamily="34" charset="-34"/>
              </a:rPr>
              <a:t> on the Ground</a:t>
            </a:r>
          </a:p>
        </p:txBody>
      </p:sp>
      <p:sp>
        <p:nvSpPr>
          <p:cNvPr id="5" name="TextBox 4"/>
          <p:cNvSpPr txBox="1"/>
          <p:nvPr/>
        </p:nvSpPr>
        <p:spPr>
          <a:xfrm>
            <a:off x="713232" y="1435608"/>
            <a:ext cx="10607040" cy="584775"/>
          </a:xfrm>
          <a:prstGeom prst="rect">
            <a:avLst/>
          </a:prstGeom>
          <a:noFill/>
        </p:spPr>
        <p:txBody>
          <a:bodyPr wrap="square">
            <a:spAutoFit/>
          </a:bodyPr>
          <a:lstStyle/>
          <a:p>
            <a:pPr>
              <a:defRPr sz="2000" b="0">
                <a:solidFill>
                  <a:srgbClr val="1C352D"/>
                </a:solidFill>
                <a:latin typeface="Aptos"/>
              </a:defRPr>
            </a:pPr>
            <a:r>
              <a:rPr sz="3200" b="1" dirty="0">
                <a:latin typeface="TH SarabunPSK" panose="020B0500040200020003" pitchFamily="34" charset="-34"/>
                <a:cs typeface="TH SarabunPSK" panose="020B0500040200020003" pitchFamily="34" charset="-34"/>
              </a:rPr>
              <a:t>BAAC’s practical experience in supporting Thai farmers</a:t>
            </a:r>
          </a:p>
        </p:txBody>
      </p:sp>
      <p:sp>
        <p:nvSpPr>
          <p:cNvPr id="6" name="Oval 5"/>
          <p:cNvSpPr/>
          <p:nvPr/>
        </p:nvSpPr>
        <p:spPr>
          <a:xfrm>
            <a:off x="758952" y="2450591"/>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331720"/>
            <a:ext cx="10241280" cy="523220"/>
          </a:xfrm>
          <a:prstGeom prst="rect">
            <a:avLst/>
          </a:prstGeom>
          <a:noFill/>
        </p:spPr>
        <p:txBody>
          <a:bodyPr wrap="square">
            <a:spAutoFit/>
          </a:bodyPr>
          <a:lstStyle/>
          <a:p>
            <a:pPr>
              <a:defRPr sz="1900" b="0">
                <a:solidFill>
                  <a:srgbClr val="1C352D"/>
                </a:solidFill>
                <a:latin typeface="Aptos"/>
              </a:defRPr>
            </a:pPr>
            <a:r>
              <a:rPr sz="2800" b="1" dirty="0" err="1">
                <a:latin typeface="TH SarabunPSK" panose="020B0500040200020003" pitchFamily="34" charset="-34"/>
                <a:cs typeface="TH SarabunPSK" panose="020B0500040200020003" pitchFamily="34" charset="-34"/>
              </a:rPr>
              <a:t>Agri</a:t>
            </a:r>
            <a:r>
              <a:rPr sz="2800" b="1" dirty="0">
                <a:latin typeface="TH SarabunPSK" panose="020B0500040200020003" pitchFamily="34" charset="-34"/>
                <a:cs typeface="TH SarabunPSK" panose="020B0500040200020003" pitchFamily="34" charset="-34"/>
              </a:rPr>
              <a:t>-PDB Platform Webinar  |  28 October 2026</a:t>
            </a:r>
          </a:p>
        </p:txBody>
      </p:sp>
      <p:sp>
        <p:nvSpPr>
          <p:cNvPr id="8" name="Oval 7"/>
          <p:cNvSpPr/>
          <p:nvPr/>
        </p:nvSpPr>
        <p:spPr>
          <a:xfrm>
            <a:off x="758952" y="3255263"/>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3136391"/>
            <a:ext cx="10241280" cy="523220"/>
          </a:xfrm>
          <a:prstGeom prst="rect">
            <a:avLst/>
          </a:prstGeom>
          <a:noFill/>
        </p:spPr>
        <p:txBody>
          <a:bodyPr wrap="square">
            <a:spAutoFit/>
          </a:bodyPr>
          <a:lstStyle/>
          <a:p>
            <a:pPr>
              <a:defRPr sz="1900" b="0">
                <a:solidFill>
                  <a:srgbClr val="1C352D"/>
                </a:solidFill>
                <a:latin typeface="Aptos"/>
              </a:defRPr>
            </a:pPr>
            <a:r>
              <a:rPr sz="2800" b="1">
                <a:latin typeface="TH SarabunPSK" panose="020B0500040200020003" pitchFamily="34" charset="-34"/>
                <a:cs typeface="TH SarabunPSK" panose="020B0500040200020003" pitchFamily="34" charset="-34"/>
              </a:rPr>
              <a:t>Bank for Agriculture and Agricultural Cooperatives (BAAC), Thailand</a:t>
            </a:r>
          </a:p>
        </p:txBody>
      </p:sp>
      <p:sp>
        <p:nvSpPr>
          <p:cNvPr id="10" name="TextBox 9"/>
          <p:cNvSpPr txBox="1"/>
          <p:nvPr/>
        </p:nvSpPr>
        <p:spPr>
          <a:xfrm>
            <a:off x="713232" y="6446520"/>
            <a:ext cx="9144000" cy="228600"/>
          </a:xfrm>
          <a:prstGeom prst="rect">
            <a:avLst/>
          </a:prstGeom>
          <a:noFill/>
        </p:spPr>
        <p:txBody>
          <a:bodyPr wrap="square">
            <a:spAutoFit/>
          </a:bodyPr>
          <a:lstStyle/>
          <a:p>
            <a:pPr>
              <a:defRPr sz="1000" b="0">
                <a:solidFill>
                  <a:srgbClr val="5D6963"/>
                </a:solidFill>
                <a:latin typeface="Aptos"/>
              </a:defRPr>
            </a:pPr>
            <a:r>
              <a:t>BAAC  •  Agri-PDB Platform  •  28 Oct 2026</a:t>
            </a:r>
          </a:p>
        </p:txBody>
      </p:sp>
      <p:sp>
        <p:nvSpPr>
          <p:cNvPr id="11" name="TextBox 10"/>
          <p:cNvSpPr txBox="1"/>
          <p:nvPr/>
        </p:nvSpPr>
        <p:spPr>
          <a:xfrm>
            <a:off x="10149840" y="6446520"/>
            <a:ext cx="1371600" cy="228600"/>
          </a:xfrm>
          <a:prstGeom prst="rect">
            <a:avLst/>
          </a:prstGeom>
          <a:noFill/>
        </p:spPr>
        <p:txBody>
          <a:bodyPr wrap="square">
            <a:spAutoFit/>
          </a:bodyPr>
          <a:lstStyle/>
          <a:p>
            <a:pPr>
              <a:defRPr sz="1000" b="0">
                <a:solidFill>
                  <a:srgbClr val="5D6963"/>
                </a:solidFill>
                <a:latin typeface="Aptos"/>
              </a:defRPr>
            </a:pPr>
            <a:r>
              <a:t>1 / 8  •  55 sec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BF8"/>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125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64592" y="0"/>
            <a:ext cx="12024360" cy="109728"/>
          </a:xfrm>
          <a:prstGeom prst="rect">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530352"/>
            <a:ext cx="10789920" cy="830997"/>
          </a:xfrm>
          <a:prstGeom prst="rect">
            <a:avLst/>
          </a:prstGeom>
          <a:noFill/>
        </p:spPr>
        <p:txBody>
          <a:bodyPr wrap="square">
            <a:spAutoFit/>
          </a:bodyPr>
          <a:lstStyle/>
          <a:p>
            <a:pPr>
              <a:defRPr sz="3300" b="1">
                <a:solidFill>
                  <a:srgbClr val="125B3E"/>
                </a:solidFill>
                <a:latin typeface="Aptos"/>
              </a:defRPr>
            </a:pPr>
            <a:r>
              <a:rPr sz="4800" b="1" dirty="0">
                <a:latin typeface="TH SarabunPSK" panose="020B0500040200020003" pitchFamily="34" charset="-34"/>
                <a:cs typeface="TH SarabunPSK" panose="020B0500040200020003" pitchFamily="34" charset="-34"/>
              </a:rPr>
              <a:t>BAAC at a glance</a:t>
            </a:r>
          </a:p>
        </p:txBody>
      </p:sp>
      <p:sp>
        <p:nvSpPr>
          <p:cNvPr id="5" name="TextBox 4"/>
          <p:cNvSpPr txBox="1"/>
          <p:nvPr/>
        </p:nvSpPr>
        <p:spPr>
          <a:xfrm>
            <a:off x="713232" y="1435608"/>
            <a:ext cx="10607040" cy="646331"/>
          </a:xfrm>
          <a:prstGeom prst="rect">
            <a:avLst/>
          </a:prstGeom>
          <a:noFill/>
        </p:spPr>
        <p:txBody>
          <a:bodyPr wrap="square">
            <a:spAutoFit/>
          </a:bodyPr>
          <a:lstStyle/>
          <a:p>
            <a:pPr>
              <a:defRPr sz="2000" b="0">
                <a:solidFill>
                  <a:srgbClr val="1C352D"/>
                </a:solidFill>
                <a:latin typeface="Aptos"/>
              </a:defRPr>
            </a:pPr>
            <a:r>
              <a:rPr sz="3600" b="1">
                <a:latin typeface="TH SarabunPSK" panose="020B0500040200020003" pitchFamily="34" charset="-34"/>
                <a:cs typeface="TH SarabunPSK" panose="020B0500040200020003" pitchFamily="34" charset="-34"/>
              </a:rPr>
              <a:t>A public development bank serving Thailand’s rural economy</a:t>
            </a:r>
          </a:p>
        </p:txBody>
      </p:sp>
      <p:sp>
        <p:nvSpPr>
          <p:cNvPr id="6" name="Oval 5"/>
          <p:cNvSpPr/>
          <p:nvPr/>
        </p:nvSpPr>
        <p:spPr>
          <a:xfrm>
            <a:off x="758952" y="2450591"/>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331720"/>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Agricultural and rural finance</a:t>
            </a:r>
          </a:p>
        </p:txBody>
      </p:sp>
      <p:sp>
        <p:nvSpPr>
          <p:cNvPr id="8" name="Oval 7"/>
          <p:cNvSpPr/>
          <p:nvPr/>
        </p:nvSpPr>
        <p:spPr>
          <a:xfrm>
            <a:off x="758952" y="3255263"/>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3136391"/>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Farmer households, cooperatives and rural enterprises</a:t>
            </a:r>
          </a:p>
        </p:txBody>
      </p:sp>
      <p:sp>
        <p:nvSpPr>
          <p:cNvPr id="10" name="Oval 9"/>
          <p:cNvSpPr/>
          <p:nvPr/>
        </p:nvSpPr>
        <p:spPr>
          <a:xfrm>
            <a:off x="758952" y="4059935"/>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51560" y="3941063"/>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Our direction: a Sustainable Rural Development Bank</a:t>
            </a:r>
          </a:p>
        </p:txBody>
      </p:sp>
      <p:sp>
        <p:nvSpPr>
          <p:cNvPr id="12" name="Oval 11"/>
          <p:cNvSpPr/>
          <p:nvPr/>
        </p:nvSpPr>
        <p:spPr>
          <a:xfrm>
            <a:off x="758952" y="4864607"/>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51560" y="4745736"/>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Combining finance, knowledge and partnerships</a:t>
            </a:r>
          </a:p>
        </p:txBody>
      </p:sp>
      <p:sp>
        <p:nvSpPr>
          <p:cNvPr id="14" name="TextBox 13"/>
          <p:cNvSpPr txBox="1"/>
          <p:nvPr/>
        </p:nvSpPr>
        <p:spPr>
          <a:xfrm>
            <a:off x="713232" y="6446520"/>
            <a:ext cx="9144000" cy="228600"/>
          </a:xfrm>
          <a:prstGeom prst="rect">
            <a:avLst/>
          </a:prstGeom>
          <a:noFill/>
        </p:spPr>
        <p:txBody>
          <a:bodyPr wrap="square">
            <a:spAutoFit/>
          </a:bodyPr>
          <a:lstStyle/>
          <a:p>
            <a:pPr>
              <a:defRPr sz="1000" b="0">
                <a:solidFill>
                  <a:srgbClr val="5D6963"/>
                </a:solidFill>
                <a:latin typeface="Aptos"/>
              </a:defRPr>
            </a:pPr>
            <a:r>
              <a:t>BAAC  •  Agri-PDB Platform  •  28 Oct 2026</a:t>
            </a:r>
          </a:p>
        </p:txBody>
      </p:sp>
      <p:sp>
        <p:nvSpPr>
          <p:cNvPr id="15" name="TextBox 14"/>
          <p:cNvSpPr txBox="1"/>
          <p:nvPr/>
        </p:nvSpPr>
        <p:spPr>
          <a:xfrm>
            <a:off x="10149840" y="6446520"/>
            <a:ext cx="1371600" cy="228600"/>
          </a:xfrm>
          <a:prstGeom prst="rect">
            <a:avLst/>
          </a:prstGeom>
          <a:noFill/>
        </p:spPr>
        <p:txBody>
          <a:bodyPr wrap="square">
            <a:spAutoFit/>
          </a:bodyPr>
          <a:lstStyle/>
          <a:p>
            <a:pPr>
              <a:defRPr sz="1000" b="0">
                <a:solidFill>
                  <a:srgbClr val="5D6963"/>
                </a:solidFill>
                <a:latin typeface="Aptos"/>
              </a:defRPr>
            </a:pPr>
            <a:r>
              <a:t>2 / 8  •  65 sec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FBF8"/>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125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64592" y="0"/>
            <a:ext cx="12024360" cy="109728"/>
          </a:xfrm>
          <a:prstGeom prst="rect">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530352"/>
            <a:ext cx="10789920" cy="830997"/>
          </a:xfrm>
          <a:prstGeom prst="rect">
            <a:avLst/>
          </a:prstGeom>
          <a:noFill/>
        </p:spPr>
        <p:txBody>
          <a:bodyPr wrap="square">
            <a:spAutoFit/>
          </a:bodyPr>
          <a:lstStyle/>
          <a:p>
            <a:pPr>
              <a:defRPr sz="3300" b="1">
                <a:solidFill>
                  <a:srgbClr val="125B3E"/>
                </a:solidFill>
                <a:latin typeface="Aptos"/>
              </a:defRPr>
            </a:pPr>
            <a:r>
              <a:rPr sz="4800" b="1">
                <a:latin typeface="TH SarabunPSK" panose="020B0500040200020003" pitchFamily="34" charset="-34"/>
                <a:cs typeface="TH SarabunPSK" panose="020B0500040200020003" pitchFamily="34" charset="-34"/>
              </a:rPr>
              <a:t>Our approach to agroecological transition</a:t>
            </a:r>
          </a:p>
        </p:txBody>
      </p:sp>
      <p:sp>
        <p:nvSpPr>
          <p:cNvPr id="5" name="TextBox 4"/>
          <p:cNvSpPr txBox="1"/>
          <p:nvPr/>
        </p:nvSpPr>
        <p:spPr>
          <a:xfrm>
            <a:off x="713232" y="1435608"/>
            <a:ext cx="10607040" cy="646331"/>
          </a:xfrm>
          <a:prstGeom prst="rect">
            <a:avLst/>
          </a:prstGeom>
          <a:noFill/>
        </p:spPr>
        <p:txBody>
          <a:bodyPr wrap="square">
            <a:spAutoFit/>
          </a:bodyPr>
          <a:lstStyle/>
          <a:p>
            <a:pPr>
              <a:defRPr sz="2000" b="0">
                <a:solidFill>
                  <a:srgbClr val="1C352D"/>
                </a:solidFill>
                <a:latin typeface="Aptos"/>
              </a:defRPr>
            </a:pPr>
            <a:r>
              <a:rPr sz="3600" b="1">
                <a:latin typeface="TH SarabunPSK" panose="020B0500040200020003" pitchFamily="34" charset="-34"/>
                <a:cs typeface="TH SarabunPSK" panose="020B0500040200020003" pitchFamily="34" charset="-34"/>
              </a:rPr>
              <a:t>Finance alone is not enough</a:t>
            </a:r>
          </a:p>
        </p:txBody>
      </p:sp>
      <p:sp>
        <p:nvSpPr>
          <p:cNvPr id="6" name="Oval 5"/>
          <p:cNvSpPr/>
          <p:nvPr/>
        </p:nvSpPr>
        <p:spPr>
          <a:xfrm>
            <a:off x="758952" y="2450591"/>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331720"/>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Accessible financing for sustainable farming practices</a:t>
            </a:r>
          </a:p>
        </p:txBody>
      </p:sp>
      <p:sp>
        <p:nvSpPr>
          <p:cNvPr id="8" name="Oval 7"/>
          <p:cNvSpPr/>
          <p:nvPr/>
        </p:nvSpPr>
        <p:spPr>
          <a:xfrm>
            <a:off x="758952" y="3255263"/>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3136391"/>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Farmer training and practical advisory support</a:t>
            </a:r>
          </a:p>
        </p:txBody>
      </p:sp>
      <p:sp>
        <p:nvSpPr>
          <p:cNvPr id="10" name="Oval 9"/>
          <p:cNvSpPr/>
          <p:nvPr/>
        </p:nvSpPr>
        <p:spPr>
          <a:xfrm>
            <a:off x="758952" y="4059935"/>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51560" y="3941063"/>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Market linkages and incentives for transition</a:t>
            </a:r>
          </a:p>
        </p:txBody>
      </p:sp>
      <p:sp>
        <p:nvSpPr>
          <p:cNvPr id="12" name="Oval 11"/>
          <p:cNvSpPr/>
          <p:nvPr/>
        </p:nvSpPr>
        <p:spPr>
          <a:xfrm>
            <a:off x="758952" y="4864607"/>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51560" y="4745736"/>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Partnerships, monitoring and evidence of impact</a:t>
            </a:r>
          </a:p>
        </p:txBody>
      </p:sp>
      <p:sp>
        <p:nvSpPr>
          <p:cNvPr id="14" name="TextBox 13"/>
          <p:cNvSpPr txBox="1"/>
          <p:nvPr/>
        </p:nvSpPr>
        <p:spPr>
          <a:xfrm>
            <a:off x="713232" y="6446520"/>
            <a:ext cx="9144000" cy="228600"/>
          </a:xfrm>
          <a:prstGeom prst="rect">
            <a:avLst/>
          </a:prstGeom>
          <a:noFill/>
        </p:spPr>
        <p:txBody>
          <a:bodyPr wrap="square">
            <a:spAutoFit/>
          </a:bodyPr>
          <a:lstStyle/>
          <a:p>
            <a:pPr>
              <a:defRPr sz="1000" b="0">
                <a:solidFill>
                  <a:srgbClr val="5D6963"/>
                </a:solidFill>
                <a:latin typeface="Aptos"/>
              </a:defRPr>
            </a:pPr>
            <a:r>
              <a:t>BAAC  •  Agri-PDB Platform  •  28 Oct 2026</a:t>
            </a:r>
          </a:p>
        </p:txBody>
      </p:sp>
      <p:sp>
        <p:nvSpPr>
          <p:cNvPr id="15" name="TextBox 14"/>
          <p:cNvSpPr txBox="1"/>
          <p:nvPr/>
        </p:nvSpPr>
        <p:spPr>
          <a:xfrm>
            <a:off x="10149840" y="6446520"/>
            <a:ext cx="1371600" cy="228600"/>
          </a:xfrm>
          <a:prstGeom prst="rect">
            <a:avLst/>
          </a:prstGeom>
          <a:noFill/>
        </p:spPr>
        <p:txBody>
          <a:bodyPr wrap="square">
            <a:spAutoFit/>
          </a:bodyPr>
          <a:lstStyle/>
          <a:p>
            <a:pPr>
              <a:defRPr sz="1000" b="0">
                <a:solidFill>
                  <a:srgbClr val="5D6963"/>
                </a:solidFill>
                <a:latin typeface="Aptos"/>
              </a:defRPr>
            </a:pPr>
            <a:r>
              <a:t>3 / 8  •  70 sec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BF8"/>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125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64592" y="0"/>
            <a:ext cx="12024360" cy="109728"/>
          </a:xfrm>
          <a:prstGeom prst="rect">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13232" y="530352"/>
            <a:ext cx="10789920" cy="830997"/>
          </a:xfrm>
          <a:prstGeom prst="rect">
            <a:avLst/>
          </a:prstGeom>
          <a:noFill/>
        </p:spPr>
        <p:txBody>
          <a:bodyPr wrap="square">
            <a:spAutoFit/>
          </a:bodyPr>
          <a:lstStyle/>
          <a:p>
            <a:pPr>
              <a:defRPr sz="3300" b="1">
                <a:solidFill>
                  <a:srgbClr val="125B3E"/>
                </a:solidFill>
                <a:latin typeface="Aptos"/>
              </a:defRPr>
            </a:pPr>
            <a:r>
              <a:rPr sz="4800" b="1" dirty="0">
                <a:latin typeface="TH SarabunPSK" panose="020B0500040200020003" pitchFamily="34" charset="-34"/>
                <a:cs typeface="TH SarabunPSK" panose="020B0500040200020003" pitchFamily="34" charset="-34"/>
              </a:rPr>
              <a:t>Flagship example: low-carbon rice</a:t>
            </a:r>
          </a:p>
        </p:txBody>
      </p:sp>
      <p:sp>
        <p:nvSpPr>
          <p:cNvPr id="5" name="TextBox 4"/>
          <p:cNvSpPr txBox="1"/>
          <p:nvPr/>
        </p:nvSpPr>
        <p:spPr>
          <a:xfrm>
            <a:off x="740664" y="1435608"/>
            <a:ext cx="10607040" cy="646331"/>
          </a:xfrm>
          <a:prstGeom prst="rect">
            <a:avLst/>
          </a:prstGeom>
          <a:noFill/>
        </p:spPr>
        <p:txBody>
          <a:bodyPr wrap="square">
            <a:spAutoFit/>
          </a:bodyPr>
          <a:lstStyle/>
          <a:p>
            <a:pPr>
              <a:defRPr sz="2000" b="0">
                <a:solidFill>
                  <a:srgbClr val="1C352D"/>
                </a:solidFill>
                <a:latin typeface="Aptos"/>
              </a:defRPr>
            </a:pPr>
            <a:r>
              <a:rPr sz="3600" b="1">
                <a:latin typeface="TH SarabunPSK" panose="020B0500040200020003" pitchFamily="34" charset="-34"/>
                <a:cs typeface="TH SarabunPSK" panose="020B0500040200020003" pitchFamily="34" charset="-34"/>
              </a:rPr>
              <a:t>Turning climate-smart practices into farmer benefits</a:t>
            </a:r>
          </a:p>
        </p:txBody>
      </p:sp>
      <p:sp>
        <p:nvSpPr>
          <p:cNvPr id="6" name="Oval 5"/>
          <p:cNvSpPr/>
          <p:nvPr/>
        </p:nvSpPr>
        <p:spPr>
          <a:xfrm>
            <a:off x="758952" y="2450591"/>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78992" y="2331720"/>
            <a:ext cx="10241280" cy="584775"/>
          </a:xfrm>
          <a:prstGeom prst="rect">
            <a:avLst/>
          </a:prstGeom>
          <a:noFill/>
        </p:spPr>
        <p:txBody>
          <a:bodyPr wrap="square">
            <a:spAutoFit/>
          </a:bodyPr>
          <a:lstStyle/>
          <a:p>
            <a:pPr>
              <a:defRPr sz="1900" b="0">
                <a:solidFill>
                  <a:srgbClr val="1C352D"/>
                </a:solidFill>
                <a:latin typeface="Aptos"/>
              </a:defRPr>
            </a:pPr>
            <a:r>
              <a:rPr sz="3200" b="1" dirty="0">
                <a:latin typeface="TH SarabunPSK" panose="020B0500040200020003" pitchFamily="34" charset="-34"/>
                <a:cs typeface="TH SarabunPSK" panose="020B0500040200020003" pitchFamily="34" charset="-34"/>
              </a:rPr>
              <a:t>Alternate Wetting and Drying (AWD) water management</a:t>
            </a:r>
          </a:p>
        </p:txBody>
      </p:sp>
      <p:sp>
        <p:nvSpPr>
          <p:cNvPr id="8" name="Oval 7"/>
          <p:cNvSpPr/>
          <p:nvPr/>
        </p:nvSpPr>
        <p:spPr>
          <a:xfrm>
            <a:off x="758952" y="3255263"/>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3136391"/>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Training and field-level support for adoption</a:t>
            </a:r>
          </a:p>
        </p:txBody>
      </p:sp>
      <p:sp>
        <p:nvSpPr>
          <p:cNvPr id="10" name="Oval 9"/>
          <p:cNvSpPr/>
          <p:nvPr/>
        </p:nvSpPr>
        <p:spPr>
          <a:xfrm>
            <a:off x="758952" y="4059935"/>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51560" y="3941063"/>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Monitoring practices and emissions-related outcomes</a:t>
            </a:r>
          </a:p>
        </p:txBody>
      </p:sp>
      <p:sp>
        <p:nvSpPr>
          <p:cNvPr id="12" name="Oval 11"/>
          <p:cNvSpPr/>
          <p:nvPr/>
        </p:nvSpPr>
        <p:spPr>
          <a:xfrm>
            <a:off x="758952" y="4864607"/>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51560" y="4745736"/>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Potential value from lower costs, better yields and carbon incentives</a:t>
            </a:r>
          </a:p>
        </p:txBody>
      </p:sp>
      <p:sp>
        <p:nvSpPr>
          <p:cNvPr id="14" name="TextBox 13"/>
          <p:cNvSpPr txBox="1"/>
          <p:nvPr/>
        </p:nvSpPr>
        <p:spPr>
          <a:xfrm>
            <a:off x="713232" y="6446520"/>
            <a:ext cx="9144000" cy="228600"/>
          </a:xfrm>
          <a:prstGeom prst="rect">
            <a:avLst/>
          </a:prstGeom>
          <a:noFill/>
        </p:spPr>
        <p:txBody>
          <a:bodyPr wrap="square">
            <a:spAutoFit/>
          </a:bodyPr>
          <a:lstStyle/>
          <a:p>
            <a:pPr>
              <a:defRPr sz="1000" b="0">
                <a:solidFill>
                  <a:srgbClr val="5D6963"/>
                </a:solidFill>
                <a:latin typeface="Aptos"/>
              </a:defRPr>
            </a:pPr>
            <a:r>
              <a:t>BAAC  •  Agri-PDB Platform  •  28 Oct 2026</a:t>
            </a:r>
          </a:p>
        </p:txBody>
      </p:sp>
      <p:sp>
        <p:nvSpPr>
          <p:cNvPr id="15" name="TextBox 14"/>
          <p:cNvSpPr txBox="1"/>
          <p:nvPr/>
        </p:nvSpPr>
        <p:spPr>
          <a:xfrm>
            <a:off x="10149840" y="6446520"/>
            <a:ext cx="1371600" cy="228600"/>
          </a:xfrm>
          <a:prstGeom prst="rect">
            <a:avLst/>
          </a:prstGeom>
          <a:noFill/>
        </p:spPr>
        <p:txBody>
          <a:bodyPr wrap="square">
            <a:spAutoFit/>
          </a:bodyPr>
          <a:lstStyle/>
          <a:p>
            <a:pPr>
              <a:defRPr sz="1000" b="0">
                <a:solidFill>
                  <a:srgbClr val="5D6963"/>
                </a:solidFill>
                <a:latin typeface="Aptos"/>
              </a:defRPr>
            </a:pPr>
            <a:r>
              <a:t>4 / 8  •  85 sec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125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64592" y="0"/>
            <a:ext cx="12024360" cy="109728"/>
          </a:xfrm>
          <a:prstGeom prst="rect">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13232" y="6446520"/>
            <a:ext cx="9144000" cy="228600"/>
          </a:xfrm>
          <a:prstGeom prst="rect">
            <a:avLst/>
          </a:prstGeom>
          <a:noFill/>
        </p:spPr>
        <p:txBody>
          <a:bodyPr wrap="square">
            <a:spAutoFit/>
          </a:bodyPr>
          <a:lstStyle/>
          <a:p>
            <a:pPr>
              <a:defRPr sz="1000" b="0">
                <a:solidFill>
                  <a:srgbClr val="5D6963"/>
                </a:solidFill>
                <a:latin typeface="Aptos"/>
              </a:defRPr>
            </a:pPr>
            <a:r>
              <a:t>BAAC  •  Agri-PDB Platform  •  28 Oct 2026</a:t>
            </a:r>
          </a:p>
        </p:txBody>
      </p:sp>
      <p:sp>
        <p:nvSpPr>
          <p:cNvPr id="6" name="TextBox 5"/>
          <p:cNvSpPr txBox="1"/>
          <p:nvPr/>
        </p:nvSpPr>
        <p:spPr>
          <a:xfrm>
            <a:off x="713232" y="530352"/>
            <a:ext cx="10789920" cy="707886"/>
          </a:xfrm>
          <a:prstGeom prst="rect">
            <a:avLst/>
          </a:prstGeom>
          <a:noFill/>
        </p:spPr>
        <p:txBody>
          <a:bodyPr wrap="square">
            <a:spAutoFit/>
          </a:bodyPr>
          <a:lstStyle/>
          <a:p>
            <a:pPr>
              <a:defRPr sz="3300" b="1">
                <a:solidFill>
                  <a:srgbClr val="125B3E"/>
                </a:solidFill>
                <a:latin typeface="Aptos"/>
              </a:defRPr>
            </a:pPr>
            <a:r>
              <a:rPr lang="en-US" sz="4000" b="1" dirty="0">
                <a:latin typeface="TH SarabunPSK" panose="020B0500040200020003" pitchFamily="34" charset="-34"/>
                <a:cs typeface="TH SarabunPSK" panose="020B0500040200020003" pitchFamily="34" charset="-34"/>
              </a:rPr>
              <a:t>This project allocates 1.5 million baht to empower rice </a:t>
            </a:r>
            <a:r>
              <a:rPr lang="en-US" sz="4000" b="1" dirty="0" smtClean="0">
                <a:latin typeface="TH SarabunPSK" panose="020B0500040200020003" pitchFamily="34" charset="-34"/>
                <a:cs typeface="TH SarabunPSK" panose="020B0500040200020003" pitchFamily="34" charset="-34"/>
              </a:rPr>
              <a:t>farmers</a:t>
            </a:r>
            <a:endParaRPr sz="6000" b="1" dirty="0">
              <a:latin typeface="TH SarabunPSK" panose="020B0500040200020003" pitchFamily="34" charset="-34"/>
              <a:cs typeface="TH SarabunPSK" panose="020B0500040200020003" pitchFamily="34" charset="-34"/>
            </a:endParaRPr>
          </a:p>
        </p:txBody>
      </p:sp>
      <p:sp>
        <p:nvSpPr>
          <p:cNvPr id="7" name="TextBox 6"/>
          <p:cNvSpPr txBox="1"/>
          <p:nvPr/>
        </p:nvSpPr>
        <p:spPr>
          <a:xfrm>
            <a:off x="713232" y="1272461"/>
            <a:ext cx="11232573" cy="646331"/>
          </a:xfrm>
          <a:prstGeom prst="rect">
            <a:avLst/>
          </a:prstGeom>
          <a:noFill/>
        </p:spPr>
        <p:txBody>
          <a:bodyPr wrap="square">
            <a:spAutoFit/>
          </a:bodyPr>
          <a:lstStyle/>
          <a:p>
            <a:pPr>
              <a:defRPr sz="2000" b="0">
                <a:solidFill>
                  <a:srgbClr val="1C352D"/>
                </a:solidFill>
                <a:latin typeface="Aptos"/>
              </a:defRPr>
            </a:pPr>
            <a:r>
              <a:rPr lang="en-US" sz="3600" b="1" dirty="0" err="1" smtClean="0">
                <a:latin typeface="TH SarabunPSK" panose="020B0500040200020003" pitchFamily="34" charset="-34"/>
                <a:cs typeface="TH SarabunPSK" panose="020B0500040200020003" pitchFamily="34" charset="-34"/>
              </a:rPr>
              <a:t>Udon</a:t>
            </a:r>
            <a:r>
              <a:rPr lang="en-US" sz="3600" b="1" dirty="0" smtClean="0">
                <a:latin typeface="TH SarabunPSK" panose="020B0500040200020003" pitchFamily="34" charset="-34"/>
                <a:cs typeface="TH SarabunPSK" panose="020B0500040200020003" pitchFamily="34" charset="-34"/>
              </a:rPr>
              <a:t> </a:t>
            </a:r>
            <a:r>
              <a:rPr lang="en-US" sz="3600" b="1" dirty="0" err="1" smtClean="0">
                <a:latin typeface="TH SarabunPSK" panose="020B0500040200020003" pitchFamily="34" charset="-34"/>
                <a:cs typeface="TH SarabunPSK" panose="020B0500040200020003" pitchFamily="34" charset="-34"/>
              </a:rPr>
              <a:t>Thani</a:t>
            </a:r>
            <a:r>
              <a:rPr lang="en-US" sz="3600" b="1" dirty="0">
                <a:latin typeface="TH SarabunPSK" panose="020B0500040200020003" pitchFamily="34" charset="-34"/>
                <a:cs typeface="TH SarabunPSK" panose="020B0500040200020003" pitchFamily="34" charset="-34"/>
              </a:rPr>
              <a:t>, supporting sustainable cultivation across 1,100 </a:t>
            </a:r>
            <a:r>
              <a:rPr lang="en-US" sz="3600" b="1" dirty="0" err="1">
                <a:latin typeface="TH SarabunPSK" panose="020B0500040200020003" pitchFamily="34" charset="-34"/>
                <a:cs typeface="TH SarabunPSK" panose="020B0500040200020003" pitchFamily="34" charset="-34"/>
              </a:rPr>
              <a:t>rai</a:t>
            </a:r>
            <a:r>
              <a:rPr lang="en-US" sz="3600" b="1" dirty="0">
                <a:latin typeface="TH SarabunPSK" panose="020B0500040200020003" pitchFamily="34" charset="-34"/>
                <a:cs typeface="TH SarabunPSK" panose="020B0500040200020003" pitchFamily="34" charset="-34"/>
              </a:rPr>
              <a:t>.</a:t>
            </a:r>
            <a:endParaRPr sz="3600" b="1" dirty="0">
              <a:latin typeface="TH SarabunPSK" panose="020B0500040200020003" pitchFamily="34" charset="-34"/>
              <a:cs typeface="TH SarabunPSK" panose="020B0500040200020003" pitchFamily="34" charset="-34"/>
            </a:endParaRPr>
          </a:p>
        </p:txBody>
      </p:sp>
      <p:sp>
        <p:nvSpPr>
          <p:cNvPr id="8" name="Oval 7"/>
          <p:cNvSpPr/>
          <p:nvPr/>
        </p:nvSpPr>
        <p:spPr>
          <a:xfrm>
            <a:off x="758952" y="2450591"/>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87552" y="2208689"/>
            <a:ext cx="10241280" cy="1569660"/>
          </a:xfrm>
          <a:prstGeom prst="rect">
            <a:avLst/>
          </a:prstGeom>
          <a:noFill/>
        </p:spPr>
        <p:txBody>
          <a:bodyPr wrap="square">
            <a:spAutoFit/>
          </a:bodyPr>
          <a:lstStyle/>
          <a:p>
            <a:r>
              <a:rPr lang="en-US" sz="3200" b="1" dirty="0">
                <a:latin typeface="TH SarabunPSK" panose="020B0500040200020003" pitchFamily="34" charset="-34"/>
                <a:cs typeface="TH SarabunPSK" panose="020B0500040200020003" pitchFamily="34" charset="-34"/>
              </a:rPr>
              <a:t>Technical </a:t>
            </a:r>
            <a:r>
              <a:rPr lang="en-US" sz="3200" b="1" dirty="0" smtClean="0">
                <a:latin typeface="TH SarabunPSK" panose="020B0500040200020003" pitchFamily="34" charset="-34"/>
                <a:cs typeface="TH SarabunPSK" panose="020B0500040200020003" pitchFamily="34" charset="-34"/>
              </a:rPr>
              <a:t>support : - </a:t>
            </a:r>
            <a:r>
              <a:rPr lang="en-US" sz="3200" dirty="0" smtClean="0">
                <a:latin typeface="TH SarabunPSK" panose="020B0500040200020003" pitchFamily="34" charset="-34"/>
                <a:cs typeface="TH SarabunPSK" panose="020B0500040200020003" pitchFamily="34" charset="-34"/>
              </a:rPr>
              <a:t>Training </a:t>
            </a:r>
            <a:r>
              <a:rPr lang="en-US" sz="3200" dirty="0">
                <a:latin typeface="TH SarabunPSK" panose="020B0500040200020003" pitchFamily="34" charset="-34"/>
                <a:cs typeface="TH SarabunPSK" panose="020B0500040200020003" pitchFamily="34" charset="-34"/>
              </a:rPr>
              <a:t>on the </a:t>
            </a:r>
            <a:r>
              <a:rPr lang="en-US" sz="3200" dirty="0" smtClean="0">
                <a:latin typeface="TH SarabunPSK" panose="020B0500040200020003" pitchFamily="34" charset="-34"/>
                <a:cs typeface="TH SarabunPSK" panose="020B0500040200020003" pitchFamily="34" charset="-34"/>
              </a:rPr>
              <a:t>carbon credit </a:t>
            </a:r>
            <a:r>
              <a:rPr lang="en-US" sz="3200" dirty="0">
                <a:latin typeface="TH SarabunPSK" panose="020B0500040200020003" pitchFamily="34" charset="-34"/>
                <a:cs typeface="TH SarabunPSK" panose="020B0500040200020003" pitchFamily="34" charset="-34"/>
              </a:rPr>
              <a:t>trading </a:t>
            </a:r>
            <a:r>
              <a:rPr lang="en-US" sz="3200" dirty="0" smtClean="0">
                <a:latin typeface="TH SarabunPSK" panose="020B0500040200020003" pitchFamily="34" charset="-34"/>
                <a:cs typeface="TH SarabunPSK" panose="020B0500040200020003" pitchFamily="34" charset="-34"/>
              </a:rPr>
              <a:t>under premium </a:t>
            </a:r>
            <a:r>
              <a:rPr lang="en-US" sz="3200" dirty="0">
                <a:latin typeface="TH SarabunPSK" panose="020B0500040200020003" pitchFamily="34" charset="-34"/>
                <a:cs typeface="TH SarabunPSK" panose="020B0500040200020003" pitchFamily="34" charset="-34"/>
              </a:rPr>
              <a:t>T-VER </a:t>
            </a:r>
          </a:p>
          <a:p>
            <a:r>
              <a:rPr lang="en-US" sz="3200" dirty="0" smtClean="0">
                <a:latin typeface="TH SarabunPSK" panose="020B0500040200020003" pitchFamily="34" charset="-34"/>
                <a:cs typeface="TH SarabunPSK" panose="020B0500040200020003" pitchFamily="34" charset="-34"/>
              </a:rPr>
              <a:t>- Training Low-carbon Cultivation </a:t>
            </a:r>
            <a:r>
              <a:rPr lang="en-US" sz="3200" dirty="0">
                <a:latin typeface="TH SarabunPSK" panose="020B0500040200020003" pitchFamily="34" charset="-34"/>
                <a:cs typeface="TH SarabunPSK" panose="020B0500040200020003" pitchFamily="34" charset="-34"/>
              </a:rPr>
              <a:t>technique</a:t>
            </a:r>
          </a:p>
          <a:p>
            <a:pPr>
              <a:defRPr sz="1900" b="0">
                <a:solidFill>
                  <a:srgbClr val="1C352D"/>
                </a:solidFill>
                <a:latin typeface="Aptos"/>
              </a:defRPr>
            </a:pPr>
            <a:endParaRPr sz="3200" b="1" dirty="0">
              <a:latin typeface="TH SarabunPSK" panose="020B0500040200020003" pitchFamily="34" charset="-34"/>
              <a:cs typeface="TH SarabunPSK" panose="020B0500040200020003" pitchFamily="34" charset="-34"/>
            </a:endParaRPr>
          </a:p>
        </p:txBody>
      </p:sp>
      <p:sp>
        <p:nvSpPr>
          <p:cNvPr id="10" name="Oval 9"/>
          <p:cNvSpPr/>
          <p:nvPr/>
        </p:nvSpPr>
        <p:spPr>
          <a:xfrm>
            <a:off x="758952" y="3460231"/>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32856" y="3328751"/>
            <a:ext cx="10241280" cy="1569660"/>
          </a:xfrm>
          <a:prstGeom prst="rect">
            <a:avLst/>
          </a:prstGeom>
          <a:noFill/>
        </p:spPr>
        <p:txBody>
          <a:bodyPr wrap="square">
            <a:spAutoFit/>
          </a:bodyPr>
          <a:lstStyle/>
          <a:p>
            <a:r>
              <a:rPr lang="en-US" sz="3200" b="1" dirty="0">
                <a:latin typeface="TH SarabunPSK" panose="020B0500040200020003" pitchFamily="34" charset="-34"/>
                <a:cs typeface="TH SarabunPSK" panose="020B0500040200020003" pitchFamily="34" charset="-34"/>
              </a:rPr>
              <a:t>Financial </a:t>
            </a:r>
            <a:r>
              <a:rPr lang="en-US" sz="3200" b="1" dirty="0" smtClean="0">
                <a:latin typeface="TH SarabunPSK" panose="020B0500040200020003" pitchFamily="34" charset="-34"/>
                <a:cs typeface="TH SarabunPSK" panose="020B0500040200020003" pitchFamily="34" charset="-34"/>
              </a:rPr>
              <a:t>Support : - </a:t>
            </a:r>
            <a:r>
              <a:rPr lang="en-US" sz="3200" dirty="0" smtClean="0">
                <a:latin typeface="TH SarabunPSK" panose="020B0500040200020003" pitchFamily="34" charset="-34"/>
                <a:cs typeface="TH SarabunPSK" panose="020B0500040200020003" pitchFamily="34" charset="-34"/>
              </a:rPr>
              <a:t>Financing </a:t>
            </a:r>
            <a:r>
              <a:rPr lang="en-US" sz="3200" dirty="0">
                <a:latin typeface="TH SarabunPSK" panose="020B0500040200020003" pitchFamily="34" charset="-34"/>
                <a:cs typeface="TH SarabunPSK" panose="020B0500040200020003" pitchFamily="34" charset="-34"/>
              </a:rPr>
              <a:t>with </a:t>
            </a:r>
            <a:r>
              <a:rPr lang="en-US" sz="3200" dirty="0" smtClean="0">
                <a:latin typeface="TH SarabunPSK" panose="020B0500040200020003" pitchFamily="34" charset="-34"/>
                <a:cs typeface="TH SarabunPSK" panose="020B0500040200020003" pitchFamily="34" charset="-34"/>
              </a:rPr>
              <a:t>low-interest </a:t>
            </a:r>
            <a:r>
              <a:rPr lang="en-US" sz="3200" dirty="0">
                <a:latin typeface="TH SarabunPSK" panose="020B0500040200020003" pitchFamily="34" charset="-34"/>
                <a:cs typeface="TH SarabunPSK" panose="020B0500040200020003" pitchFamily="34" charset="-34"/>
              </a:rPr>
              <a:t>rate loan</a:t>
            </a:r>
          </a:p>
          <a:p>
            <a:r>
              <a:rPr lang="en-US" sz="3200" dirty="0" smtClean="0">
                <a:latin typeface="TH SarabunPSK" panose="020B0500040200020003" pitchFamily="34" charset="-34"/>
                <a:cs typeface="TH SarabunPSK" panose="020B0500040200020003" pitchFamily="34" charset="-34"/>
              </a:rPr>
              <a:t>- </a:t>
            </a:r>
            <a:r>
              <a:rPr lang="en-US" sz="3200" dirty="0" err="1" smtClean="0">
                <a:latin typeface="TH SarabunPSK" panose="020B0500040200020003" pitchFamily="34" charset="-34"/>
                <a:cs typeface="TH SarabunPSK" panose="020B0500040200020003" pitchFamily="34" charset="-34"/>
              </a:rPr>
              <a:t>subsidising</a:t>
            </a:r>
            <a:r>
              <a:rPr lang="en-US" sz="3200" dirty="0" smtClean="0">
                <a:latin typeface="TH SarabunPSK" panose="020B0500040200020003" pitchFamily="34" charset="-34"/>
                <a:cs typeface="TH SarabunPSK" panose="020B0500040200020003" pitchFamily="34" charset="-34"/>
              </a:rPr>
              <a:t> </a:t>
            </a:r>
            <a:r>
              <a:rPr lang="en-US" sz="3200" dirty="0">
                <a:latin typeface="TH SarabunPSK" panose="020B0500040200020003" pitchFamily="34" charset="-34"/>
                <a:cs typeface="TH SarabunPSK" panose="020B0500040200020003" pitchFamily="34" charset="-34"/>
              </a:rPr>
              <a:t>soil </a:t>
            </a:r>
            <a:r>
              <a:rPr lang="en-US" sz="3200" dirty="0" smtClean="0">
                <a:latin typeface="TH SarabunPSK" panose="020B0500040200020003" pitchFamily="34" charset="-34"/>
                <a:cs typeface="TH SarabunPSK" panose="020B0500040200020003" pitchFamily="34" charset="-34"/>
              </a:rPr>
              <a:t>testing expenses</a:t>
            </a:r>
            <a:endParaRPr lang="en-US" sz="3200" dirty="0">
              <a:latin typeface="TH SarabunPSK" panose="020B0500040200020003" pitchFamily="34" charset="-34"/>
              <a:cs typeface="TH SarabunPSK" panose="020B0500040200020003" pitchFamily="34" charset="-34"/>
            </a:endParaRPr>
          </a:p>
          <a:p>
            <a:pPr>
              <a:defRPr sz="1900" b="0">
                <a:solidFill>
                  <a:srgbClr val="1C352D"/>
                </a:solidFill>
                <a:latin typeface="Aptos"/>
              </a:defRPr>
            </a:pPr>
            <a:endParaRPr sz="3200" b="1" dirty="0">
              <a:latin typeface="TH SarabunPSK" panose="020B0500040200020003" pitchFamily="34" charset="-34"/>
              <a:cs typeface="TH SarabunPSK" panose="020B0500040200020003" pitchFamily="34" charset="-34"/>
            </a:endParaRPr>
          </a:p>
        </p:txBody>
      </p:sp>
      <p:sp>
        <p:nvSpPr>
          <p:cNvPr id="12" name="Oval 11"/>
          <p:cNvSpPr/>
          <p:nvPr/>
        </p:nvSpPr>
        <p:spPr>
          <a:xfrm>
            <a:off x="810075" y="4586963"/>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78160" y="4445095"/>
            <a:ext cx="10241280" cy="2062103"/>
          </a:xfrm>
          <a:prstGeom prst="rect">
            <a:avLst/>
          </a:prstGeom>
          <a:noFill/>
        </p:spPr>
        <p:txBody>
          <a:bodyPr wrap="square">
            <a:spAutoFit/>
          </a:bodyPr>
          <a:lstStyle/>
          <a:p>
            <a:r>
              <a:rPr lang="en-US" sz="3200" b="1" dirty="0">
                <a:latin typeface="TH SarabunPSK" panose="020B0500040200020003" pitchFamily="34" charset="-34"/>
                <a:cs typeface="TH SarabunPSK" panose="020B0500040200020003" pitchFamily="34" charset="-34"/>
              </a:rPr>
              <a:t>Market </a:t>
            </a:r>
            <a:r>
              <a:rPr lang="en-US" sz="3200" b="1" dirty="0" smtClean="0">
                <a:latin typeface="TH SarabunPSK" panose="020B0500040200020003" pitchFamily="34" charset="-34"/>
                <a:cs typeface="TH SarabunPSK" panose="020B0500040200020003" pitchFamily="34" charset="-34"/>
              </a:rPr>
              <a:t>Support : - </a:t>
            </a:r>
            <a:r>
              <a:rPr lang="en-US" sz="3200" dirty="0" smtClean="0">
                <a:latin typeface="TH SarabunPSK" panose="020B0500040200020003" pitchFamily="34" charset="-34"/>
                <a:cs typeface="TH SarabunPSK" panose="020B0500040200020003" pitchFamily="34" charset="-34"/>
              </a:rPr>
              <a:t>Purchasing </a:t>
            </a:r>
            <a:r>
              <a:rPr lang="en-US" sz="3200" dirty="0">
                <a:latin typeface="TH SarabunPSK" panose="020B0500040200020003" pitchFamily="34" charset="-34"/>
                <a:cs typeface="TH SarabunPSK" panose="020B0500040200020003" pitchFamily="34" charset="-34"/>
              </a:rPr>
              <a:t>rice </a:t>
            </a:r>
            <a:r>
              <a:rPr lang="en-US" sz="3200" dirty="0" smtClean="0">
                <a:latin typeface="TH SarabunPSK" panose="020B0500040200020003" pitchFamily="34" charset="-34"/>
                <a:cs typeface="TH SarabunPSK" panose="020B0500040200020003" pitchFamily="34" charset="-34"/>
              </a:rPr>
              <a:t>from climate </a:t>
            </a:r>
            <a:r>
              <a:rPr lang="en-US" sz="3200" dirty="0">
                <a:latin typeface="TH SarabunPSK" panose="020B0500040200020003" pitchFamily="34" charset="-34"/>
                <a:cs typeface="TH SarabunPSK" panose="020B0500040200020003" pitchFamily="34" charset="-34"/>
              </a:rPr>
              <a:t>smart farmers at</a:t>
            </a:r>
            <a:br>
              <a:rPr lang="en-US" sz="3200" dirty="0">
                <a:latin typeface="TH SarabunPSK" panose="020B0500040200020003" pitchFamily="34" charset="-34"/>
                <a:cs typeface="TH SarabunPSK" panose="020B0500040200020003" pitchFamily="34" charset="-34"/>
              </a:rPr>
            </a:br>
            <a:r>
              <a:rPr lang="en-US" sz="3200" dirty="0">
                <a:latin typeface="TH SarabunPSK" panose="020B0500040200020003" pitchFamily="34" charset="-34"/>
                <a:cs typeface="TH SarabunPSK" panose="020B0500040200020003" pitchFamily="34" charset="-34"/>
              </a:rPr>
              <a:t>a premium of 500 </a:t>
            </a:r>
            <a:r>
              <a:rPr lang="en-US" sz="3200" dirty="0" smtClean="0">
                <a:latin typeface="TH SarabunPSK" panose="020B0500040200020003" pitchFamily="34" charset="-34"/>
                <a:cs typeface="TH SarabunPSK" panose="020B0500040200020003" pitchFamily="34" charset="-34"/>
              </a:rPr>
              <a:t>baht (15 USD)</a:t>
            </a:r>
            <a:r>
              <a:rPr lang="en-US" sz="3200" dirty="0">
                <a:latin typeface="TH SarabunPSK" panose="020B0500040200020003" pitchFamily="34" charset="-34"/>
                <a:cs typeface="TH SarabunPSK" panose="020B0500040200020003" pitchFamily="34" charset="-34"/>
              </a:rPr>
              <a:t> </a:t>
            </a:r>
            <a:r>
              <a:rPr lang="en-US" sz="3200" dirty="0" smtClean="0">
                <a:latin typeface="TH SarabunPSK" panose="020B0500040200020003" pitchFamily="34" charset="-34"/>
                <a:cs typeface="TH SarabunPSK" panose="020B0500040200020003" pitchFamily="34" charset="-34"/>
              </a:rPr>
              <a:t>above </a:t>
            </a:r>
            <a:r>
              <a:rPr lang="en-US" sz="3200" dirty="0">
                <a:latin typeface="TH SarabunPSK" panose="020B0500040200020003" pitchFamily="34" charset="-34"/>
                <a:cs typeface="TH SarabunPSK" panose="020B0500040200020003" pitchFamily="34" charset="-34"/>
              </a:rPr>
              <a:t>the market price.</a:t>
            </a:r>
          </a:p>
          <a:p>
            <a:r>
              <a:rPr lang="en-US" sz="3200" dirty="0" smtClean="0">
                <a:latin typeface="TH SarabunPSK" panose="020B0500040200020003" pitchFamily="34" charset="-34"/>
                <a:cs typeface="TH SarabunPSK" panose="020B0500040200020003" pitchFamily="34" charset="-34"/>
              </a:rPr>
              <a:t>- Guaranteed purchase Carbon </a:t>
            </a:r>
            <a:r>
              <a:rPr lang="en-US" sz="3200" dirty="0">
                <a:latin typeface="TH SarabunPSK" panose="020B0500040200020003" pitchFamily="34" charset="-34"/>
                <a:cs typeface="TH SarabunPSK" panose="020B0500040200020003" pitchFamily="34" charset="-34"/>
              </a:rPr>
              <a:t>credit </a:t>
            </a:r>
            <a:r>
              <a:rPr lang="en-US" sz="3200" dirty="0" smtClean="0">
                <a:latin typeface="TH SarabunPSK" panose="020B0500040200020003" pitchFamily="34" charset="-34"/>
                <a:cs typeface="TH SarabunPSK" panose="020B0500040200020003" pitchFamily="34" charset="-34"/>
              </a:rPr>
              <a:t>500 THB/tCO2eq (15 USD)</a:t>
            </a:r>
            <a:endParaRPr lang="en-US" sz="3200" dirty="0">
              <a:latin typeface="TH SarabunPSK" panose="020B0500040200020003" pitchFamily="34" charset="-34"/>
              <a:cs typeface="TH SarabunPSK" panose="020B0500040200020003" pitchFamily="34" charset="-34"/>
            </a:endParaRPr>
          </a:p>
          <a:p>
            <a:pPr>
              <a:defRPr sz="1900" b="0">
                <a:solidFill>
                  <a:srgbClr val="1C352D"/>
                </a:solidFill>
                <a:latin typeface="Aptos"/>
              </a:defRPr>
            </a:pPr>
            <a:endParaRPr sz="3200" b="1" dirty="0">
              <a:latin typeface="TH SarabunPSK" panose="020B0500040200020003" pitchFamily="34" charset="-34"/>
              <a:cs typeface="TH SarabunPSK" panose="020B0500040200020003" pitchFamily="34" charset="-34"/>
            </a:endParaRPr>
          </a:p>
        </p:txBody>
      </p:sp>
    </p:spTree>
    <p:extLst>
      <p:ext uri="{BB962C8B-B14F-4D97-AF65-F5344CB8AC3E}">
        <p14:creationId xmlns:p14="http://schemas.microsoft.com/office/powerpoint/2010/main" val="1107047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64592" cy="6858000"/>
          </a:xfrm>
          <a:prstGeom prst="rect">
            <a:avLst/>
          </a:prstGeom>
          <a:solidFill>
            <a:srgbClr val="125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164592" y="0"/>
            <a:ext cx="12024360" cy="109728"/>
          </a:xfrm>
          <a:prstGeom prst="rect">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6446520"/>
            <a:ext cx="9144000" cy="228600"/>
          </a:xfrm>
          <a:prstGeom prst="rect">
            <a:avLst/>
          </a:prstGeom>
          <a:noFill/>
        </p:spPr>
        <p:txBody>
          <a:bodyPr wrap="square">
            <a:spAutoFit/>
          </a:bodyPr>
          <a:lstStyle/>
          <a:p>
            <a:pPr>
              <a:defRPr sz="1000" b="0">
                <a:solidFill>
                  <a:srgbClr val="5D6963"/>
                </a:solidFill>
                <a:latin typeface="Aptos"/>
              </a:defRPr>
            </a:pPr>
            <a:r>
              <a:t>BAAC  •  Agri-PDB Platform  •  28 Oct 2026</a:t>
            </a:r>
          </a:p>
        </p:txBody>
      </p:sp>
      <p:sp>
        <p:nvSpPr>
          <p:cNvPr id="6" name="TextBox 5"/>
          <p:cNvSpPr txBox="1"/>
          <p:nvPr/>
        </p:nvSpPr>
        <p:spPr>
          <a:xfrm>
            <a:off x="685800" y="530352"/>
            <a:ext cx="10789920" cy="600164"/>
          </a:xfrm>
          <a:prstGeom prst="rect">
            <a:avLst/>
          </a:prstGeom>
          <a:noFill/>
        </p:spPr>
        <p:txBody>
          <a:bodyPr wrap="square">
            <a:spAutoFit/>
          </a:bodyPr>
          <a:lstStyle/>
          <a:p>
            <a:pPr>
              <a:defRPr sz="3300" b="1">
                <a:solidFill>
                  <a:srgbClr val="125B3E"/>
                </a:solidFill>
                <a:latin typeface="Aptos"/>
              </a:defRPr>
            </a:pPr>
            <a:r>
              <a:rPr lang="en-US" sz="3300" dirty="0"/>
              <a:t>Process</a:t>
            </a:r>
            <a:endParaRPr sz="4800" b="1" dirty="0">
              <a:latin typeface="TH SarabunPSK" panose="020B0500040200020003" pitchFamily="34" charset="-34"/>
              <a:cs typeface="TH SarabunPSK" panose="020B0500040200020003" pitchFamily="34" charset="-34"/>
            </a:endParaRPr>
          </a:p>
        </p:txBody>
      </p:sp>
      <p:sp>
        <p:nvSpPr>
          <p:cNvPr id="7" name="TextBox 6"/>
          <p:cNvSpPr txBox="1"/>
          <p:nvPr/>
        </p:nvSpPr>
        <p:spPr>
          <a:xfrm>
            <a:off x="960120" y="1298888"/>
            <a:ext cx="10241280" cy="584775"/>
          </a:xfrm>
          <a:prstGeom prst="rect">
            <a:avLst/>
          </a:prstGeom>
          <a:noFill/>
        </p:spPr>
        <p:txBody>
          <a:bodyPr wrap="square">
            <a:spAutoFit/>
          </a:bodyPr>
          <a:lstStyle/>
          <a:p>
            <a:pPr>
              <a:defRPr sz="1900" b="0">
                <a:solidFill>
                  <a:srgbClr val="1C352D"/>
                </a:solidFill>
                <a:latin typeface="Aptos"/>
              </a:defRPr>
            </a:pPr>
            <a:r>
              <a:rPr lang="en-US" sz="3200" b="1" dirty="0" smtClean="0">
                <a:latin typeface="TH SarabunPSK" panose="020B0500040200020003" pitchFamily="34" charset="-34"/>
                <a:cs typeface="TH SarabunPSK" panose="020B0500040200020003" pitchFamily="34" charset="-34"/>
              </a:rPr>
              <a:t>BAAC applies for registration under the Premium T-VER program</a:t>
            </a:r>
            <a:endParaRPr sz="3200" b="1" dirty="0">
              <a:latin typeface="TH SarabunPSK" panose="020B0500040200020003" pitchFamily="34" charset="-34"/>
              <a:cs typeface="TH SarabunPSK" panose="020B0500040200020003" pitchFamily="34" charset="-34"/>
            </a:endParaRPr>
          </a:p>
        </p:txBody>
      </p:sp>
      <p:sp>
        <p:nvSpPr>
          <p:cNvPr id="8" name="TextBox 7"/>
          <p:cNvSpPr txBox="1"/>
          <p:nvPr/>
        </p:nvSpPr>
        <p:spPr>
          <a:xfrm>
            <a:off x="918972" y="1931165"/>
            <a:ext cx="10515600" cy="584775"/>
          </a:xfrm>
          <a:prstGeom prst="rect">
            <a:avLst/>
          </a:prstGeom>
          <a:noFill/>
        </p:spPr>
        <p:txBody>
          <a:bodyPr wrap="square">
            <a:spAutoFit/>
          </a:bodyPr>
          <a:lstStyle/>
          <a:p>
            <a:pPr>
              <a:defRPr sz="1900" b="0">
                <a:solidFill>
                  <a:srgbClr val="1C352D"/>
                </a:solidFill>
                <a:latin typeface="Aptos"/>
              </a:defRPr>
            </a:pPr>
            <a:r>
              <a:rPr lang="en-US" sz="3200" b="1" dirty="0" smtClean="0">
                <a:latin typeface="TH SarabunPSK" panose="020B0500040200020003" pitchFamily="34" charset="-34"/>
                <a:cs typeface="TH SarabunPSK" panose="020B0500040200020003" pitchFamily="34" charset="-34"/>
              </a:rPr>
              <a:t>Create awareness and invite farmers to join the project under TGO conditions</a:t>
            </a:r>
            <a:endParaRPr sz="3200" b="1" dirty="0">
              <a:latin typeface="TH SarabunPSK" panose="020B0500040200020003" pitchFamily="34" charset="-34"/>
              <a:cs typeface="TH SarabunPSK" panose="020B0500040200020003" pitchFamily="34" charset="-34"/>
            </a:endParaRPr>
          </a:p>
        </p:txBody>
      </p:sp>
      <p:sp>
        <p:nvSpPr>
          <p:cNvPr id="9" name="TextBox 8"/>
          <p:cNvSpPr txBox="1"/>
          <p:nvPr/>
        </p:nvSpPr>
        <p:spPr>
          <a:xfrm>
            <a:off x="918972" y="2685117"/>
            <a:ext cx="10241280" cy="1077218"/>
          </a:xfrm>
          <a:prstGeom prst="rect">
            <a:avLst/>
          </a:prstGeom>
          <a:noFill/>
        </p:spPr>
        <p:txBody>
          <a:bodyPr wrap="square">
            <a:spAutoFit/>
          </a:bodyPr>
          <a:lstStyle/>
          <a:p>
            <a:pPr>
              <a:defRPr sz="1900" b="0">
                <a:solidFill>
                  <a:srgbClr val="1C352D"/>
                </a:solidFill>
                <a:latin typeface="Aptos"/>
              </a:defRPr>
            </a:pPr>
            <a:r>
              <a:rPr lang="en-US" sz="3200" b="1" dirty="0" smtClean="0">
                <a:latin typeface="TH SarabunPSK" panose="020B0500040200020003" pitchFamily="34" charset="-34"/>
                <a:cs typeface="TH SarabunPSK" panose="020B0500040200020003" pitchFamily="34" charset="-34"/>
              </a:rPr>
              <a:t>Plant rice and initiate water management activities using Single Drainage by draining water from the field</a:t>
            </a:r>
            <a:endParaRPr sz="3200" b="1" dirty="0">
              <a:latin typeface="TH SarabunPSK" panose="020B0500040200020003" pitchFamily="34" charset="-34"/>
              <a:cs typeface="TH SarabunPSK" panose="020B0500040200020003" pitchFamily="34" charset="-34"/>
            </a:endParaRPr>
          </a:p>
        </p:txBody>
      </p:sp>
      <p:sp>
        <p:nvSpPr>
          <p:cNvPr id="10" name="TextBox 9"/>
          <p:cNvSpPr txBox="1"/>
          <p:nvPr/>
        </p:nvSpPr>
        <p:spPr>
          <a:xfrm>
            <a:off x="918972" y="3905367"/>
            <a:ext cx="10762904" cy="1077218"/>
          </a:xfrm>
          <a:prstGeom prst="rect">
            <a:avLst/>
          </a:prstGeom>
          <a:noFill/>
        </p:spPr>
        <p:txBody>
          <a:bodyPr wrap="square">
            <a:spAutoFit/>
          </a:bodyPr>
          <a:lstStyle/>
          <a:p>
            <a:pPr>
              <a:defRPr sz="1900" b="0">
                <a:solidFill>
                  <a:srgbClr val="1C352D"/>
                </a:solidFill>
                <a:latin typeface="Aptos"/>
              </a:defRPr>
            </a:pPr>
            <a:r>
              <a:rPr lang="en-US" sz="3200" b="1" dirty="0" smtClean="0">
                <a:latin typeface="TH SarabunPSK" panose="020B0500040200020003" pitchFamily="34" charset="-34"/>
                <a:cs typeface="TH SarabunPSK" panose="020B0500040200020003" pitchFamily="34" charset="-34"/>
              </a:rPr>
              <a:t>Monitor, record results and collect field activity data ; prepare the Project Design Document (PDD.)</a:t>
            </a:r>
            <a:endParaRPr lang="en-US" sz="3200" b="1" dirty="0">
              <a:latin typeface="TH SarabunPSK" panose="020B0500040200020003" pitchFamily="34" charset="-34"/>
              <a:cs typeface="TH SarabunPSK" panose="020B0500040200020003" pitchFamily="34" charset="-34"/>
            </a:endParaRPr>
          </a:p>
        </p:txBody>
      </p:sp>
      <p:sp>
        <p:nvSpPr>
          <p:cNvPr id="11" name="Oval 10"/>
          <p:cNvSpPr/>
          <p:nvPr/>
        </p:nvSpPr>
        <p:spPr>
          <a:xfrm>
            <a:off x="726948" y="1553446"/>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767679" y="2179945"/>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792202" y="2975100"/>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747728" y="4213932"/>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77407" y="5061096"/>
            <a:ext cx="10515600" cy="1077218"/>
          </a:xfrm>
          <a:prstGeom prst="rect">
            <a:avLst/>
          </a:prstGeom>
          <a:noFill/>
        </p:spPr>
        <p:txBody>
          <a:bodyPr wrap="square">
            <a:spAutoFit/>
          </a:bodyPr>
          <a:lstStyle/>
          <a:p>
            <a:pPr>
              <a:defRPr sz="1900" b="0">
                <a:solidFill>
                  <a:srgbClr val="1C352D"/>
                </a:solidFill>
                <a:latin typeface="Aptos"/>
              </a:defRPr>
            </a:pPr>
            <a:r>
              <a:rPr lang="en-US" sz="3200" b="1" dirty="0" smtClean="0">
                <a:latin typeface="TH SarabunPSK" panose="020B0500040200020003" pitchFamily="34" charset="-34"/>
                <a:cs typeface="TH SarabunPSK" panose="020B0500040200020003" pitchFamily="34" charset="-34"/>
              </a:rPr>
              <a:t>Hire and external validation and verification body (VVB) to prepare documents and submit for Premium T-VER registration with TGO. </a:t>
            </a:r>
            <a:endParaRPr sz="3200" b="1" dirty="0">
              <a:latin typeface="TH SarabunPSK" panose="020B0500040200020003" pitchFamily="34" charset="-34"/>
              <a:cs typeface="TH SarabunPSK" panose="020B0500040200020003" pitchFamily="34" charset="-34"/>
            </a:endParaRPr>
          </a:p>
        </p:txBody>
      </p:sp>
      <p:sp>
        <p:nvSpPr>
          <p:cNvPr id="16" name="Oval 15"/>
          <p:cNvSpPr/>
          <p:nvPr/>
        </p:nvSpPr>
        <p:spPr>
          <a:xfrm>
            <a:off x="726948" y="5333939"/>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479478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BF8"/>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125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64592" y="0"/>
            <a:ext cx="12024360" cy="109728"/>
          </a:xfrm>
          <a:prstGeom prst="rect">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530352"/>
            <a:ext cx="10789920" cy="830997"/>
          </a:xfrm>
          <a:prstGeom prst="rect">
            <a:avLst/>
          </a:prstGeom>
          <a:noFill/>
        </p:spPr>
        <p:txBody>
          <a:bodyPr wrap="square">
            <a:spAutoFit/>
          </a:bodyPr>
          <a:lstStyle/>
          <a:p>
            <a:pPr>
              <a:defRPr sz="3300" b="1">
                <a:solidFill>
                  <a:srgbClr val="125B3E"/>
                </a:solidFill>
                <a:latin typeface="Aptos"/>
              </a:defRPr>
            </a:pPr>
            <a:r>
              <a:rPr sz="4800" b="1" dirty="0">
                <a:latin typeface="TH SarabunPSK" panose="020B0500040200020003" pitchFamily="34" charset="-34"/>
                <a:cs typeface="TH SarabunPSK" panose="020B0500040200020003" pitchFamily="34" charset="-34"/>
              </a:rPr>
              <a:t>What we have learned on the ground</a:t>
            </a:r>
          </a:p>
        </p:txBody>
      </p:sp>
      <p:sp>
        <p:nvSpPr>
          <p:cNvPr id="5" name="TextBox 4"/>
          <p:cNvSpPr txBox="1"/>
          <p:nvPr/>
        </p:nvSpPr>
        <p:spPr>
          <a:xfrm>
            <a:off x="713232" y="1435608"/>
            <a:ext cx="10607040" cy="646331"/>
          </a:xfrm>
          <a:prstGeom prst="rect">
            <a:avLst/>
          </a:prstGeom>
          <a:noFill/>
        </p:spPr>
        <p:txBody>
          <a:bodyPr wrap="square">
            <a:spAutoFit/>
          </a:bodyPr>
          <a:lstStyle/>
          <a:p>
            <a:pPr>
              <a:defRPr sz="2000" b="0">
                <a:solidFill>
                  <a:srgbClr val="1C352D"/>
                </a:solidFill>
                <a:latin typeface="Aptos"/>
              </a:defRPr>
            </a:pPr>
            <a:r>
              <a:rPr sz="3600" b="1">
                <a:latin typeface="TH SarabunPSK" panose="020B0500040200020003" pitchFamily="34" charset="-34"/>
                <a:cs typeface="TH SarabunPSK" panose="020B0500040200020003" pitchFamily="34" charset="-34"/>
              </a:rPr>
              <a:t>Illustrative BAAC low-carbon rice pilot figures</a:t>
            </a:r>
          </a:p>
        </p:txBody>
      </p:sp>
      <p:sp>
        <p:nvSpPr>
          <p:cNvPr id="6" name="Oval 5"/>
          <p:cNvSpPr/>
          <p:nvPr/>
        </p:nvSpPr>
        <p:spPr>
          <a:xfrm>
            <a:off x="758952" y="2450591"/>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331720"/>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141 participating farmers  |  1,100 rai</a:t>
            </a:r>
          </a:p>
        </p:txBody>
      </p:sp>
      <p:sp>
        <p:nvSpPr>
          <p:cNvPr id="8" name="Oval 7"/>
          <p:cNvSpPr/>
          <p:nvPr/>
        </p:nvSpPr>
        <p:spPr>
          <a:xfrm>
            <a:off x="758952" y="3255263"/>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3136391"/>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Reported yield improvement: about 10%</a:t>
            </a:r>
          </a:p>
        </p:txBody>
      </p:sp>
      <p:sp>
        <p:nvSpPr>
          <p:cNvPr id="10" name="Oval 9"/>
          <p:cNvSpPr/>
          <p:nvPr/>
        </p:nvSpPr>
        <p:spPr>
          <a:xfrm>
            <a:off x="758952" y="4059935"/>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51560" y="3941063"/>
            <a:ext cx="10241280" cy="584775"/>
          </a:xfrm>
          <a:prstGeom prst="rect">
            <a:avLst/>
          </a:prstGeom>
          <a:noFill/>
        </p:spPr>
        <p:txBody>
          <a:bodyPr wrap="square">
            <a:spAutoFit/>
          </a:bodyPr>
          <a:lstStyle/>
          <a:p>
            <a:pPr>
              <a:defRPr sz="1900" b="0">
                <a:solidFill>
                  <a:srgbClr val="1C352D"/>
                </a:solidFill>
                <a:latin typeface="Aptos"/>
              </a:defRPr>
            </a:pPr>
            <a:r>
              <a:rPr sz="3200" b="1" dirty="0">
                <a:latin typeface="TH SarabunPSK" panose="020B0500040200020003" pitchFamily="34" charset="-34"/>
                <a:cs typeface="TH SarabunPSK" panose="020B0500040200020003" pitchFamily="34" charset="-34"/>
              </a:rPr>
              <a:t>Reported cost reduction: about 9%</a:t>
            </a:r>
          </a:p>
        </p:txBody>
      </p:sp>
      <p:sp>
        <p:nvSpPr>
          <p:cNvPr id="12" name="Oval 11"/>
          <p:cNvSpPr/>
          <p:nvPr/>
        </p:nvSpPr>
        <p:spPr>
          <a:xfrm>
            <a:off x="758952" y="4864607"/>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51560" y="4745736"/>
            <a:ext cx="10762904" cy="1077218"/>
          </a:xfrm>
          <a:prstGeom prst="rect">
            <a:avLst/>
          </a:prstGeom>
          <a:noFill/>
        </p:spPr>
        <p:txBody>
          <a:bodyPr wrap="square">
            <a:spAutoFit/>
          </a:bodyPr>
          <a:lstStyle/>
          <a:p>
            <a:pPr>
              <a:defRPr sz="1900" b="0">
                <a:solidFill>
                  <a:srgbClr val="1C352D"/>
                </a:solidFill>
                <a:latin typeface="Aptos"/>
              </a:defRPr>
            </a:pPr>
            <a:r>
              <a:rPr lang="en-US" sz="3200" b="1" dirty="0">
                <a:latin typeface="TH SarabunPSK" panose="020B0500040200020003" pitchFamily="34" charset="-34"/>
                <a:cs typeface="TH SarabunPSK" panose="020B0500040200020003" pitchFamily="34" charset="-34"/>
              </a:rPr>
              <a:t>reducing methane emissions from rice paddies through AWD farming practices</a:t>
            </a:r>
            <a:r>
              <a:rPr lang="en-US" sz="3200" b="1" dirty="0" smtClean="0">
                <a:latin typeface="TH SarabunPSK" panose="020B0500040200020003" pitchFamily="34" charset="-34"/>
                <a:cs typeface="TH SarabunPSK" panose="020B0500040200020003" pitchFamily="34" charset="-34"/>
              </a:rPr>
              <a:t>. :  </a:t>
            </a:r>
            <a:r>
              <a:rPr lang="en-US" sz="3200" b="1" dirty="0">
                <a:latin typeface="TH SarabunPSK" panose="020B0500040200020003" pitchFamily="34" charset="-34"/>
                <a:cs typeface="TH SarabunPSK" panose="020B0500040200020003" pitchFamily="34" charset="-34"/>
              </a:rPr>
              <a:t>1,016 tCO2eq</a:t>
            </a:r>
          </a:p>
        </p:txBody>
      </p:sp>
      <p:sp>
        <p:nvSpPr>
          <p:cNvPr id="14" name="TextBox 13"/>
          <p:cNvSpPr txBox="1"/>
          <p:nvPr/>
        </p:nvSpPr>
        <p:spPr>
          <a:xfrm>
            <a:off x="713232" y="6446520"/>
            <a:ext cx="9144000" cy="228600"/>
          </a:xfrm>
          <a:prstGeom prst="rect">
            <a:avLst/>
          </a:prstGeom>
          <a:noFill/>
        </p:spPr>
        <p:txBody>
          <a:bodyPr wrap="square">
            <a:spAutoFit/>
          </a:bodyPr>
          <a:lstStyle/>
          <a:p>
            <a:pPr>
              <a:defRPr sz="1000" b="0">
                <a:solidFill>
                  <a:srgbClr val="5D6963"/>
                </a:solidFill>
                <a:latin typeface="Aptos"/>
              </a:defRPr>
            </a:pPr>
            <a:r>
              <a:t>BAAC  •  Agri-PDB Platform  •  28 Oct 2026</a:t>
            </a:r>
          </a:p>
        </p:txBody>
      </p:sp>
      <p:sp>
        <p:nvSpPr>
          <p:cNvPr id="15" name="TextBox 14"/>
          <p:cNvSpPr txBox="1"/>
          <p:nvPr/>
        </p:nvSpPr>
        <p:spPr>
          <a:xfrm>
            <a:off x="10149840" y="6446520"/>
            <a:ext cx="1371600" cy="228600"/>
          </a:xfrm>
          <a:prstGeom prst="rect">
            <a:avLst/>
          </a:prstGeom>
          <a:noFill/>
        </p:spPr>
        <p:txBody>
          <a:bodyPr wrap="square">
            <a:spAutoFit/>
          </a:bodyPr>
          <a:lstStyle/>
          <a:p>
            <a:pPr>
              <a:defRPr sz="1000" b="0">
                <a:solidFill>
                  <a:srgbClr val="5D6963"/>
                </a:solidFill>
                <a:latin typeface="Aptos"/>
              </a:defRPr>
            </a:pPr>
            <a:r>
              <a:t>5 / 8  •  80 sec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BF8"/>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125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64592" y="0"/>
            <a:ext cx="12024360" cy="109728"/>
          </a:xfrm>
          <a:prstGeom prst="rect">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530352"/>
            <a:ext cx="10789920" cy="830997"/>
          </a:xfrm>
          <a:prstGeom prst="rect">
            <a:avLst/>
          </a:prstGeom>
          <a:noFill/>
        </p:spPr>
        <p:txBody>
          <a:bodyPr wrap="square">
            <a:spAutoFit/>
          </a:bodyPr>
          <a:lstStyle/>
          <a:p>
            <a:pPr>
              <a:defRPr sz="3300" b="1">
                <a:solidFill>
                  <a:srgbClr val="125B3E"/>
                </a:solidFill>
                <a:latin typeface="Aptos"/>
              </a:defRPr>
            </a:pPr>
            <a:r>
              <a:rPr sz="4800" b="1">
                <a:latin typeface="TH SarabunPSK" panose="020B0500040200020003" pitchFamily="34" charset="-34"/>
                <a:cs typeface="TH SarabunPSK" panose="020B0500040200020003" pitchFamily="34" charset="-34"/>
              </a:rPr>
              <a:t>Connecting farmers to finance and markets</a:t>
            </a:r>
          </a:p>
        </p:txBody>
      </p:sp>
      <p:sp>
        <p:nvSpPr>
          <p:cNvPr id="5" name="TextBox 4"/>
          <p:cNvSpPr txBox="1"/>
          <p:nvPr/>
        </p:nvSpPr>
        <p:spPr>
          <a:xfrm>
            <a:off x="713232" y="1435608"/>
            <a:ext cx="10607040" cy="646331"/>
          </a:xfrm>
          <a:prstGeom prst="rect">
            <a:avLst/>
          </a:prstGeom>
          <a:noFill/>
        </p:spPr>
        <p:txBody>
          <a:bodyPr wrap="square">
            <a:spAutoFit/>
          </a:bodyPr>
          <a:lstStyle/>
          <a:p>
            <a:pPr>
              <a:defRPr sz="2000" b="0">
                <a:solidFill>
                  <a:srgbClr val="1C352D"/>
                </a:solidFill>
                <a:latin typeface="Aptos"/>
              </a:defRPr>
            </a:pPr>
            <a:r>
              <a:rPr sz="3600" b="1">
                <a:latin typeface="TH SarabunPSK" panose="020B0500040200020003" pitchFamily="34" charset="-34"/>
                <a:cs typeface="TH SarabunPSK" panose="020B0500040200020003" pitchFamily="34" charset="-34"/>
              </a:rPr>
              <a:t>An integrated support model</a:t>
            </a:r>
          </a:p>
        </p:txBody>
      </p:sp>
      <p:sp>
        <p:nvSpPr>
          <p:cNvPr id="6" name="Oval 5"/>
          <p:cNvSpPr/>
          <p:nvPr/>
        </p:nvSpPr>
        <p:spPr>
          <a:xfrm>
            <a:off x="758952" y="2450591"/>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331720"/>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Identify suitable farmer groups and transition needs</a:t>
            </a:r>
          </a:p>
        </p:txBody>
      </p:sp>
      <p:sp>
        <p:nvSpPr>
          <p:cNvPr id="8" name="Oval 7"/>
          <p:cNvSpPr/>
          <p:nvPr/>
        </p:nvSpPr>
        <p:spPr>
          <a:xfrm>
            <a:off x="758952" y="3255263"/>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3136391"/>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Provide training and technical assistance</a:t>
            </a:r>
          </a:p>
        </p:txBody>
      </p:sp>
      <p:sp>
        <p:nvSpPr>
          <p:cNvPr id="10" name="Oval 9"/>
          <p:cNvSpPr/>
          <p:nvPr/>
        </p:nvSpPr>
        <p:spPr>
          <a:xfrm>
            <a:off x="758952" y="4059935"/>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51560" y="3941063"/>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Align credit products with farm cash flows and transition risks</a:t>
            </a:r>
          </a:p>
        </p:txBody>
      </p:sp>
      <p:sp>
        <p:nvSpPr>
          <p:cNvPr id="12" name="Oval 11"/>
          <p:cNvSpPr/>
          <p:nvPr/>
        </p:nvSpPr>
        <p:spPr>
          <a:xfrm>
            <a:off x="758952" y="4864607"/>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51560" y="4745736"/>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Link verified practices to buyers, premiums and potential carbon revenues</a:t>
            </a:r>
          </a:p>
        </p:txBody>
      </p:sp>
      <p:sp>
        <p:nvSpPr>
          <p:cNvPr id="14" name="TextBox 13"/>
          <p:cNvSpPr txBox="1"/>
          <p:nvPr/>
        </p:nvSpPr>
        <p:spPr>
          <a:xfrm>
            <a:off x="713232" y="6446520"/>
            <a:ext cx="9144000" cy="228600"/>
          </a:xfrm>
          <a:prstGeom prst="rect">
            <a:avLst/>
          </a:prstGeom>
          <a:noFill/>
        </p:spPr>
        <p:txBody>
          <a:bodyPr wrap="square">
            <a:spAutoFit/>
          </a:bodyPr>
          <a:lstStyle/>
          <a:p>
            <a:pPr>
              <a:defRPr sz="1000" b="0">
                <a:solidFill>
                  <a:srgbClr val="5D6963"/>
                </a:solidFill>
                <a:latin typeface="Aptos"/>
              </a:defRPr>
            </a:pPr>
            <a:r>
              <a:t>BAAC  •  Agri-PDB Platform  •  28 Oct 2026</a:t>
            </a:r>
          </a:p>
        </p:txBody>
      </p:sp>
      <p:sp>
        <p:nvSpPr>
          <p:cNvPr id="15" name="TextBox 14"/>
          <p:cNvSpPr txBox="1"/>
          <p:nvPr/>
        </p:nvSpPr>
        <p:spPr>
          <a:xfrm>
            <a:off x="10149840" y="6446520"/>
            <a:ext cx="1371600" cy="228600"/>
          </a:xfrm>
          <a:prstGeom prst="rect">
            <a:avLst/>
          </a:prstGeom>
          <a:noFill/>
        </p:spPr>
        <p:txBody>
          <a:bodyPr wrap="square">
            <a:spAutoFit/>
          </a:bodyPr>
          <a:lstStyle/>
          <a:p>
            <a:pPr>
              <a:defRPr sz="1000" b="0">
                <a:solidFill>
                  <a:srgbClr val="5D6963"/>
                </a:solidFill>
                <a:latin typeface="Aptos"/>
              </a:defRPr>
            </a:pPr>
            <a:r>
              <a:t>6 / 8  •  75 sec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BF8"/>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125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64592" y="0"/>
            <a:ext cx="12024360" cy="109728"/>
          </a:xfrm>
          <a:prstGeom prst="rect">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530352"/>
            <a:ext cx="10789920" cy="830997"/>
          </a:xfrm>
          <a:prstGeom prst="rect">
            <a:avLst/>
          </a:prstGeom>
          <a:noFill/>
        </p:spPr>
        <p:txBody>
          <a:bodyPr wrap="square">
            <a:spAutoFit/>
          </a:bodyPr>
          <a:lstStyle/>
          <a:p>
            <a:pPr>
              <a:defRPr sz="3300" b="1">
                <a:solidFill>
                  <a:srgbClr val="125B3E"/>
                </a:solidFill>
                <a:latin typeface="Aptos"/>
              </a:defRPr>
            </a:pPr>
            <a:r>
              <a:rPr sz="4800" b="1">
                <a:latin typeface="TH SarabunPSK" panose="020B0500040200020003" pitchFamily="34" charset="-34"/>
                <a:cs typeface="TH SarabunPSK" panose="020B0500040200020003" pitchFamily="34" charset="-34"/>
              </a:rPr>
              <a:t>Barriers to scaling up</a:t>
            </a:r>
          </a:p>
        </p:txBody>
      </p:sp>
      <p:sp>
        <p:nvSpPr>
          <p:cNvPr id="5" name="TextBox 4"/>
          <p:cNvSpPr txBox="1"/>
          <p:nvPr/>
        </p:nvSpPr>
        <p:spPr>
          <a:xfrm>
            <a:off x="713232" y="1435608"/>
            <a:ext cx="10607040" cy="646331"/>
          </a:xfrm>
          <a:prstGeom prst="rect">
            <a:avLst/>
          </a:prstGeom>
          <a:noFill/>
        </p:spPr>
        <p:txBody>
          <a:bodyPr wrap="square">
            <a:spAutoFit/>
          </a:bodyPr>
          <a:lstStyle/>
          <a:p>
            <a:pPr>
              <a:defRPr sz="2000" b="0">
                <a:solidFill>
                  <a:srgbClr val="1C352D"/>
                </a:solidFill>
                <a:latin typeface="Aptos"/>
              </a:defRPr>
            </a:pPr>
            <a:r>
              <a:rPr sz="3600" b="1">
                <a:latin typeface="TH SarabunPSK" panose="020B0500040200020003" pitchFamily="34" charset="-34"/>
                <a:cs typeface="TH SarabunPSK" panose="020B0500040200020003" pitchFamily="34" charset="-34"/>
              </a:rPr>
              <a:t>What agricultural PDBs must solve together</a:t>
            </a:r>
          </a:p>
        </p:txBody>
      </p:sp>
      <p:sp>
        <p:nvSpPr>
          <p:cNvPr id="6" name="Oval 5"/>
          <p:cNvSpPr/>
          <p:nvPr/>
        </p:nvSpPr>
        <p:spPr>
          <a:xfrm>
            <a:off x="758952" y="2450591"/>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331720"/>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Upfront transition costs and uncertain farmer returns</a:t>
            </a:r>
          </a:p>
        </p:txBody>
      </p:sp>
      <p:sp>
        <p:nvSpPr>
          <p:cNvPr id="8" name="Oval 7"/>
          <p:cNvSpPr/>
          <p:nvPr/>
        </p:nvSpPr>
        <p:spPr>
          <a:xfrm>
            <a:off x="758952" y="3255263"/>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3136391"/>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Reliable measurement, traceability and verification</a:t>
            </a:r>
          </a:p>
        </p:txBody>
      </p:sp>
      <p:sp>
        <p:nvSpPr>
          <p:cNvPr id="10" name="Oval 9"/>
          <p:cNvSpPr/>
          <p:nvPr/>
        </p:nvSpPr>
        <p:spPr>
          <a:xfrm>
            <a:off x="758952" y="4059935"/>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51560" y="3941063"/>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Aggregation of smallholder projects into investable pipelines</a:t>
            </a:r>
          </a:p>
        </p:txBody>
      </p:sp>
      <p:sp>
        <p:nvSpPr>
          <p:cNvPr id="12" name="Oval 11"/>
          <p:cNvSpPr/>
          <p:nvPr/>
        </p:nvSpPr>
        <p:spPr>
          <a:xfrm>
            <a:off x="758952" y="4864607"/>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51560" y="4745736"/>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Coordination across banks, government, experts and markets</a:t>
            </a:r>
          </a:p>
        </p:txBody>
      </p:sp>
      <p:sp>
        <p:nvSpPr>
          <p:cNvPr id="14" name="TextBox 13"/>
          <p:cNvSpPr txBox="1"/>
          <p:nvPr/>
        </p:nvSpPr>
        <p:spPr>
          <a:xfrm>
            <a:off x="713232" y="6446520"/>
            <a:ext cx="9144000" cy="228600"/>
          </a:xfrm>
          <a:prstGeom prst="rect">
            <a:avLst/>
          </a:prstGeom>
          <a:noFill/>
        </p:spPr>
        <p:txBody>
          <a:bodyPr wrap="square">
            <a:spAutoFit/>
          </a:bodyPr>
          <a:lstStyle/>
          <a:p>
            <a:pPr>
              <a:defRPr sz="1000" b="0">
                <a:solidFill>
                  <a:srgbClr val="5D6963"/>
                </a:solidFill>
                <a:latin typeface="Aptos"/>
              </a:defRPr>
            </a:pPr>
            <a:r>
              <a:t>BAAC  •  Agri-PDB Platform  •  28 Oct 2026</a:t>
            </a:r>
          </a:p>
        </p:txBody>
      </p:sp>
      <p:sp>
        <p:nvSpPr>
          <p:cNvPr id="15" name="TextBox 14"/>
          <p:cNvSpPr txBox="1"/>
          <p:nvPr/>
        </p:nvSpPr>
        <p:spPr>
          <a:xfrm>
            <a:off x="10149840" y="6446520"/>
            <a:ext cx="1371600" cy="228600"/>
          </a:xfrm>
          <a:prstGeom prst="rect">
            <a:avLst/>
          </a:prstGeom>
          <a:noFill/>
        </p:spPr>
        <p:txBody>
          <a:bodyPr wrap="square">
            <a:spAutoFit/>
          </a:bodyPr>
          <a:lstStyle/>
          <a:p>
            <a:pPr>
              <a:defRPr sz="1000" b="0">
                <a:solidFill>
                  <a:srgbClr val="5D6963"/>
                </a:solidFill>
                <a:latin typeface="Aptos"/>
              </a:defRPr>
            </a:pPr>
            <a:r>
              <a:t>7 / 8  •  75 sec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BF8"/>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125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164592" y="0"/>
            <a:ext cx="12024360" cy="109728"/>
          </a:xfrm>
          <a:prstGeom prst="rect">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530352"/>
            <a:ext cx="10789920" cy="830997"/>
          </a:xfrm>
          <a:prstGeom prst="rect">
            <a:avLst/>
          </a:prstGeom>
          <a:noFill/>
        </p:spPr>
        <p:txBody>
          <a:bodyPr wrap="square">
            <a:spAutoFit/>
          </a:bodyPr>
          <a:lstStyle/>
          <a:p>
            <a:pPr>
              <a:defRPr sz="3300" b="1">
                <a:solidFill>
                  <a:srgbClr val="125B3E"/>
                </a:solidFill>
                <a:latin typeface="Aptos"/>
              </a:defRPr>
            </a:pPr>
            <a:r>
              <a:rPr sz="4800" b="1">
                <a:latin typeface="TH SarabunPSK" panose="020B0500040200020003" pitchFamily="34" charset="-34"/>
                <a:cs typeface="TH SarabunPSK" panose="020B0500040200020003" pitchFamily="34" charset="-34"/>
              </a:rPr>
              <a:t>Key takeaways and collaboration</a:t>
            </a:r>
          </a:p>
        </p:txBody>
      </p:sp>
      <p:sp>
        <p:nvSpPr>
          <p:cNvPr id="5" name="TextBox 4"/>
          <p:cNvSpPr txBox="1"/>
          <p:nvPr/>
        </p:nvSpPr>
        <p:spPr>
          <a:xfrm>
            <a:off x="713232" y="1435608"/>
            <a:ext cx="10607040" cy="646331"/>
          </a:xfrm>
          <a:prstGeom prst="rect">
            <a:avLst/>
          </a:prstGeom>
          <a:noFill/>
        </p:spPr>
        <p:txBody>
          <a:bodyPr wrap="square">
            <a:spAutoFit/>
          </a:bodyPr>
          <a:lstStyle/>
          <a:p>
            <a:pPr>
              <a:defRPr sz="2000" b="0">
                <a:solidFill>
                  <a:srgbClr val="1C352D"/>
                </a:solidFill>
                <a:latin typeface="Aptos"/>
              </a:defRPr>
            </a:pPr>
            <a:r>
              <a:rPr sz="3600" b="1">
                <a:latin typeface="TH SarabunPSK" panose="020B0500040200020003" pitchFamily="34" charset="-34"/>
                <a:cs typeface="TH SarabunPSK" panose="020B0500040200020003" pitchFamily="34" charset="-34"/>
              </a:rPr>
              <a:t>From pilot experience to scalable rural transformation</a:t>
            </a:r>
          </a:p>
        </p:txBody>
      </p:sp>
      <p:sp>
        <p:nvSpPr>
          <p:cNvPr id="6" name="Oval 5"/>
          <p:cNvSpPr/>
          <p:nvPr/>
        </p:nvSpPr>
        <p:spPr>
          <a:xfrm>
            <a:off x="758952" y="2450591"/>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51560" y="2331720"/>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Bundle finance with training and farmer support</a:t>
            </a:r>
          </a:p>
        </p:txBody>
      </p:sp>
      <p:sp>
        <p:nvSpPr>
          <p:cNvPr id="8" name="Oval 7"/>
          <p:cNvSpPr/>
          <p:nvPr/>
        </p:nvSpPr>
        <p:spPr>
          <a:xfrm>
            <a:off x="758952" y="3108959"/>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2990087"/>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Reward measurable environmental and livelihood benefits</a:t>
            </a:r>
          </a:p>
        </p:txBody>
      </p:sp>
      <p:sp>
        <p:nvSpPr>
          <p:cNvPr id="10" name="Oval 9"/>
          <p:cNvSpPr/>
          <p:nvPr/>
        </p:nvSpPr>
        <p:spPr>
          <a:xfrm>
            <a:off x="758952" y="3767328"/>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51560" y="3648456"/>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Develop practical MRV and impact measurement tools</a:t>
            </a:r>
          </a:p>
        </p:txBody>
      </p:sp>
      <p:sp>
        <p:nvSpPr>
          <p:cNvPr id="12" name="Oval 11"/>
          <p:cNvSpPr/>
          <p:nvPr/>
        </p:nvSpPr>
        <p:spPr>
          <a:xfrm>
            <a:off x="758952" y="4425696"/>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51560" y="4306824"/>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Use Agri-PDB peer learning to exchange solutions and mobilize partners</a:t>
            </a:r>
          </a:p>
        </p:txBody>
      </p:sp>
      <p:sp>
        <p:nvSpPr>
          <p:cNvPr id="14" name="Oval 13"/>
          <p:cNvSpPr/>
          <p:nvPr/>
        </p:nvSpPr>
        <p:spPr>
          <a:xfrm>
            <a:off x="758952" y="5084064"/>
            <a:ext cx="109728" cy="109728"/>
          </a:xfrm>
          <a:prstGeom prst="ellipse">
            <a:avLst/>
          </a:prstGeom>
          <a:solidFill>
            <a:srgbClr val="C79B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51560" y="4965192"/>
            <a:ext cx="10241280" cy="584775"/>
          </a:xfrm>
          <a:prstGeom prst="rect">
            <a:avLst/>
          </a:prstGeom>
          <a:noFill/>
        </p:spPr>
        <p:txBody>
          <a:bodyPr wrap="square">
            <a:spAutoFit/>
          </a:bodyPr>
          <a:lstStyle/>
          <a:p>
            <a:pPr>
              <a:defRPr sz="1900" b="0">
                <a:solidFill>
                  <a:srgbClr val="1C352D"/>
                </a:solidFill>
                <a:latin typeface="Aptos"/>
              </a:defRPr>
            </a:pPr>
            <a:r>
              <a:rPr sz="3200" b="1">
                <a:latin typeface="TH SarabunPSK" panose="020B0500040200020003" pitchFamily="34" charset="-34"/>
                <a:cs typeface="TH SarabunPSK" panose="020B0500040200020003" pitchFamily="34" charset="-34"/>
              </a:rPr>
              <a:t>Thank you  |  BAAC, Thailand</a:t>
            </a:r>
          </a:p>
        </p:txBody>
      </p:sp>
      <p:sp>
        <p:nvSpPr>
          <p:cNvPr id="16" name="TextBox 15"/>
          <p:cNvSpPr txBox="1"/>
          <p:nvPr/>
        </p:nvSpPr>
        <p:spPr>
          <a:xfrm>
            <a:off x="713232" y="6446520"/>
            <a:ext cx="9144000" cy="228600"/>
          </a:xfrm>
          <a:prstGeom prst="rect">
            <a:avLst/>
          </a:prstGeom>
          <a:noFill/>
        </p:spPr>
        <p:txBody>
          <a:bodyPr wrap="square">
            <a:spAutoFit/>
          </a:bodyPr>
          <a:lstStyle/>
          <a:p>
            <a:pPr>
              <a:defRPr sz="1000" b="0">
                <a:solidFill>
                  <a:srgbClr val="5D6963"/>
                </a:solidFill>
                <a:latin typeface="Aptos"/>
              </a:defRPr>
            </a:pPr>
            <a:r>
              <a:t>BAAC  •  Agri-PDB Platform  •  28 Oct 2026</a:t>
            </a:r>
          </a:p>
        </p:txBody>
      </p:sp>
      <p:sp>
        <p:nvSpPr>
          <p:cNvPr id="17" name="TextBox 16"/>
          <p:cNvSpPr txBox="1"/>
          <p:nvPr/>
        </p:nvSpPr>
        <p:spPr>
          <a:xfrm>
            <a:off x="10149840" y="6446520"/>
            <a:ext cx="1371600" cy="228600"/>
          </a:xfrm>
          <a:prstGeom prst="rect">
            <a:avLst/>
          </a:prstGeom>
          <a:noFill/>
        </p:spPr>
        <p:txBody>
          <a:bodyPr wrap="square">
            <a:spAutoFit/>
          </a:bodyPr>
          <a:lstStyle/>
          <a:p>
            <a:pPr>
              <a:defRPr sz="1000" b="0">
                <a:solidFill>
                  <a:srgbClr val="5D6963"/>
                </a:solidFill>
                <a:latin typeface="Aptos"/>
              </a:defRPr>
            </a:pPr>
            <a:r>
              <a:t>8 / 8  •  90 sec</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1033</Words>
  <Application>Microsoft Office PowerPoint</Application>
  <PresentationFormat>Widescreen</PresentationFormat>
  <Paragraphs>88</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Arial</vt:lpstr>
      <vt:lpstr>Calibri</vt:lpstr>
      <vt:lpstr>Cordia New</vt:lpstr>
      <vt:lpstr>TH SarabunPSK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4404232</dc:creator>
  <cp:keywords/>
  <dc:description>generated using python-pptx</dc:description>
  <cp:lastModifiedBy>Microsoft account</cp:lastModifiedBy>
  <cp:revision>6</cp:revision>
  <dcterms:created xsi:type="dcterms:W3CDTF">2013-01-27T09:14:16Z</dcterms:created>
  <dcterms:modified xsi:type="dcterms:W3CDTF">2026-10-28T07:47:36Z</dcterms:modified>
  <cp:category/>
</cp:coreProperties>
</file>