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16"/>
  </p:notesMasterIdLst>
  <p:sldIdLst>
    <p:sldId id="280" r:id="rId2"/>
    <p:sldId id="257" r:id="rId3"/>
    <p:sldId id="258" r:id="rId4"/>
    <p:sldId id="259" r:id="rId5"/>
    <p:sldId id="260" r:id="rId6"/>
    <p:sldId id="261" r:id="rId7"/>
    <p:sldId id="262" r:id="rId8"/>
    <p:sldId id="263" r:id="rId9"/>
    <p:sldId id="264" r:id="rId10"/>
    <p:sldId id="265" r:id="rId11"/>
    <p:sldId id="266" r:id="rId12"/>
    <p:sldId id="267" r:id="rId13"/>
    <p:sldId id="269" r:id="rId14"/>
    <p:sldId id="292" r:id="rId15"/>
  </p:sld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11"/>
    <p:restoredTop sz="81917" autoAdjust="0"/>
  </p:normalViewPr>
  <p:slideViewPr>
    <p:cSldViewPr snapToGrid="0" snapToObjects="1">
      <p:cViewPr varScale="1">
        <p:scale>
          <a:sx n="96" d="100"/>
          <a:sy n="96" d="100"/>
        </p:scale>
        <p:origin x="1116" y="7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21" Type="http://schemas.microsoft.com/office/2016/11/relationships/changesInfo" Target="changesInfos/changesInfo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notesMaster" Target="notesMasters/notesMaster1.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Olivier Pierard" userId="83997e4eab007463" providerId="LiveId" clId="{8FDAD989-B603-46BA-8FFE-DF92CCBB7AEA}"/>
    <pc:docChg chg="delSld">
      <pc:chgData name="Olivier Pierard" userId="83997e4eab007463" providerId="LiveId" clId="{8FDAD989-B603-46BA-8FFE-DF92CCBB7AEA}" dt="2026-10-27T04:13:45.924" v="0" actId="47"/>
      <pc:docMkLst>
        <pc:docMk/>
      </pc:docMkLst>
      <pc:sldChg chg="del">
        <pc:chgData name="Olivier Pierard" userId="83997e4eab007463" providerId="LiveId" clId="{8FDAD989-B603-46BA-8FFE-DF92CCBB7AEA}" dt="2026-10-27T04:13:45.924" v="0" actId="47"/>
        <pc:sldMkLst>
          <pc:docMk/>
          <pc:sldMk cId="0" sldId="268"/>
        </pc:sldMkLst>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99841894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es-MX" dirty="0"/>
          </a:p>
        </p:txBody>
      </p:sp>
      <p:sp>
        <p:nvSpPr>
          <p:cNvPr id="4" name="Segnaposto numero diapositiva 3"/>
          <p:cNvSpPr>
            <a:spLocks noGrp="1"/>
          </p:cNvSpPr>
          <p:nvPr>
            <p:ph type="sldNum" sz="quarter" idx="5"/>
          </p:nvPr>
        </p:nvSpPr>
        <p:spPr/>
        <p:txBody>
          <a:bodyPr/>
          <a:lstStyle/>
          <a:p>
            <a:pPr>
              <a:defRPr/>
            </a:pPr>
            <a:fld id="{1DC2C1EE-7DD0-FD43-A527-0B2090FC9DEE}" type="slidenum">
              <a:rPr lang="en-US" smtClean="0"/>
              <a:t>1</a:t>
            </a:fld>
            <a:endParaRPr lang="en-US"/>
          </a:p>
        </p:txBody>
      </p:sp>
    </p:spTree>
    <p:extLst>
      <p:ext uri="{BB962C8B-B14F-4D97-AF65-F5344CB8AC3E}">
        <p14:creationId xmlns:p14="http://schemas.microsoft.com/office/powerpoint/2010/main" val="138310517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Planned speaking time: 1:12
Presenter guidance: Present agroecology as a risk-management and public-mandate opportunity, not merely a new product line. Diversified systems may support resilience, but effects depend on local conditions and transition design.
Sources / attribution: Coalition concept note, APDB risks and institutional role; FAO, 2020.</a:t>
            </a:r>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Planned speaking time: 1:12
Presenter guidance: Define agroecology as a system approach rather than a synonym for one practice or label. The FAO 10 Elements and HLPE 13 principles are useful but distinct frameworks; they should not be turned into a rigid, universal checklist.
Sources / attribution: FAO, 2018; HLPE, 2019.</a:t>
            </a:r>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Planned speaking time: 1:30
Presenter guidance: Walk through the channels linking farm production systems to borrower cash flow. Climate variability, input cost changes, resource degradation and commodity concentration can all affect repayment. This is a risk-assessment prompt, not a claim that every conventional borrower is high-risk or that agroecology eliminates risk.
Sources / attribution: Coalition concept note, APDB risks and resource constraints; FAO, 2020.</a:t>
            </a:r>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Planned speaking time: 1:18
Presenter guidance: Use the two examples to counter a false binary. Soil restoration may require long-term staged investments and, in some contexts, transitional nutrient use. Appropriate mechanisation can support productivity and reduce drudgery. Neither choice is universal; financing should be contextualised.
Sources / attribution: Coalition concept note, transition design discussion.</a:t>
            </a:r>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Planned speaking time: 1:18
Presenter guidance: Describe four mutually reinforcing bank roles: provide suitable finance; connect finance to practical advice; build staff and farmer capability; and partner with institutions that can strengthen markets and services. The bank does not need to deliver every service itself.
Sources / attribution: Coalition concept note, APDB action, support and partnerships.</a:t>
            </a:r>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Planned speaking time: 1:18
Presenter guidance: Emphasise that transition finance is about aligning loan design with cash flow and transition needs, not automatically providing concessional terms. Possible instruments include seasonal working capital, capex, guarantees or blended finance, subject to policy, borrower assessment and risk appetite.
Sources / attribution: Coalition concept note, adapted financial products.</a:t>
            </a:r>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Planned speaking time: 1:05
Presenter guidance: Use these examples to make the concept concrete, while clarifying that they are not a universal eligibility list. Practice selection should respond to the production system, market, labour, ecology and implementation capacity.
Sources / attribution: Coalition concept note, financeable practice examples.</a:t>
            </a:r>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Planned speaking time: 1:45
Presenter guidance: Compare purpose and assessment unit. TAPE is farm/territory-oriented. B-ACT assesses enterprise alignment with the HLPE principles. PGS is a locally focused participatory quality-assurance system, with criteria and governance that vary by initiative. A PGS may inform due diligence but is not a credit guarantee or universal agroecology score.
Sources / attribution: FAO TAPE; Biovision B-ACT; FAO/IFOAM PGS guidance.</a:t>
            </a:r>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Planned speaking time: 1:15
Presenter guidance: Explain how tools can be used from screening through portfolio learning. Tool labels are examples, not fixed rules. Use proportionate assessment: a light screen for a broad client pool and a deeper assessment for larger or higher-risk exposures. Establish a baseline and locally meaningful indicators before a pilot begins.
Sources / attribution: Coalition concept note, assessment tools; FAO TAPE; Biovision B-ACT.</a:t>
            </a:r>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Planned speaking time: 1:18
Presenter guidance: Pair common implementation barriers with practical responses: internal resistance needs leadership and learning; access gaps need delivery partners; measurement requires a baseline; long horizons require adapted risk analysis; and coordination requires clear roles.
Sources / attribution: Coalition concept note, challenges and barriers.</a:t>
            </a:r>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Planned speaking time: 1:10
Presenter guidance: Summarise the possible economic, environmental and social dimensions. These are potential outcomes, not guaranteed results. Banks should measure them against a baseline and adapt indicators to context.
Sources / attribution: Coalition concept note, benefits; FAO, 2018 and 2020.</a:t>
            </a:r>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Planned speaking time: 1:00
Presenter guidance: Close with an invitation rather than a prescription. Recommend selecting a small pilot, involving credit, risk, sustainability and technical teams, agreeing proportionate evidence requirements, and returning with a proposal after initial learning.
Sources / attribution: Proposed agenda based on coalition concept note.</a:t>
            </a:r>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B2C3FC4-74ED-2926-9867-E7899ECC349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AA58428-B839-33E5-145A-AA634D1C176C}"/>
              </a:ext>
            </a:extLst>
          </p:cNvPr>
          <p:cNvSpPr>
            <a:spLocks noGrp="1" noRot="1" noChangeAspect="1"/>
          </p:cNvSpPr>
          <p:nvPr>
            <p:ph type="sldImg"/>
          </p:nvPr>
        </p:nvSpPr>
        <p:spPr>
          <a:xfrm>
            <a:off x="685800" y="1143000"/>
            <a:ext cx="5486400" cy="3086100"/>
          </a:xfrm>
        </p:spPr>
        <p:txBody>
          <a:bodyPr/>
          <a:lstStyle/>
          <a:p>
            <a:endParaRPr lang="en-GB"/>
          </a:p>
        </p:txBody>
      </p:sp>
      <p:sp>
        <p:nvSpPr>
          <p:cNvPr id="3" name="Notes Placeholder 2">
            <a:extLst>
              <a:ext uri="{FF2B5EF4-FFF2-40B4-BE49-F238E27FC236}">
                <a16:creationId xmlns:a16="http://schemas.microsoft.com/office/drawing/2014/main" id="{81933740-D177-EA90-E02D-D9C98924A877}"/>
              </a:ext>
            </a:extLst>
          </p:cNvPr>
          <p:cNvSpPr>
            <a:spLocks noGrp="1"/>
          </p:cNvSpPr>
          <p:nvPr>
            <p:ph type="body" idx="1"/>
          </p:nvPr>
        </p:nvSpPr>
        <p:spPr/>
        <p:txBody>
          <a:bodyPr/>
          <a:lstStyle/>
          <a:p>
            <a:endParaRPr lang="en-GB"/>
          </a:p>
        </p:txBody>
      </p:sp>
      <p:sp>
        <p:nvSpPr>
          <p:cNvPr id="4" name="Slide Number Placeholder 3">
            <a:extLst>
              <a:ext uri="{FF2B5EF4-FFF2-40B4-BE49-F238E27FC236}">
                <a16:creationId xmlns:a16="http://schemas.microsoft.com/office/drawing/2014/main" id="{4C27B0A5-99DA-D2F3-24F8-A9B1DB152B0D}"/>
              </a:ext>
            </a:extLst>
          </p:cNvPr>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83495433-F0E8-41B7-A146-8BD7C52028D5}" type="slidenum">
              <a:rPr kumimoji="0" lang="en-GB" sz="1200" b="0" i="0" u="none" strike="noStrike" kern="1200" cap="none" spc="0" normalizeH="0" baseline="0" noProof="0" smtClean="0">
                <a:ln>
                  <a:noFill/>
                </a:ln>
                <a:solidFill>
                  <a:prstClr val="black"/>
                </a:solidFill>
                <a:effectLst/>
                <a:uLnTx/>
                <a:uFillTx/>
                <a:latin typeface="Arial" panose="020B0604020202020204" pitchFamily="34" charset="0"/>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14</a:t>
            </a:fld>
            <a:endParaRPr kumimoji="0" lang="en-GB" sz="12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Tree>
    <p:extLst>
      <p:ext uri="{BB962C8B-B14F-4D97-AF65-F5344CB8AC3E}">
        <p14:creationId xmlns:p14="http://schemas.microsoft.com/office/powerpoint/2010/main" val="282534085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IGHT">
    <p:bg>
      <p:bgPr>
        <a:solidFill>
          <a:srgbClr val="F7F6F0"/>
        </a:solidFill>
        <a:effectLst/>
      </p:bgPr>
    </p:bg>
    <p:spTree>
      <p:nvGrpSpPr>
        <p:cNvPr id="1" name=""/>
        <p:cNvGrpSpPr/>
        <p:nvPr/>
      </p:nvGrpSpPr>
      <p:grpSpPr>
        <a:xfrm>
          <a:off x="0" y="0"/>
          <a:ext cx="0" cy="0"/>
          <a:chOff x="0" y="0"/>
          <a:chExt cx="0" cy="0"/>
        </a:xfrm>
      </p:grpSpPr>
      <p:sp>
        <p:nvSpPr>
          <p:cNvPr id="2" name="Shape 0"/>
          <p:cNvSpPr/>
          <p:nvPr/>
        </p:nvSpPr>
        <p:spPr>
          <a:xfrm>
            <a:off x="566928" y="6382512"/>
            <a:ext cx="11045952" cy="0"/>
          </a:xfrm>
          <a:prstGeom prst="line">
            <a:avLst/>
          </a:prstGeom>
          <a:noFill/>
          <a:ln w="9525">
            <a:solidFill>
              <a:srgbClr val="D9DED4"/>
            </a:solidFill>
            <a:prstDash val="solid"/>
          </a:ln>
        </p:spPr>
        <p:txBody>
          <a:bodyPr/>
          <a:lstStyle/>
          <a:p>
            <a:endParaRPr lang="es-MX"/>
          </a:p>
        </p:txBody>
      </p:sp>
      <p:sp>
        <p:nvSpPr>
          <p:cNvPr id="3" name="Text 1"/>
          <p:cNvSpPr/>
          <p:nvPr/>
        </p:nvSpPr>
        <p:spPr>
          <a:xfrm>
            <a:off x="603504" y="6473952"/>
            <a:ext cx="8869680" cy="256032"/>
          </a:xfrm>
          <a:prstGeom prst="rect">
            <a:avLst/>
          </a:prstGeom>
          <a:noFill/>
          <a:ln/>
        </p:spPr>
        <p:txBody>
          <a:bodyPr wrap="square" lIns="0" tIns="0" rIns="0" bIns="0" rtlCol="0" anchor="ctr"/>
          <a:lstStyle/>
          <a:p>
            <a:pPr marL="0" indent="0">
              <a:buNone/>
            </a:pPr>
            <a:r>
              <a:rPr lang="en-US" sz="1600" dirty="0">
                <a:solidFill>
                  <a:srgbClr val="647268"/>
                </a:solidFill>
                <a:latin typeface="Inter" pitchFamily="34" charset="0"/>
                <a:ea typeface="Inter" pitchFamily="34" charset="-122"/>
                <a:cs typeface="Inter" pitchFamily="34" charset="-120"/>
              </a:rPr>
              <a:t>PUBLIC AGRICULTURAL DEVELOPMENT BANKS  |  AGROECOLOGY</a:t>
            </a:r>
            <a:endParaRPr lang="en-US" sz="1600" dirty="0"/>
          </a:p>
        </p:txBody>
      </p:sp>
      <p:sp>
        <p:nvSpPr>
          <p:cNvPr id="25" name="Slide Number Placeholder 0"/>
          <p:cNvSpPr>
            <a:spLocks noGrp="1"/>
          </p:cNvSpPr>
          <p:nvPr>
            <p:ph type="sldNum" sz="quarter" idx="4294967295"/>
          </p:nvPr>
        </p:nvSpPr>
        <p:spPr>
          <a:xfrm>
            <a:off x="11082528" y="6455664"/>
            <a:ext cx="548640" cy="265176"/>
          </a:xfrm>
          <a:prstGeom prst="rect">
            <a:avLst/>
          </a:prstGeom>
          <a:extLst>
            <a:ext uri="{C572A759-6A51-4108-AA02-DFA0A04FC94B}">
              <ma14:wrappingTextBoxFlag xmlns:ma14="http://schemas.microsoft.com/office/mac/drawingml/2011/main" xmlns="" val="0"/>
            </a:ext>
          </a:extLst>
        </p:spPr>
        <p:txBody>
          <a:bodyPr lIns="0" tIns="0" rIns="0" bIns="0"/>
          <a:lstStyle>
            <a:lvl1pPr>
              <a:defRPr sz="1600">
                <a:solidFill>
                  <a:srgbClr val="647268"/>
                </a:solidFill>
                <a:latin typeface="Inter"/>
                <a:ea typeface="Inter"/>
                <a:cs typeface="Inter"/>
              </a:defRPr>
            </a:lvl1pPr>
          </a:lstStyle>
          <a:p>
            <a:pPr algn="r"/>
            <a:fld id="{F7021451-1387-4CA6-816F-3879F97B5CBC}" type="slidenum">
              <a:rPr lang="en-US" b="0"/>
              <a:t>‹Nº›</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userDrawn="1">
  <p:cSld name="Cover page">
    <p:spTree>
      <p:nvGrpSpPr>
        <p:cNvPr id="1" name=""/>
        <p:cNvGrpSpPr/>
        <p:nvPr/>
      </p:nvGrpSpPr>
      <p:grpSpPr>
        <a:xfrm>
          <a:off x="0" y="0"/>
          <a:ext cx="0" cy="0"/>
          <a:chOff x="0" y="0"/>
          <a:chExt cx="0" cy="0"/>
        </a:xfrm>
      </p:grpSpPr>
      <p:sp>
        <p:nvSpPr>
          <p:cNvPr id="4" name="Segnaposto testo 3">
            <a:extLst>
              <a:ext uri="{FF2B5EF4-FFF2-40B4-BE49-F238E27FC236}">
                <a16:creationId xmlns:a16="http://schemas.microsoft.com/office/drawing/2014/main" id="{3535CFB9-D4F2-83BB-D6E0-358F969F2F8C}"/>
              </a:ext>
            </a:extLst>
          </p:cNvPr>
          <p:cNvSpPr>
            <a:spLocks noGrp="1"/>
          </p:cNvSpPr>
          <p:nvPr>
            <p:ph type="body" sz="quarter" idx="10"/>
          </p:nvPr>
        </p:nvSpPr>
        <p:spPr>
          <a:xfrm>
            <a:off x="239349" y="740701"/>
            <a:ext cx="3168352" cy="4560000"/>
          </a:xfrm>
          <a:prstGeom prst="rect">
            <a:avLst/>
          </a:prstGeom>
        </p:spPr>
        <p:txBody>
          <a:bodyPr lIns="72000"/>
          <a:lstStyle>
            <a:lvl1pPr marL="0" indent="0">
              <a:spcBef>
                <a:spcPts val="800"/>
              </a:spcBef>
              <a:spcAft>
                <a:spcPts val="800"/>
              </a:spcAft>
              <a:buNone/>
              <a:defRPr sz="3200" b="0" i="0">
                <a:solidFill>
                  <a:schemeClr val="bg1"/>
                </a:solidFill>
                <a:latin typeface="Arial" panose="020B0604020202020204" pitchFamily="34" charset="0"/>
              </a:defRPr>
            </a:lvl1pPr>
            <a:lvl2pPr marL="609585" indent="0">
              <a:buNone/>
              <a:defRPr sz="2400"/>
            </a:lvl2pPr>
            <a:lvl3pPr marL="1219170" indent="0">
              <a:buNone/>
              <a:defRPr sz="2400"/>
            </a:lvl3pPr>
            <a:lvl4pPr marL="1828754" indent="0">
              <a:buNone/>
              <a:defRPr sz="2400"/>
            </a:lvl4pPr>
            <a:lvl5pPr marL="2438339" indent="0">
              <a:buNone/>
              <a:defRPr sz="2400"/>
            </a:lvl5pPr>
          </a:lstStyle>
          <a:p>
            <a:pPr lvl="0"/>
            <a:r>
              <a:rPr lang="it-IT"/>
              <a:t>Fare clic per modificare gli stili del testo dello schema</a:t>
            </a:r>
          </a:p>
        </p:txBody>
      </p:sp>
    </p:spTree>
    <p:extLst>
      <p:ext uri="{BB962C8B-B14F-4D97-AF65-F5344CB8AC3E}">
        <p14:creationId xmlns:p14="http://schemas.microsoft.com/office/powerpoint/2010/main" val="412966912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userDrawn="1">
  <p:cSld name="1_Content with Caption">
    <p:bg>
      <p:bgPr>
        <a:solidFill>
          <a:srgbClr val="005B60"/>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10368" y="162609"/>
            <a:ext cx="11503784" cy="673653"/>
          </a:xfrm>
        </p:spPr>
        <p:txBody>
          <a:bodyPr anchor="ctr">
            <a:normAutofit/>
          </a:bodyPr>
          <a:lstStyle>
            <a:lvl1pPr>
              <a:defRPr sz="2800" b="1" i="0" spc="20" baseline="0">
                <a:solidFill>
                  <a:schemeClr val="bg1"/>
                </a:solidFill>
                <a:latin typeface="Arial Black" panose="020B0604020202020204" pitchFamily="34" charset="0"/>
                <a:cs typeface="Arial Black" panose="020B0604020202020204" pitchFamily="34" charset="0"/>
              </a:defRPr>
            </a:lvl1pPr>
          </a:lstStyle>
          <a:p>
            <a:r>
              <a:rPr lang="en-GB"/>
              <a:t>Click to edit Master title style</a:t>
            </a:r>
            <a:endParaRPr lang="en-US"/>
          </a:p>
        </p:txBody>
      </p:sp>
      <p:sp>
        <p:nvSpPr>
          <p:cNvPr id="9" name="Slide Number Placeholder 4">
            <a:extLst>
              <a:ext uri="{FF2B5EF4-FFF2-40B4-BE49-F238E27FC236}">
                <a16:creationId xmlns:a16="http://schemas.microsoft.com/office/drawing/2014/main" id="{8AEFB261-BCC7-EBA5-103B-AB3831D532BC}"/>
              </a:ext>
            </a:extLst>
          </p:cNvPr>
          <p:cNvSpPr txBox="1">
            <a:spLocks/>
          </p:cNvSpPr>
          <p:nvPr userDrawn="1"/>
        </p:nvSpPr>
        <p:spPr>
          <a:xfrm>
            <a:off x="11401547" y="6389496"/>
            <a:ext cx="360000" cy="360000"/>
          </a:xfrm>
          <a:prstGeom prst="rect">
            <a:avLst/>
          </a:prstGeom>
        </p:spPr>
        <p:txBody>
          <a:bodyPr anchor="ct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defTabSz="914400"/>
            <a:fld id="{12EB9FE7-5641-3D43-9F3E-B7D582DC0693}" type="slidenum">
              <a:rPr lang="en-US" sz="800" smtClean="0">
                <a:solidFill>
                  <a:schemeClr val="bg1"/>
                </a:solidFill>
                <a:latin typeface="Arial" panose="020B0604020202020204" pitchFamily="34" charset="0"/>
                <a:ea typeface="Open Sans" panose="020B0606030504020204" pitchFamily="34" charset="0"/>
                <a:cs typeface="Arial" panose="020B0604020202020204" pitchFamily="34" charset="0"/>
              </a:rPr>
              <a:pPr defTabSz="914400"/>
              <a:t>‹Nº›</a:t>
            </a:fld>
            <a:endParaRPr lang="en-US" sz="800">
              <a:solidFill>
                <a:schemeClr val="bg1"/>
              </a:solidFill>
              <a:latin typeface="Arial" panose="020B0604020202020204" pitchFamily="34" charset="0"/>
              <a:ea typeface="Open Sans" panose="020B0606030504020204" pitchFamily="34" charset="0"/>
              <a:cs typeface="Arial" panose="020B0604020202020204" pitchFamily="34" charset="0"/>
            </a:endParaRPr>
          </a:p>
        </p:txBody>
      </p:sp>
      <p:cxnSp>
        <p:nvCxnSpPr>
          <p:cNvPr id="10" name="Straight Connector 9">
            <a:extLst>
              <a:ext uri="{FF2B5EF4-FFF2-40B4-BE49-F238E27FC236}">
                <a16:creationId xmlns:a16="http://schemas.microsoft.com/office/drawing/2014/main" id="{FCECD214-08C2-50BF-385C-F4DF3678DDBF}"/>
              </a:ext>
            </a:extLst>
          </p:cNvPr>
          <p:cNvCxnSpPr>
            <a:cxnSpLocks/>
          </p:cNvCxnSpPr>
          <p:nvPr userDrawn="1"/>
        </p:nvCxnSpPr>
        <p:spPr>
          <a:xfrm>
            <a:off x="515938" y="6299201"/>
            <a:ext cx="11065609" cy="0"/>
          </a:xfrm>
          <a:prstGeom prst="line">
            <a:avLst/>
          </a:prstGeom>
          <a:noFill/>
          <a:ln w="6350" cap="flat" cmpd="sng" algn="ctr">
            <a:solidFill>
              <a:schemeClr val="bg1"/>
            </a:solidFill>
            <a:prstDash val="solid"/>
            <a:miter lim="800000"/>
          </a:ln>
          <a:effectLst/>
        </p:spPr>
      </p:cxnSp>
      <p:sp>
        <p:nvSpPr>
          <p:cNvPr id="11" name="Rectangle 10">
            <a:extLst>
              <a:ext uri="{FF2B5EF4-FFF2-40B4-BE49-F238E27FC236}">
                <a16:creationId xmlns:a16="http://schemas.microsoft.com/office/drawing/2014/main" id="{75A8F442-63A9-9BC0-16A1-F9DC579DDB02}"/>
              </a:ext>
            </a:extLst>
          </p:cNvPr>
          <p:cNvSpPr/>
          <p:nvPr userDrawn="1"/>
        </p:nvSpPr>
        <p:spPr>
          <a:xfrm>
            <a:off x="0" y="120086"/>
            <a:ext cx="101600" cy="926833"/>
          </a:xfrm>
          <a:prstGeom prst="rect">
            <a:avLst/>
          </a:prstGeom>
          <a:solidFill>
            <a:schemeClr val="accent6">
              <a:lumMod val="20000"/>
              <a:lumOff val="80000"/>
            </a:schemeClr>
          </a:solidFill>
          <a:ln w="190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FFFFFF"/>
              </a:solidFill>
              <a:effectLst/>
              <a:uLnTx/>
              <a:uFillTx/>
              <a:latin typeface="Arial" panose="020B0604020202020204"/>
              <a:ea typeface="+mn-ea"/>
              <a:cs typeface="+mn-cs"/>
            </a:endParaRPr>
          </a:p>
        </p:txBody>
      </p:sp>
      <p:sp>
        <p:nvSpPr>
          <p:cNvPr id="8" name="Slide Number Placeholder 4">
            <a:extLst>
              <a:ext uri="{FF2B5EF4-FFF2-40B4-BE49-F238E27FC236}">
                <a16:creationId xmlns:a16="http://schemas.microsoft.com/office/drawing/2014/main" id="{A8BA72D7-A44C-18B4-B367-261D6DB04492}"/>
              </a:ext>
            </a:extLst>
          </p:cNvPr>
          <p:cNvSpPr txBox="1">
            <a:spLocks/>
          </p:cNvSpPr>
          <p:nvPr userDrawn="1"/>
        </p:nvSpPr>
        <p:spPr>
          <a:xfrm>
            <a:off x="431634" y="6389496"/>
            <a:ext cx="1283095" cy="360000"/>
          </a:xfrm>
          <a:prstGeom prst="rect">
            <a:avLst/>
          </a:prstGeom>
        </p:spPr>
        <p:txBody>
          <a:bodyPr anchor="ct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algn="l" defTabSz="914400"/>
            <a:r>
              <a:rPr lang="en-US" sz="1050" spc="30" baseline="0" dirty="0">
                <a:solidFill>
                  <a:schemeClr val="bg1"/>
                </a:solidFill>
                <a:latin typeface="Arial" panose="020B0604020202020204" pitchFamily="34" charset="0"/>
                <a:ea typeface="Open Sans" panose="020B0606030504020204" pitchFamily="34" charset="0"/>
                <a:cs typeface="Arial" panose="020B0604020202020204" pitchFamily="34" charset="0"/>
              </a:rPr>
              <a:t>MODULE 3</a:t>
            </a:r>
          </a:p>
        </p:txBody>
      </p:sp>
    </p:spTree>
    <p:extLst>
      <p:ext uri="{BB962C8B-B14F-4D97-AF65-F5344CB8AC3E}">
        <p14:creationId xmlns:p14="http://schemas.microsoft.com/office/powerpoint/2010/main" val="2175645149"/>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5" Type="http://schemas.openxmlformats.org/officeDocument/2006/relationships/theme" Target="../theme/theme1.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11082528" y="6455664"/>
            <a:ext cx="548640" cy="265176"/>
          </a:xfrm>
          <a:prstGeom prst="rect">
            <a:avLst/>
          </a:prstGeom>
          <a:extLst>
            <a:ext uri="{C572A759-6A51-4108-AA02-DFA0A04FC94B}">
              <ma14:wrappingTextBoxFlag xmlns:ma14="http://schemas.microsoft.com/office/mac/drawingml/2011/main" xmlns="" val="0"/>
            </a:ext>
          </a:extLst>
        </p:spPr>
        <p:txBody>
          <a:bodyPr lIns="0" tIns="0" rIns="0" bIns="0"/>
          <a:lstStyle>
            <a:lvl1pPr>
              <a:defRPr sz="1600">
                <a:solidFill>
                  <a:srgbClr val="647268"/>
                </a:solidFill>
                <a:latin typeface="Inter"/>
                <a:ea typeface="Inter"/>
                <a:cs typeface="Inter"/>
              </a:defRPr>
            </a:lvl1pPr>
          </a:lstStyle>
          <a:p>
            <a:pPr algn="r"/>
            <a:fld id="{F7021451-1387-4CA6-816F-3879F97B5CBC}" type="slidenum">
              <a:rPr lang="en-US" b="0"/>
              <a:t>‹Nº›</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7" Type="http://schemas.openxmlformats.org/officeDocument/2006/relationships/image" Target="../media/image5.png"/><Relationship Id="rId2" Type="http://schemas.openxmlformats.org/officeDocument/2006/relationships/notesSlide" Target="../notesSlides/notesSlide1.xml"/><Relationship Id="rId1" Type="http://schemas.openxmlformats.org/officeDocument/2006/relationships/slideLayout" Target="../slideLayouts/slideLayout3.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4.xml"/><Relationship Id="rId1" Type="http://schemas.openxmlformats.org/officeDocument/2006/relationships/slideLayout" Target="../slideLayouts/slideLayout4.xml"/><Relationship Id="rId6" Type="http://schemas.openxmlformats.org/officeDocument/2006/relationships/image" Target="../media/image5.png"/><Relationship Id="rId5" Type="http://schemas.openxmlformats.org/officeDocument/2006/relationships/image" Target="../media/image3.png"/><Relationship Id="rId4" Type="http://schemas.openxmlformats.org/officeDocument/2006/relationships/image" Target="../media/image2.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A close up of a green field  AI-generated content may be incorrect.">
            <a:extLst>
              <a:ext uri="{FF2B5EF4-FFF2-40B4-BE49-F238E27FC236}">
                <a16:creationId xmlns:a16="http://schemas.microsoft.com/office/drawing/2014/main" id="{7932CA54-65DA-F194-AC87-8A67D1DDC579}"/>
              </a:ext>
            </a:extLst>
          </p:cNvPr>
          <p:cNvPicPr>
            <a:picLocks noChangeAspect="1"/>
          </p:cNvPicPr>
          <p:nvPr/>
        </p:nvPicPr>
        <p:blipFill>
          <a:blip r:embed="rId3"/>
          <a:srcRect b="15518"/>
          <a:stretch/>
        </p:blipFill>
        <p:spPr>
          <a:xfrm>
            <a:off x="0" y="6429"/>
            <a:ext cx="12311270" cy="6925089"/>
          </a:xfrm>
          <a:prstGeom prst="rect">
            <a:avLst/>
          </a:prstGeom>
        </p:spPr>
      </p:pic>
      <p:sp>
        <p:nvSpPr>
          <p:cNvPr id="5" name="Rounded Rectangle 4">
            <a:extLst>
              <a:ext uri="{FF2B5EF4-FFF2-40B4-BE49-F238E27FC236}">
                <a16:creationId xmlns:a16="http://schemas.microsoft.com/office/drawing/2014/main" id="{DCD5ED2A-CA60-3F43-A944-B58E5E84EE72}"/>
              </a:ext>
            </a:extLst>
          </p:cNvPr>
          <p:cNvSpPr/>
          <p:nvPr/>
        </p:nvSpPr>
        <p:spPr>
          <a:xfrm>
            <a:off x="418211" y="439119"/>
            <a:ext cx="5485437" cy="5979762"/>
          </a:xfrm>
          <a:prstGeom prst="roundRect">
            <a:avLst>
              <a:gd name="adj" fmla="val 3270"/>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dirty="0">
              <a:latin typeface="Arial" panose="020B0604020202020204" pitchFamily="34" charset="0"/>
            </a:endParaRPr>
          </a:p>
        </p:txBody>
      </p:sp>
      <p:pic>
        <p:nvPicPr>
          <p:cNvPr id="8" name="Picture 7" descr="A green and black logo  AI-generated content may be incorrect.">
            <a:extLst>
              <a:ext uri="{FF2B5EF4-FFF2-40B4-BE49-F238E27FC236}">
                <a16:creationId xmlns:a16="http://schemas.microsoft.com/office/drawing/2014/main" id="{FDD7E9FC-2A06-C89B-7C13-C9344D1B6390}"/>
              </a:ext>
            </a:extLst>
          </p:cNvPr>
          <p:cNvPicPr>
            <a:picLocks noChangeAspect="1"/>
          </p:cNvPicPr>
          <p:nvPr/>
        </p:nvPicPr>
        <p:blipFill>
          <a:blip r:embed="rId4"/>
          <a:stretch>
            <a:fillRect/>
          </a:stretch>
        </p:blipFill>
        <p:spPr>
          <a:xfrm>
            <a:off x="3863952" y="817369"/>
            <a:ext cx="1684882" cy="718146"/>
          </a:xfrm>
          <a:prstGeom prst="rect">
            <a:avLst/>
          </a:prstGeom>
        </p:spPr>
      </p:pic>
      <p:sp>
        <p:nvSpPr>
          <p:cNvPr id="9" name="TextBox 8">
            <a:extLst>
              <a:ext uri="{FF2B5EF4-FFF2-40B4-BE49-F238E27FC236}">
                <a16:creationId xmlns:a16="http://schemas.microsoft.com/office/drawing/2014/main" id="{D899D283-68BE-CADA-D865-7C6839A4137D}"/>
              </a:ext>
            </a:extLst>
          </p:cNvPr>
          <p:cNvSpPr txBox="1"/>
          <p:nvPr/>
        </p:nvSpPr>
        <p:spPr>
          <a:xfrm>
            <a:off x="683060" y="3881412"/>
            <a:ext cx="5009734" cy="1815882"/>
          </a:xfrm>
          <a:prstGeom prst="rect">
            <a:avLst/>
          </a:prstGeom>
          <a:noFill/>
        </p:spPr>
        <p:txBody>
          <a:bodyPr wrap="square">
            <a:spAutoFit/>
          </a:bodyPr>
          <a:lstStyle/>
          <a:p>
            <a:r>
              <a:rPr lang="en-US" sz="2800" b="1" noProof="0" dirty="0">
                <a:solidFill>
                  <a:srgbClr val="02BF7F"/>
                </a:solidFill>
                <a:latin typeface="Arial Black" panose="020B0604020202020204" pitchFamily="34" charset="0"/>
                <a:cs typeface="Arial Black" panose="020B0604020202020204" pitchFamily="34" charset="0"/>
              </a:rPr>
              <a:t>A portfolio resilience agenda for public agricultural development banks</a:t>
            </a:r>
          </a:p>
        </p:txBody>
      </p:sp>
      <p:sp>
        <p:nvSpPr>
          <p:cNvPr id="10" name="TextBox 9">
            <a:extLst>
              <a:ext uri="{FF2B5EF4-FFF2-40B4-BE49-F238E27FC236}">
                <a16:creationId xmlns:a16="http://schemas.microsoft.com/office/drawing/2014/main" id="{FA72A472-0274-C9A8-0CE0-18CA2BF2DA14}"/>
              </a:ext>
            </a:extLst>
          </p:cNvPr>
          <p:cNvSpPr txBox="1"/>
          <p:nvPr/>
        </p:nvSpPr>
        <p:spPr>
          <a:xfrm>
            <a:off x="683059" y="2682168"/>
            <a:ext cx="4222631" cy="830997"/>
          </a:xfrm>
          <a:prstGeom prst="rect">
            <a:avLst/>
          </a:prstGeom>
          <a:noFill/>
        </p:spPr>
        <p:txBody>
          <a:bodyPr wrap="none" rtlCol="0">
            <a:spAutoFit/>
          </a:bodyPr>
          <a:lstStyle/>
          <a:p>
            <a:r>
              <a:rPr lang="en-US" sz="2400" b="1" dirty="0">
                <a:latin typeface="Montserrat" pitchFamily="34" charset="0"/>
                <a:ea typeface="Montserrat" pitchFamily="34" charset="-122"/>
                <a:cs typeface="Montserrat" pitchFamily="34" charset="-120"/>
              </a:rPr>
              <a:t>Financing the</a:t>
            </a:r>
            <a:endParaRPr lang="en-US" sz="2400" dirty="0"/>
          </a:p>
          <a:p>
            <a:r>
              <a:rPr lang="en-US" sz="2400" b="1" dirty="0">
                <a:latin typeface="Montserrat" pitchFamily="34" charset="0"/>
                <a:ea typeface="Montserrat" pitchFamily="34" charset="-122"/>
                <a:cs typeface="Montserrat" pitchFamily="34" charset="-120"/>
              </a:rPr>
              <a:t>agroecological transition</a:t>
            </a:r>
            <a:endParaRPr lang="en-US" sz="2400" dirty="0"/>
          </a:p>
        </p:txBody>
      </p:sp>
      <p:sp>
        <p:nvSpPr>
          <p:cNvPr id="11" name="Rounded Rectangle 10">
            <a:extLst>
              <a:ext uri="{FF2B5EF4-FFF2-40B4-BE49-F238E27FC236}">
                <a16:creationId xmlns:a16="http://schemas.microsoft.com/office/drawing/2014/main" id="{B7A9A5D4-1F31-F421-6803-53C4BFEE3419}"/>
              </a:ext>
            </a:extLst>
          </p:cNvPr>
          <p:cNvSpPr/>
          <p:nvPr/>
        </p:nvSpPr>
        <p:spPr>
          <a:xfrm>
            <a:off x="6168496" y="5330416"/>
            <a:ext cx="4956704" cy="1088465"/>
          </a:xfrm>
          <a:prstGeom prst="roundRect">
            <a:avLst>
              <a:gd name="adj" fmla="val 1324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dirty="0">
              <a:latin typeface="Arial" panose="020B0604020202020204" pitchFamily="34" charset="0"/>
            </a:endParaRPr>
          </a:p>
        </p:txBody>
      </p:sp>
      <p:pic>
        <p:nvPicPr>
          <p:cNvPr id="13" name="Picture 12">
            <a:extLst>
              <a:ext uri="{FF2B5EF4-FFF2-40B4-BE49-F238E27FC236}">
                <a16:creationId xmlns:a16="http://schemas.microsoft.com/office/drawing/2014/main" id="{630313AC-65A6-8305-A1F7-8BBF411CCF27}"/>
              </a:ext>
            </a:extLst>
          </p:cNvPr>
          <p:cNvPicPr>
            <a:picLocks noChangeAspect="1"/>
          </p:cNvPicPr>
          <p:nvPr/>
        </p:nvPicPr>
        <p:blipFill>
          <a:blip r:embed="rId5"/>
          <a:stretch>
            <a:fillRect/>
          </a:stretch>
        </p:blipFill>
        <p:spPr>
          <a:xfrm>
            <a:off x="6460582" y="5582260"/>
            <a:ext cx="1081894" cy="584777"/>
          </a:xfrm>
          <a:prstGeom prst="rect">
            <a:avLst/>
          </a:prstGeom>
          <a:ln>
            <a:noFill/>
          </a:ln>
        </p:spPr>
      </p:pic>
      <p:sp>
        <p:nvSpPr>
          <p:cNvPr id="6" name="Title 1">
            <a:extLst>
              <a:ext uri="{FF2B5EF4-FFF2-40B4-BE49-F238E27FC236}">
                <a16:creationId xmlns:a16="http://schemas.microsoft.com/office/drawing/2014/main" id="{68F0FB08-5A93-CF75-72D3-B3D7370FF03D}"/>
              </a:ext>
            </a:extLst>
          </p:cNvPr>
          <p:cNvSpPr txBox="1">
            <a:spLocks/>
          </p:cNvSpPr>
          <p:nvPr/>
        </p:nvSpPr>
        <p:spPr>
          <a:xfrm>
            <a:off x="3863953" y="5927352"/>
            <a:ext cx="1993686" cy="276999"/>
          </a:xfrm>
          <a:prstGeom prst="rect">
            <a:avLst/>
          </a:prstGeom>
        </p:spPr>
        <p:txBody>
          <a:bodyPr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lnSpc>
                <a:spcPct val="100000"/>
              </a:lnSpc>
              <a:spcBef>
                <a:spcPts val="0"/>
              </a:spcBef>
            </a:pPr>
            <a:r>
              <a:rPr lang="en-GB" sz="1400" noProof="0" dirty="0">
                <a:solidFill>
                  <a:srgbClr val="005C61"/>
                </a:solidFill>
                <a:latin typeface="Arial" panose="020B0604020202020204" pitchFamily="34" charset="0"/>
                <a:cs typeface="Arial" panose="020B0604020202020204" pitchFamily="34" charset="0"/>
              </a:rPr>
              <a:t>October 28, 2026</a:t>
            </a:r>
          </a:p>
        </p:txBody>
      </p:sp>
      <p:sp>
        <p:nvSpPr>
          <p:cNvPr id="7" name="TextBox 6">
            <a:extLst>
              <a:ext uri="{FF2B5EF4-FFF2-40B4-BE49-F238E27FC236}">
                <a16:creationId xmlns:a16="http://schemas.microsoft.com/office/drawing/2014/main" id="{88A23B28-DEE5-4715-DB68-B6F7F5F81D6C}"/>
              </a:ext>
            </a:extLst>
          </p:cNvPr>
          <p:cNvSpPr txBox="1"/>
          <p:nvPr/>
        </p:nvSpPr>
        <p:spPr>
          <a:xfrm>
            <a:off x="683059" y="5927352"/>
            <a:ext cx="1260138" cy="276999"/>
          </a:xfrm>
          <a:prstGeom prst="rect">
            <a:avLst/>
          </a:prstGeom>
          <a:noFill/>
        </p:spPr>
        <p:txBody>
          <a:bodyPr wrap="square" rtlCol="0">
            <a:spAutoFit/>
          </a:bodyPr>
          <a:lstStyle/>
          <a:p>
            <a:r>
              <a:rPr lang="en-GB" sz="1200" noProof="0" dirty="0">
                <a:solidFill>
                  <a:schemeClr val="bg1">
                    <a:lumMod val="50000"/>
                  </a:schemeClr>
                </a:solidFill>
                <a:latin typeface="Arial" panose="020B0604020202020204" pitchFamily="34" charset="0"/>
                <a:cs typeface="Arial" panose="020B0604020202020204" pitchFamily="34" charset="0"/>
              </a:rPr>
              <a:t>ILSA</a:t>
            </a:r>
          </a:p>
        </p:txBody>
      </p:sp>
      <p:pic>
        <p:nvPicPr>
          <p:cNvPr id="2" name="Picture 1">
            <a:extLst>
              <a:ext uri="{FF2B5EF4-FFF2-40B4-BE49-F238E27FC236}">
                <a16:creationId xmlns:a16="http://schemas.microsoft.com/office/drawing/2014/main" id="{4DD4ACA3-F75D-5466-703B-EBB9F29E97D9}"/>
              </a:ext>
            </a:extLst>
          </p:cNvPr>
          <p:cNvPicPr>
            <a:picLocks noChangeAspect="1"/>
          </p:cNvPicPr>
          <p:nvPr/>
        </p:nvPicPr>
        <p:blipFill>
          <a:blip r:embed="rId6">
            <a:extLst>
              <a:ext uri="{28A0092B-C50C-407E-A947-70E740481C1C}">
                <a14:useLocalDpi xmlns:a14="http://schemas.microsoft.com/office/drawing/2010/main" val="0"/>
              </a:ext>
            </a:extLst>
          </a:blip>
          <a:srcRect/>
          <a:stretch/>
        </p:blipFill>
        <p:spPr>
          <a:xfrm>
            <a:off x="1153499" y="758403"/>
            <a:ext cx="1507521" cy="778436"/>
          </a:xfrm>
          <a:prstGeom prst="rect">
            <a:avLst/>
          </a:prstGeom>
        </p:spPr>
      </p:pic>
      <p:pic>
        <p:nvPicPr>
          <p:cNvPr id="3" name="Picture 2">
            <a:extLst>
              <a:ext uri="{FF2B5EF4-FFF2-40B4-BE49-F238E27FC236}">
                <a16:creationId xmlns:a16="http://schemas.microsoft.com/office/drawing/2014/main" id="{C03293BB-7C88-2648-7CF0-EE375E3C457A}"/>
              </a:ext>
            </a:extLst>
          </p:cNvPr>
          <p:cNvPicPr>
            <a:picLocks noChangeAspect="1"/>
          </p:cNvPicPr>
          <p:nvPr/>
        </p:nvPicPr>
        <p:blipFill>
          <a:blip r:embed="rId7">
            <a:extLst>
              <a:ext uri="{28A0092B-C50C-407E-A947-70E740481C1C}">
                <a14:useLocalDpi xmlns:a14="http://schemas.microsoft.com/office/drawing/2010/main" val="0"/>
              </a:ext>
            </a:extLst>
          </a:blip>
          <a:srcRect/>
          <a:stretch/>
        </p:blipFill>
        <p:spPr>
          <a:xfrm>
            <a:off x="8221826" y="5589900"/>
            <a:ext cx="2552497" cy="569494"/>
          </a:xfrm>
          <a:prstGeom prst="rect">
            <a:avLst/>
          </a:prstGeom>
        </p:spPr>
      </p:pic>
    </p:spTree>
    <p:extLst>
      <p:ext uri="{BB962C8B-B14F-4D97-AF65-F5344CB8AC3E}">
        <p14:creationId xmlns:p14="http://schemas.microsoft.com/office/powerpoint/2010/main" val="110340450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603504" y="201168"/>
            <a:ext cx="7132320" cy="283464"/>
          </a:xfrm>
          <a:prstGeom prst="rect">
            <a:avLst/>
          </a:prstGeom>
          <a:noFill/>
          <a:ln/>
        </p:spPr>
        <p:txBody>
          <a:bodyPr wrap="square" lIns="0" tIns="0" rIns="0" bIns="0" rtlCol="0" anchor="ctr"/>
          <a:lstStyle/>
          <a:p>
            <a:pPr marL="0" indent="0" algn="l">
              <a:lnSpc>
                <a:spcPct val="100000"/>
              </a:lnSpc>
              <a:buNone/>
            </a:pPr>
            <a:r>
              <a:rPr lang="en-US" sz="1600" b="1" kern="0" spc="80" dirty="0">
                <a:solidFill>
                  <a:srgbClr val="2C6046"/>
                </a:solidFill>
                <a:latin typeface="Inter" pitchFamily="34" charset="0"/>
                <a:ea typeface="Inter" pitchFamily="34" charset="-122"/>
                <a:cs typeface="Inter" pitchFamily="34" charset="-120"/>
              </a:rPr>
              <a:t>01 / THE FINANCIAL CASE</a:t>
            </a:r>
            <a:endParaRPr lang="en-US" sz="1600" dirty="0"/>
          </a:p>
        </p:txBody>
      </p:sp>
      <p:sp>
        <p:nvSpPr>
          <p:cNvPr id="3" name="Text 1"/>
          <p:cNvSpPr/>
          <p:nvPr/>
        </p:nvSpPr>
        <p:spPr>
          <a:xfrm>
            <a:off x="8321040" y="201168"/>
            <a:ext cx="3273552" cy="283464"/>
          </a:xfrm>
          <a:prstGeom prst="rect">
            <a:avLst/>
          </a:prstGeom>
          <a:noFill/>
          <a:ln/>
        </p:spPr>
        <p:txBody>
          <a:bodyPr wrap="square" lIns="0" tIns="0" rIns="0" bIns="0" rtlCol="0" anchor="ctr"/>
          <a:lstStyle/>
          <a:p>
            <a:pPr marL="0" indent="0" algn="r">
              <a:lnSpc>
                <a:spcPct val="100000"/>
              </a:lnSpc>
              <a:buNone/>
            </a:pPr>
            <a:r>
              <a:rPr lang="en-US" sz="1600" dirty="0">
                <a:solidFill>
                  <a:srgbClr val="647268"/>
                </a:solidFill>
                <a:latin typeface="Inter" pitchFamily="34" charset="0"/>
                <a:ea typeface="Inter" pitchFamily="34" charset="-122"/>
                <a:cs typeface="Inter" pitchFamily="34" charset="-120"/>
              </a:rPr>
              <a:t>AGRI-PDB  /  AGROECOLOGY</a:t>
            </a:r>
            <a:endParaRPr lang="en-US" sz="1600" dirty="0"/>
          </a:p>
        </p:txBody>
      </p:sp>
      <p:sp>
        <p:nvSpPr>
          <p:cNvPr id="4" name="Text 2"/>
          <p:cNvSpPr/>
          <p:nvPr/>
        </p:nvSpPr>
        <p:spPr>
          <a:xfrm>
            <a:off x="603504" y="585216"/>
            <a:ext cx="10972800" cy="594360"/>
          </a:xfrm>
          <a:prstGeom prst="rect">
            <a:avLst/>
          </a:prstGeom>
          <a:noFill/>
          <a:ln/>
        </p:spPr>
        <p:txBody>
          <a:bodyPr wrap="square" lIns="0" tIns="0" rIns="0" bIns="0" rtlCol="0" anchor="ctr"/>
          <a:lstStyle/>
          <a:p>
            <a:pPr marL="0" indent="0" algn="l">
              <a:lnSpc>
                <a:spcPct val="100000"/>
              </a:lnSpc>
              <a:buNone/>
            </a:pPr>
            <a:r>
              <a:rPr lang="en-US" sz="2800" b="1" dirty="0">
                <a:solidFill>
                  <a:srgbClr val="19372F"/>
                </a:solidFill>
                <a:latin typeface="Montserrat" pitchFamily="34" charset="0"/>
                <a:ea typeface="Montserrat" pitchFamily="34" charset="-122"/>
                <a:cs typeface="Montserrat" pitchFamily="34" charset="-120"/>
              </a:rPr>
              <a:t>Agroecology is a portfolio resilience strategy.</a:t>
            </a:r>
            <a:endParaRPr lang="en-US" sz="2800" dirty="0"/>
          </a:p>
        </p:txBody>
      </p:sp>
      <p:sp>
        <p:nvSpPr>
          <p:cNvPr id="5" name="Text 3"/>
          <p:cNvSpPr/>
          <p:nvPr/>
        </p:nvSpPr>
        <p:spPr>
          <a:xfrm>
            <a:off x="658368" y="1307592"/>
            <a:ext cx="10789920" cy="420624"/>
          </a:xfrm>
          <a:prstGeom prst="rect">
            <a:avLst/>
          </a:prstGeom>
          <a:noFill/>
          <a:ln/>
        </p:spPr>
        <p:txBody>
          <a:bodyPr wrap="square" lIns="0" tIns="0" rIns="0" bIns="0" rtlCol="0" anchor="ctr"/>
          <a:lstStyle/>
          <a:p>
            <a:pPr marL="0" indent="0" algn="l">
              <a:lnSpc>
                <a:spcPct val="100000"/>
              </a:lnSpc>
              <a:buNone/>
            </a:pPr>
            <a:r>
              <a:rPr lang="en-US" sz="2000" b="1" dirty="0">
                <a:solidFill>
                  <a:srgbClr val="26332D"/>
                </a:solidFill>
                <a:latin typeface="Inter" pitchFamily="34" charset="0"/>
                <a:ea typeface="Inter" pitchFamily="34" charset="-122"/>
                <a:cs typeface="Inter" pitchFamily="34" charset="-120"/>
              </a:rPr>
              <a:t>Assess more than yield: consider farm-system resilience and borrower viability.</a:t>
            </a:r>
            <a:endParaRPr lang="en-US" sz="2000" dirty="0"/>
          </a:p>
        </p:txBody>
      </p:sp>
      <p:sp>
        <p:nvSpPr>
          <p:cNvPr id="6" name="Shape 4"/>
          <p:cNvSpPr/>
          <p:nvPr/>
        </p:nvSpPr>
        <p:spPr>
          <a:xfrm>
            <a:off x="658368" y="2029968"/>
            <a:ext cx="3337560" cy="3090672"/>
          </a:xfrm>
          <a:prstGeom prst="roundRect">
            <a:avLst>
              <a:gd name="adj" fmla="val 3550"/>
            </a:avLst>
          </a:prstGeom>
          <a:solidFill>
            <a:srgbClr val="F3E7DF"/>
          </a:solidFill>
          <a:ln w="10160">
            <a:solidFill>
              <a:srgbClr val="F3E7DF"/>
            </a:solidFill>
            <a:prstDash val="solid"/>
          </a:ln>
        </p:spPr>
        <p:txBody>
          <a:bodyPr/>
          <a:lstStyle/>
          <a:p>
            <a:endParaRPr lang="es-MX"/>
          </a:p>
        </p:txBody>
      </p:sp>
      <p:sp>
        <p:nvSpPr>
          <p:cNvPr id="7" name="Shape 5"/>
          <p:cNvSpPr/>
          <p:nvPr/>
        </p:nvSpPr>
        <p:spPr>
          <a:xfrm>
            <a:off x="896112" y="2286000"/>
            <a:ext cx="475488" cy="475488"/>
          </a:xfrm>
          <a:prstGeom prst="ellipse">
            <a:avLst/>
          </a:prstGeom>
          <a:solidFill>
            <a:srgbClr val="B96543"/>
          </a:solidFill>
          <a:ln w="6350">
            <a:solidFill>
              <a:srgbClr val="B96543"/>
            </a:solidFill>
            <a:prstDash val="solid"/>
          </a:ln>
        </p:spPr>
        <p:txBody>
          <a:bodyPr/>
          <a:lstStyle/>
          <a:p>
            <a:endParaRPr lang="es-MX"/>
          </a:p>
        </p:txBody>
      </p:sp>
      <p:sp>
        <p:nvSpPr>
          <p:cNvPr id="8" name="Text 6"/>
          <p:cNvSpPr/>
          <p:nvPr/>
        </p:nvSpPr>
        <p:spPr>
          <a:xfrm>
            <a:off x="896112" y="2313432"/>
            <a:ext cx="475488" cy="384048"/>
          </a:xfrm>
          <a:prstGeom prst="rect">
            <a:avLst/>
          </a:prstGeom>
          <a:noFill/>
          <a:ln/>
        </p:spPr>
        <p:txBody>
          <a:bodyPr wrap="square" lIns="0" tIns="0" rIns="0" bIns="0" rtlCol="0" anchor="ctr"/>
          <a:lstStyle/>
          <a:p>
            <a:pPr marL="0" indent="0" algn="ctr">
              <a:lnSpc>
                <a:spcPct val="100000"/>
              </a:lnSpc>
              <a:buNone/>
            </a:pPr>
            <a:r>
              <a:rPr lang="en-US" sz="1600" b="1" dirty="0">
                <a:solidFill>
                  <a:srgbClr val="FFFFFF"/>
                </a:solidFill>
                <a:latin typeface="Inter" pitchFamily="34" charset="0"/>
                <a:ea typeface="Inter" pitchFamily="34" charset="-122"/>
                <a:cs typeface="Inter" pitchFamily="34" charset="-120"/>
              </a:rPr>
              <a:t>01</a:t>
            </a:r>
            <a:endParaRPr lang="en-US" sz="1600" dirty="0"/>
          </a:p>
        </p:txBody>
      </p:sp>
      <p:sp>
        <p:nvSpPr>
          <p:cNvPr id="9" name="Text 7"/>
          <p:cNvSpPr/>
          <p:nvPr/>
        </p:nvSpPr>
        <p:spPr>
          <a:xfrm>
            <a:off x="896112" y="2971800"/>
            <a:ext cx="2880360" cy="576072"/>
          </a:xfrm>
          <a:prstGeom prst="rect">
            <a:avLst/>
          </a:prstGeom>
          <a:noFill/>
          <a:ln/>
        </p:spPr>
        <p:txBody>
          <a:bodyPr wrap="square" lIns="0" tIns="0" rIns="0" bIns="0" rtlCol="0" anchor="ctr"/>
          <a:lstStyle/>
          <a:p>
            <a:pPr marL="0" indent="0" algn="l">
              <a:lnSpc>
                <a:spcPct val="100000"/>
              </a:lnSpc>
              <a:buNone/>
            </a:pPr>
            <a:r>
              <a:rPr lang="en-US" sz="1900" b="1" dirty="0">
                <a:solidFill>
                  <a:srgbClr val="19372F"/>
                </a:solidFill>
                <a:latin typeface="Montserrat" pitchFamily="34" charset="0"/>
                <a:ea typeface="Montserrat" pitchFamily="34" charset="-122"/>
                <a:cs typeface="Montserrat" pitchFamily="34" charset="-120"/>
              </a:rPr>
              <a:t>Concentrated exposure</a:t>
            </a:r>
            <a:endParaRPr lang="en-US" sz="1900" dirty="0"/>
          </a:p>
        </p:txBody>
      </p:sp>
      <p:sp>
        <p:nvSpPr>
          <p:cNvPr id="10" name="Text 8"/>
          <p:cNvSpPr/>
          <p:nvPr/>
        </p:nvSpPr>
        <p:spPr>
          <a:xfrm>
            <a:off x="896112" y="3749040"/>
            <a:ext cx="2834640" cy="1051560"/>
          </a:xfrm>
          <a:prstGeom prst="rect">
            <a:avLst/>
          </a:prstGeom>
          <a:noFill/>
          <a:ln/>
        </p:spPr>
        <p:txBody>
          <a:bodyPr wrap="square" lIns="0" tIns="0" rIns="0" bIns="0" rtlCol="0" anchor="t"/>
          <a:lstStyle/>
          <a:p>
            <a:pPr marL="0" indent="0" algn="l">
              <a:lnSpc>
                <a:spcPct val="100000"/>
              </a:lnSpc>
              <a:buNone/>
            </a:pPr>
            <a:r>
              <a:rPr lang="en-US" sz="1700" dirty="0">
                <a:solidFill>
                  <a:srgbClr val="26332D"/>
                </a:solidFill>
                <a:latin typeface="Inter" pitchFamily="34" charset="0"/>
                <a:ea typeface="Inter" pitchFamily="34" charset="-122"/>
                <a:cs typeface="Inter" pitchFamily="34" charset="-120"/>
              </a:rPr>
              <a:t>Input costs</a:t>
            </a:r>
            <a:endParaRPr lang="en-US" sz="1700" dirty="0"/>
          </a:p>
          <a:p>
            <a:pPr marL="0" indent="0" algn="l">
              <a:lnSpc>
                <a:spcPct val="100000"/>
              </a:lnSpc>
              <a:buNone/>
            </a:pPr>
            <a:r>
              <a:rPr lang="en-US" sz="1700" dirty="0">
                <a:solidFill>
                  <a:srgbClr val="26332D"/>
                </a:solidFill>
                <a:latin typeface="Inter" pitchFamily="34" charset="0"/>
                <a:ea typeface="Inter" pitchFamily="34" charset="-122"/>
                <a:cs typeface="Inter" pitchFamily="34" charset="-120"/>
              </a:rPr>
              <a:t>Climate shocks</a:t>
            </a:r>
            <a:endParaRPr lang="en-US" sz="1700" dirty="0"/>
          </a:p>
          <a:p>
            <a:pPr marL="0" indent="0" algn="l">
              <a:lnSpc>
                <a:spcPct val="100000"/>
              </a:lnSpc>
              <a:buNone/>
            </a:pPr>
            <a:r>
              <a:rPr lang="en-US" sz="1700" dirty="0">
                <a:solidFill>
                  <a:srgbClr val="26332D"/>
                </a:solidFill>
                <a:latin typeface="Inter" pitchFamily="34" charset="0"/>
                <a:ea typeface="Inter" pitchFamily="34" charset="-122"/>
                <a:cs typeface="Inter" pitchFamily="34" charset="-120"/>
              </a:rPr>
              <a:t>Narrow crop base</a:t>
            </a:r>
            <a:endParaRPr lang="en-US" sz="1700" dirty="0"/>
          </a:p>
        </p:txBody>
      </p:sp>
      <p:sp>
        <p:nvSpPr>
          <p:cNvPr id="11" name="Shape 9"/>
          <p:cNvSpPr/>
          <p:nvPr/>
        </p:nvSpPr>
        <p:spPr>
          <a:xfrm>
            <a:off x="4023360" y="3611880"/>
            <a:ext cx="310896" cy="0"/>
          </a:xfrm>
          <a:prstGeom prst="line">
            <a:avLst/>
          </a:prstGeom>
          <a:noFill/>
          <a:ln w="25400">
            <a:solidFill>
              <a:srgbClr val="77966A"/>
            </a:solidFill>
            <a:prstDash val="solid"/>
          </a:ln>
        </p:spPr>
        <p:txBody>
          <a:bodyPr/>
          <a:lstStyle/>
          <a:p>
            <a:endParaRPr lang="es-MX"/>
          </a:p>
        </p:txBody>
      </p:sp>
      <p:sp>
        <p:nvSpPr>
          <p:cNvPr id="12" name="Shape 10"/>
          <p:cNvSpPr/>
          <p:nvPr/>
        </p:nvSpPr>
        <p:spPr>
          <a:xfrm>
            <a:off x="4270248" y="3538728"/>
            <a:ext cx="146304" cy="146304"/>
          </a:xfrm>
          <a:prstGeom prst="ellipse">
            <a:avLst/>
          </a:prstGeom>
          <a:solidFill>
            <a:srgbClr val="77966A"/>
          </a:solidFill>
          <a:ln w="6350">
            <a:solidFill>
              <a:srgbClr val="77966A"/>
            </a:solidFill>
            <a:prstDash val="solid"/>
          </a:ln>
        </p:spPr>
        <p:txBody>
          <a:bodyPr/>
          <a:lstStyle/>
          <a:p>
            <a:endParaRPr lang="es-MX"/>
          </a:p>
        </p:txBody>
      </p:sp>
      <p:sp>
        <p:nvSpPr>
          <p:cNvPr id="13" name="Shape 11"/>
          <p:cNvSpPr/>
          <p:nvPr/>
        </p:nvSpPr>
        <p:spPr>
          <a:xfrm>
            <a:off x="4416552" y="2029968"/>
            <a:ext cx="3337560" cy="3090672"/>
          </a:xfrm>
          <a:prstGeom prst="roundRect">
            <a:avLst>
              <a:gd name="adj" fmla="val 3550"/>
            </a:avLst>
          </a:prstGeom>
          <a:solidFill>
            <a:srgbClr val="F4EFD9"/>
          </a:solidFill>
          <a:ln w="10160">
            <a:solidFill>
              <a:srgbClr val="F4EFD9"/>
            </a:solidFill>
            <a:prstDash val="solid"/>
          </a:ln>
        </p:spPr>
        <p:txBody>
          <a:bodyPr/>
          <a:lstStyle/>
          <a:p>
            <a:endParaRPr lang="es-MX"/>
          </a:p>
        </p:txBody>
      </p:sp>
      <p:sp>
        <p:nvSpPr>
          <p:cNvPr id="14" name="Shape 12"/>
          <p:cNvSpPr/>
          <p:nvPr/>
        </p:nvSpPr>
        <p:spPr>
          <a:xfrm>
            <a:off x="4654296" y="2286000"/>
            <a:ext cx="475488" cy="475488"/>
          </a:xfrm>
          <a:prstGeom prst="ellipse">
            <a:avLst/>
          </a:prstGeom>
          <a:solidFill>
            <a:srgbClr val="9A7835"/>
          </a:solidFill>
          <a:ln w="6350">
            <a:solidFill>
              <a:srgbClr val="9A7835"/>
            </a:solidFill>
            <a:prstDash val="solid"/>
          </a:ln>
        </p:spPr>
        <p:txBody>
          <a:bodyPr/>
          <a:lstStyle/>
          <a:p>
            <a:endParaRPr lang="es-MX"/>
          </a:p>
        </p:txBody>
      </p:sp>
      <p:sp>
        <p:nvSpPr>
          <p:cNvPr id="15" name="Text 13"/>
          <p:cNvSpPr/>
          <p:nvPr/>
        </p:nvSpPr>
        <p:spPr>
          <a:xfrm>
            <a:off x="4654296" y="2313432"/>
            <a:ext cx="475488" cy="384048"/>
          </a:xfrm>
          <a:prstGeom prst="rect">
            <a:avLst/>
          </a:prstGeom>
          <a:noFill/>
          <a:ln/>
        </p:spPr>
        <p:txBody>
          <a:bodyPr wrap="square" lIns="0" tIns="0" rIns="0" bIns="0" rtlCol="0" anchor="ctr"/>
          <a:lstStyle/>
          <a:p>
            <a:pPr marL="0" indent="0" algn="ctr">
              <a:lnSpc>
                <a:spcPct val="100000"/>
              </a:lnSpc>
              <a:buNone/>
            </a:pPr>
            <a:r>
              <a:rPr lang="en-US" sz="1600" b="1" dirty="0">
                <a:solidFill>
                  <a:srgbClr val="FFFFFF"/>
                </a:solidFill>
                <a:latin typeface="Inter" pitchFamily="34" charset="0"/>
                <a:ea typeface="Inter" pitchFamily="34" charset="-122"/>
                <a:cs typeface="Inter" pitchFamily="34" charset="-120"/>
              </a:rPr>
              <a:t>02</a:t>
            </a:r>
            <a:endParaRPr lang="en-US" sz="1600" dirty="0"/>
          </a:p>
        </p:txBody>
      </p:sp>
      <p:sp>
        <p:nvSpPr>
          <p:cNvPr id="16" name="Text 14"/>
          <p:cNvSpPr/>
          <p:nvPr/>
        </p:nvSpPr>
        <p:spPr>
          <a:xfrm>
            <a:off x="4654296" y="2971800"/>
            <a:ext cx="2880360" cy="576072"/>
          </a:xfrm>
          <a:prstGeom prst="rect">
            <a:avLst/>
          </a:prstGeom>
          <a:noFill/>
          <a:ln/>
        </p:spPr>
        <p:txBody>
          <a:bodyPr wrap="square" lIns="0" tIns="0" rIns="0" bIns="0" rtlCol="0" anchor="ctr"/>
          <a:lstStyle/>
          <a:p>
            <a:pPr marL="0" indent="0" algn="l">
              <a:lnSpc>
                <a:spcPct val="100000"/>
              </a:lnSpc>
              <a:buNone/>
            </a:pPr>
            <a:r>
              <a:rPr lang="en-US" sz="1900" b="1" dirty="0">
                <a:solidFill>
                  <a:srgbClr val="19372F"/>
                </a:solidFill>
                <a:latin typeface="Montserrat" pitchFamily="34" charset="0"/>
                <a:ea typeface="Montserrat" pitchFamily="34" charset="-122"/>
                <a:cs typeface="Montserrat" pitchFamily="34" charset="-120"/>
              </a:rPr>
              <a:t>Transition finance</a:t>
            </a:r>
            <a:endParaRPr lang="en-US" sz="1900" dirty="0"/>
          </a:p>
        </p:txBody>
      </p:sp>
      <p:sp>
        <p:nvSpPr>
          <p:cNvPr id="17" name="Text 15"/>
          <p:cNvSpPr/>
          <p:nvPr/>
        </p:nvSpPr>
        <p:spPr>
          <a:xfrm>
            <a:off x="4654296" y="3749040"/>
            <a:ext cx="2834640" cy="1051560"/>
          </a:xfrm>
          <a:prstGeom prst="rect">
            <a:avLst/>
          </a:prstGeom>
          <a:noFill/>
          <a:ln/>
        </p:spPr>
        <p:txBody>
          <a:bodyPr wrap="square" lIns="0" tIns="0" rIns="0" bIns="0" rtlCol="0" anchor="t"/>
          <a:lstStyle/>
          <a:p>
            <a:pPr marL="0" indent="0" algn="l">
              <a:lnSpc>
                <a:spcPct val="100000"/>
              </a:lnSpc>
              <a:buNone/>
            </a:pPr>
            <a:r>
              <a:rPr lang="en-US" sz="1700" dirty="0">
                <a:solidFill>
                  <a:srgbClr val="26332D"/>
                </a:solidFill>
                <a:latin typeface="Inter" pitchFamily="34" charset="0"/>
                <a:ea typeface="Inter" pitchFamily="34" charset="-122"/>
                <a:cs typeface="Inter" pitchFamily="34" charset="-120"/>
              </a:rPr>
              <a:t>Diversification</a:t>
            </a:r>
            <a:endParaRPr lang="en-US" sz="1700" dirty="0"/>
          </a:p>
          <a:p>
            <a:pPr marL="0" indent="0" algn="l">
              <a:lnSpc>
                <a:spcPct val="100000"/>
              </a:lnSpc>
              <a:buNone/>
            </a:pPr>
            <a:r>
              <a:rPr lang="en-US" sz="1700" dirty="0">
                <a:solidFill>
                  <a:srgbClr val="26332D"/>
                </a:solidFill>
                <a:latin typeface="Inter" pitchFamily="34" charset="0"/>
                <a:ea typeface="Inter" pitchFamily="34" charset="-122"/>
                <a:cs typeface="Inter" pitchFamily="34" charset="-120"/>
              </a:rPr>
              <a:t>Soil and water care</a:t>
            </a:r>
            <a:endParaRPr lang="en-US" sz="1700" dirty="0"/>
          </a:p>
          <a:p>
            <a:pPr marL="0" indent="0" algn="l">
              <a:lnSpc>
                <a:spcPct val="100000"/>
              </a:lnSpc>
              <a:buNone/>
            </a:pPr>
            <a:r>
              <a:rPr lang="en-US" sz="1700" dirty="0">
                <a:solidFill>
                  <a:srgbClr val="26332D"/>
                </a:solidFill>
                <a:latin typeface="Inter" pitchFamily="34" charset="0"/>
                <a:ea typeface="Inter" pitchFamily="34" charset="-122"/>
                <a:cs typeface="Inter" pitchFamily="34" charset="-120"/>
              </a:rPr>
              <a:t>Context-fit lending</a:t>
            </a:r>
            <a:endParaRPr lang="en-US" sz="1700" dirty="0"/>
          </a:p>
        </p:txBody>
      </p:sp>
      <p:sp>
        <p:nvSpPr>
          <p:cNvPr id="18" name="Shape 16"/>
          <p:cNvSpPr/>
          <p:nvPr/>
        </p:nvSpPr>
        <p:spPr>
          <a:xfrm>
            <a:off x="7781544" y="3611880"/>
            <a:ext cx="310896" cy="0"/>
          </a:xfrm>
          <a:prstGeom prst="line">
            <a:avLst/>
          </a:prstGeom>
          <a:noFill/>
          <a:ln w="25400">
            <a:solidFill>
              <a:srgbClr val="77966A"/>
            </a:solidFill>
            <a:prstDash val="solid"/>
          </a:ln>
        </p:spPr>
        <p:txBody>
          <a:bodyPr/>
          <a:lstStyle/>
          <a:p>
            <a:endParaRPr lang="es-MX"/>
          </a:p>
        </p:txBody>
      </p:sp>
      <p:sp>
        <p:nvSpPr>
          <p:cNvPr id="19" name="Shape 17"/>
          <p:cNvSpPr/>
          <p:nvPr/>
        </p:nvSpPr>
        <p:spPr>
          <a:xfrm>
            <a:off x="8028432" y="3538728"/>
            <a:ext cx="146304" cy="146304"/>
          </a:xfrm>
          <a:prstGeom prst="ellipse">
            <a:avLst/>
          </a:prstGeom>
          <a:solidFill>
            <a:srgbClr val="77966A"/>
          </a:solidFill>
          <a:ln w="6350">
            <a:solidFill>
              <a:srgbClr val="77966A"/>
            </a:solidFill>
            <a:prstDash val="solid"/>
          </a:ln>
        </p:spPr>
        <p:txBody>
          <a:bodyPr/>
          <a:lstStyle/>
          <a:p>
            <a:endParaRPr lang="es-MX"/>
          </a:p>
        </p:txBody>
      </p:sp>
      <p:sp>
        <p:nvSpPr>
          <p:cNvPr id="20" name="Shape 18"/>
          <p:cNvSpPr/>
          <p:nvPr/>
        </p:nvSpPr>
        <p:spPr>
          <a:xfrm>
            <a:off x="8174736" y="2029968"/>
            <a:ext cx="3337560" cy="3090672"/>
          </a:xfrm>
          <a:prstGeom prst="roundRect">
            <a:avLst>
              <a:gd name="adj" fmla="val 3550"/>
            </a:avLst>
          </a:prstGeom>
          <a:solidFill>
            <a:srgbClr val="DDE7D7"/>
          </a:solidFill>
          <a:ln w="10160">
            <a:solidFill>
              <a:srgbClr val="DDE7D7"/>
            </a:solidFill>
            <a:prstDash val="solid"/>
          </a:ln>
        </p:spPr>
        <p:txBody>
          <a:bodyPr/>
          <a:lstStyle/>
          <a:p>
            <a:endParaRPr lang="es-MX"/>
          </a:p>
        </p:txBody>
      </p:sp>
      <p:sp>
        <p:nvSpPr>
          <p:cNvPr id="21" name="Shape 19"/>
          <p:cNvSpPr/>
          <p:nvPr/>
        </p:nvSpPr>
        <p:spPr>
          <a:xfrm>
            <a:off x="8412480" y="2286000"/>
            <a:ext cx="475488" cy="475488"/>
          </a:xfrm>
          <a:prstGeom prst="ellipse">
            <a:avLst/>
          </a:prstGeom>
          <a:solidFill>
            <a:srgbClr val="2C6046"/>
          </a:solidFill>
          <a:ln w="6350">
            <a:solidFill>
              <a:srgbClr val="2C6046"/>
            </a:solidFill>
            <a:prstDash val="solid"/>
          </a:ln>
        </p:spPr>
        <p:txBody>
          <a:bodyPr/>
          <a:lstStyle/>
          <a:p>
            <a:endParaRPr lang="es-MX"/>
          </a:p>
        </p:txBody>
      </p:sp>
      <p:sp>
        <p:nvSpPr>
          <p:cNvPr id="22" name="Text 20"/>
          <p:cNvSpPr/>
          <p:nvPr/>
        </p:nvSpPr>
        <p:spPr>
          <a:xfrm>
            <a:off x="8412480" y="2313432"/>
            <a:ext cx="475488" cy="384048"/>
          </a:xfrm>
          <a:prstGeom prst="rect">
            <a:avLst/>
          </a:prstGeom>
          <a:noFill/>
          <a:ln/>
        </p:spPr>
        <p:txBody>
          <a:bodyPr wrap="square" lIns="0" tIns="0" rIns="0" bIns="0" rtlCol="0" anchor="ctr"/>
          <a:lstStyle/>
          <a:p>
            <a:pPr marL="0" indent="0" algn="ctr">
              <a:lnSpc>
                <a:spcPct val="100000"/>
              </a:lnSpc>
              <a:buNone/>
            </a:pPr>
            <a:r>
              <a:rPr lang="en-US" sz="1600" b="1" dirty="0">
                <a:solidFill>
                  <a:srgbClr val="FFFFFF"/>
                </a:solidFill>
                <a:latin typeface="Inter" pitchFamily="34" charset="0"/>
                <a:ea typeface="Inter" pitchFamily="34" charset="-122"/>
                <a:cs typeface="Inter" pitchFamily="34" charset="-120"/>
              </a:rPr>
              <a:t>03</a:t>
            </a:r>
            <a:endParaRPr lang="en-US" sz="1600" dirty="0"/>
          </a:p>
        </p:txBody>
      </p:sp>
      <p:sp>
        <p:nvSpPr>
          <p:cNvPr id="23" name="Text 21"/>
          <p:cNvSpPr/>
          <p:nvPr/>
        </p:nvSpPr>
        <p:spPr>
          <a:xfrm>
            <a:off x="8412480" y="2971800"/>
            <a:ext cx="2880360" cy="576072"/>
          </a:xfrm>
          <a:prstGeom prst="rect">
            <a:avLst/>
          </a:prstGeom>
          <a:noFill/>
          <a:ln/>
        </p:spPr>
        <p:txBody>
          <a:bodyPr wrap="square" lIns="0" tIns="0" rIns="0" bIns="0" rtlCol="0" anchor="ctr"/>
          <a:lstStyle/>
          <a:p>
            <a:pPr marL="0" indent="0" algn="l">
              <a:lnSpc>
                <a:spcPct val="100000"/>
              </a:lnSpc>
              <a:buNone/>
            </a:pPr>
            <a:r>
              <a:rPr lang="en-US" sz="1900" b="1" dirty="0">
                <a:solidFill>
                  <a:srgbClr val="19372F"/>
                </a:solidFill>
                <a:latin typeface="Montserrat" pitchFamily="34" charset="0"/>
                <a:ea typeface="Montserrat" pitchFamily="34" charset="-122"/>
                <a:cs typeface="Montserrat" pitchFamily="34" charset="-120"/>
              </a:rPr>
              <a:t>Farm resilience</a:t>
            </a:r>
            <a:endParaRPr lang="en-US" sz="1900" dirty="0"/>
          </a:p>
        </p:txBody>
      </p:sp>
      <p:sp>
        <p:nvSpPr>
          <p:cNvPr id="24" name="Text 22"/>
          <p:cNvSpPr/>
          <p:nvPr/>
        </p:nvSpPr>
        <p:spPr>
          <a:xfrm>
            <a:off x="8412480" y="3749040"/>
            <a:ext cx="2834640" cy="1051560"/>
          </a:xfrm>
          <a:prstGeom prst="rect">
            <a:avLst/>
          </a:prstGeom>
          <a:noFill/>
          <a:ln/>
        </p:spPr>
        <p:txBody>
          <a:bodyPr wrap="square" lIns="0" tIns="0" rIns="0" bIns="0" rtlCol="0" anchor="t"/>
          <a:lstStyle/>
          <a:p>
            <a:pPr marL="0" indent="0" algn="l">
              <a:lnSpc>
                <a:spcPct val="100000"/>
              </a:lnSpc>
              <a:buNone/>
            </a:pPr>
            <a:r>
              <a:rPr lang="en-US" sz="1700" dirty="0">
                <a:solidFill>
                  <a:srgbClr val="26332D"/>
                </a:solidFill>
                <a:latin typeface="Inter" pitchFamily="34" charset="0"/>
                <a:ea typeface="Inter" pitchFamily="34" charset="-122"/>
                <a:cs typeface="Inter" pitchFamily="34" charset="-120"/>
              </a:rPr>
              <a:t>More options</a:t>
            </a:r>
            <a:endParaRPr lang="en-US" sz="1700" dirty="0"/>
          </a:p>
          <a:p>
            <a:pPr marL="0" indent="0" algn="l">
              <a:lnSpc>
                <a:spcPct val="100000"/>
              </a:lnSpc>
              <a:buNone/>
            </a:pPr>
            <a:r>
              <a:rPr lang="en-US" sz="1700" dirty="0">
                <a:solidFill>
                  <a:srgbClr val="26332D"/>
                </a:solidFill>
                <a:latin typeface="Inter" pitchFamily="34" charset="0"/>
                <a:ea typeface="Inter" pitchFamily="34" charset="-122"/>
                <a:cs typeface="Inter" pitchFamily="34" charset="-120"/>
              </a:rPr>
              <a:t>Lower input exposure</a:t>
            </a:r>
            <a:endParaRPr lang="en-US" sz="1700" dirty="0"/>
          </a:p>
          <a:p>
            <a:pPr marL="0" indent="0" algn="l">
              <a:lnSpc>
                <a:spcPct val="100000"/>
              </a:lnSpc>
              <a:buNone/>
            </a:pPr>
            <a:r>
              <a:rPr lang="en-US" sz="1700" dirty="0">
                <a:solidFill>
                  <a:srgbClr val="26332D"/>
                </a:solidFill>
                <a:latin typeface="Inter" pitchFamily="34" charset="0"/>
                <a:ea typeface="Inter" pitchFamily="34" charset="-122"/>
                <a:cs typeface="Inter" pitchFamily="34" charset="-120"/>
              </a:rPr>
              <a:t>Broader income base</a:t>
            </a:r>
            <a:endParaRPr lang="en-US" sz="1700" dirty="0"/>
          </a:p>
        </p:txBody>
      </p:sp>
      <p:sp>
        <p:nvSpPr>
          <p:cNvPr id="25" name="Text 23"/>
          <p:cNvSpPr/>
          <p:nvPr/>
        </p:nvSpPr>
        <p:spPr>
          <a:xfrm>
            <a:off x="713232" y="5623560"/>
            <a:ext cx="10698480" cy="347472"/>
          </a:xfrm>
          <a:prstGeom prst="rect">
            <a:avLst/>
          </a:prstGeom>
          <a:noFill/>
          <a:ln/>
        </p:spPr>
        <p:txBody>
          <a:bodyPr wrap="square" lIns="0" tIns="0" rIns="0" bIns="0" rtlCol="0" anchor="ctr"/>
          <a:lstStyle/>
          <a:p>
            <a:pPr marL="0" indent="0" algn="ctr">
              <a:lnSpc>
                <a:spcPct val="100000"/>
              </a:lnSpc>
              <a:buNone/>
            </a:pPr>
            <a:r>
              <a:rPr lang="en-US" sz="1700" b="1" dirty="0">
                <a:solidFill>
                  <a:srgbClr val="2C6046"/>
                </a:solidFill>
                <a:latin typeface="Inter" pitchFamily="34" charset="0"/>
                <a:ea typeface="Inter" pitchFamily="34" charset="-122"/>
                <a:cs typeface="Inter" pitchFamily="34" charset="-120"/>
              </a:rPr>
              <a:t>A strategic shift in what the bank assesses, finances and monitors.</a:t>
            </a:r>
            <a:endParaRPr lang="en-US" sz="1700" dirty="0"/>
          </a:p>
        </p:txBody>
      </p:sp>
      <p:sp>
        <p:nvSpPr>
          <p:cNvPr id="26" name="Slide Number Placeholder 0"/>
          <p:cNvSpPr>
            <a:spLocks noGrp="1"/>
          </p:cNvSpPr>
          <p:nvPr>
            <p:ph type="sldNum" sz="quarter" idx="4294967295"/>
          </p:nvPr>
        </p:nvSpPr>
        <p:spPr>
          <a:xfrm>
            <a:off x="11082528" y="6455664"/>
            <a:ext cx="548640" cy="265176"/>
          </a:xfrm>
          <a:prstGeom prst="rect">
            <a:avLst/>
          </a:prstGeom>
          <a:extLst>
            <a:ext uri="{C572A759-6A51-4108-AA02-DFA0A04FC94B}">
              <ma14:wrappingTextBoxFlag xmlns:ma14="http://schemas.microsoft.com/office/mac/drawingml/2011/main" xmlns="" val="0"/>
            </a:ext>
          </a:extLst>
        </p:spPr>
        <p:txBody>
          <a:bodyPr lIns="0" tIns="0" rIns="0" bIns="0"/>
          <a:lstStyle>
            <a:lvl1pPr>
              <a:defRPr sz="1600">
                <a:solidFill>
                  <a:srgbClr val="647268"/>
                </a:solidFill>
                <a:latin typeface="Inter"/>
                <a:ea typeface="Inter"/>
                <a:cs typeface="Inter"/>
              </a:defRPr>
            </a:lvl1pPr>
          </a:lstStyle>
          <a:p>
            <a:pPr algn="r"/>
            <a:fld id="{F7021451-1387-4CA6-816F-3879F97B5CBC}" type="slidenum">
              <a:rPr lang="en-US" b="0"/>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603504" y="201168"/>
            <a:ext cx="7132320" cy="283464"/>
          </a:xfrm>
          <a:prstGeom prst="rect">
            <a:avLst/>
          </a:prstGeom>
          <a:noFill/>
          <a:ln/>
        </p:spPr>
        <p:txBody>
          <a:bodyPr wrap="square" lIns="0" tIns="0" rIns="0" bIns="0" rtlCol="0" anchor="ctr"/>
          <a:lstStyle/>
          <a:p>
            <a:pPr marL="0" indent="0" algn="l">
              <a:lnSpc>
                <a:spcPct val="100000"/>
              </a:lnSpc>
              <a:buNone/>
            </a:pPr>
            <a:r>
              <a:rPr lang="en-US" sz="1600" b="1" kern="0" spc="80" dirty="0">
                <a:solidFill>
                  <a:srgbClr val="2C6046"/>
                </a:solidFill>
                <a:latin typeface="Inter" pitchFamily="34" charset="0"/>
                <a:ea typeface="Inter" pitchFamily="34" charset="-122"/>
                <a:cs typeface="Inter" pitchFamily="34" charset="-120"/>
              </a:rPr>
              <a:t>02 / A SHARED FRAME</a:t>
            </a:r>
            <a:endParaRPr lang="en-US" sz="1600" dirty="0"/>
          </a:p>
        </p:txBody>
      </p:sp>
      <p:sp>
        <p:nvSpPr>
          <p:cNvPr id="3" name="Text 1"/>
          <p:cNvSpPr/>
          <p:nvPr/>
        </p:nvSpPr>
        <p:spPr>
          <a:xfrm>
            <a:off x="8321040" y="201168"/>
            <a:ext cx="3273552" cy="283464"/>
          </a:xfrm>
          <a:prstGeom prst="rect">
            <a:avLst/>
          </a:prstGeom>
          <a:noFill/>
          <a:ln/>
        </p:spPr>
        <p:txBody>
          <a:bodyPr wrap="square" lIns="0" tIns="0" rIns="0" bIns="0" rtlCol="0" anchor="ctr"/>
          <a:lstStyle/>
          <a:p>
            <a:pPr marL="0" indent="0" algn="r">
              <a:lnSpc>
                <a:spcPct val="100000"/>
              </a:lnSpc>
              <a:buNone/>
            </a:pPr>
            <a:r>
              <a:rPr lang="en-US" sz="1600" dirty="0">
                <a:solidFill>
                  <a:srgbClr val="647268"/>
                </a:solidFill>
                <a:latin typeface="Inter" pitchFamily="34" charset="0"/>
                <a:ea typeface="Inter" pitchFamily="34" charset="-122"/>
                <a:cs typeface="Inter" pitchFamily="34" charset="-120"/>
              </a:rPr>
              <a:t>AGRI-PDB  /  AGROECOLOGY</a:t>
            </a:r>
            <a:endParaRPr lang="en-US" sz="1600" dirty="0"/>
          </a:p>
        </p:txBody>
      </p:sp>
      <p:sp>
        <p:nvSpPr>
          <p:cNvPr id="4" name="Text 2"/>
          <p:cNvSpPr/>
          <p:nvPr/>
        </p:nvSpPr>
        <p:spPr>
          <a:xfrm>
            <a:off x="603504" y="585216"/>
            <a:ext cx="10972800" cy="594360"/>
          </a:xfrm>
          <a:prstGeom prst="rect">
            <a:avLst/>
          </a:prstGeom>
          <a:noFill/>
          <a:ln/>
        </p:spPr>
        <p:txBody>
          <a:bodyPr wrap="square" lIns="0" tIns="0" rIns="0" bIns="0" rtlCol="0" anchor="ctr"/>
          <a:lstStyle/>
          <a:p>
            <a:pPr marL="0" indent="0" algn="l">
              <a:lnSpc>
                <a:spcPct val="100000"/>
              </a:lnSpc>
              <a:buNone/>
            </a:pPr>
            <a:r>
              <a:rPr lang="en-US" sz="2800" b="1" dirty="0">
                <a:solidFill>
                  <a:srgbClr val="19372F"/>
                </a:solidFill>
                <a:latin typeface="Montserrat" pitchFamily="34" charset="0"/>
                <a:ea typeface="Montserrat" pitchFamily="34" charset="-122"/>
                <a:cs typeface="Montserrat" pitchFamily="34" charset="-120"/>
              </a:rPr>
              <a:t>Agroecology redesigns the food system.</a:t>
            </a:r>
            <a:endParaRPr lang="en-US" sz="2800" dirty="0"/>
          </a:p>
        </p:txBody>
      </p:sp>
      <p:sp>
        <p:nvSpPr>
          <p:cNvPr id="5" name="Text 3"/>
          <p:cNvSpPr/>
          <p:nvPr/>
        </p:nvSpPr>
        <p:spPr>
          <a:xfrm>
            <a:off x="658368" y="1307592"/>
            <a:ext cx="10789920" cy="384048"/>
          </a:xfrm>
          <a:prstGeom prst="rect">
            <a:avLst/>
          </a:prstGeom>
          <a:noFill/>
          <a:ln/>
        </p:spPr>
        <p:txBody>
          <a:bodyPr wrap="square" lIns="0" tIns="0" rIns="0" bIns="0" rtlCol="0" anchor="ctr"/>
          <a:lstStyle/>
          <a:p>
            <a:pPr marL="0" indent="0" algn="l">
              <a:lnSpc>
                <a:spcPct val="100000"/>
              </a:lnSpc>
              <a:buNone/>
            </a:pPr>
            <a:r>
              <a:rPr lang="en-US" sz="1900" dirty="0">
                <a:solidFill>
                  <a:srgbClr val="26332D"/>
                </a:solidFill>
                <a:latin typeface="Inter" pitchFamily="34" charset="0"/>
                <a:ea typeface="Inter" pitchFamily="34" charset="-122"/>
                <a:cs typeface="Inter" pitchFamily="34" charset="-120"/>
              </a:rPr>
              <a:t>A place-based approach joining ecology, livelihoods and equity.</a:t>
            </a:r>
            <a:endParaRPr lang="en-US" sz="1900" dirty="0"/>
          </a:p>
        </p:txBody>
      </p:sp>
      <p:sp>
        <p:nvSpPr>
          <p:cNvPr id="6" name="Shape 4"/>
          <p:cNvSpPr/>
          <p:nvPr/>
        </p:nvSpPr>
        <p:spPr>
          <a:xfrm>
            <a:off x="685800" y="1901952"/>
            <a:ext cx="3383280" cy="2651760"/>
          </a:xfrm>
          <a:prstGeom prst="roundRect">
            <a:avLst>
              <a:gd name="adj" fmla="val 4138"/>
            </a:avLst>
          </a:prstGeom>
          <a:solidFill>
            <a:srgbClr val="DDE7D7"/>
          </a:solidFill>
          <a:ln w="10160">
            <a:solidFill>
              <a:srgbClr val="DDE7D7"/>
            </a:solidFill>
            <a:prstDash val="solid"/>
          </a:ln>
        </p:spPr>
        <p:txBody>
          <a:bodyPr/>
          <a:lstStyle/>
          <a:p>
            <a:endParaRPr lang="es-MX"/>
          </a:p>
        </p:txBody>
      </p:sp>
      <p:sp>
        <p:nvSpPr>
          <p:cNvPr id="7" name="Shape 5"/>
          <p:cNvSpPr/>
          <p:nvPr/>
        </p:nvSpPr>
        <p:spPr>
          <a:xfrm>
            <a:off x="905256" y="2139696"/>
            <a:ext cx="438912" cy="438912"/>
          </a:xfrm>
          <a:prstGeom prst="ellipse">
            <a:avLst/>
          </a:prstGeom>
          <a:solidFill>
            <a:srgbClr val="2C6046"/>
          </a:solidFill>
          <a:ln w="6350">
            <a:solidFill>
              <a:srgbClr val="2C6046"/>
            </a:solidFill>
            <a:prstDash val="solid"/>
          </a:ln>
        </p:spPr>
        <p:txBody>
          <a:bodyPr/>
          <a:lstStyle/>
          <a:p>
            <a:endParaRPr lang="es-MX"/>
          </a:p>
        </p:txBody>
      </p:sp>
      <p:sp>
        <p:nvSpPr>
          <p:cNvPr id="8" name="Text 6"/>
          <p:cNvSpPr/>
          <p:nvPr/>
        </p:nvSpPr>
        <p:spPr>
          <a:xfrm>
            <a:off x="905256" y="2167128"/>
            <a:ext cx="438912" cy="347472"/>
          </a:xfrm>
          <a:prstGeom prst="rect">
            <a:avLst/>
          </a:prstGeom>
          <a:noFill/>
          <a:ln/>
        </p:spPr>
        <p:txBody>
          <a:bodyPr wrap="square" lIns="0" tIns="0" rIns="0" bIns="0" rtlCol="0" anchor="ctr"/>
          <a:lstStyle/>
          <a:p>
            <a:pPr marL="0" indent="0" algn="ctr">
              <a:lnSpc>
                <a:spcPct val="100000"/>
              </a:lnSpc>
              <a:buNone/>
            </a:pPr>
            <a:r>
              <a:rPr lang="en-US" sz="1600" b="1" dirty="0">
                <a:solidFill>
                  <a:srgbClr val="FFFFFF"/>
                </a:solidFill>
                <a:latin typeface="Inter" pitchFamily="34" charset="0"/>
                <a:ea typeface="Inter" pitchFamily="34" charset="-122"/>
                <a:cs typeface="Inter" pitchFamily="34" charset="-120"/>
              </a:rPr>
              <a:t>1</a:t>
            </a:r>
            <a:endParaRPr lang="en-US" sz="1600" dirty="0"/>
          </a:p>
        </p:txBody>
      </p:sp>
      <p:sp>
        <p:nvSpPr>
          <p:cNvPr id="9" name="Text 7"/>
          <p:cNvSpPr/>
          <p:nvPr/>
        </p:nvSpPr>
        <p:spPr>
          <a:xfrm>
            <a:off x="905256" y="2788920"/>
            <a:ext cx="2834640" cy="420624"/>
          </a:xfrm>
          <a:prstGeom prst="rect">
            <a:avLst/>
          </a:prstGeom>
          <a:noFill/>
          <a:ln/>
        </p:spPr>
        <p:txBody>
          <a:bodyPr wrap="square" lIns="0" tIns="0" rIns="0" bIns="0" rtlCol="0" anchor="ctr"/>
          <a:lstStyle/>
          <a:p>
            <a:pPr marL="0" indent="0" algn="l">
              <a:lnSpc>
                <a:spcPct val="100000"/>
              </a:lnSpc>
              <a:buNone/>
            </a:pPr>
            <a:r>
              <a:rPr lang="en-US" sz="2100" b="1" dirty="0">
                <a:solidFill>
                  <a:srgbClr val="19372F"/>
                </a:solidFill>
                <a:latin typeface="Montserrat" pitchFamily="34" charset="0"/>
                <a:ea typeface="Montserrat" pitchFamily="34" charset="-122"/>
                <a:cs typeface="Montserrat" pitchFamily="34" charset="-120"/>
              </a:rPr>
              <a:t>Ecology</a:t>
            </a:r>
            <a:endParaRPr lang="en-US" sz="2100" dirty="0"/>
          </a:p>
        </p:txBody>
      </p:sp>
      <p:sp>
        <p:nvSpPr>
          <p:cNvPr id="10" name="Text 8"/>
          <p:cNvSpPr/>
          <p:nvPr/>
        </p:nvSpPr>
        <p:spPr>
          <a:xfrm>
            <a:off x="905256" y="3401568"/>
            <a:ext cx="2834640" cy="950976"/>
          </a:xfrm>
          <a:prstGeom prst="rect">
            <a:avLst/>
          </a:prstGeom>
          <a:noFill/>
          <a:ln/>
        </p:spPr>
        <p:txBody>
          <a:bodyPr wrap="square" lIns="0" tIns="0" rIns="0" bIns="0" rtlCol="0" anchor="t"/>
          <a:lstStyle/>
          <a:p>
            <a:pPr marL="0" indent="0" algn="l">
              <a:lnSpc>
                <a:spcPct val="100000"/>
              </a:lnSpc>
              <a:buNone/>
            </a:pPr>
            <a:r>
              <a:rPr lang="en-US" dirty="0">
                <a:solidFill>
                  <a:srgbClr val="26332D"/>
                </a:solidFill>
                <a:latin typeface="Inter" pitchFamily="34" charset="0"/>
                <a:ea typeface="Inter" pitchFamily="34" charset="-122"/>
                <a:cs typeface="Inter" pitchFamily="34" charset="-120"/>
              </a:rPr>
              <a:t>Soil health</a:t>
            </a:r>
            <a:endParaRPr lang="en-US" dirty="0"/>
          </a:p>
          <a:p>
            <a:pPr marL="0" indent="0" algn="l">
              <a:lnSpc>
                <a:spcPct val="100000"/>
              </a:lnSpc>
              <a:buNone/>
            </a:pPr>
            <a:r>
              <a:rPr lang="en-US" dirty="0">
                <a:solidFill>
                  <a:srgbClr val="26332D"/>
                </a:solidFill>
                <a:latin typeface="Inter" pitchFamily="34" charset="0"/>
                <a:ea typeface="Inter" pitchFamily="34" charset="-122"/>
                <a:cs typeface="Inter" pitchFamily="34" charset="-120"/>
              </a:rPr>
              <a:t>Water</a:t>
            </a:r>
            <a:endParaRPr lang="en-US" dirty="0"/>
          </a:p>
          <a:p>
            <a:pPr marL="0" indent="0" algn="l">
              <a:lnSpc>
                <a:spcPct val="100000"/>
              </a:lnSpc>
              <a:buNone/>
            </a:pPr>
            <a:r>
              <a:rPr lang="en-US" dirty="0">
                <a:solidFill>
                  <a:srgbClr val="26332D"/>
                </a:solidFill>
                <a:latin typeface="Inter" pitchFamily="34" charset="0"/>
                <a:ea typeface="Inter" pitchFamily="34" charset="-122"/>
                <a:cs typeface="Inter" pitchFamily="34" charset="-120"/>
              </a:rPr>
              <a:t>Biodiversity</a:t>
            </a:r>
            <a:endParaRPr lang="en-US" dirty="0"/>
          </a:p>
        </p:txBody>
      </p:sp>
      <p:sp>
        <p:nvSpPr>
          <p:cNvPr id="11" name="Shape 9"/>
          <p:cNvSpPr/>
          <p:nvPr/>
        </p:nvSpPr>
        <p:spPr>
          <a:xfrm>
            <a:off x="4407408" y="1901952"/>
            <a:ext cx="3383280" cy="2651760"/>
          </a:xfrm>
          <a:prstGeom prst="roundRect">
            <a:avLst>
              <a:gd name="adj" fmla="val 4138"/>
            </a:avLst>
          </a:prstGeom>
          <a:solidFill>
            <a:srgbClr val="F4EFD9"/>
          </a:solidFill>
          <a:ln w="10160">
            <a:solidFill>
              <a:srgbClr val="F4EFD9"/>
            </a:solidFill>
            <a:prstDash val="solid"/>
          </a:ln>
        </p:spPr>
        <p:txBody>
          <a:bodyPr/>
          <a:lstStyle/>
          <a:p>
            <a:endParaRPr lang="es-MX"/>
          </a:p>
        </p:txBody>
      </p:sp>
      <p:sp>
        <p:nvSpPr>
          <p:cNvPr id="12" name="Shape 10"/>
          <p:cNvSpPr/>
          <p:nvPr/>
        </p:nvSpPr>
        <p:spPr>
          <a:xfrm>
            <a:off x="4626864" y="2139696"/>
            <a:ext cx="438912" cy="438912"/>
          </a:xfrm>
          <a:prstGeom prst="ellipse">
            <a:avLst/>
          </a:prstGeom>
          <a:solidFill>
            <a:srgbClr val="92773D"/>
          </a:solidFill>
          <a:ln w="6350">
            <a:solidFill>
              <a:srgbClr val="92773D"/>
            </a:solidFill>
            <a:prstDash val="solid"/>
          </a:ln>
        </p:spPr>
        <p:txBody>
          <a:bodyPr/>
          <a:lstStyle/>
          <a:p>
            <a:endParaRPr lang="es-MX"/>
          </a:p>
        </p:txBody>
      </p:sp>
      <p:sp>
        <p:nvSpPr>
          <p:cNvPr id="13" name="Text 11"/>
          <p:cNvSpPr/>
          <p:nvPr/>
        </p:nvSpPr>
        <p:spPr>
          <a:xfrm>
            <a:off x="4626864" y="2167128"/>
            <a:ext cx="438912" cy="347472"/>
          </a:xfrm>
          <a:prstGeom prst="rect">
            <a:avLst/>
          </a:prstGeom>
          <a:noFill/>
          <a:ln/>
        </p:spPr>
        <p:txBody>
          <a:bodyPr wrap="square" lIns="0" tIns="0" rIns="0" bIns="0" rtlCol="0" anchor="ctr"/>
          <a:lstStyle/>
          <a:p>
            <a:pPr marL="0" indent="0" algn="ctr">
              <a:lnSpc>
                <a:spcPct val="100000"/>
              </a:lnSpc>
              <a:buNone/>
            </a:pPr>
            <a:r>
              <a:rPr lang="en-US" sz="1600" b="1" dirty="0">
                <a:solidFill>
                  <a:srgbClr val="FFFFFF"/>
                </a:solidFill>
                <a:latin typeface="Inter" pitchFamily="34" charset="0"/>
                <a:ea typeface="Inter" pitchFamily="34" charset="-122"/>
                <a:cs typeface="Inter" pitchFamily="34" charset="-120"/>
              </a:rPr>
              <a:t>2</a:t>
            </a:r>
            <a:endParaRPr lang="en-US" sz="1600" dirty="0"/>
          </a:p>
        </p:txBody>
      </p:sp>
      <p:sp>
        <p:nvSpPr>
          <p:cNvPr id="14" name="Text 12"/>
          <p:cNvSpPr/>
          <p:nvPr/>
        </p:nvSpPr>
        <p:spPr>
          <a:xfrm>
            <a:off x="4626864" y="2788920"/>
            <a:ext cx="2834640" cy="420624"/>
          </a:xfrm>
          <a:prstGeom prst="rect">
            <a:avLst/>
          </a:prstGeom>
          <a:noFill/>
          <a:ln/>
        </p:spPr>
        <p:txBody>
          <a:bodyPr wrap="square" lIns="0" tIns="0" rIns="0" bIns="0" rtlCol="0" anchor="ctr"/>
          <a:lstStyle/>
          <a:p>
            <a:pPr marL="0" indent="0" algn="l">
              <a:lnSpc>
                <a:spcPct val="100000"/>
              </a:lnSpc>
              <a:buNone/>
            </a:pPr>
            <a:r>
              <a:rPr lang="en-US" sz="2100" b="1" dirty="0">
                <a:solidFill>
                  <a:srgbClr val="19372F"/>
                </a:solidFill>
                <a:latin typeface="Montserrat" pitchFamily="34" charset="0"/>
                <a:ea typeface="Montserrat" pitchFamily="34" charset="-122"/>
                <a:cs typeface="Montserrat" pitchFamily="34" charset="-120"/>
              </a:rPr>
              <a:t>Livelihoods</a:t>
            </a:r>
            <a:endParaRPr lang="en-US" sz="2100" dirty="0"/>
          </a:p>
        </p:txBody>
      </p:sp>
      <p:sp>
        <p:nvSpPr>
          <p:cNvPr id="15" name="Text 13"/>
          <p:cNvSpPr/>
          <p:nvPr/>
        </p:nvSpPr>
        <p:spPr>
          <a:xfrm>
            <a:off x="4626864" y="3401568"/>
            <a:ext cx="2834640" cy="950976"/>
          </a:xfrm>
          <a:prstGeom prst="rect">
            <a:avLst/>
          </a:prstGeom>
          <a:noFill/>
          <a:ln/>
        </p:spPr>
        <p:txBody>
          <a:bodyPr wrap="square" lIns="0" tIns="0" rIns="0" bIns="0" rtlCol="0" anchor="t"/>
          <a:lstStyle/>
          <a:p>
            <a:pPr marL="0" indent="0" algn="l">
              <a:lnSpc>
                <a:spcPct val="100000"/>
              </a:lnSpc>
              <a:buNone/>
            </a:pPr>
            <a:r>
              <a:rPr lang="en-US" dirty="0">
                <a:solidFill>
                  <a:srgbClr val="26332D"/>
                </a:solidFill>
                <a:latin typeface="Inter" pitchFamily="34" charset="0"/>
                <a:ea typeface="Inter" pitchFamily="34" charset="-122"/>
                <a:cs typeface="Inter" pitchFamily="34" charset="-120"/>
              </a:rPr>
              <a:t>Local knowledge</a:t>
            </a:r>
            <a:endParaRPr lang="en-US" dirty="0"/>
          </a:p>
          <a:p>
            <a:pPr marL="0" indent="0" algn="l">
              <a:lnSpc>
                <a:spcPct val="100000"/>
              </a:lnSpc>
              <a:buNone/>
            </a:pPr>
            <a:r>
              <a:rPr lang="en-US" dirty="0">
                <a:solidFill>
                  <a:srgbClr val="26332D"/>
                </a:solidFill>
                <a:latin typeface="Inter" pitchFamily="34" charset="0"/>
                <a:ea typeface="Inter" pitchFamily="34" charset="-122"/>
                <a:cs typeface="Inter" pitchFamily="34" charset="-120"/>
              </a:rPr>
              <a:t>Resilience</a:t>
            </a:r>
            <a:endParaRPr lang="en-US" dirty="0"/>
          </a:p>
          <a:p>
            <a:pPr marL="0" indent="0" algn="l">
              <a:lnSpc>
                <a:spcPct val="100000"/>
              </a:lnSpc>
              <a:buNone/>
            </a:pPr>
            <a:r>
              <a:rPr lang="en-US" dirty="0">
                <a:solidFill>
                  <a:srgbClr val="26332D"/>
                </a:solidFill>
                <a:latin typeface="Inter" pitchFamily="34" charset="0"/>
                <a:ea typeface="Inter" pitchFamily="34" charset="-122"/>
                <a:cs typeface="Inter" pitchFamily="34" charset="-120"/>
              </a:rPr>
              <a:t>Circularity</a:t>
            </a:r>
            <a:endParaRPr lang="en-US" dirty="0"/>
          </a:p>
        </p:txBody>
      </p:sp>
      <p:sp>
        <p:nvSpPr>
          <p:cNvPr id="16" name="Shape 14"/>
          <p:cNvSpPr/>
          <p:nvPr/>
        </p:nvSpPr>
        <p:spPr>
          <a:xfrm>
            <a:off x="8129016" y="1901952"/>
            <a:ext cx="3383280" cy="2651760"/>
          </a:xfrm>
          <a:prstGeom prst="roundRect">
            <a:avLst>
              <a:gd name="adj" fmla="val 4138"/>
            </a:avLst>
          </a:prstGeom>
          <a:solidFill>
            <a:srgbClr val="E7EFF1"/>
          </a:solidFill>
          <a:ln w="10160">
            <a:solidFill>
              <a:srgbClr val="E7EFF1"/>
            </a:solidFill>
            <a:prstDash val="solid"/>
          </a:ln>
        </p:spPr>
        <p:txBody>
          <a:bodyPr/>
          <a:lstStyle/>
          <a:p>
            <a:endParaRPr lang="es-MX"/>
          </a:p>
        </p:txBody>
      </p:sp>
      <p:sp>
        <p:nvSpPr>
          <p:cNvPr id="17" name="Shape 15"/>
          <p:cNvSpPr/>
          <p:nvPr/>
        </p:nvSpPr>
        <p:spPr>
          <a:xfrm>
            <a:off x="8348472" y="2139696"/>
            <a:ext cx="438912" cy="438912"/>
          </a:xfrm>
          <a:prstGeom prst="ellipse">
            <a:avLst/>
          </a:prstGeom>
          <a:solidFill>
            <a:srgbClr val="638493"/>
          </a:solidFill>
          <a:ln w="6350">
            <a:solidFill>
              <a:srgbClr val="638493"/>
            </a:solidFill>
            <a:prstDash val="solid"/>
          </a:ln>
        </p:spPr>
        <p:txBody>
          <a:bodyPr/>
          <a:lstStyle/>
          <a:p>
            <a:endParaRPr lang="es-MX"/>
          </a:p>
        </p:txBody>
      </p:sp>
      <p:sp>
        <p:nvSpPr>
          <p:cNvPr id="18" name="Text 16"/>
          <p:cNvSpPr/>
          <p:nvPr/>
        </p:nvSpPr>
        <p:spPr>
          <a:xfrm>
            <a:off x="8348472" y="2167128"/>
            <a:ext cx="438912" cy="347472"/>
          </a:xfrm>
          <a:prstGeom prst="rect">
            <a:avLst/>
          </a:prstGeom>
          <a:noFill/>
          <a:ln/>
        </p:spPr>
        <p:txBody>
          <a:bodyPr wrap="square" lIns="0" tIns="0" rIns="0" bIns="0" rtlCol="0" anchor="ctr"/>
          <a:lstStyle/>
          <a:p>
            <a:pPr marL="0" indent="0" algn="ctr">
              <a:lnSpc>
                <a:spcPct val="100000"/>
              </a:lnSpc>
              <a:buNone/>
            </a:pPr>
            <a:r>
              <a:rPr lang="en-US" sz="1600" b="1" dirty="0">
                <a:solidFill>
                  <a:srgbClr val="FFFFFF"/>
                </a:solidFill>
                <a:latin typeface="Inter" pitchFamily="34" charset="0"/>
                <a:ea typeface="Inter" pitchFamily="34" charset="-122"/>
                <a:cs typeface="Inter" pitchFamily="34" charset="-120"/>
              </a:rPr>
              <a:t>3</a:t>
            </a:r>
            <a:endParaRPr lang="en-US" sz="1600" dirty="0"/>
          </a:p>
        </p:txBody>
      </p:sp>
      <p:sp>
        <p:nvSpPr>
          <p:cNvPr id="19" name="Text 17"/>
          <p:cNvSpPr/>
          <p:nvPr/>
        </p:nvSpPr>
        <p:spPr>
          <a:xfrm>
            <a:off x="8348472" y="2788920"/>
            <a:ext cx="2834640" cy="420624"/>
          </a:xfrm>
          <a:prstGeom prst="rect">
            <a:avLst/>
          </a:prstGeom>
          <a:noFill/>
          <a:ln/>
        </p:spPr>
        <p:txBody>
          <a:bodyPr wrap="square" lIns="0" tIns="0" rIns="0" bIns="0" rtlCol="0" anchor="ctr"/>
          <a:lstStyle/>
          <a:p>
            <a:pPr marL="0" indent="0" algn="l">
              <a:lnSpc>
                <a:spcPct val="100000"/>
              </a:lnSpc>
              <a:buNone/>
            </a:pPr>
            <a:r>
              <a:rPr lang="en-US" sz="2100" b="1" dirty="0">
                <a:solidFill>
                  <a:srgbClr val="19372F"/>
                </a:solidFill>
                <a:latin typeface="Montserrat" pitchFamily="34" charset="0"/>
                <a:ea typeface="Montserrat" pitchFamily="34" charset="-122"/>
                <a:cs typeface="Montserrat" pitchFamily="34" charset="-120"/>
              </a:rPr>
              <a:t>Equity</a:t>
            </a:r>
            <a:endParaRPr lang="en-US" sz="2100" dirty="0"/>
          </a:p>
        </p:txBody>
      </p:sp>
      <p:sp>
        <p:nvSpPr>
          <p:cNvPr id="20" name="Text 18"/>
          <p:cNvSpPr/>
          <p:nvPr/>
        </p:nvSpPr>
        <p:spPr>
          <a:xfrm>
            <a:off x="8348472" y="3401568"/>
            <a:ext cx="2834640" cy="950976"/>
          </a:xfrm>
          <a:prstGeom prst="rect">
            <a:avLst/>
          </a:prstGeom>
          <a:noFill/>
          <a:ln/>
        </p:spPr>
        <p:txBody>
          <a:bodyPr wrap="square" lIns="0" tIns="0" rIns="0" bIns="0" rtlCol="0" anchor="t"/>
          <a:lstStyle/>
          <a:p>
            <a:pPr marL="0" indent="0" algn="l">
              <a:lnSpc>
                <a:spcPct val="100000"/>
              </a:lnSpc>
              <a:buNone/>
            </a:pPr>
            <a:r>
              <a:rPr lang="en-US" dirty="0">
                <a:solidFill>
                  <a:srgbClr val="26332D"/>
                </a:solidFill>
                <a:latin typeface="Inter" pitchFamily="34" charset="0"/>
                <a:ea typeface="Inter" pitchFamily="34" charset="-122"/>
                <a:cs typeface="Inter" pitchFamily="34" charset="-120"/>
              </a:rPr>
              <a:t>Participation</a:t>
            </a:r>
            <a:endParaRPr lang="en-US" dirty="0"/>
          </a:p>
          <a:p>
            <a:pPr marL="0" indent="0" algn="l">
              <a:lnSpc>
                <a:spcPct val="100000"/>
              </a:lnSpc>
              <a:buNone/>
            </a:pPr>
            <a:r>
              <a:rPr lang="en-US" dirty="0">
                <a:solidFill>
                  <a:srgbClr val="26332D"/>
                </a:solidFill>
                <a:latin typeface="Inter" pitchFamily="34" charset="0"/>
                <a:ea typeface="Inter" pitchFamily="34" charset="-122"/>
                <a:cs typeface="Inter" pitchFamily="34" charset="-120"/>
              </a:rPr>
              <a:t>Fairness</a:t>
            </a:r>
            <a:endParaRPr lang="en-US" dirty="0"/>
          </a:p>
          <a:p>
            <a:pPr marL="0" indent="0" algn="l">
              <a:lnSpc>
                <a:spcPct val="100000"/>
              </a:lnSpc>
              <a:buNone/>
            </a:pPr>
            <a:r>
              <a:rPr lang="en-US" dirty="0">
                <a:solidFill>
                  <a:srgbClr val="26332D"/>
                </a:solidFill>
                <a:latin typeface="Inter" pitchFamily="34" charset="0"/>
                <a:ea typeface="Inter" pitchFamily="34" charset="-122"/>
                <a:cs typeface="Inter" pitchFamily="34" charset="-120"/>
              </a:rPr>
              <a:t>Responsible governance</a:t>
            </a:r>
            <a:endParaRPr lang="en-US" dirty="0"/>
          </a:p>
        </p:txBody>
      </p:sp>
      <p:sp>
        <p:nvSpPr>
          <p:cNvPr id="21" name="Shape 19"/>
          <p:cNvSpPr/>
          <p:nvPr/>
        </p:nvSpPr>
        <p:spPr>
          <a:xfrm>
            <a:off x="685800" y="4873752"/>
            <a:ext cx="10835640" cy="841248"/>
          </a:xfrm>
          <a:prstGeom prst="roundRect">
            <a:avLst>
              <a:gd name="adj" fmla="val 13043"/>
            </a:avLst>
          </a:prstGeom>
          <a:solidFill>
            <a:srgbClr val="19372F"/>
          </a:solidFill>
          <a:ln w="10160">
            <a:solidFill>
              <a:srgbClr val="19372F"/>
            </a:solidFill>
            <a:prstDash val="solid"/>
          </a:ln>
        </p:spPr>
        <p:txBody>
          <a:bodyPr/>
          <a:lstStyle/>
          <a:p>
            <a:endParaRPr lang="es-MX"/>
          </a:p>
        </p:txBody>
      </p:sp>
      <p:sp>
        <p:nvSpPr>
          <p:cNvPr id="22" name="Text 20"/>
          <p:cNvSpPr/>
          <p:nvPr/>
        </p:nvSpPr>
        <p:spPr>
          <a:xfrm>
            <a:off x="960120" y="5111496"/>
            <a:ext cx="4206240" cy="347472"/>
          </a:xfrm>
          <a:prstGeom prst="rect">
            <a:avLst/>
          </a:prstGeom>
          <a:noFill/>
          <a:ln/>
        </p:spPr>
        <p:txBody>
          <a:bodyPr wrap="square" lIns="0" tIns="0" rIns="0" bIns="0" rtlCol="0" anchor="ctr"/>
          <a:lstStyle/>
          <a:p>
            <a:pPr marL="0" indent="0" algn="ctr">
              <a:lnSpc>
                <a:spcPct val="100000"/>
              </a:lnSpc>
              <a:buNone/>
            </a:pPr>
            <a:r>
              <a:rPr lang="en-US" sz="1900" b="1" dirty="0">
                <a:solidFill>
                  <a:srgbClr val="FFFFFF"/>
                </a:solidFill>
                <a:latin typeface="Inter" pitchFamily="34" charset="0"/>
                <a:ea typeface="Inter" pitchFamily="34" charset="-122"/>
                <a:cs typeface="Inter" pitchFamily="34" charset="-120"/>
              </a:rPr>
              <a:t>FAO: 10 Elements</a:t>
            </a:r>
            <a:endParaRPr lang="en-US" sz="1900" dirty="0"/>
          </a:p>
        </p:txBody>
      </p:sp>
      <p:sp>
        <p:nvSpPr>
          <p:cNvPr id="23" name="Shape 21"/>
          <p:cNvSpPr/>
          <p:nvPr/>
        </p:nvSpPr>
        <p:spPr>
          <a:xfrm>
            <a:off x="6099048" y="5038344"/>
            <a:ext cx="0" cy="512064"/>
          </a:xfrm>
          <a:prstGeom prst="line">
            <a:avLst/>
          </a:prstGeom>
          <a:noFill/>
          <a:ln w="15240">
            <a:solidFill>
              <a:srgbClr val="78917D"/>
            </a:solidFill>
            <a:prstDash val="solid"/>
          </a:ln>
        </p:spPr>
        <p:txBody>
          <a:bodyPr/>
          <a:lstStyle/>
          <a:p>
            <a:endParaRPr lang="es-MX"/>
          </a:p>
        </p:txBody>
      </p:sp>
      <p:sp>
        <p:nvSpPr>
          <p:cNvPr id="24" name="Text 22"/>
          <p:cNvSpPr/>
          <p:nvPr/>
        </p:nvSpPr>
        <p:spPr>
          <a:xfrm>
            <a:off x="6355080" y="5111496"/>
            <a:ext cx="4828032" cy="347472"/>
          </a:xfrm>
          <a:prstGeom prst="rect">
            <a:avLst/>
          </a:prstGeom>
          <a:noFill/>
          <a:ln/>
        </p:spPr>
        <p:txBody>
          <a:bodyPr wrap="square" lIns="0" tIns="0" rIns="0" bIns="0" rtlCol="0" anchor="ctr"/>
          <a:lstStyle/>
          <a:p>
            <a:pPr marL="0" indent="0" algn="ctr">
              <a:lnSpc>
                <a:spcPct val="100000"/>
              </a:lnSpc>
              <a:buNone/>
            </a:pPr>
            <a:r>
              <a:rPr lang="en-US" sz="1900" b="1" dirty="0">
                <a:solidFill>
                  <a:srgbClr val="FFFFFF"/>
                </a:solidFill>
                <a:latin typeface="Inter" pitchFamily="34" charset="0"/>
                <a:ea typeface="Inter" pitchFamily="34" charset="-122"/>
                <a:cs typeface="Inter" pitchFamily="34" charset="-120"/>
              </a:rPr>
              <a:t>HLPE: 13 principles</a:t>
            </a:r>
            <a:endParaRPr lang="en-US" sz="1900" dirty="0"/>
          </a:p>
        </p:txBody>
      </p:sp>
      <p:sp>
        <p:nvSpPr>
          <p:cNvPr id="25" name="Text 23"/>
          <p:cNvSpPr/>
          <p:nvPr/>
        </p:nvSpPr>
        <p:spPr>
          <a:xfrm>
            <a:off x="731520" y="5916168"/>
            <a:ext cx="10698480" cy="292608"/>
          </a:xfrm>
          <a:prstGeom prst="rect">
            <a:avLst/>
          </a:prstGeom>
          <a:noFill/>
          <a:ln/>
        </p:spPr>
        <p:txBody>
          <a:bodyPr wrap="square" lIns="0" tIns="0" rIns="0" bIns="0" rtlCol="0" anchor="ctr"/>
          <a:lstStyle/>
          <a:p>
            <a:pPr marL="0" indent="0" algn="ctr">
              <a:lnSpc>
                <a:spcPct val="100000"/>
              </a:lnSpc>
              <a:buNone/>
            </a:pPr>
            <a:r>
              <a:rPr lang="en-US" sz="2000" i="1" dirty="0">
                <a:solidFill>
                  <a:srgbClr val="647268"/>
                </a:solidFill>
                <a:latin typeface="Inter" pitchFamily="34" charset="0"/>
                <a:ea typeface="Inter" pitchFamily="34" charset="-122"/>
                <a:cs typeface="Inter" pitchFamily="34" charset="-120"/>
              </a:rPr>
              <a:t>Complementary frameworks - not a single certification checklist.</a:t>
            </a:r>
            <a:endParaRPr lang="en-US" sz="2000" dirty="0"/>
          </a:p>
        </p:txBody>
      </p:sp>
      <p:sp>
        <p:nvSpPr>
          <p:cNvPr id="26" name="Slide Number Placeholder 0"/>
          <p:cNvSpPr>
            <a:spLocks noGrp="1"/>
          </p:cNvSpPr>
          <p:nvPr>
            <p:ph type="sldNum" sz="quarter" idx="4294967295"/>
          </p:nvPr>
        </p:nvSpPr>
        <p:spPr>
          <a:xfrm>
            <a:off x="11082528" y="6455664"/>
            <a:ext cx="548640" cy="265176"/>
          </a:xfrm>
          <a:prstGeom prst="rect">
            <a:avLst/>
          </a:prstGeom>
          <a:extLst>
            <a:ext uri="{C572A759-6A51-4108-AA02-DFA0A04FC94B}">
              <ma14:wrappingTextBoxFlag xmlns:ma14="http://schemas.microsoft.com/office/mac/drawingml/2011/main" xmlns="" val="0"/>
            </a:ext>
          </a:extLst>
        </p:spPr>
        <p:txBody>
          <a:bodyPr lIns="0" tIns="0" rIns="0" bIns="0"/>
          <a:lstStyle>
            <a:lvl1pPr>
              <a:defRPr sz="1600">
                <a:solidFill>
                  <a:srgbClr val="647268"/>
                </a:solidFill>
                <a:latin typeface="Inter"/>
                <a:ea typeface="Inter"/>
                <a:cs typeface="Inter"/>
              </a:defRPr>
            </a:lvl1pPr>
          </a:lstStyle>
          <a:p>
            <a:pPr algn="r"/>
            <a:fld id="{F7021451-1387-4CA6-816F-3879F97B5CBC}" type="slidenum">
              <a:rPr lang="en-US" b="0"/>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603504" y="201168"/>
            <a:ext cx="7132320" cy="283464"/>
          </a:xfrm>
          <a:prstGeom prst="rect">
            <a:avLst/>
          </a:prstGeom>
          <a:noFill/>
          <a:ln/>
        </p:spPr>
        <p:txBody>
          <a:bodyPr wrap="square" lIns="0" tIns="0" rIns="0" bIns="0" rtlCol="0" anchor="ctr"/>
          <a:lstStyle/>
          <a:p>
            <a:pPr marL="0" indent="0" algn="l">
              <a:lnSpc>
                <a:spcPct val="100000"/>
              </a:lnSpc>
              <a:buNone/>
            </a:pPr>
            <a:r>
              <a:rPr lang="en-US" sz="1600" b="1" kern="0" spc="80" dirty="0">
                <a:solidFill>
                  <a:srgbClr val="2C6046"/>
                </a:solidFill>
                <a:latin typeface="Inter" pitchFamily="34" charset="0"/>
                <a:ea typeface="Inter" pitchFamily="34" charset="-122"/>
                <a:cs typeface="Inter" pitchFamily="34" charset="-120"/>
              </a:rPr>
              <a:t>03 / THE RISK LENS</a:t>
            </a:r>
            <a:endParaRPr lang="en-US" sz="1600" dirty="0"/>
          </a:p>
        </p:txBody>
      </p:sp>
      <p:sp>
        <p:nvSpPr>
          <p:cNvPr id="3" name="Text 1"/>
          <p:cNvSpPr/>
          <p:nvPr/>
        </p:nvSpPr>
        <p:spPr>
          <a:xfrm>
            <a:off x="8321040" y="201168"/>
            <a:ext cx="3273552" cy="283464"/>
          </a:xfrm>
          <a:prstGeom prst="rect">
            <a:avLst/>
          </a:prstGeom>
          <a:noFill/>
          <a:ln/>
        </p:spPr>
        <p:txBody>
          <a:bodyPr wrap="square" lIns="0" tIns="0" rIns="0" bIns="0" rtlCol="0" anchor="ctr"/>
          <a:lstStyle/>
          <a:p>
            <a:pPr marL="0" indent="0" algn="r">
              <a:lnSpc>
                <a:spcPct val="100000"/>
              </a:lnSpc>
              <a:buNone/>
            </a:pPr>
            <a:r>
              <a:rPr lang="en-US" sz="1600" dirty="0">
                <a:solidFill>
                  <a:srgbClr val="647268"/>
                </a:solidFill>
                <a:latin typeface="Inter" pitchFamily="34" charset="0"/>
                <a:ea typeface="Inter" pitchFamily="34" charset="-122"/>
                <a:cs typeface="Inter" pitchFamily="34" charset="-120"/>
              </a:rPr>
              <a:t>AGRI-PDB  /  AGROECOLOGY</a:t>
            </a:r>
            <a:endParaRPr lang="en-US" sz="1600" dirty="0"/>
          </a:p>
        </p:txBody>
      </p:sp>
      <p:sp>
        <p:nvSpPr>
          <p:cNvPr id="4" name="Text 2"/>
          <p:cNvSpPr/>
          <p:nvPr/>
        </p:nvSpPr>
        <p:spPr>
          <a:xfrm>
            <a:off x="603504" y="585216"/>
            <a:ext cx="10972800" cy="594360"/>
          </a:xfrm>
          <a:prstGeom prst="rect">
            <a:avLst/>
          </a:prstGeom>
          <a:noFill/>
          <a:ln/>
        </p:spPr>
        <p:txBody>
          <a:bodyPr wrap="square" lIns="0" tIns="0" rIns="0" bIns="0" rtlCol="0" anchor="ctr"/>
          <a:lstStyle/>
          <a:p>
            <a:pPr marL="0" indent="0" algn="l">
              <a:lnSpc>
                <a:spcPct val="100000"/>
              </a:lnSpc>
              <a:buNone/>
            </a:pPr>
            <a:r>
              <a:rPr lang="en-US" sz="2800" b="1" dirty="0">
                <a:solidFill>
                  <a:srgbClr val="19372F"/>
                </a:solidFill>
                <a:latin typeface="Montserrat" pitchFamily="34" charset="0"/>
                <a:ea typeface="Montserrat" pitchFamily="34" charset="-122"/>
                <a:cs typeface="Montserrat" pitchFamily="34" charset="-120"/>
              </a:rPr>
              <a:t>Concentrated exposures can amplify portfolio risk.</a:t>
            </a:r>
            <a:endParaRPr lang="en-US" sz="2800" dirty="0"/>
          </a:p>
        </p:txBody>
      </p:sp>
      <p:sp>
        <p:nvSpPr>
          <p:cNvPr id="5" name="Shape 3"/>
          <p:cNvSpPr/>
          <p:nvPr/>
        </p:nvSpPr>
        <p:spPr>
          <a:xfrm>
            <a:off x="685800" y="1481328"/>
            <a:ext cx="2304288" cy="4114800"/>
          </a:xfrm>
          <a:prstGeom prst="roundRect">
            <a:avLst>
              <a:gd name="adj" fmla="val 4762"/>
            </a:avLst>
          </a:prstGeom>
          <a:solidFill>
            <a:srgbClr val="19372F"/>
          </a:solidFill>
          <a:ln w="10160">
            <a:solidFill>
              <a:srgbClr val="19372F"/>
            </a:solidFill>
            <a:prstDash val="solid"/>
          </a:ln>
        </p:spPr>
        <p:txBody>
          <a:bodyPr/>
          <a:lstStyle/>
          <a:p>
            <a:endParaRPr lang="es-MX"/>
          </a:p>
        </p:txBody>
      </p:sp>
      <p:sp>
        <p:nvSpPr>
          <p:cNvPr id="6" name="Text 4"/>
          <p:cNvSpPr/>
          <p:nvPr/>
        </p:nvSpPr>
        <p:spPr>
          <a:xfrm>
            <a:off x="731520" y="1856232"/>
            <a:ext cx="2179846" cy="713232"/>
          </a:xfrm>
          <a:prstGeom prst="rect">
            <a:avLst/>
          </a:prstGeom>
          <a:noFill/>
          <a:ln/>
        </p:spPr>
        <p:txBody>
          <a:bodyPr wrap="square" lIns="0" tIns="0" rIns="0" bIns="0" rtlCol="0" anchor="ctr"/>
          <a:lstStyle/>
          <a:p>
            <a:pPr marL="0" indent="0" algn="ctr">
              <a:lnSpc>
                <a:spcPct val="100000"/>
              </a:lnSpc>
              <a:buNone/>
            </a:pPr>
            <a:r>
              <a:rPr lang="en-US" sz="1800" b="1" dirty="0">
                <a:solidFill>
                  <a:srgbClr val="FFFFFF"/>
                </a:solidFill>
                <a:latin typeface="Montserrat" pitchFamily="34" charset="0"/>
                <a:ea typeface="Montserrat" pitchFamily="34" charset="-122"/>
                <a:cs typeface="Montserrat" pitchFamily="34" charset="-120"/>
              </a:rPr>
              <a:t>INPUT-INTENSIVE</a:t>
            </a:r>
            <a:endParaRPr lang="en-US" sz="1800" dirty="0"/>
          </a:p>
          <a:p>
            <a:pPr marL="0" indent="0" algn="ctr">
              <a:lnSpc>
                <a:spcPct val="100000"/>
              </a:lnSpc>
              <a:buNone/>
            </a:pPr>
            <a:r>
              <a:rPr lang="en-US" sz="1800" b="1" dirty="0">
                <a:solidFill>
                  <a:srgbClr val="FFFFFF"/>
                </a:solidFill>
                <a:latin typeface="Montserrat" pitchFamily="34" charset="0"/>
                <a:ea typeface="Montserrat" pitchFamily="34" charset="-122"/>
                <a:cs typeface="Montserrat" pitchFamily="34" charset="-120"/>
              </a:rPr>
              <a:t>MONOCROPPING</a:t>
            </a:r>
            <a:endParaRPr lang="en-US" sz="1800" dirty="0"/>
          </a:p>
        </p:txBody>
      </p:sp>
      <p:sp>
        <p:nvSpPr>
          <p:cNvPr id="7" name="Text 5"/>
          <p:cNvSpPr/>
          <p:nvPr/>
        </p:nvSpPr>
        <p:spPr>
          <a:xfrm>
            <a:off x="932688" y="2862072"/>
            <a:ext cx="1810512" cy="1051560"/>
          </a:xfrm>
          <a:prstGeom prst="rect">
            <a:avLst/>
          </a:prstGeom>
          <a:noFill/>
          <a:ln/>
        </p:spPr>
        <p:txBody>
          <a:bodyPr wrap="square" lIns="0" tIns="0" rIns="0" bIns="0" rtlCol="0" anchor="ctr"/>
          <a:lstStyle/>
          <a:p>
            <a:pPr marL="0" indent="0" algn="ctr">
              <a:lnSpc>
                <a:spcPct val="100000"/>
              </a:lnSpc>
              <a:buNone/>
            </a:pPr>
            <a:r>
              <a:rPr lang="en-US" sz="1700" dirty="0">
                <a:solidFill>
                  <a:srgbClr val="E1E9DF"/>
                </a:solidFill>
                <a:latin typeface="Inter" pitchFamily="34" charset="0"/>
                <a:ea typeface="Inter" pitchFamily="34" charset="-122"/>
                <a:cs typeface="Inter" pitchFamily="34" charset="-120"/>
              </a:rPr>
              <a:t>Purchased inputs</a:t>
            </a:r>
            <a:endParaRPr lang="en-US" sz="1700" dirty="0"/>
          </a:p>
          <a:p>
            <a:pPr marL="0" indent="0" algn="ctr">
              <a:lnSpc>
                <a:spcPct val="100000"/>
              </a:lnSpc>
              <a:buNone/>
            </a:pPr>
            <a:r>
              <a:rPr lang="en-US" sz="1700" dirty="0">
                <a:solidFill>
                  <a:srgbClr val="E1E9DF"/>
                </a:solidFill>
                <a:latin typeface="Inter" pitchFamily="34" charset="0"/>
                <a:ea typeface="Inter" pitchFamily="34" charset="-122"/>
                <a:cs typeface="Inter" pitchFamily="34" charset="-120"/>
              </a:rPr>
              <a:t>Narrow crop base</a:t>
            </a:r>
            <a:endParaRPr lang="en-US" sz="1700" dirty="0"/>
          </a:p>
          <a:p>
            <a:pPr marL="0" indent="0" algn="ctr">
              <a:lnSpc>
                <a:spcPct val="100000"/>
              </a:lnSpc>
              <a:buNone/>
            </a:pPr>
            <a:r>
              <a:rPr lang="en-US" sz="1700" dirty="0">
                <a:solidFill>
                  <a:srgbClr val="E1E9DF"/>
                </a:solidFill>
                <a:latin typeface="Inter" pitchFamily="34" charset="0"/>
                <a:ea typeface="Inter" pitchFamily="34" charset="-122"/>
                <a:cs typeface="Inter" pitchFamily="34" charset="-120"/>
              </a:rPr>
              <a:t>Resource pressure</a:t>
            </a:r>
            <a:endParaRPr lang="en-US" sz="1700" dirty="0"/>
          </a:p>
        </p:txBody>
      </p:sp>
      <p:sp>
        <p:nvSpPr>
          <p:cNvPr id="8" name="Shape 6"/>
          <p:cNvSpPr/>
          <p:nvPr/>
        </p:nvSpPr>
        <p:spPr>
          <a:xfrm>
            <a:off x="1252728" y="4489704"/>
            <a:ext cx="1170432" cy="438912"/>
          </a:xfrm>
          <a:prstGeom prst="roundRect">
            <a:avLst>
              <a:gd name="adj" fmla="val 25000"/>
            </a:avLst>
          </a:prstGeom>
          <a:solidFill>
            <a:srgbClr val="466956"/>
          </a:solidFill>
          <a:ln w="6350">
            <a:solidFill>
              <a:srgbClr val="466956"/>
            </a:solidFill>
            <a:prstDash val="solid"/>
          </a:ln>
        </p:spPr>
        <p:txBody>
          <a:bodyPr/>
          <a:lstStyle/>
          <a:p>
            <a:endParaRPr lang="es-MX"/>
          </a:p>
        </p:txBody>
      </p:sp>
      <p:sp>
        <p:nvSpPr>
          <p:cNvPr id="9" name="Text 7"/>
          <p:cNvSpPr/>
          <p:nvPr/>
        </p:nvSpPr>
        <p:spPr>
          <a:xfrm>
            <a:off x="1252728" y="4517136"/>
            <a:ext cx="1170432" cy="365760"/>
          </a:xfrm>
          <a:prstGeom prst="rect">
            <a:avLst/>
          </a:prstGeom>
          <a:noFill/>
          <a:ln/>
        </p:spPr>
        <p:txBody>
          <a:bodyPr wrap="square" lIns="0" tIns="0" rIns="0" bIns="0" rtlCol="0" anchor="ctr"/>
          <a:lstStyle/>
          <a:p>
            <a:pPr marL="0" indent="0" algn="ctr">
              <a:lnSpc>
                <a:spcPct val="100000"/>
              </a:lnSpc>
              <a:buNone/>
            </a:pPr>
            <a:r>
              <a:rPr lang="en-US" sz="1600" b="1" dirty="0">
                <a:solidFill>
                  <a:srgbClr val="F5F6ED"/>
                </a:solidFill>
                <a:latin typeface="Inter" pitchFamily="34" charset="0"/>
                <a:ea typeface="Inter" pitchFamily="34" charset="-122"/>
                <a:cs typeface="Inter" pitchFamily="34" charset="-120"/>
              </a:rPr>
              <a:t>EXPOSURE</a:t>
            </a:r>
            <a:endParaRPr lang="en-US" sz="1600" dirty="0"/>
          </a:p>
        </p:txBody>
      </p:sp>
      <p:sp>
        <p:nvSpPr>
          <p:cNvPr id="10" name="Shape 8"/>
          <p:cNvSpPr/>
          <p:nvPr/>
        </p:nvSpPr>
        <p:spPr>
          <a:xfrm>
            <a:off x="3136392" y="3529584"/>
            <a:ext cx="502920" cy="0"/>
          </a:xfrm>
          <a:prstGeom prst="line">
            <a:avLst/>
          </a:prstGeom>
          <a:noFill/>
          <a:ln w="25400">
            <a:solidFill>
              <a:srgbClr val="77966A"/>
            </a:solidFill>
            <a:prstDash val="solid"/>
          </a:ln>
        </p:spPr>
        <p:txBody>
          <a:bodyPr/>
          <a:lstStyle/>
          <a:p>
            <a:endParaRPr lang="es-MX"/>
          </a:p>
        </p:txBody>
      </p:sp>
      <p:sp>
        <p:nvSpPr>
          <p:cNvPr id="11" name="Shape 9"/>
          <p:cNvSpPr/>
          <p:nvPr/>
        </p:nvSpPr>
        <p:spPr>
          <a:xfrm>
            <a:off x="3575304" y="3456432"/>
            <a:ext cx="146304" cy="146304"/>
          </a:xfrm>
          <a:prstGeom prst="ellipse">
            <a:avLst/>
          </a:prstGeom>
          <a:solidFill>
            <a:srgbClr val="77966A"/>
          </a:solidFill>
          <a:ln w="6350">
            <a:solidFill>
              <a:srgbClr val="77966A"/>
            </a:solidFill>
            <a:prstDash val="solid"/>
          </a:ln>
        </p:spPr>
        <p:txBody>
          <a:bodyPr/>
          <a:lstStyle/>
          <a:p>
            <a:endParaRPr lang="es-MX"/>
          </a:p>
        </p:txBody>
      </p:sp>
      <p:sp>
        <p:nvSpPr>
          <p:cNvPr id="12" name="Shape 10"/>
          <p:cNvSpPr/>
          <p:nvPr/>
        </p:nvSpPr>
        <p:spPr>
          <a:xfrm>
            <a:off x="3858768" y="1536192"/>
            <a:ext cx="3493008" cy="1591056"/>
          </a:xfrm>
          <a:prstGeom prst="roundRect">
            <a:avLst>
              <a:gd name="adj" fmla="val 6897"/>
            </a:avLst>
          </a:prstGeom>
          <a:solidFill>
            <a:srgbClr val="E7EFF1"/>
          </a:solidFill>
          <a:ln w="10160">
            <a:solidFill>
              <a:srgbClr val="E7EFF1"/>
            </a:solidFill>
            <a:prstDash val="solid"/>
          </a:ln>
        </p:spPr>
        <p:txBody>
          <a:bodyPr/>
          <a:lstStyle/>
          <a:p>
            <a:endParaRPr lang="es-MX"/>
          </a:p>
        </p:txBody>
      </p:sp>
      <p:sp>
        <p:nvSpPr>
          <p:cNvPr id="13" name="Shape 11"/>
          <p:cNvSpPr/>
          <p:nvPr/>
        </p:nvSpPr>
        <p:spPr>
          <a:xfrm>
            <a:off x="4059936" y="1764792"/>
            <a:ext cx="164592" cy="164592"/>
          </a:xfrm>
          <a:prstGeom prst="ellipse">
            <a:avLst/>
          </a:prstGeom>
          <a:solidFill>
            <a:srgbClr val="638493"/>
          </a:solidFill>
          <a:ln w="6350">
            <a:solidFill>
              <a:srgbClr val="638493"/>
            </a:solidFill>
            <a:prstDash val="solid"/>
          </a:ln>
        </p:spPr>
        <p:txBody>
          <a:bodyPr/>
          <a:lstStyle/>
          <a:p>
            <a:endParaRPr lang="es-MX"/>
          </a:p>
        </p:txBody>
      </p:sp>
      <p:sp>
        <p:nvSpPr>
          <p:cNvPr id="14" name="Text 12"/>
          <p:cNvSpPr/>
          <p:nvPr/>
        </p:nvSpPr>
        <p:spPr>
          <a:xfrm>
            <a:off x="4352544" y="1709928"/>
            <a:ext cx="2761488" cy="393192"/>
          </a:xfrm>
          <a:prstGeom prst="rect">
            <a:avLst/>
          </a:prstGeom>
          <a:noFill/>
          <a:ln/>
        </p:spPr>
        <p:txBody>
          <a:bodyPr wrap="square" lIns="0" tIns="0" rIns="0" bIns="0" rtlCol="0" anchor="ctr"/>
          <a:lstStyle/>
          <a:p>
            <a:pPr marL="0" indent="0" algn="l">
              <a:lnSpc>
                <a:spcPct val="100000"/>
              </a:lnSpc>
              <a:buNone/>
            </a:pPr>
            <a:r>
              <a:rPr lang="en-US" sz="1900" b="1" dirty="0">
                <a:solidFill>
                  <a:srgbClr val="19372F"/>
                </a:solidFill>
                <a:latin typeface="Montserrat" pitchFamily="34" charset="0"/>
                <a:ea typeface="Montserrat" pitchFamily="34" charset="-122"/>
                <a:cs typeface="Montserrat" pitchFamily="34" charset="-120"/>
              </a:rPr>
              <a:t>Climate shocks</a:t>
            </a:r>
            <a:endParaRPr lang="en-US" sz="1900" dirty="0"/>
          </a:p>
        </p:txBody>
      </p:sp>
      <p:sp>
        <p:nvSpPr>
          <p:cNvPr id="15" name="Text 13"/>
          <p:cNvSpPr/>
          <p:nvPr/>
        </p:nvSpPr>
        <p:spPr>
          <a:xfrm>
            <a:off x="4087368" y="2295144"/>
            <a:ext cx="2980944" cy="566928"/>
          </a:xfrm>
          <a:prstGeom prst="rect">
            <a:avLst/>
          </a:prstGeom>
          <a:noFill/>
          <a:ln/>
        </p:spPr>
        <p:txBody>
          <a:bodyPr wrap="square" lIns="0" tIns="0" rIns="0" bIns="0" rtlCol="0" anchor="t"/>
          <a:lstStyle/>
          <a:p>
            <a:pPr marL="0" indent="0" algn="l">
              <a:lnSpc>
                <a:spcPct val="100000"/>
              </a:lnSpc>
              <a:buNone/>
            </a:pPr>
            <a:r>
              <a:rPr lang="en-US" dirty="0">
                <a:solidFill>
                  <a:srgbClr val="26332D"/>
                </a:solidFill>
                <a:latin typeface="Inter" pitchFamily="34" charset="0"/>
                <a:ea typeface="Inter" pitchFamily="34" charset="-122"/>
                <a:cs typeface="Inter" pitchFamily="34" charset="-120"/>
              </a:rPr>
              <a:t>Yield disruption can weaken repayment.</a:t>
            </a:r>
            <a:endParaRPr lang="en-US" dirty="0"/>
          </a:p>
        </p:txBody>
      </p:sp>
      <p:sp>
        <p:nvSpPr>
          <p:cNvPr id="16" name="Shape 14"/>
          <p:cNvSpPr/>
          <p:nvPr/>
        </p:nvSpPr>
        <p:spPr>
          <a:xfrm>
            <a:off x="7754112" y="1536192"/>
            <a:ext cx="3493008" cy="1591056"/>
          </a:xfrm>
          <a:prstGeom prst="roundRect">
            <a:avLst>
              <a:gd name="adj" fmla="val 6897"/>
            </a:avLst>
          </a:prstGeom>
          <a:solidFill>
            <a:srgbClr val="F3E7DF"/>
          </a:solidFill>
          <a:ln w="10160">
            <a:solidFill>
              <a:srgbClr val="F3E7DF"/>
            </a:solidFill>
            <a:prstDash val="solid"/>
          </a:ln>
        </p:spPr>
        <p:txBody>
          <a:bodyPr/>
          <a:lstStyle/>
          <a:p>
            <a:endParaRPr lang="es-MX"/>
          </a:p>
        </p:txBody>
      </p:sp>
      <p:sp>
        <p:nvSpPr>
          <p:cNvPr id="17" name="Shape 15"/>
          <p:cNvSpPr/>
          <p:nvPr/>
        </p:nvSpPr>
        <p:spPr>
          <a:xfrm>
            <a:off x="7955280" y="1764792"/>
            <a:ext cx="164592" cy="164592"/>
          </a:xfrm>
          <a:prstGeom prst="ellipse">
            <a:avLst/>
          </a:prstGeom>
          <a:solidFill>
            <a:srgbClr val="B96543"/>
          </a:solidFill>
          <a:ln w="6350">
            <a:solidFill>
              <a:srgbClr val="B96543"/>
            </a:solidFill>
            <a:prstDash val="solid"/>
          </a:ln>
        </p:spPr>
        <p:txBody>
          <a:bodyPr/>
          <a:lstStyle/>
          <a:p>
            <a:endParaRPr lang="es-MX"/>
          </a:p>
        </p:txBody>
      </p:sp>
      <p:sp>
        <p:nvSpPr>
          <p:cNvPr id="18" name="Text 16"/>
          <p:cNvSpPr/>
          <p:nvPr/>
        </p:nvSpPr>
        <p:spPr>
          <a:xfrm>
            <a:off x="8247888" y="1709928"/>
            <a:ext cx="2761488" cy="393192"/>
          </a:xfrm>
          <a:prstGeom prst="rect">
            <a:avLst/>
          </a:prstGeom>
          <a:noFill/>
          <a:ln/>
        </p:spPr>
        <p:txBody>
          <a:bodyPr wrap="square" lIns="0" tIns="0" rIns="0" bIns="0" rtlCol="0" anchor="ctr"/>
          <a:lstStyle/>
          <a:p>
            <a:pPr marL="0" indent="0" algn="l">
              <a:lnSpc>
                <a:spcPct val="100000"/>
              </a:lnSpc>
              <a:buNone/>
            </a:pPr>
            <a:r>
              <a:rPr lang="en-US" sz="1900" b="1" dirty="0">
                <a:solidFill>
                  <a:srgbClr val="19372F"/>
                </a:solidFill>
                <a:latin typeface="Montserrat" pitchFamily="34" charset="0"/>
                <a:ea typeface="Montserrat" pitchFamily="34" charset="-122"/>
                <a:cs typeface="Montserrat" pitchFamily="34" charset="-120"/>
              </a:rPr>
              <a:t>Input prices</a:t>
            </a:r>
            <a:endParaRPr lang="en-US" sz="1900" dirty="0"/>
          </a:p>
        </p:txBody>
      </p:sp>
      <p:sp>
        <p:nvSpPr>
          <p:cNvPr id="19" name="Text 17"/>
          <p:cNvSpPr/>
          <p:nvPr/>
        </p:nvSpPr>
        <p:spPr>
          <a:xfrm>
            <a:off x="7982712" y="2295144"/>
            <a:ext cx="2980944" cy="566928"/>
          </a:xfrm>
          <a:prstGeom prst="rect">
            <a:avLst/>
          </a:prstGeom>
          <a:noFill/>
          <a:ln/>
        </p:spPr>
        <p:txBody>
          <a:bodyPr wrap="square" lIns="0" tIns="0" rIns="0" bIns="0" rtlCol="0" anchor="t"/>
          <a:lstStyle/>
          <a:p>
            <a:pPr marL="0" indent="0" algn="l">
              <a:lnSpc>
                <a:spcPct val="100000"/>
              </a:lnSpc>
              <a:buNone/>
            </a:pPr>
            <a:r>
              <a:rPr lang="en-US" dirty="0">
                <a:solidFill>
                  <a:srgbClr val="26332D"/>
                </a:solidFill>
                <a:latin typeface="Inter" pitchFamily="34" charset="0"/>
                <a:ea typeface="Inter" pitchFamily="34" charset="-122"/>
                <a:cs typeface="Inter" pitchFamily="34" charset="-120"/>
              </a:rPr>
              <a:t>Rising costs squeeze margins.</a:t>
            </a:r>
            <a:endParaRPr lang="en-US" dirty="0"/>
          </a:p>
        </p:txBody>
      </p:sp>
      <p:sp>
        <p:nvSpPr>
          <p:cNvPr id="20" name="Shape 18"/>
          <p:cNvSpPr/>
          <p:nvPr/>
        </p:nvSpPr>
        <p:spPr>
          <a:xfrm>
            <a:off x="3858768" y="3502152"/>
            <a:ext cx="3493008" cy="1591056"/>
          </a:xfrm>
          <a:prstGeom prst="roundRect">
            <a:avLst>
              <a:gd name="adj" fmla="val 6897"/>
            </a:avLst>
          </a:prstGeom>
          <a:solidFill>
            <a:srgbClr val="F4EFD9"/>
          </a:solidFill>
          <a:ln w="10160">
            <a:solidFill>
              <a:srgbClr val="F4EFD9"/>
            </a:solidFill>
            <a:prstDash val="solid"/>
          </a:ln>
        </p:spPr>
        <p:txBody>
          <a:bodyPr/>
          <a:lstStyle/>
          <a:p>
            <a:endParaRPr lang="es-MX"/>
          </a:p>
        </p:txBody>
      </p:sp>
      <p:sp>
        <p:nvSpPr>
          <p:cNvPr id="21" name="Shape 19"/>
          <p:cNvSpPr/>
          <p:nvPr/>
        </p:nvSpPr>
        <p:spPr>
          <a:xfrm>
            <a:off x="4059936" y="3730752"/>
            <a:ext cx="164592" cy="164592"/>
          </a:xfrm>
          <a:prstGeom prst="ellipse">
            <a:avLst/>
          </a:prstGeom>
          <a:solidFill>
            <a:srgbClr val="8B773E"/>
          </a:solidFill>
          <a:ln w="6350">
            <a:solidFill>
              <a:srgbClr val="8B773E"/>
            </a:solidFill>
            <a:prstDash val="solid"/>
          </a:ln>
        </p:spPr>
        <p:txBody>
          <a:bodyPr/>
          <a:lstStyle/>
          <a:p>
            <a:endParaRPr lang="es-MX"/>
          </a:p>
        </p:txBody>
      </p:sp>
      <p:sp>
        <p:nvSpPr>
          <p:cNvPr id="22" name="Text 20"/>
          <p:cNvSpPr/>
          <p:nvPr/>
        </p:nvSpPr>
        <p:spPr>
          <a:xfrm>
            <a:off x="4352544" y="3675888"/>
            <a:ext cx="2761488" cy="393192"/>
          </a:xfrm>
          <a:prstGeom prst="rect">
            <a:avLst/>
          </a:prstGeom>
          <a:noFill/>
          <a:ln/>
        </p:spPr>
        <p:txBody>
          <a:bodyPr wrap="square" lIns="0" tIns="0" rIns="0" bIns="0" rtlCol="0" anchor="ctr"/>
          <a:lstStyle/>
          <a:p>
            <a:pPr marL="0" indent="0" algn="l">
              <a:lnSpc>
                <a:spcPct val="100000"/>
              </a:lnSpc>
              <a:buNone/>
            </a:pPr>
            <a:r>
              <a:rPr lang="en-US" sz="1900" b="1" dirty="0">
                <a:solidFill>
                  <a:srgbClr val="19372F"/>
                </a:solidFill>
                <a:latin typeface="Montserrat" pitchFamily="34" charset="0"/>
                <a:ea typeface="Montserrat" pitchFamily="34" charset="-122"/>
                <a:cs typeface="Montserrat" pitchFamily="34" charset="-120"/>
              </a:rPr>
              <a:t>Soil and water</a:t>
            </a:r>
            <a:endParaRPr lang="en-US" sz="1900" dirty="0"/>
          </a:p>
        </p:txBody>
      </p:sp>
      <p:sp>
        <p:nvSpPr>
          <p:cNvPr id="23" name="Text 21"/>
          <p:cNvSpPr/>
          <p:nvPr/>
        </p:nvSpPr>
        <p:spPr>
          <a:xfrm>
            <a:off x="4087368" y="4261104"/>
            <a:ext cx="2980944" cy="566928"/>
          </a:xfrm>
          <a:prstGeom prst="rect">
            <a:avLst/>
          </a:prstGeom>
          <a:noFill/>
          <a:ln/>
        </p:spPr>
        <p:txBody>
          <a:bodyPr wrap="square" lIns="0" tIns="0" rIns="0" bIns="0" rtlCol="0" anchor="t"/>
          <a:lstStyle/>
          <a:p>
            <a:pPr marL="0" indent="0" algn="l">
              <a:lnSpc>
                <a:spcPct val="100000"/>
              </a:lnSpc>
              <a:buNone/>
            </a:pPr>
            <a:r>
              <a:rPr lang="en-US" dirty="0">
                <a:solidFill>
                  <a:srgbClr val="26332D"/>
                </a:solidFill>
                <a:latin typeface="Inter" pitchFamily="34" charset="0"/>
                <a:ea typeface="Inter" pitchFamily="34" charset="-122"/>
                <a:cs typeface="Inter" pitchFamily="34" charset="-120"/>
              </a:rPr>
              <a:t>Degradation erodes productive capacity.</a:t>
            </a:r>
            <a:endParaRPr lang="en-US" dirty="0"/>
          </a:p>
        </p:txBody>
      </p:sp>
      <p:sp>
        <p:nvSpPr>
          <p:cNvPr id="24" name="Shape 22"/>
          <p:cNvSpPr/>
          <p:nvPr/>
        </p:nvSpPr>
        <p:spPr>
          <a:xfrm>
            <a:off x="7754112" y="3502152"/>
            <a:ext cx="3493008" cy="1591056"/>
          </a:xfrm>
          <a:prstGeom prst="roundRect">
            <a:avLst>
              <a:gd name="adj" fmla="val 6897"/>
            </a:avLst>
          </a:prstGeom>
          <a:solidFill>
            <a:srgbClr val="DDE7D7"/>
          </a:solidFill>
          <a:ln w="10160">
            <a:solidFill>
              <a:srgbClr val="DDE7D7"/>
            </a:solidFill>
            <a:prstDash val="solid"/>
          </a:ln>
        </p:spPr>
        <p:txBody>
          <a:bodyPr/>
          <a:lstStyle/>
          <a:p>
            <a:endParaRPr lang="es-MX"/>
          </a:p>
        </p:txBody>
      </p:sp>
      <p:sp>
        <p:nvSpPr>
          <p:cNvPr id="25" name="Shape 23"/>
          <p:cNvSpPr/>
          <p:nvPr/>
        </p:nvSpPr>
        <p:spPr>
          <a:xfrm>
            <a:off x="7955280" y="3730752"/>
            <a:ext cx="164592" cy="164592"/>
          </a:xfrm>
          <a:prstGeom prst="ellipse">
            <a:avLst/>
          </a:prstGeom>
          <a:solidFill>
            <a:srgbClr val="2C6046"/>
          </a:solidFill>
          <a:ln w="6350">
            <a:solidFill>
              <a:srgbClr val="2C6046"/>
            </a:solidFill>
            <a:prstDash val="solid"/>
          </a:ln>
        </p:spPr>
        <p:txBody>
          <a:bodyPr/>
          <a:lstStyle/>
          <a:p>
            <a:endParaRPr lang="es-MX"/>
          </a:p>
        </p:txBody>
      </p:sp>
      <p:sp>
        <p:nvSpPr>
          <p:cNvPr id="26" name="Text 24"/>
          <p:cNvSpPr/>
          <p:nvPr/>
        </p:nvSpPr>
        <p:spPr>
          <a:xfrm>
            <a:off x="8247888" y="3675888"/>
            <a:ext cx="2761488" cy="393192"/>
          </a:xfrm>
          <a:prstGeom prst="rect">
            <a:avLst/>
          </a:prstGeom>
          <a:noFill/>
          <a:ln/>
        </p:spPr>
        <p:txBody>
          <a:bodyPr wrap="square" lIns="0" tIns="0" rIns="0" bIns="0" rtlCol="0" anchor="ctr"/>
          <a:lstStyle/>
          <a:p>
            <a:pPr marL="0" indent="0" algn="l">
              <a:lnSpc>
                <a:spcPct val="100000"/>
              </a:lnSpc>
              <a:buNone/>
            </a:pPr>
            <a:r>
              <a:rPr lang="en-US" sz="1900" b="1" dirty="0">
                <a:solidFill>
                  <a:srgbClr val="19372F"/>
                </a:solidFill>
                <a:latin typeface="Montserrat" pitchFamily="34" charset="0"/>
                <a:ea typeface="Montserrat" pitchFamily="34" charset="-122"/>
                <a:cs typeface="Montserrat" pitchFamily="34" charset="-120"/>
              </a:rPr>
              <a:t>Crop concentration</a:t>
            </a:r>
            <a:endParaRPr lang="en-US" sz="1900" dirty="0"/>
          </a:p>
        </p:txBody>
      </p:sp>
      <p:sp>
        <p:nvSpPr>
          <p:cNvPr id="27" name="Text 25"/>
          <p:cNvSpPr/>
          <p:nvPr/>
        </p:nvSpPr>
        <p:spPr>
          <a:xfrm>
            <a:off x="7982712" y="4261104"/>
            <a:ext cx="2980944" cy="566928"/>
          </a:xfrm>
          <a:prstGeom prst="rect">
            <a:avLst/>
          </a:prstGeom>
          <a:noFill/>
          <a:ln/>
        </p:spPr>
        <p:txBody>
          <a:bodyPr wrap="square" lIns="0" tIns="0" rIns="0" bIns="0" rtlCol="0" anchor="t"/>
          <a:lstStyle/>
          <a:p>
            <a:pPr marL="0" indent="0" algn="l">
              <a:lnSpc>
                <a:spcPct val="100000"/>
              </a:lnSpc>
              <a:buNone/>
            </a:pPr>
            <a:r>
              <a:rPr lang="en-US" dirty="0">
                <a:solidFill>
                  <a:srgbClr val="26332D"/>
                </a:solidFill>
                <a:latin typeface="Inter" pitchFamily="34" charset="0"/>
                <a:ea typeface="Inter" pitchFamily="34" charset="-122"/>
                <a:cs typeface="Inter" pitchFamily="34" charset="-120"/>
              </a:rPr>
              <a:t>A narrow output base raises market exposure.</a:t>
            </a:r>
            <a:endParaRPr lang="en-US" dirty="0"/>
          </a:p>
        </p:txBody>
      </p:sp>
      <p:sp>
        <p:nvSpPr>
          <p:cNvPr id="28" name="Text 26"/>
          <p:cNvSpPr/>
          <p:nvPr/>
        </p:nvSpPr>
        <p:spPr>
          <a:xfrm>
            <a:off x="731520" y="5833872"/>
            <a:ext cx="10789920" cy="310896"/>
          </a:xfrm>
          <a:prstGeom prst="rect">
            <a:avLst/>
          </a:prstGeom>
          <a:noFill/>
          <a:ln/>
        </p:spPr>
        <p:txBody>
          <a:bodyPr wrap="square" lIns="0" tIns="0" rIns="0" bIns="0" rtlCol="0" anchor="ctr"/>
          <a:lstStyle/>
          <a:p>
            <a:pPr marL="0" indent="0" algn="ctr">
              <a:lnSpc>
                <a:spcPct val="100000"/>
              </a:lnSpc>
              <a:buNone/>
            </a:pPr>
            <a:r>
              <a:rPr lang="en-US" sz="1600" b="1" dirty="0">
                <a:solidFill>
                  <a:srgbClr val="2C6046"/>
                </a:solidFill>
                <a:latin typeface="Inter" pitchFamily="34" charset="0"/>
                <a:ea typeface="Inter" pitchFamily="34" charset="-122"/>
                <a:cs typeface="Inter" pitchFamily="34" charset="-120"/>
              </a:rPr>
              <a:t>Credit lens: borrower viability  |  repayment capacity  |  portfolio concentration</a:t>
            </a:r>
            <a:endParaRPr lang="en-US" sz="1600" dirty="0"/>
          </a:p>
        </p:txBody>
      </p:sp>
      <p:sp>
        <p:nvSpPr>
          <p:cNvPr id="29" name="Slide Number Placeholder 0"/>
          <p:cNvSpPr>
            <a:spLocks noGrp="1"/>
          </p:cNvSpPr>
          <p:nvPr>
            <p:ph type="sldNum" sz="quarter" idx="4294967295"/>
          </p:nvPr>
        </p:nvSpPr>
        <p:spPr>
          <a:xfrm>
            <a:off x="11082528" y="6455664"/>
            <a:ext cx="548640" cy="265176"/>
          </a:xfrm>
          <a:prstGeom prst="rect">
            <a:avLst/>
          </a:prstGeom>
          <a:extLst>
            <a:ext uri="{C572A759-6A51-4108-AA02-DFA0A04FC94B}">
              <ma14:wrappingTextBoxFlag xmlns:ma14="http://schemas.microsoft.com/office/mac/drawingml/2011/main" xmlns="" val="0"/>
            </a:ext>
          </a:extLst>
        </p:spPr>
        <p:txBody>
          <a:bodyPr lIns="0" tIns="0" rIns="0" bIns="0"/>
          <a:lstStyle>
            <a:lvl1pPr>
              <a:defRPr sz="1600">
                <a:solidFill>
                  <a:srgbClr val="647268"/>
                </a:solidFill>
                <a:latin typeface="Inter"/>
                <a:ea typeface="Inter"/>
                <a:cs typeface="Inter"/>
              </a:defRPr>
            </a:lvl1pPr>
          </a:lstStyle>
          <a:p>
            <a:pPr algn="r"/>
            <a:fld id="{F7021451-1387-4CA6-816F-3879F97B5CBC}" type="slidenum">
              <a:rPr lang="en-US" b="0"/>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603504" y="201168"/>
            <a:ext cx="7132320" cy="283464"/>
          </a:xfrm>
          <a:prstGeom prst="rect">
            <a:avLst/>
          </a:prstGeom>
          <a:noFill/>
          <a:ln/>
        </p:spPr>
        <p:txBody>
          <a:bodyPr wrap="square" lIns="0" tIns="0" rIns="0" bIns="0" rtlCol="0" anchor="ctr"/>
          <a:lstStyle/>
          <a:p>
            <a:pPr marL="0" indent="0" algn="l">
              <a:lnSpc>
                <a:spcPct val="100000"/>
              </a:lnSpc>
              <a:buNone/>
            </a:pPr>
            <a:r>
              <a:rPr lang="en-US" sz="1600" b="1" kern="0" spc="80" dirty="0">
                <a:solidFill>
                  <a:srgbClr val="2C6046"/>
                </a:solidFill>
                <a:latin typeface="Inter" pitchFamily="34" charset="0"/>
                <a:ea typeface="Inter" pitchFamily="34" charset="-122"/>
                <a:cs typeface="Inter" pitchFamily="34" charset="-120"/>
              </a:rPr>
              <a:t>04 / TRANSITION DESIGN</a:t>
            </a:r>
            <a:endParaRPr lang="en-US" sz="1600" dirty="0"/>
          </a:p>
        </p:txBody>
      </p:sp>
      <p:sp>
        <p:nvSpPr>
          <p:cNvPr id="3" name="Text 1"/>
          <p:cNvSpPr/>
          <p:nvPr/>
        </p:nvSpPr>
        <p:spPr>
          <a:xfrm>
            <a:off x="8321040" y="201168"/>
            <a:ext cx="3273552" cy="283464"/>
          </a:xfrm>
          <a:prstGeom prst="rect">
            <a:avLst/>
          </a:prstGeom>
          <a:noFill/>
          <a:ln/>
        </p:spPr>
        <p:txBody>
          <a:bodyPr wrap="square" lIns="0" tIns="0" rIns="0" bIns="0" rtlCol="0" anchor="ctr"/>
          <a:lstStyle/>
          <a:p>
            <a:pPr marL="0" indent="0" algn="r">
              <a:lnSpc>
                <a:spcPct val="100000"/>
              </a:lnSpc>
              <a:buNone/>
            </a:pPr>
            <a:r>
              <a:rPr lang="en-US" sz="1600" dirty="0">
                <a:solidFill>
                  <a:srgbClr val="647268"/>
                </a:solidFill>
                <a:latin typeface="Inter" pitchFamily="34" charset="0"/>
                <a:ea typeface="Inter" pitchFamily="34" charset="-122"/>
                <a:cs typeface="Inter" pitchFamily="34" charset="-120"/>
              </a:rPr>
              <a:t>AGRI-PDB  /  AGROECOLOGY</a:t>
            </a:r>
            <a:endParaRPr lang="en-US" sz="1600" dirty="0"/>
          </a:p>
        </p:txBody>
      </p:sp>
      <p:sp>
        <p:nvSpPr>
          <p:cNvPr id="4" name="Text 2"/>
          <p:cNvSpPr/>
          <p:nvPr/>
        </p:nvSpPr>
        <p:spPr>
          <a:xfrm>
            <a:off x="603504" y="585216"/>
            <a:ext cx="10972800" cy="594360"/>
          </a:xfrm>
          <a:prstGeom prst="rect">
            <a:avLst/>
          </a:prstGeom>
          <a:noFill/>
          <a:ln/>
        </p:spPr>
        <p:txBody>
          <a:bodyPr wrap="square" lIns="0" tIns="0" rIns="0" bIns="0" rtlCol="0" anchor="ctr"/>
          <a:lstStyle/>
          <a:p>
            <a:pPr marL="0" indent="0" algn="l">
              <a:lnSpc>
                <a:spcPct val="100000"/>
              </a:lnSpc>
              <a:buNone/>
            </a:pPr>
            <a:r>
              <a:rPr lang="en-US" sz="2800" b="1" dirty="0">
                <a:solidFill>
                  <a:srgbClr val="19372F"/>
                </a:solidFill>
                <a:latin typeface="Montserrat" pitchFamily="34" charset="0"/>
                <a:ea typeface="Montserrat" pitchFamily="34" charset="-122"/>
                <a:cs typeface="Montserrat" pitchFamily="34" charset="-120"/>
              </a:rPr>
              <a:t>Transition finance must fit context.</a:t>
            </a:r>
            <a:endParaRPr lang="en-US" sz="2800" dirty="0"/>
          </a:p>
        </p:txBody>
      </p:sp>
      <p:sp>
        <p:nvSpPr>
          <p:cNvPr id="5" name="Text 3"/>
          <p:cNvSpPr/>
          <p:nvPr/>
        </p:nvSpPr>
        <p:spPr>
          <a:xfrm>
            <a:off x="658368" y="1307592"/>
            <a:ext cx="10789920" cy="420624"/>
          </a:xfrm>
          <a:prstGeom prst="rect">
            <a:avLst/>
          </a:prstGeom>
          <a:noFill/>
          <a:ln/>
        </p:spPr>
        <p:txBody>
          <a:bodyPr wrap="square" lIns="0" tIns="0" rIns="0" bIns="0" rtlCol="0" anchor="ctr"/>
          <a:lstStyle/>
          <a:p>
            <a:pPr marL="0" indent="0" algn="l">
              <a:lnSpc>
                <a:spcPct val="100000"/>
              </a:lnSpc>
              <a:buNone/>
            </a:pPr>
            <a:r>
              <a:rPr lang="en-US" sz="2000" b="1" dirty="0">
                <a:solidFill>
                  <a:srgbClr val="26332D"/>
                </a:solidFill>
                <a:latin typeface="Inter" pitchFamily="34" charset="0"/>
                <a:ea typeface="Inter" pitchFamily="34" charset="-122"/>
                <a:cs typeface="Inter" pitchFamily="34" charset="-120"/>
              </a:rPr>
              <a:t>Start with the farm, landscape and market - not a fixed list of eligible inputs.</a:t>
            </a:r>
            <a:endParaRPr lang="en-US" sz="2000" dirty="0"/>
          </a:p>
        </p:txBody>
      </p:sp>
      <p:sp>
        <p:nvSpPr>
          <p:cNvPr id="6" name="Shape 4"/>
          <p:cNvSpPr/>
          <p:nvPr/>
        </p:nvSpPr>
        <p:spPr>
          <a:xfrm>
            <a:off x="685800" y="1993392"/>
            <a:ext cx="5248656" cy="2633472"/>
          </a:xfrm>
          <a:prstGeom prst="roundRect">
            <a:avLst>
              <a:gd name="adj" fmla="val 4167"/>
            </a:avLst>
          </a:prstGeom>
          <a:solidFill>
            <a:srgbClr val="F4EFD9"/>
          </a:solidFill>
          <a:ln w="10160">
            <a:solidFill>
              <a:srgbClr val="F4EFD9"/>
            </a:solidFill>
            <a:prstDash val="solid"/>
          </a:ln>
        </p:spPr>
        <p:txBody>
          <a:bodyPr/>
          <a:lstStyle/>
          <a:p>
            <a:endParaRPr lang="es-MX"/>
          </a:p>
        </p:txBody>
      </p:sp>
      <p:sp>
        <p:nvSpPr>
          <p:cNvPr id="7" name="Shape 5"/>
          <p:cNvSpPr/>
          <p:nvPr/>
        </p:nvSpPr>
        <p:spPr>
          <a:xfrm>
            <a:off x="932688" y="2221992"/>
            <a:ext cx="1965960" cy="438912"/>
          </a:xfrm>
          <a:prstGeom prst="roundRect">
            <a:avLst>
              <a:gd name="adj" fmla="val 25000"/>
            </a:avLst>
          </a:prstGeom>
          <a:solidFill>
            <a:srgbClr val="FFFFFF"/>
          </a:solidFill>
          <a:ln w="6350">
            <a:solidFill>
              <a:srgbClr val="FFFFFF"/>
            </a:solidFill>
            <a:prstDash val="solid"/>
          </a:ln>
        </p:spPr>
        <p:txBody>
          <a:bodyPr/>
          <a:lstStyle/>
          <a:p>
            <a:endParaRPr lang="es-MX"/>
          </a:p>
        </p:txBody>
      </p:sp>
      <p:sp>
        <p:nvSpPr>
          <p:cNvPr id="8" name="Text 6"/>
          <p:cNvSpPr/>
          <p:nvPr/>
        </p:nvSpPr>
        <p:spPr>
          <a:xfrm>
            <a:off x="1042416" y="2249424"/>
            <a:ext cx="1746504" cy="365760"/>
          </a:xfrm>
          <a:prstGeom prst="rect">
            <a:avLst/>
          </a:prstGeom>
          <a:noFill/>
          <a:ln/>
        </p:spPr>
        <p:txBody>
          <a:bodyPr wrap="square" lIns="0" tIns="0" rIns="0" bIns="0" rtlCol="0" anchor="ctr"/>
          <a:lstStyle/>
          <a:p>
            <a:pPr marL="0" indent="0" algn="ctr">
              <a:lnSpc>
                <a:spcPct val="100000"/>
              </a:lnSpc>
              <a:buNone/>
            </a:pPr>
            <a:r>
              <a:rPr lang="en-US" sz="1600" b="1" dirty="0">
                <a:solidFill>
                  <a:srgbClr val="8F733B"/>
                </a:solidFill>
                <a:latin typeface="Inter" pitchFamily="34" charset="0"/>
                <a:ea typeface="Inter" pitchFamily="34" charset="-122"/>
                <a:cs typeface="Inter" pitchFamily="34" charset="-120"/>
              </a:rPr>
              <a:t>DEGRADED SOILS</a:t>
            </a:r>
            <a:endParaRPr lang="en-US" sz="1600" dirty="0"/>
          </a:p>
        </p:txBody>
      </p:sp>
      <p:sp>
        <p:nvSpPr>
          <p:cNvPr id="9" name="Text 7"/>
          <p:cNvSpPr/>
          <p:nvPr/>
        </p:nvSpPr>
        <p:spPr>
          <a:xfrm>
            <a:off x="932688" y="2862072"/>
            <a:ext cx="4572000" cy="438912"/>
          </a:xfrm>
          <a:prstGeom prst="rect">
            <a:avLst/>
          </a:prstGeom>
          <a:noFill/>
          <a:ln/>
        </p:spPr>
        <p:txBody>
          <a:bodyPr wrap="square" lIns="0" tIns="0" rIns="0" bIns="0" rtlCol="0" anchor="ctr"/>
          <a:lstStyle/>
          <a:p>
            <a:pPr marL="0" indent="0" algn="l">
              <a:lnSpc>
                <a:spcPct val="100000"/>
              </a:lnSpc>
              <a:buNone/>
            </a:pPr>
            <a:r>
              <a:rPr lang="en-US" sz="2100" b="1" dirty="0">
                <a:solidFill>
                  <a:srgbClr val="19372F"/>
                </a:solidFill>
                <a:latin typeface="Montserrat" pitchFamily="34" charset="0"/>
                <a:ea typeface="Montserrat" pitchFamily="34" charset="-122"/>
                <a:cs typeface="Montserrat" pitchFamily="34" charset="-120"/>
              </a:rPr>
              <a:t>Restoration takes time</a:t>
            </a:r>
            <a:endParaRPr lang="en-US" sz="2100" dirty="0"/>
          </a:p>
        </p:txBody>
      </p:sp>
      <p:sp>
        <p:nvSpPr>
          <p:cNvPr id="10" name="Text 8"/>
          <p:cNvSpPr/>
          <p:nvPr/>
        </p:nvSpPr>
        <p:spPr>
          <a:xfrm>
            <a:off x="932688" y="3502152"/>
            <a:ext cx="4553712" cy="868680"/>
          </a:xfrm>
          <a:prstGeom prst="rect">
            <a:avLst/>
          </a:prstGeom>
          <a:noFill/>
          <a:ln/>
        </p:spPr>
        <p:txBody>
          <a:bodyPr wrap="square" lIns="0" tIns="0" rIns="0" bIns="0" rtlCol="0" anchor="t"/>
          <a:lstStyle/>
          <a:p>
            <a:pPr marL="0" indent="0" algn="l">
              <a:lnSpc>
                <a:spcPct val="100000"/>
              </a:lnSpc>
              <a:buNone/>
            </a:pPr>
            <a:r>
              <a:rPr lang="en-US" dirty="0">
                <a:solidFill>
                  <a:srgbClr val="26332D"/>
                </a:solidFill>
                <a:latin typeface="Inter" pitchFamily="34" charset="0"/>
                <a:ea typeface="Inter" pitchFamily="34" charset="-122"/>
                <a:cs typeface="Inter" pitchFamily="34" charset="-120"/>
              </a:rPr>
              <a:t>Plan staged investment; transitional nutrients may be justified in some settings.</a:t>
            </a:r>
            <a:endParaRPr lang="en-US" dirty="0"/>
          </a:p>
        </p:txBody>
      </p:sp>
      <p:sp>
        <p:nvSpPr>
          <p:cNvPr id="11" name="Shape 9"/>
          <p:cNvSpPr/>
          <p:nvPr/>
        </p:nvSpPr>
        <p:spPr>
          <a:xfrm>
            <a:off x="6236208" y="1993392"/>
            <a:ext cx="5248656" cy="2633472"/>
          </a:xfrm>
          <a:prstGeom prst="roundRect">
            <a:avLst>
              <a:gd name="adj" fmla="val 4167"/>
            </a:avLst>
          </a:prstGeom>
          <a:solidFill>
            <a:srgbClr val="E7EFF1"/>
          </a:solidFill>
          <a:ln w="10160">
            <a:solidFill>
              <a:srgbClr val="E7EFF1"/>
            </a:solidFill>
            <a:prstDash val="solid"/>
          </a:ln>
        </p:spPr>
        <p:txBody>
          <a:bodyPr/>
          <a:lstStyle/>
          <a:p>
            <a:endParaRPr lang="es-MX"/>
          </a:p>
        </p:txBody>
      </p:sp>
      <p:sp>
        <p:nvSpPr>
          <p:cNvPr id="12" name="Shape 10"/>
          <p:cNvSpPr/>
          <p:nvPr/>
        </p:nvSpPr>
        <p:spPr>
          <a:xfrm>
            <a:off x="6483096" y="2221992"/>
            <a:ext cx="2359152" cy="438912"/>
          </a:xfrm>
          <a:prstGeom prst="roundRect">
            <a:avLst>
              <a:gd name="adj" fmla="val 25000"/>
            </a:avLst>
          </a:prstGeom>
          <a:solidFill>
            <a:srgbClr val="FFFFFF"/>
          </a:solidFill>
          <a:ln w="6350">
            <a:solidFill>
              <a:srgbClr val="FFFFFF"/>
            </a:solidFill>
            <a:prstDash val="solid"/>
          </a:ln>
        </p:spPr>
        <p:txBody>
          <a:bodyPr/>
          <a:lstStyle/>
          <a:p>
            <a:endParaRPr lang="es-MX"/>
          </a:p>
        </p:txBody>
      </p:sp>
      <p:sp>
        <p:nvSpPr>
          <p:cNvPr id="13" name="Text 11"/>
          <p:cNvSpPr/>
          <p:nvPr/>
        </p:nvSpPr>
        <p:spPr>
          <a:xfrm>
            <a:off x="6592824" y="2249424"/>
            <a:ext cx="2139696" cy="365760"/>
          </a:xfrm>
          <a:prstGeom prst="rect">
            <a:avLst/>
          </a:prstGeom>
          <a:noFill/>
          <a:ln/>
        </p:spPr>
        <p:txBody>
          <a:bodyPr wrap="square" lIns="0" tIns="0" rIns="0" bIns="0" rtlCol="0" anchor="ctr"/>
          <a:lstStyle/>
          <a:p>
            <a:pPr marL="0" indent="0" algn="ctr">
              <a:lnSpc>
                <a:spcPct val="100000"/>
              </a:lnSpc>
              <a:buNone/>
            </a:pPr>
            <a:r>
              <a:rPr lang="en-US" sz="1600" b="1" dirty="0">
                <a:solidFill>
                  <a:srgbClr val="638493"/>
                </a:solidFill>
                <a:latin typeface="Inter" pitchFamily="34" charset="0"/>
                <a:ea typeface="Inter" pitchFamily="34" charset="-122"/>
                <a:cs typeface="Inter" pitchFamily="34" charset="-120"/>
              </a:rPr>
              <a:t>THIN-MARGIN MARKETS</a:t>
            </a:r>
            <a:endParaRPr lang="en-US" sz="1600" dirty="0"/>
          </a:p>
        </p:txBody>
      </p:sp>
      <p:sp>
        <p:nvSpPr>
          <p:cNvPr id="14" name="Text 12"/>
          <p:cNvSpPr/>
          <p:nvPr/>
        </p:nvSpPr>
        <p:spPr>
          <a:xfrm>
            <a:off x="6483096" y="2862072"/>
            <a:ext cx="4572000" cy="438912"/>
          </a:xfrm>
          <a:prstGeom prst="rect">
            <a:avLst/>
          </a:prstGeom>
          <a:noFill/>
          <a:ln/>
        </p:spPr>
        <p:txBody>
          <a:bodyPr wrap="square" lIns="0" tIns="0" rIns="0" bIns="0" rtlCol="0" anchor="ctr"/>
          <a:lstStyle/>
          <a:p>
            <a:pPr marL="0" indent="0" algn="l">
              <a:lnSpc>
                <a:spcPct val="100000"/>
              </a:lnSpc>
              <a:buNone/>
            </a:pPr>
            <a:r>
              <a:rPr lang="en-US" sz="2000" b="1" dirty="0">
                <a:solidFill>
                  <a:srgbClr val="19372F"/>
                </a:solidFill>
                <a:latin typeface="Montserrat" pitchFamily="34" charset="0"/>
                <a:ea typeface="Montserrat" pitchFamily="34" charset="-122"/>
                <a:cs typeface="Montserrat" pitchFamily="34" charset="-120"/>
              </a:rPr>
              <a:t>Labour productivity matters</a:t>
            </a:r>
            <a:endParaRPr lang="en-US" sz="2000" dirty="0"/>
          </a:p>
        </p:txBody>
      </p:sp>
      <p:sp>
        <p:nvSpPr>
          <p:cNvPr id="15" name="Text 13"/>
          <p:cNvSpPr/>
          <p:nvPr/>
        </p:nvSpPr>
        <p:spPr>
          <a:xfrm>
            <a:off x="6483096" y="3502152"/>
            <a:ext cx="4553712" cy="868680"/>
          </a:xfrm>
          <a:prstGeom prst="rect">
            <a:avLst/>
          </a:prstGeom>
          <a:noFill/>
          <a:ln/>
        </p:spPr>
        <p:txBody>
          <a:bodyPr wrap="square" lIns="0" tIns="0" rIns="0" bIns="0" rtlCol="0" anchor="t"/>
          <a:lstStyle/>
          <a:p>
            <a:pPr marL="0" indent="0" algn="l">
              <a:lnSpc>
                <a:spcPct val="100000"/>
              </a:lnSpc>
              <a:buNone/>
            </a:pPr>
            <a:r>
              <a:rPr lang="en-US" dirty="0">
                <a:solidFill>
                  <a:srgbClr val="26332D"/>
                </a:solidFill>
                <a:latin typeface="Inter" pitchFamily="34" charset="0"/>
                <a:ea typeface="Inter" pitchFamily="34" charset="-122"/>
                <a:cs typeface="Inter" pitchFamily="34" charset="-120"/>
              </a:rPr>
              <a:t>Appropriate mechanisation can raise productivity and reduce drudgery.</a:t>
            </a:r>
            <a:endParaRPr lang="en-US" dirty="0"/>
          </a:p>
        </p:txBody>
      </p:sp>
      <p:sp>
        <p:nvSpPr>
          <p:cNvPr id="16" name="Shape 14"/>
          <p:cNvSpPr/>
          <p:nvPr/>
        </p:nvSpPr>
        <p:spPr>
          <a:xfrm>
            <a:off x="685800" y="4965192"/>
            <a:ext cx="10799064" cy="713232"/>
          </a:xfrm>
          <a:prstGeom prst="roundRect">
            <a:avLst>
              <a:gd name="adj" fmla="val 15385"/>
            </a:avLst>
          </a:prstGeom>
          <a:solidFill>
            <a:srgbClr val="19372F"/>
          </a:solidFill>
          <a:ln w="10160">
            <a:solidFill>
              <a:srgbClr val="19372F"/>
            </a:solidFill>
            <a:prstDash val="solid"/>
          </a:ln>
        </p:spPr>
        <p:txBody>
          <a:bodyPr/>
          <a:lstStyle/>
          <a:p>
            <a:endParaRPr lang="es-MX"/>
          </a:p>
        </p:txBody>
      </p:sp>
      <p:sp>
        <p:nvSpPr>
          <p:cNvPr id="17" name="Text 15"/>
          <p:cNvSpPr/>
          <p:nvPr/>
        </p:nvSpPr>
        <p:spPr>
          <a:xfrm>
            <a:off x="914400" y="5148072"/>
            <a:ext cx="10332720" cy="347472"/>
          </a:xfrm>
          <a:prstGeom prst="rect">
            <a:avLst/>
          </a:prstGeom>
          <a:noFill/>
          <a:ln/>
        </p:spPr>
        <p:txBody>
          <a:bodyPr wrap="square" lIns="0" tIns="0" rIns="0" bIns="0" rtlCol="0" anchor="ctr"/>
          <a:lstStyle/>
          <a:p>
            <a:pPr marL="0" indent="0" algn="ctr">
              <a:lnSpc>
                <a:spcPct val="100000"/>
              </a:lnSpc>
              <a:buNone/>
            </a:pPr>
            <a:r>
              <a:rPr lang="en-US" sz="2000" b="1" dirty="0">
                <a:solidFill>
                  <a:srgbClr val="FFFFFF"/>
                </a:solidFill>
                <a:latin typeface="Inter" pitchFamily="34" charset="0"/>
                <a:ea typeface="Inter" pitchFamily="34" charset="-122"/>
                <a:cs typeface="Inter" pitchFamily="34" charset="-120"/>
              </a:rPr>
              <a:t>Assess the starting point, labour, markets, local knowledge and transition risk.</a:t>
            </a:r>
            <a:endParaRPr lang="en-US" sz="2000" dirty="0"/>
          </a:p>
        </p:txBody>
      </p:sp>
      <p:sp>
        <p:nvSpPr>
          <p:cNvPr id="18" name="Text 16"/>
          <p:cNvSpPr/>
          <p:nvPr/>
        </p:nvSpPr>
        <p:spPr>
          <a:xfrm>
            <a:off x="786384" y="5897880"/>
            <a:ext cx="10561320" cy="310896"/>
          </a:xfrm>
          <a:prstGeom prst="rect">
            <a:avLst/>
          </a:prstGeom>
          <a:noFill/>
          <a:ln/>
        </p:spPr>
        <p:txBody>
          <a:bodyPr wrap="square" lIns="0" tIns="0" rIns="0" bIns="0" rtlCol="0" anchor="ctr"/>
          <a:lstStyle/>
          <a:p>
            <a:pPr marL="0" indent="0" algn="ctr">
              <a:lnSpc>
                <a:spcPct val="100000"/>
              </a:lnSpc>
              <a:buNone/>
            </a:pPr>
            <a:r>
              <a:rPr lang="en-US" sz="1600" i="1" dirty="0">
                <a:solidFill>
                  <a:srgbClr val="647268"/>
                </a:solidFill>
                <a:latin typeface="Inter" pitchFamily="34" charset="0"/>
                <a:ea typeface="Inter" pitchFamily="34" charset="-122"/>
                <a:cs typeface="Inter" pitchFamily="34" charset="-120"/>
              </a:rPr>
              <a:t>The goal is a locally viable transition - not one prescribed model.</a:t>
            </a:r>
            <a:endParaRPr lang="en-US" sz="1600" dirty="0"/>
          </a:p>
        </p:txBody>
      </p:sp>
      <p:sp>
        <p:nvSpPr>
          <p:cNvPr id="25" name="Slide Number Placeholder 0"/>
          <p:cNvSpPr>
            <a:spLocks noGrp="1"/>
          </p:cNvSpPr>
          <p:nvPr>
            <p:ph type="sldNum" sz="quarter" idx="4294967295"/>
          </p:nvPr>
        </p:nvSpPr>
        <p:spPr>
          <a:xfrm>
            <a:off x="11082528" y="6455664"/>
            <a:ext cx="548640" cy="265176"/>
          </a:xfrm>
          <a:prstGeom prst="rect">
            <a:avLst/>
          </a:prstGeom>
          <a:extLst>
            <a:ext uri="{C572A759-6A51-4108-AA02-DFA0A04FC94B}">
              <ma14:wrappingTextBoxFlag xmlns:ma14="http://schemas.microsoft.com/office/mac/drawingml/2011/main" xmlns="" val="0"/>
            </a:ext>
          </a:extLst>
        </p:spPr>
        <p:txBody>
          <a:bodyPr lIns="0" tIns="0" rIns="0" bIns="0"/>
          <a:lstStyle>
            <a:lvl1pPr>
              <a:defRPr sz="1600">
                <a:solidFill>
                  <a:srgbClr val="647268"/>
                </a:solidFill>
                <a:latin typeface="Inter"/>
                <a:ea typeface="Inter"/>
                <a:cs typeface="Inter"/>
              </a:defRPr>
            </a:lvl1pPr>
          </a:lstStyle>
          <a:p>
            <a:pPr algn="r"/>
            <a:fld id="{F7021451-1387-4CA6-816F-3879F97B5CBC}" type="slidenum">
              <a:rPr lang="en-US" b="0"/>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603504" y="201168"/>
            <a:ext cx="7132320" cy="283464"/>
          </a:xfrm>
          <a:prstGeom prst="rect">
            <a:avLst/>
          </a:prstGeom>
          <a:noFill/>
          <a:ln/>
        </p:spPr>
        <p:txBody>
          <a:bodyPr wrap="square" lIns="0" tIns="0" rIns="0" bIns="0" rtlCol="0" anchor="ctr"/>
          <a:lstStyle/>
          <a:p>
            <a:pPr marL="0" indent="0" algn="l">
              <a:lnSpc>
                <a:spcPct val="100000"/>
              </a:lnSpc>
              <a:buNone/>
            </a:pPr>
            <a:r>
              <a:rPr lang="en-US" sz="1600" b="1" kern="0" spc="80" dirty="0">
                <a:solidFill>
                  <a:srgbClr val="2C6046"/>
                </a:solidFill>
                <a:latin typeface="Inter" pitchFamily="34" charset="0"/>
                <a:ea typeface="Inter" pitchFamily="34" charset="-122"/>
                <a:cs typeface="Inter" pitchFamily="34" charset="-120"/>
              </a:rPr>
              <a:t>05 / THE BANK ROLE</a:t>
            </a:r>
            <a:endParaRPr lang="en-US" sz="1600" dirty="0"/>
          </a:p>
        </p:txBody>
      </p:sp>
      <p:sp>
        <p:nvSpPr>
          <p:cNvPr id="3" name="Text 1"/>
          <p:cNvSpPr/>
          <p:nvPr/>
        </p:nvSpPr>
        <p:spPr>
          <a:xfrm>
            <a:off x="8321040" y="201168"/>
            <a:ext cx="3273552" cy="283464"/>
          </a:xfrm>
          <a:prstGeom prst="rect">
            <a:avLst/>
          </a:prstGeom>
          <a:noFill/>
          <a:ln/>
        </p:spPr>
        <p:txBody>
          <a:bodyPr wrap="square" lIns="0" tIns="0" rIns="0" bIns="0" rtlCol="0" anchor="ctr"/>
          <a:lstStyle/>
          <a:p>
            <a:pPr marL="0" indent="0" algn="r">
              <a:lnSpc>
                <a:spcPct val="100000"/>
              </a:lnSpc>
              <a:buNone/>
            </a:pPr>
            <a:r>
              <a:rPr lang="en-US" sz="1600" dirty="0">
                <a:solidFill>
                  <a:srgbClr val="647268"/>
                </a:solidFill>
                <a:latin typeface="Inter" pitchFamily="34" charset="0"/>
                <a:ea typeface="Inter" pitchFamily="34" charset="-122"/>
                <a:cs typeface="Inter" pitchFamily="34" charset="-120"/>
              </a:rPr>
              <a:t>AGRI-PDB  /  AGROECOLOGY</a:t>
            </a:r>
            <a:endParaRPr lang="en-US" sz="1600" dirty="0"/>
          </a:p>
        </p:txBody>
      </p:sp>
      <p:sp>
        <p:nvSpPr>
          <p:cNvPr id="4" name="Text 2"/>
          <p:cNvSpPr/>
          <p:nvPr/>
        </p:nvSpPr>
        <p:spPr>
          <a:xfrm>
            <a:off x="603504" y="585216"/>
            <a:ext cx="10972800" cy="594360"/>
          </a:xfrm>
          <a:prstGeom prst="rect">
            <a:avLst/>
          </a:prstGeom>
          <a:noFill/>
          <a:ln/>
        </p:spPr>
        <p:txBody>
          <a:bodyPr wrap="square" lIns="0" tIns="0" rIns="0" bIns="0" rtlCol="0" anchor="ctr"/>
          <a:lstStyle/>
          <a:p>
            <a:pPr marL="0" indent="0" algn="l">
              <a:lnSpc>
                <a:spcPct val="100000"/>
              </a:lnSpc>
              <a:buNone/>
            </a:pPr>
            <a:r>
              <a:rPr lang="en-US" sz="2800" b="1" dirty="0">
                <a:solidFill>
                  <a:srgbClr val="19372F"/>
                </a:solidFill>
                <a:latin typeface="Montserrat" pitchFamily="34" charset="0"/>
                <a:ea typeface="Montserrat" pitchFamily="34" charset="-122"/>
                <a:cs typeface="Montserrat" pitchFamily="34" charset="-120"/>
              </a:rPr>
              <a:t>Banks can finance the system around the farm.</a:t>
            </a:r>
            <a:endParaRPr lang="en-US" sz="2800" dirty="0"/>
          </a:p>
        </p:txBody>
      </p:sp>
      <p:sp>
        <p:nvSpPr>
          <p:cNvPr id="5" name="Text 3"/>
          <p:cNvSpPr/>
          <p:nvPr/>
        </p:nvSpPr>
        <p:spPr>
          <a:xfrm>
            <a:off x="658368" y="1307592"/>
            <a:ext cx="10789920" cy="384048"/>
          </a:xfrm>
          <a:prstGeom prst="rect">
            <a:avLst/>
          </a:prstGeom>
          <a:noFill/>
          <a:ln/>
        </p:spPr>
        <p:txBody>
          <a:bodyPr wrap="square" lIns="0" tIns="0" rIns="0" bIns="0" rtlCol="0" anchor="ctr"/>
          <a:lstStyle/>
          <a:p>
            <a:pPr marL="0" indent="0" algn="l">
              <a:lnSpc>
                <a:spcPct val="100000"/>
              </a:lnSpc>
              <a:buNone/>
            </a:pPr>
            <a:r>
              <a:rPr lang="en-US" sz="2000" dirty="0">
                <a:solidFill>
                  <a:srgbClr val="26332D"/>
                </a:solidFill>
                <a:latin typeface="Inter" pitchFamily="34" charset="0"/>
                <a:ea typeface="Inter" pitchFamily="34" charset="-122"/>
                <a:cs typeface="Inter" pitchFamily="34" charset="-120"/>
              </a:rPr>
              <a:t>Capital matters - so do knowledge, organisation and market access.</a:t>
            </a:r>
            <a:endParaRPr lang="en-US" sz="2000" dirty="0"/>
          </a:p>
        </p:txBody>
      </p:sp>
      <p:sp>
        <p:nvSpPr>
          <p:cNvPr id="6" name="Shape 4"/>
          <p:cNvSpPr/>
          <p:nvPr/>
        </p:nvSpPr>
        <p:spPr>
          <a:xfrm>
            <a:off x="685800" y="1956816"/>
            <a:ext cx="2395728" cy="3054096"/>
          </a:xfrm>
          <a:prstGeom prst="roundRect">
            <a:avLst>
              <a:gd name="adj" fmla="val 4580"/>
            </a:avLst>
          </a:prstGeom>
          <a:solidFill>
            <a:srgbClr val="DDE7D7"/>
          </a:solidFill>
          <a:ln w="10160">
            <a:solidFill>
              <a:srgbClr val="DDE7D7"/>
            </a:solidFill>
            <a:prstDash val="solid"/>
          </a:ln>
        </p:spPr>
        <p:txBody>
          <a:bodyPr/>
          <a:lstStyle/>
          <a:p>
            <a:endParaRPr lang="es-MX"/>
          </a:p>
        </p:txBody>
      </p:sp>
      <p:sp>
        <p:nvSpPr>
          <p:cNvPr id="7" name="Shape 5"/>
          <p:cNvSpPr/>
          <p:nvPr/>
        </p:nvSpPr>
        <p:spPr>
          <a:xfrm>
            <a:off x="886968" y="2212848"/>
            <a:ext cx="493776" cy="493776"/>
          </a:xfrm>
          <a:prstGeom prst="ellipse">
            <a:avLst/>
          </a:prstGeom>
          <a:solidFill>
            <a:srgbClr val="2C6046"/>
          </a:solidFill>
          <a:ln w="6350">
            <a:solidFill>
              <a:srgbClr val="2C6046"/>
            </a:solidFill>
            <a:prstDash val="solid"/>
          </a:ln>
        </p:spPr>
        <p:txBody>
          <a:bodyPr/>
          <a:lstStyle/>
          <a:p>
            <a:endParaRPr lang="es-MX"/>
          </a:p>
        </p:txBody>
      </p:sp>
      <p:sp>
        <p:nvSpPr>
          <p:cNvPr id="8" name="Text 6"/>
          <p:cNvSpPr/>
          <p:nvPr/>
        </p:nvSpPr>
        <p:spPr>
          <a:xfrm>
            <a:off x="886968" y="2249424"/>
            <a:ext cx="493776" cy="365760"/>
          </a:xfrm>
          <a:prstGeom prst="rect">
            <a:avLst/>
          </a:prstGeom>
          <a:noFill/>
          <a:ln/>
        </p:spPr>
        <p:txBody>
          <a:bodyPr wrap="square" lIns="0" tIns="0" rIns="0" bIns="0" rtlCol="0" anchor="ctr"/>
          <a:lstStyle/>
          <a:p>
            <a:pPr marL="0" indent="0" algn="ctr">
              <a:lnSpc>
                <a:spcPct val="100000"/>
              </a:lnSpc>
              <a:buNone/>
            </a:pPr>
            <a:r>
              <a:rPr lang="en-US" sz="1800" b="1" dirty="0">
                <a:solidFill>
                  <a:srgbClr val="FFFFFF"/>
                </a:solidFill>
                <a:latin typeface="Montserrat" pitchFamily="34" charset="0"/>
                <a:ea typeface="Montserrat" pitchFamily="34" charset="-122"/>
                <a:cs typeface="Montserrat" pitchFamily="34" charset="-120"/>
              </a:rPr>
              <a:t>F</a:t>
            </a:r>
            <a:endParaRPr lang="en-US" sz="1800" dirty="0"/>
          </a:p>
        </p:txBody>
      </p:sp>
      <p:sp>
        <p:nvSpPr>
          <p:cNvPr id="9" name="Text 7"/>
          <p:cNvSpPr/>
          <p:nvPr/>
        </p:nvSpPr>
        <p:spPr>
          <a:xfrm>
            <a:off x="886968" y="2926080"/>
            <a:ext cx="2011680" cy="548640"/>
          </a:xfrm>
          <a:prstGeom prst="rect">
            <a:avLst/>
          </a:prstGeom>
          <a:noFill/>
          <a:ln/>
        </p:spPr>
        <p:txBody>
          <a:bodyPr wrap="square" lIns="0" tIns="0" rIns="0" bIns="0" rtlCol="0" anchor="ctr"/>
          <a:lstStyle/>
          <a:p>
            <a:pPr marL="0" indent="0" algn="l">
              <a:lnSpc>
                <a:spcPct val="100000"/>
              </a:lnSpc>
              <a:buNone/>
            </a:pPr>
            <a:r>
              <a:rPr lang="en-US" sz="1900" b="1" dirty="0">
                <a:solidFill>
                  <a:srgbClr val="19372F"/>
                </a:solidFill>
                <a:latin typeface="Montserrat" pitchFamily="34" charset="0"/>
                <a:ea typeface="Montserrat" pitchFamily="34" charset="-122"/>
                <a:cs typeface="Montserrat" pitchFamily="34" charset="-120"/>
              </a:rPr>
              <a:t>Finance</a:t>
            </a:r>
            <a:endParaRPr lang="en-US" sz="1900" dirty="0"/>
          </a:p>
        </p:txBody>
      </p:sp>
      <p:sp>
        <p:nvSpPr>
          <p:cNvPr id="10" name="Text 8"/>
          <p:cNvSpPr/>
          <p:nvPr/>
        </p:nvSpPr>
        <p:spPr>
          <a:xfrm>
            <a:off x="886968" y="3602736"/>
            <a:ext cx="1984248" cy="640080"/>
          </a:xfrm>
          <a:prstGeom prst="rect">
            <a:avLst/>
          </a:prstGeom>
          <a:noFill/>
          <a:ln/>
        </p:spPr>
        <p:txBody>
          <a:bodyPr wrap="square" lIns="0" tIns="0" rIns="0" bIns="0" rtlCol="0" anchor="t"/>
          <a:lstStyle/>
          <a:p>
            <a:pPr marL="0" indent="0" algn="l">
              <a:lnSpc>
                <a:spcPct val="100000"/>
              </a:lnSpc>
              <a:buNone/>
            </a:pPr>
            <a:r>
              <a:rPr lang="en-US" sz="1600" b="1" dirty="0">
                <a:solidFill>
                  <a:srgbClr val="26332D"/>
                </a:solidFill>
                <a:latin typeface="Inter" pitchFamily="34" charset="0"/>
                <a:ea typeface="Inter" pitchFamily="34" charset="-122"/>
                <a:cs typeface="Inter" pitchFamily="34" charset="-120"/>
              </a:rPr>
              <a:t>Fit instruments to cash flow</a:t>
            </a:r>
            <a:endParaRPr lang="en-US" sz="1600" dirty="0"/>
          </a:p>
        </p:txBody>
      </p:sp>
      <p:sp>
        <p:nvSpPr>
          <p:cNvPr id="11" name="Text 9"/>
          <p:cNvSpPr/>
          <p:nvPr/>
        </p:nvSpPr>
        <p:spPr>
          <a:xfrm>
            <a:off x="886968" y="4407408"/>
            <a:ext cx="1984248" cy="438912"/>
          </a:xfrm>
          <a:prstGeom prst="rect">
            <a:avLst/>
          </a:prstGeom>
          <a:noFill/>
          <a:ln/>
        </p:spPr>
        <p:txBody>
          <a:bodyPr wrap="square" lIns="0" tIns="0" rIns="0" bIns="0" rtlCol="0" anchor="t"/>
          <a:lstStyle/>
          <a:p>
            <a:pPr marL="0" indent="0" algn="l">
              <a:lnSpc>
                <a:spcPct val="100000"/>
              </a:lnSpc>
              <a:buNone/>
            </a:pPr>
            <a:r>
              <a:rPr lang="en-US" dirty="0">
                <a:solidFill>
                  <a:srgbClr val="647268"/>
                </a:solidFill>
                <a:latin typeface="Inter" pitchFamily="34" charset="0"/>
                <a:ea typeface="Inter" pitchFamily="34" charset="-122"/>
                <a:cs typeface="Inter" pitchFamily="34" charset="-120"/>
              </a:rPr>
              <a:t>Seasonal credit, capex, guarantees</a:t>
            </a:r>
            <a:endParaRPr lang="en-US" dirty="0"/>
          </a:p>
        </p:txBody>
      </p:sp>
      <p:sp>
        <p:nvSpPr>
          <p:cNvPr id="12" name="Shape 10"/>
          <p:cNvSpPr/>
          <p:nvPr/>
        </p:nvSpPr>
        <p:spPr>
          <a:xfrm>
            <a:off x="3493008" y="1956816"/>
            <a:ext cx="2395728" cy="3054096"/>
          </a:xfrm>
          <a:prstGeom prst="roundRect">
            <a:avLst>
              <a:gd name="adj" fmla="val 4580"/>
            </a:avLst>
          </a:prstGeom>
          <a:solidFill>
            <a:srgbClr val="E7EFF1"/>
          </a:solidFill>
          <a:ln w="10160">
            <a:solidFill>
              <a:srgbClr val="E7EFF1"/>
            </a:solidFill>
            <a:prstDash val="solid"/>
          </a:ln>
        </p:spPr>
        <p:txBody>
          <a:bodyPr/>
          <a:lstStyle/>
          <a:p>
            <a:endParaRPr lang="es-MX"/>
          </a:p>
        </p:txBody>
      </p:sp>
      <p:sp>
        <p:nvSpPr>
          <p:cNvPr id="13" name="Shape 11"/>
          <p:cNvSpPr/>
          <p:nvPr/>
        </p:nvSpPr>
        <p:spPr>
          <a:xfrm>
            <a:off x="3694176" y="2212848"/>
            <a:ext cx="493776" cy="493776"/>
          </a:xfrm>
          <a:prstGeom prst="ellipse">
            <a:avLst/>
          </a:prstGeom>
          <a:solidFill>
            <a:srgbClr val="638493"/>
          </a:solidFill>
          <a:ln w="6350">
            <a:solidFill>
              <a:srgbClr val="638493"/>
            </a:solidFill>
            <a:prstDash val="solid"/>
          </a:ln>
        </p:spPr>
        <p:txBody>
          <a:bodyPr/>
          <a:lstStyle/>
          <a:p>
            <a:endParaRPr lang="es-MX"/>
          </a:p>
        </p:txBody>
      </p:sp>
      <p:sp>
        <p:nvSpPr>
          <p:cNvPr id="14" name="Text 12"/>
          <p:cNvSpPr/>
          <p:nvPr/>
        </p:nvSpPr>
        <p:spPr>
          <a:xfrm>
            <a:off x="3694176" y="2249424"/>
            <a:ext cx="493776" cy="365760"/>
          </a:xfrm>
          <a:prstGeom prst="rect">
            <a:avLst/>
          </a:prstGeom>
          <a:noFill/>
          <a:ln/>
        </p:spPr>
        <p:txBody>
          <a:bodyPr wrap="square" lIns="0" tIns="0" rIns="0" bIns="0" rtlCol="0" anchor="ctr"/>
          <a:lstStyle/>
          <a:p>
            <a:pPr marL="0" indent="0" algn="ctr">
              <a:lnSpc>
                <a:spcPct val="100000"/>
              </a:lnSpc>
              <a:buNone/>
            </a:pPr>
            <a:r>
              <a:rPr lang="en-US" sz="1800" b="1" dirty="0">
                <a:solidFill>
                  <a:srgbClr val="FFFFFF"/>
                </a:solidFill>
                <a:latin typeface="Montserrat" pitchFamily="34" charset="0"/>
                <a:ea typeface="Montserrat" pitchFamily="34" charset="-122"/>
                <a:cs typeface="Montserrat" pitchFamily="34" charset="-120"/>
              </a:rPr>
              <a:t>T</a:t>
            </a:r>
            <a:endParaRPr lang="en-US" sz="1800" dirty="0"/>
          </a:p>
        </p:txBody>
      </p:sp>
      <p:sp>
        <p:nvSpPr>
          <p:cNvPr id="15" name="Text 13"/>
          <p:cNvSpPr/>
          <p:nvPr/>
        </p:nvSpPr>
        <p:spPr>
          <a:xfrm>
            <a:off x="3694176" y="2926080"/>
            <a:ext cx="2011680" cy="548640"/>
          </a:xfrm>
          <a:prstGeom prst="rect">
            <a:avLst/>
          </a:prstGeom>
          <a:noFill/>
          <a:ln/>
        </p:spPr>
        <p:txBody>
          <a:bodyPr wrap="square" lIns="0" tIns="0" rIns="0" bIns="0" rtlCol="0" anchor="ctr"/>
          <a:lstStyle/>
          <a:p>
            <a:pPr marL="0" indent="0" algn="l">
              <a:lnSpc>
                <a:spcPct val="100000"/>
              </a:lnSpc>
              <a:buNone/>
            </a:pPr>
            <a:r>
              <a:rPr lang="en-US" sz="1900" b="1" dirty="0">
                <a:solidFill>
                  <a:srgbClr val="19372F"/>
                </a:solidFill>
                <a:latin typeface="Montserrat" pitchFamily="34" charset="0"/>
                <a:ea typeface="Montserrat" pitchFamily="34" charset="-122"/>
                <a:cs typeface="Montserrat" pitchFamily="34" charset="-120"/>
              </a:rPr>
              <a:t>Technical support</a:t>
            </a:r>
            <a:endParaRPr lang="en-US" sz="1900" dirty="0"/>
          </a:p>
        </p:txBody>
      </p:sp>
      <p:sp>
        <p:nvSpPr>
          <p:cNvPr id="16" name="Text 14"/>
          <p:cNvSpPr/>
          <p:nvPr/>
        </p:nvSpPr>
        <p:spPr>
          <a:xfrm>
            <a:off x="3694176" y="3602736"/>
            <a:ext cx="1984248" cy="640080"/>
          </a:xfrm>
          <a:prstGeom prst="rect">
            <a:avLst/>
          </a:prstGeom>
          <a:noFill/>
          <a:ln/>
        </p:spPr>
        <p:txBody>
          <a:bodyPr wrap="square" lIns="0" tIns="0" rIns="0" bIns="0" rtlCol="0" anchor="t"/>
          <a:lstStyle/>
          <a:p>
            <a:pPr marL="0" indent="0" algn="l">
              <a:lnSpc>
                <a:spcPct val="100000"/>
              </a:lnSpc>
              <a:buNone/>
            </a:pPr>
            <a:r>
              <a:rPr lang="en-US" sz="1600" b="1" dirty="0">
                <a:solidFill>
                  <a:srgbClr val="26332D"/>
                </a:solidFill>
                <a:latin typeface="Inter" pitchFamily="34" charset="0"/>
                <a:ea typeface="Inter" pitchFamily="34" charset="-122"/>
                <a:cs typeface="Inter" pitchFamily="34" charset="-120"/>
              </a:rPr>
              <a:t>Connect lending to advice</a:t>
            </a:r>
            <a:endParaRPr lang="en-US" sz="1600" dirty="0"/>
          </a:p>
        </p:txBody>
      </p:sp>
      <p:sp>
        <p:nvSpPr>
          <p:cNvPr id="17" name="Text 15"/>
          <p:cNvSpPr/>
          <p:nvPr/>
        </p:nvSpPr>
        <p:spPr>
          <a:xfrm>
            <a:off x="3694176" y="4407408"/>
            <a:ext cx="1984248" cy="438912"/>
          </a:xfrm>
          <a:prstGeom prst="rect">
            <a:avLst/>
          </a:prstGeom>
          <a:noFill/>
          <a:ln/>
        </p:spPr>
        <p:txBody>
          <a:bodyPr wrap="square" lIns="0" tIns="0" rIns="0" bIns="0" rtlCol="0" anchor="t"/>
          <a:lstStyle/>
          <a:p>
            <a:pPr marL="0" indent="0" algn="l">
              <a:lnSpc>
                <a:spcPct val="100000"/>
              </a:lnSpc>
              <a:buNone/>
            </a:pPr>
            <a:r>
              <a:rPr lang="en-US" dirty="0">
                <a:solidFill>
                  <a:srgbClr val="647268"/>
                </a:solidFill>
                <a:latin typeface="Inter" pitchFamily="34" charset="0"/>
                <a:ea typeface="Inter" pitchFamily="34" charset="-122"/>
                <a:cs typeface="Inter" pitchFamily="34" charset="-120"/>
              </a:rPr>
              <a:t>Extension, research, field learning</a:t>
            </a:r>
            <a:endParaRPr lang="en-US" dirty="0"/>
          </a:p>
        </p:txBody>
      </p:sp>
      <p:sp>
        <p:nvSpPr>
          <p:cNvPr id="18" name="Shape 16"/>
          <p:cNvSpPr/>
          <p:nvPr/>
        </p:nvSpPr>
        <p:spPr>
          <a:xfrm>
            <a:off x="6300216" y="1956816"/>
            <a:ext cx="2395728" cy="3054096"/>
          </a:xfrm>
          <a:prstGeom prst="roundRect">
            <a:avLst>
              <a:gd name="adj" fmla="val 4580"/>
            </a:avLst>
          </a:prstGeom>
          <a:solidFill>
            <a:srgbClr val="F4EFD9"/>
          </a:solidFill>
          <a:ln w="10160">
            <a:solidFill>
              <a:srgbClr val="F4EFD9"/>
            </a:solidFill>
            <a:prstDash val="solid"/>
          </a:ln>
        </p:spPr>
        <p:txBody>
          <a:bodyPr/>
          <a:lstStyle/>
          <a:p>
            <a:endParaRPr lang="es-MX"/>
          </a:p>
        </p:txBody>
      </p:sp>
      <p:sp>
        <p:nvSpPr>
          <p:cNvPr id="19" name="Shape 17"/>
          <p:cNvSpPr/>
          <p:nvPr/>
        </p:nvSpPr>
        <p:spPr>
          <a:xfrm>
            <a:off x="6501384" y="2212848"/>
            <a:ext cx="493776" cy="493776"/>
          </a:xfrm>
          <a:prstGeom prst="ellipse">
            <a:avLst/>
          </a:prstGeom>
          <a:solidFill>
            <a:srgbClr val="95783B"/>
          </a:solidFill>
          <a:ln w="6350">
            <a:solidFill>
              <a:srgbClr val="95783B"/>
            </a:solidFill>
            <a:prstDash val="solid"/>
          </a:ln>
        </p:spPr>
        <p:txBody>
          <a:bodyPr/>
          <a:lstStyle/>
          <a:p>
            <a:endParaRPr lang="es-MX"/>
          </a:p>
        </p:txBody>
      </p:sp>
      <p:sp>
        <p:nvSpPr>
          <p:cNvPr id="20" name="Text 18"/>
          <p:cNvSpPr/>
          <p:nvPr/>
        </p:nvSpPr>
        <p:spPr>
          <a:xfrm>
            <a:off x="6501384" y="2249424"/>
            <a:ext cx="493776" cy="365760"/>
          </a:xfrm>
          <a:prstGeom prst="rect">
            <a:avLst/>
          </a:prstGeom>
          <a:noFill/>
          <a:ln/>
        </p:spPr>
        <p:txBody>
          <a:bodyPr wrap="square" lIns="0" tIns="0" rIns="0" bIns="0" rtlCol="0" anchor="ctr"/>
          <a:lstStyle/>
          <a:p>
            <a:pPr marL="0" indent="0" algn="ctr">
              <a:lnSpc>
                <a:spcPct val="100000"/>
              </a:lnSpc>
              <a:buNone/>
            </a:pPr>
            <a:r>
              <a:rPr lang="en-US" sz="1800" b="1" dirty="0">
                <a:solidFill>
                  <a:srgbClr val="FFFFFF"/>
                </a:solidFill>
                <a:latin typeface="Montserrat" pitchFamily="34" charset="0"/>
                <a:ea typeface="Montserrat" pitchFamily="34" charset="-122"/>
                <a:cs typeface="Montserrat" pitchFamily="34" charset="-120"/>
              </a:rPr>
              <a:t>C</a:t>
            </a:r>
            <a:endParaRPr lang="en-US" sz="1800" dirty="0"/>
          </a:p>
        </p:txBody>
      </p:sp>
      <p:sp>
        <p:nvSpPr>
          <p:cNvPr id="21" name="Text 19"/>
          <p:cNvSpPr/>
          <p:nvPr/>
        </p:nvSpPr>
        <p:spPr>
          <a:xfrm>
            <a:off x="6501384" y="2926080"/>
            <a:ext cx="2011680" cy="548640"/>
          </a:xfrm>
          <a:prstGeom prst="rect">
            <a:avLst/>
          </a:prstGeom>
          <a:noFill/>
          <a:ln/>
        </p:spPr>
        <p:txBody>
          <a:bodyPr wrap="square" lIns="0" tIns="0" rIns="0" bIns="0" rtlCol="0" anchor="ctr"/>
          <a:lstStyle/>
          <a:p>
            <a:pPr marL="0" indent="0" algn="l">
              <a:lnSpc>
                <a:spcPct val="100000"/>
              </a:lnSpc>
              <a:buNone/>
            </a:pPr>
            <a:r>
              <a:rPr lang="en-US" sz="1900" b="1" dirty="0">
                <a:solidFill>
                  <a:srgbClr val="19372F"/>
                </a:solidFill>
                <a:latin typeface="Montserrat" pitchFamily="34" charset="0"/>
                <a:ea typeface="Montserrat" pitchFamily="34" charset="-122"/>
                <a:cs typeface="Montserrat" pitchFamily="34" charset="-120"/>
              </a:rPr>
              <a:t>Capability</a:t>
            </a:r>
            <a:endParaRPr lang="en-US" sz="1900" dirty="0"/>
          </a:p>
        </p:txBody>
      </p:sp>
      <p:sp>
        <p:nvSpPr>
          <p:cNvPr id="22" name="Text 20"/>
          <p:cNvSpPr/>
          <p:nvPr/>
        </p:nvSpPr>
        <p:spPr>
          <a:xfrm>
            <a:off x="6501384" y="3602736"/>
            <a:ext cx="1984248" cy="640080"/>
          </a:xfrm>
          <a:prstGeom prst="rect">
            <a:avLst/>
          </a:prstGeom>
          <a:noFill/>
          <a:ln/>
        </p:spPr>
        <p:txBody>
          <a:bodyPr wrap="square" lIns="0" tIns="0" rIns="0" bIns="0" rtlCol="0" anchor="t"/>
          <a:lstStyle/>
          <a:p>
            <a:pPr marL="0" indent="0" algn="l">
              <a:lnSpc>
                <a:spcPct val="100000"/>
              </a:lnSpc>
              <a:buNone/>
            </a:pPr>
            <a:r>
              <a:rPr lang="en-US" sz="1600" b="1" dirty="0">
                <a:solidFill>
                  <a:srgbClr val="26332D"/>
                </a:solidFill>
                <a:latin typeface="Inter" pitchFamily="34" charset="0"/>
                <a:ea typeface="Inter" pitchFamily="34" charset="-122"/>
                <a:cs typeface="Inter" pitchFamily="34" charset="-120"/>
              </a:rPr>
              <a:t>Build skills and confidence</a:t>
            </a:r>
            <a:endParaRPr lang="en-US" sz="1600" dirty="0"/>
          </a:p>
        </p:txBody>
      </p:sp>
      <p:sp>
        <p:nvSpPr>
          <p:cNvPr id="23" name="Text 21"/>
          <p:cNvSpPr/>
          <p:nvPr/>
        </p:nvSpPr>
        <p:spPr>
          <a:xfrm>
            <a:off x="6501384" y="4407408"/>
            <a:ext cx="1984248" cy="438912"/>
          </a:xfrm>
          <a:prstGeom prst="rect">
            <a:avLst/>
          </a:prstGeom>
          <a:noFill/>
          <a:ln/>
        </p:spPr>
        <p:txBody>
          <a:bodyPr wrap="square" lIns="0" tIns="0" rIns="0" bIns="0" rtlCol="0" anchor="t"/>
          <a:lstStyle/>
          <a:p>
            <a:pPr marL="0" indent="0" algn="l">
              <a:lnSpc>
                <a:spcPct val="100000"/>
              </a:lnSpc>
              <a:buNone/>
            </a:pPr>
            <a:r>
              <a:rPr lang="en-US" dirty="0">
                <a:solidFill>
                  <a:srgbClr val="647268"/>
                </a:solidFill>
                <a:latin typeface="Inter" pitchFamily="34" charset="0"/>
                <a:ea typeface="Inter" pitchFamily="34" charset="-122"/>
                <a:cs typeface="Inter" pitchFamily="34" charset="-120"/>
              </a:rPr>
              <a:t>Staff training, farmer exchange</a:t>
            </a:r>
            <a:endParaRPr lang="en-US" dirty="0"/>
          </a:p>
        </p:txBody>
      </p:sp>
      <p:sp>
        <p:nvSpPr>
          <p:cNvPr id="24" name="Shape 22"/>
          <p:cNvSpPr/>
          <p:nvPr/>
        </p:nvSpPr>
        <p:spPr>
          <a:xfrm>
            <a:off x="9107424" y="1956816"/>
            <a:ext cx="2395728" cy="3054096"/>
          </a:xfrm>
          <a:prstGeom prst="roundRect">
            <a:avLst>
              <a:gd name="adj" fmla="val 4580"/>
            </a:avLst>
          </a:prstGeom>
          <a:solidFill>
            <a:srgbClr val="F3E7DF"/>
          </a:solidFill>
          <a:ln w="10160">
            <a:solidFill>
              <a:srgbClr val="F3E7DF"/>
            </a:solidFill>
            <a:prstDash val="solid"/>
          </a:ln>
        </p:spPr>
        <p:txBody>
          <a:bodyPr/>
          <a:lstStyle/>
          <a:p>
            <a:endParaRPr lang="es-MX"/>
          </a:p>
        </p:txBody>
      </p:sp>
      <p:sp>
        <p:nvSpPr>
          <p:cNvPr id="25" name="Shape 23"/>
          <p:cNvSpPr/>
          <p:nvPr/>
        </p:nvSpPr>
        <p:spPr>
          <a:xfrm>
            <a:off x="9308592" y="2212848"/>
            <a:ext cx="493776" cy="493776"/>
          </a:xfrm>
          <a:prstGeom prst="ellipse">
            <a:avLst/>
          </a:prstGeom>
          <a:solidFill>
            <a:srgbClr val="B96543"/>
          </a:solidFill>
          <a:ln w="6350">
            <a:solidFill>
              <a:srgbClr val="B96543"/>
            </a:solidFill>
            <a:prstDash val="solid"/>
          </a:ln>
        </p:spPr>
        <p:txBody>
          <a:bodyPr/>
          <a:lstStyle/>
          <a:p>
            <a:endParaRPr lang="es-MX"/>
          </a:p>
        </p:txBody>
      </p:sp>
      <p:sp>
        <p:nvSpPr>
          <p:cNvPr id="26" name="Text 24"/>
          <p:cNvSpPr/>
          <p:nvPr/>
        </p:nvSpPr>
        <p:spPr>
          <a:xfrm>
            <a:off x="9308592" y="2249424"/>
            <a:ext cx="493776" cy="365760"/>
          </a:xfrm>
          <a:prstGeom prst="rect">
            <a:avLst/>
          </a:prstGeom>
          <a:noFill/>
          <a:ln/>
        </p:spPr>
        <p:txBody>
          <a:bodyPr wrap="square" lIns="0" tIns="0" rIns="0" bIns="0" rtlCol="0" anchor="ctr"/>
          <a:lstStyle/>
          <a:p>
            <a:pPr marL="0" indent="0" algn="ctr">
              <a:lnSpc>
                <a:spcPct val="100000"/>
              </a:lnSpc>
              <a:buNone/>
            </a:pPr>
            <a:r>
              <a:rPr lang="en-US" sz="1800" b="1" dirty="0">
                <a:solidFill>
                  <a:srgbClr val="FFFFFF"/>
                </a:solidFill>
                <a:latin typeface="Montserrat" pitchFamily="34" charset="0"/>
                <a:ea typeface="Montserrat" pitchFamily="34" charset="-122"/>
                <a:cs typeface="Montserrat" pitchFamily="34" charset="-120"/>
              </a:rPr>
              <a:t>P</a:t>
            </a:r>
            <a:endParaRPr lang="en-US" sz="1800" dirty="0"/>
          </a:p>
        </p:txBody>
      </p:sp>
      <p:sp>
        <p:nvSpPr>
          <p:cNvPr id="27" name="Text 25"/>
          <p:cNvSpPr/>
          <p:nvPr/>
        </p:nvSpPr>
        <p:spPr>
          <a:xfrm>
            <a:off x="9308592" y="2926080"/>
            <a:ext cx="2011680" cy="548640"/>
          </a:xfrm>
          <a:prstGeom prst="rect">
            <a:avLst/>
          </a:prstGeom>
          <a:noFill/>
          <a:ln/>
        </p:spPr>
        <p:txBody>
          <a:bodyPr wrap="square" lIns="0" tIns="0" rIns="0" bIns="0" rtlCol="0" anchor="ctr"/>
          <a:lstStyle/>
          <a:p>
            <a:pPr marL="0" indent="0" algn="l">
              <a:lnSpc>
                <a:spcPct val="100000"/>
              </a:lnSpc>
              <a:buNone/>
            </a:pPr>
            <a:r>
              <a:rPr lang="en-US" sz="1900" b="1" dirty="0">
                <a:solidFill>
                  <a:srgbClr val="19372F"/>
                </a:solidFill>
                <a:latin typeface="Montserrat" pitchFamily="34" charset="0"/>
                <a:ea typeface="Montserrat" pitchFamily="34" charset="-122"/>
                <a:cs typeface="Montserrat" pitchFamily="34" charset="-120"/>
              </a:rPr>
              <a:t>Partnerships</a:t>
            </a:r>
            <a:endParaRPr lang="en-US" sz="1900" dirty="0"/>
          </a:p>
        </p:txBody>
      </p:sp>
      <p:sp>
        <p:nvSpPr>
          <p:cNvPr id="28" name="Text 26"/>
          <p:cNvSpPr/>
          <p:nvPr/>
        </p:nvSpPr>
        <p:spPr>
          <a:xfrm>
            <a:off x="9308592" y="3602736"/>
            <a:ext cx="1984248" cy="640080"/>
          </a:xfrm>
          <a:prstGeom prst="rect">
            <a:avLst/>
          </a:prstGeom>
          <a:noFill/>
          <a:ln/>
        </p:spPr>
        <p:txBody>
          <a:bodyPr wrap="square" lIns="0" tIns="0" rIns="0" bIns="0" rtlCol="0" anchor="t"/>
          <a:lstStyle/>
          <a:p>
            <a:pPr marL="0" indent="0" algn="l">
              <a:lnSpc>
                <a:spcPct val="100000"/>
              </a:lnSpc>
              <a:buNone/>
            </a:pPr>
            <a:r>
              <a:rPr lang="en-US" sz="1600" b="1" dirty="0">
                <a:solidFill>
                  <a:srgbClr val="26332D"/>
                </a:solidFill>
                <a:latin typeface="Inter" pitchFamily="34" charset="0"/>
                <a:ea typeface="Inter" pitchFamily="34" charset="-122"/>
                <a:cs typeface="Inter" pitchFamily="34" charset="-120"/>
              </a:rPr>
              <a:t>Strengthen the market system</a:t>
            </a:r>
            <a:endParaRPr lang="en-US" sz="1600" dirty="0"/>
          </a:p>
        </p:txBody>
      </p:sp>
      <p:sp>
        <p:nvSpPr>
          <p:cNvPr id="29" name="Text 27"/>
          <p:cNvSpPr/>
          <p:nvPr/>
        </p:nvSpPr>
        <p:spPr>
          <a:xfrm>
            <a:off x="9308592" y="4407408"/>
            <a:ext cx="1984248" cy="438912"/>
          </a:xfrm>
          <a:prstGeom prst="rect">
            <a:avLst/>
          </a:prstGeom>
          <a:noFill/>
          <a:ln/>
        </p:spPr>
        <p:txBody>
          <a:bodyPr wrap="square" lIns="0" tIns="0" rIns="0" bIns="0" rtlCol="0" anchor="t"/>
          <a:lstStyle/>
          <a:p>
            <a:pPr marL="0" indent="0" algn="l">
              <a:lnSpc>
                <a:spcPct val="100000"/>
              </a:lnSpc>
              <a:buNone/>
            </a:pPr>
            <a:r>
              <a:rPr lang="en-US" dirty="0">
                <a:solidFill>
                  <a:srgbClr val="647268"/>
                </a:solidFill>
                <a:latin typeface="Inter" pitchFamily="34" charset="0"/>
                <a:ea typeface="Inter" pitchFamily="34" charset="-122"/>
                <a:cs typeface="Inter" pitchFamily="34" charset="-120"/>
              </a:rPr>
              <a:t>Producer groups, buyers, ministries</a:t>
            </a:r>
            <a:endParaRPr lang="en-US" dirty="0"/>
          </a:p>
        </p:txBody>
      </p:sp>
      <p:sp>
        <p:nvSpPr>
          <p:cNvPr id="30" name="Text 28"/>
          <p:cNvSpPr/>
          <p:nvPr/>
        </p:nvSpPr>
        <p:spPr>
          <a:xfrm>
            <a:off x="768096" y="5504688"/>
            <a:ext cx="10698480" cy="438912"/>
          </a:xfrm>
          <a:prstGeom prst="rect">
            <a:avLst/>
          </a:prstGeom>
          <a:noFill/>
          <a:ln/>
        </p:spPr>
        <p:txBody>
          <a:bodyPr wrap="square" lIns="0" tIns="0" rIns="0" bIns="0" rtlCol="0" anchor="ctr"/>
          <a:lstStyle/>
          <a:p>
            <a:pPr marL="0" indent="0" algn="ctr">
              <a:lnSpc>
                <a:spcPct val="100000"/>
              </a:lnSpc>
              <a:buNone/>
            </a:pPr>
            <a:r>
              <a:rPr lang="en-US" sz="2000" b="1" dirty="0">
                <a:solidFill>
                  <a:srgbClr val="2C6046"/>
                </a:solidFill>
                <a:latin typeface="Inter" pitchFamily="34" charset="0"/>
                <a:ea typeface="Inter" pitchFamily="34" charset="-122"/>
                <a:cs typeface="Inter" pitchFamily="34" charset="-120"/>
              </a:rPr>
              <a:t>A bank strategy and roadmap aligned with its mandate is a useful starting point.</a:t>
            </a:r>
            <a:endParaRPr lang="en-US" sz="2000" dirty="0"/>
          </a:p>
        </p:txBody>
      </p:sp>
      <p:sp>
        <p:nvSpPr>
          <p:cNvPr id="31" name="Slide Number Placeholder 0"/>
          <p:cNvSpPr>
            <a:spLocks noGrp="1"/>
          </p:cNvSpPr>
          <p:nvPr>
            <p:ph type="sldNum" sz="quarter" idx="4294967295"/>
          </p:nvPr>
        </p:nvSpPr>
        <p:spPr>
          <a:xfrm>
            <a:off x="11082528" y="6455664"/>
            <a:ext cx="548640" cy="265176"/>
          </a:xfrm>
          <a:prstGeom prst="rect">
            <a:avLst/>
          </a:prstGeom>
          <a:extLst>
            <a:ext uri="{C572A759-6A51-4108-AA02-DFA0A04FC94B}">
              <ma14:wrappingTextBoxFlag xmlns:ma14="http://schemas.microsoft.com/office/mac/drawingml/2011/main" xmlns="" val="0"/>
            </a:ext>
          </a:extLst>
        </p:spPr>
        <p:txBody>
          <a:bodyPr lIns="0" tIns="0" rIns="0" bIns="0"/>
          <a:lstStyle>
            <a:lvl1pPr>
              <a:defRPr sz="1600">
                <a:solidFill>
                  <a:srgbClr val="647268"/>
                </a:solidFill>
                <a:latin typeface="Inter"/>
                <a:ea typeface="Inter"/>
                <a:cs typeface="Inter"/>
              </a:defRPr>
            </a:lvl1pPr>
          </a:lstStyle>
          <a:p>
            <a:pPr algn="r"/>
            <a:fld id="{F7021451-1387-4CA6-816F-3879F97B5CBC}" type="slidenum">
              <a:rPr lang="en-US" b="0"/>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603504" y="201168"/>
            <a:ext cx="7132320" cy="283464"/>
          </a:xfrm>
          <a:prstGeom prst="rect">
            <a:avLst/>
          </a:prstGeom>
          <a:noFill/>
          <a:ln/>
        </p:spPr>
        <p:txBody>
          <a:bodyPr wrap="square" lIns="0" tIns="0" rIns="0" bIns="0" rtlCol="0" anchor="ctr"/>
          <a:lstStyle/>
          <a:p>
            <a:pPr marL="0" indent="0" algn="l">
              <a:lnSpc>
                <a:spcPct val="100000"/>
              </a:lnSpc>
              <a:buNone/>
            </a:pPr>
            <a:r>
              <a:rPr lang="en-US" sz="1600" b="1" kern="0" spc="80" dirty="0">
                <a:solidFill>
                  <a:srgbClr val="2C6046"/>
                </a:solidFill>
                <a:latin typeface="Inter" pitchFamily="34" charset="0"/>
                <a:ea typeface="Inter" pitchFamily="34" charset="-122"/>
                <a:cs typeface="Inter" pitchFamily="34" charset="-120"/>
              </a:rPr>
              <a:t>06 / FINANCING THE PATHWAY</a:t>
            </a:r>
            <a:endParaRPr lang="en-US" sz="1600" dirty="0"/>
          </a:p>
        </p:txBody>
      </p:sp>
      <p:sp>
        <p:nvSpPr>
          <p:cNvPr id="3" name="Text 1"/>
          <p:cNvSpPr/>
          <p:nvPr/>
        </p:nvSpPr>
        <p:spPr>
          <a:xfrm>
            <a:off x="8321040" y="201168"/>
            <a:ext cx="3273552" cy="283464"/>
          </a:xfrm>
          <a:prstGeom prst="rect">
            <a:avLst/>
          </a:prstGeom>
          <a:noFill/>
          <a:ln/>
        </p:spPr>
        <p:txBody>
          <a:bodyPr wrap="square" lIns="0" tIns="0" rIns="0" bIns="0" rtlCol="0" anchor="ctr"/>
          <a:lstStyle/>
          <a:p>
            <a:pPr marL="0" indent="0" algn="r">
              <a:lnSpc>
                <a:spcPct val="100000"/>
              </a:lnSpc>
              <a:buNone/>
            </a:pPr>
            <a:r>
              <a:rPr lang="en-US" sz="1600" dirty="0">
                <a:solidFill>
                  <a:srgbClr val="647268"/>
                </a:solidFill>
                <a:latin typeface="Inter" pitchFamily="34" charset="0"/>
                <a:ea typeface="Inter" pitchFamily="34" charset="-122"/>
                <a:cs typeface="Inter" pitchFamily="34" charset="-120"/>
              </a:rPr>
              <a:t>AGRI-PDB  /  AGROECOLOGY</a:t>
            </a:r>
            <a:endParaRPr lang="en-US" sz="1600" dirty="0"/>
          </a:p>
        </p:txBody>
      </p:sp>
      <p:sp>
        <p:nvSpPr>
          <p:cNvPr id="4" name="Text 2"/>
          <p:cNvSpPr/>
          <p:nvPr/>
        </p:nvSpPr>
        <p:spPr>
          <a:xfrm>
            <a:off x="603504" y="585216"/>
            <a:ext cx="10972800" cy="594360"/>
          </a:xfrm>
          <a:prstGeom prst="rect">
            <a:avLst/>
          </a:prstGeom>
          <a:noFill/>
          <a:ln/>
        </p:spPr>
        <p:txBody>
          <a:bodyPr wrap="square" lIns="0" tIns="0" rIns="0" bIns="0" rtlCol="0" anchor="ctr"/>
          <a:lstStyle/>
          <a:p>
            <a:pPr marL="0" indent="0" algn="l">
              <a:lnSpc>
                <a:spcPct val="100000"/>
              </a:lnSpc>
              <a:buNone/>
            </a:pPr>
            <a:r>
              <a:rPr lang="en-US" sz="2800" b="1" dirty="0">
                <a:solidFill>
                  <a:srgbClr val="19372F"/>
                </a:solidFill>
                <a:latin typeface="Montserrat" pitchFamily="34" charset="0"/>
                <a:ea typeface="Montserrat" pitchFamily="34" charset="-122"/>
                <a:cs typeface="Montserrat" pitchFamily="34" charset="-120"/>
              </a:rPr>
              <a:t>Design lending for cash flow, timing and risk.</a:t>
            </a:r>
            <a:endParaRPr lang="en-US" sz="2800" dirty="0"/>
          </a:p>
        </p:txBody>
      </p:sp>
      <p:sp>
        <p:nvSpPr>
          <p:cNvPr id="5" name="Shape 3"/>
          <p:cNvSpPr/>
          <p:nvPr/>
        </p:nvSpPr>
        <p:spPr>
          <a:xfrm>
            <a:off x="685800" y="1417320"/>
            <a:ext cx="6647688" cy="4526280"/>
          </a:xfrm>
          <a:prstGeom prst="roundRect">
            <a:avLst>
              <a:gd name="adj" fmla="val 2424"/>
            </a:avLst>
          </a:prstGeom>
          <a:solidFill>
            <a:srgbClr val="FFFFFF"/>
          </a:solidFill>
          <a:ln w="10160">
            <a:solidFill>
              <a:srgbClr val="D9DED4"/>
            </a:solidFill>
            <a:prstDash val="solid"/>
          </a:ln>
        </p:spPr>
        <p:txBody>
          <a:bodyPr/>
          <a:lstStyle/>
          <a:p>
            <a:endParaRPr lang="es-MX"/>
          </a:p>
        </p:txBody>
      </p:sp>
      <p:sp>
        <p:nvSpPr>
          <p:cNvPr id="6" name="Text 4"/>
          <p:cNvSpPr/>
          <p:nvPr/>
        </p:nvSpPr>
        <p:spPr>
          <a:xfrm>
            <a:off x="941832" y="1673352"/>
            <a:ext cx="6144768" cy="384048"/>
          </a:xfrm>
          <a:prstGeom prst="rect">
            <a:avLst/>
          </a:prstGeom>
          <a:noFill/>
          <a:ln/>
        </p:spPr>
        <p:txBody>
          <a:bodyPr wrap="square" lIns="0" tIns="0" rIns="0" bIns="0" rtlCol="0" anchor="ctr"/>
          <a:lstStyle/>
          <a:p>
            <a:pPr marL="0" indent="0" algn="l">
              <a:lnSpc>
                <a:spcPct val="100000"/>
              </a:lnSpc>
              <a:buNone/>
            </a:pPr>
            <a:r>
              <a:rPr lang="en-US" sz="1800" b="1" dirty="0">
                <a:solidFill>
                  <a:srgbClr val="19372F"/>
                </a:solidFill>
                <a:latin typeface="Inter" pitchFamily="34" charset="0"/>
                <a:ea typeface="Inter" pitchFamily="34" charset="-122"/>
                <a:cs typeface="Inter" pitchFamily="34" charset="-120"/>
              </a:rPr>
              <a:t>A possible pathway - calibrate to client and context</a:t>
            </a:r>
            <a:endParaRPr lang="en-US" sz="1800" dirty="0"/>
          </a:p>
        </p:txBody>
      </p:sp>
      <p:sp>
        <p:nvSpPr>
          <p:cNvPr id="7" name="Shape 5"/>
          <p:cNvSpPr/>
          <p:nvPr/>
        </p:nvSpPr>
        <p:spPr>
          <a:xfrm>
            <a:off x="1207008" y="2852928"/>
            <a:ext cx="5449824" cy="0"/>
          </a:xfrm>
          <a:prstGeom prst="line">
            <a:avLst/>
          </a:prstGeom>
          <a:noFill/>
          <a:ln w="25400">
            <a:solidFill>
              <a:srgbClr val="D9DED4"/>
            </a:solidFill>
            <a:prstDash val="solid"/>
          </a:ln>
        </p:spPr>
        <p:txBody>
          <a:bodyPr/>
          <a:lstStyle/>
          <a:p>
            <a:endParaRPr lang="es-MX"/>
          </a:p>
        </p:txBody>
      </p:sp>
      <p:sp>
        <p:nvSpPr>
          <p:cNvPr id="8" name="Shape 6"/>
          <p:cNvSpPr/>
          <p:nvPr/>
        </p:nvSpPr>
        <p:spPr>
          <a:xfrm>
            <a:off x="1207008" y="2624328"/>
            <a:ext cx="457200" cy="457200"/>
          </a:xfrm>
          <a:prstGeom prst="ellipse">
            <a:avLst/>
          </a:prstGeom>
          <a:solidFill>
            <a:srgbClr val="638493"/>
          </a:solidFill>
          <a:ln w="6350">
            <a:solidFill>
              <a:srgbClr val="638493"/>
            </a:solidFill>
            <a:prstDash val="solid"/>
          </a:ln>
        </p:spPr>
        <p:txBody>
          <a:bodyPr/>
          <a:lstStyle/>
          <a:p>
            <a:endParaRPr lang="es-MX"/>
          </a:p>
        </p:txBody>
      </p:sp>
      <p:sp>
        <p:nvSpPr>
          <p:cNvPr id="9" name="Text 7"/>
          <p:cNvSpPr/>
          <p:nvPr/>
        </p:nvSpPr>
        <p:spPr>
          <a:xfrm>
            <a:off x="1207008" y="2660904"/>
            <a:ext cx="457200" cy="365760"/>
          </a:xfrm>
          <a:prstGeom prst="rect">
            <a:avLst/>
          </a:prstGeom>
          <a:noFill/>
          <a:ln/>
        </p:spPr>
        <p:txBody>
          <a:bodyPr wrap="square" lIns="0" tIns="0" rIns="0" bIns="0" rtlCol="0" anchor="ctr"/>
          <a:lstStyle/>
          <a:p>
            <a:pPr marL="0" indent="0" algn="ctr">
              <a:lnSpc>
                <a:spcPct val="100000"/>
              </a:lnSpc>
              <a:buNone/>
            </a:pPr>
            <a:r>
              <a:rPr lang="en-US" sz="1600" b="1" dirty="0">
                <a:solidFill>
                  <a:srgbClr val="FFFFFF"/>
                </a:solidFill>
                <a:latin typeface="Inter" pitchFamily="34" charset="0"/>
                <a:ea typeface="Inter" pitchFamily="34" charset="-122"/>
                <a:cs typeface="Inter" pitchFamily="34" charset="-120"/>
              </a:rPr>
              <a:t>1</a:t>
            </a:r>
            <a:endParaRPr lang="en-US" sz="1600" dirty="0"/>
          </a:p>
        </p:txBody>
      </p:sp>
      <p:sp>
        <p:nvSpPr>
          <p:cNvPr id="10" name="Text 8"/>
          <p:cNvSpPr/>
          <p:nvPr/>
        </p:nvSpPr>
        <p:spPr>
          <a:xfrm>
            <a:off x="822960" y="3291840"/>
            <a:ext cx="1600200" cy="320040"/>
          </a:xfrm>
          <a:prstGeom prst="rect">
            <a:avLst/>
          </a:prstGeom>
          <a:noFill/>
          <a:ln/>
        </p:spPr>
        <p:txBody>
          <a:bodyPr wrap="square" lIns="0" tIns="0" rIns="0" bIns="0" rtlCol="0" anchor="ctr"/>
          <a:lstStyle/>
          <a:p>
            <a:pPr marL="0" indent="0" algn="ctr">
              <a:lnSpc>
                <a:spcPct val="100000"/>
              </a:lnSpc>
              <a:buNone/>
            </a:pPr>
            <a:r>
              <a:rPr lang="en-US" sz="1600" b="1" dirty="0">
                <a:solidFill>
                  <a:srgbClr val="638493"/>
                </a:solidFill>
                <a:latin typeface="Inter" pitchFamily="34" charset="0"/>
                <a:ea typeface="Inter" pitchFamily="34" charset="-122"/>
                <a:cs typeface="Inter" pitchFamily="34" charset="-120"/>
              </a:rPr>
              <a:t>BASELINE</a:t>
            </a:r>
            <a:endParaRPr lang="en-US" sz="1600" dirty="0"/>
          </a:p>
        </p:txBody>
      </p:sp>
      <p:sp>
        <p:nvSpPr>
          <p:cNvPr id="11" name="Text 9"/>
          <p:cNvSpPr/>
          <p:nvPr/>
        </p:nvSpPr>
        <p:spPr>
          <a:xfrm>
            <a:off x="777240" y="3776472"/>
            <a:ext cx="1673352" cy="694944"/>
          </a:xfrm>
          <a:prstGeom prst="rect">
            <a:avLst/>
          </a:prstGeom>
          <a:noFill/>
          <a:ln/>
        </p:spPr>
        <p:txBody>
          <a:bodyPr wrap="square" lIns="0" tIns="0" rIns="0" bIns="0" rtlCol="0" anchor="t"/>
          <a:lstStyle/>
          <a:p>
            <a:pPr marL="0" indent="0" algn="ctr">
              <a:lnSpc>
                <a:spcPct val="100000"/>
              </a:lnSpc>
              <a:buNone/>
            </a:pPr>
            <a:r>
              <a:rPr lang="en-US" sz="1600" dirty="0">
                <a:solidFill>
                  <a:srgbClr val="26332D"/>
                </a:solidFill>
                <a:latin typeface="Inter" pitchFamily="34" charset="0"/>
                <a:ea typeface="Inter" pitchFamily="34" charset="-122"/>
                <a:cs typeface="Inter" pitchFamily="34" charset="-120"/>
              </a:rPr>
              <a:t>Assess practices,</a:t>
            </a:r>
            <a:endParaRPr lang="en-US" sz="1600" dirty="0"/>
          </a:p>
          <a:p>
            <a:pPr marL="0" indent="0" algn="ctr">
              <a:lnSpc>
                <a:spcPct val="100000"/>
              </a:lnSpc>
              <a:buNone/>
            </a:pPr>
            <a:r>
              <a:rPr lang="en-US" sz="1600" dirty="0">
                <a:solidFill>
                  <a:srgbClr val="26332D"/>
                </a:solidFill>
                <a:latin typeface="Inter" pitchFamily="34" charset="0"/>
                <a:ea typeface="Inter" pitchFamily="34" charset="-122"/>
                <a:cs typeface="Inter" pitchFamily="34" charset="-120"/>
              </a:rPr>
              <a:t>assets and cash flow</a:t>
            </a:r>
            <a:endParaRPr lang="en-US" sz="1600" dirty="0"/>
          </a:p>
        </p:txBody>
      </p:sp>
      <p:sp>
        <p:nvSpPr>
          <p:cNvPr id="12" name="Shape 10"/>
          <p:cNvSpPr/>
          <p:nvPr/>
        </p:nvSpPr>
        <p:spPr>
          <a:xfrm>
            <a:off x="3337560" y="2624328"/>
            <a:ext cx="457200" cy="457200"/>
          </a:xfrm>
          <a:prstGeom prst="ellipse">
            <a:avLst/>
          </a:prstGeom>
          <a:solidFill>
            <a:srgbClr val="A17D33"/>
          </a:solidFill>
          <a:ln w="6350">
            <a:solidFill>
              <a:srgbClr val="A17D33"/>
            </a:solidFill>
            <a:prstDash val="solid"/>
          </a:ln>
        </p:spPr>
        <p:txBody>
          <a:bodyPr/>
          <a:lstStyle/>
          <a:p>
            <a:endParaRPr lang="es-MX"/>
          </a:p>
        </p:txBody>
      </p:sp>
      <p:sp>
        <p:nvSpPr>
          <p:cNvPr id="13" name="Text 11"/>
          <p:cNvSpPr/>
          <p:nvPr/>
        </p:nvSpPr>
        <p:spPr>
          <a:xfrm>
            <a:off x="3337560" y="2660904"/>
            <a:ext cx="457200" cy="365760"/>
          </a:xfrm>
          <a:prstGeom prst="rect">
            <a:avLst/>
          </a:prstGeom>
          <a:noFill/>
          <a:ln/>
        </p:spPr>
        <p:txBody>
          <a:bodyPr wrap="square" lIns="0" tIns="0" rIns="0" bIns="0" rtlCol="0" anchor="ctr"/>
          <a:lstStyle/>
          <a:p>
            <a:pPr marL="0" indent="0" algn="ctr">
              <a:lnSpc>
                <a:spcPct val="100000"/>
              </a:lnSpc>
              <a:buNone/>
            </a:pPr>
            <a:r>
              <a:rPr lang="en-US" sz="1600" b="1" dirty="0">
                <a:solidFill>
                  <a:srgbClr val="FFFFFF"/>
                </a:solidFill>
                <a:latin typeface="Inter" pitchFamily="34" charset="0"/>
                <a:ea typeface="Inter" pitchFamily="34" charset="-122"/>
                <a:cs typeface="Inter" pitchFamily="34" charset="-120"/>
              </a:rPr>
              <a:t>2</a:t>
            </a:r>
            <a:endParaRPr lang="en-US" sz="1600" dirty="0"/>
          </a:p>
        </p:txBody>
      </p:sp>
      <p:sp>
        <p:nvSpPr>
          <p:cNvPr id="14" name="Text 12"/>
          <p:cNvSpPr/>
          <p:nvPr/>
        </p:nvSpPr>
        <p:spPr>
          <a:xfrm>
            <a:off x="2953512" y="3291840"/>
            <a:ext cx="1600200" cy="320040"/>
          </a:xfrm>
          <a:prstGeom prst="rect">
            <a:avLst/>
          </a:prstGeom>
          <a:noFill/>
          <a:ln/>
        </p:spPr>
        <p:txBody>
          <a:bodyPr wrap="square" lIns="0" tIns="0" rIns="0" bIns="0" rtlCol="0" anchor="ctr"/>
          <a:lstStyle/>
          <a:p>
            <a:pPr marL="0" indent="0" algn="ctr">
              <a:lnSpc>
                <a:spcPct val="100000"/>
              </a:lnSpc>
              <a:buNone/>
            </a:pPr>
            <a:r>
              <a:rPr lang="en-US" sz="1600" b="1" dirty="0">
                <a:solidFill>
                  <a:srgbClr val="A17D33"/>
                </a:solidFill>
                <a:latin typeface="Inter" pitchFamily="34" charset="0"/>
                <a:ea typeface="Inter" pitchFamily="34" charset="-122"/>
                <a:cs typeface="Inter" pitchFamily="34" charset="-120"/>
              </a:rPr>
              <a:t>TRANSITION</a:t>
            </a:r>
            <a:endParaRPr lang="en-US" sz="1600" dirty="0"/>
          </a:p>
        </p:txBody>
      </p:sp>
      <p:sp>
        <p:nvSpPr>
          <p:cNvPr id="15" name="Text 13"/>
          <p:cNvSpPr/>
          <p:nvPr/>
        </p:nvSpPr>
        <p:spPr>
          <a:xfrm>
            <a:off x="2907792" y="3776472"/>
            <a:ext cx="1673352" cy="694944"/>
          </a:xfrm>
          <a:prstGeom prst="rect">
            <a:avLst/>
          </a:prstGeom>
          <a:noFill/>
          <a:ln/>
        </p:spPr>
        <p:txBody>
          <a:bodyPr wrap="square" lIns="0" tIns="0" rIns="0" bIns="0" rtlCol="0" anchor="t"/>
          <a:lstStyle/>
          <a:p>
            <a:pPr marL="0" indent="0" algn="ctr">
              <a:lnSpc>
                <a:spcPct val="100000"/>
              </a:lnSpc>
              <a:buNone/>
            </a:pPr>
            <a:r>
              <a:rPr lang="en-US" sz="1600" dirty="0">
                <a:solidFill>
                  <a:srgbClr val="26332D"/>
                </a:solidFill>
                <a:latin typeface="Inter" pitchFamily="34" charset="0"/>
                <a:ea typeface="Inter" pitchFamily="34" charset="-122"/>
                <a:cs typeface="Inter" pitchFamily="34" charset="-120"/>
              </a:rPr>
              <a:t>Stage finance;</a:t>
            </a:r>
            <a:endParaRPr lang="en-US" sz="1600" dirty="0"/>
          </a:p>
          <a:p>
            <a:pPr marL="0" indent="0" algn="ctr">
              <a:lnSpc>
                <a:spcPct val="100000"/>
              </a:lnSpc>
              <a:buNone/>
            </a:pPr>
            <a:r>
              <a:rPr lang="en-US" sz="1600" dirty="0">
                <a:solidFill>
                  <a:srgbClr val="26332D"/>
                </a:solidFill>
                <a:latin typeface="Inter" pitchFamily="34" charset="0"/>
                <a:ea typeface="Inter" pitchFamily="34" charset="-122"/>
                <a:cs typeface="Inter" pitchFamily="34" charset="-120"/>
              </a:rPr>
              <a:t>allow learning</a:t>
            </a:r>
            <a:endParaRPr lang="en-US" sz="1600" dirty="0"/>
          </a:p>
        </p:txBody>
      </p:sp>
      <p:sp>
        <p:nvSpPr>
          <p:cNvPr id="16" name="Shape 14"/>
          <p:cNvSpPr/>
          <p:nvPr/>
        </p:nvSpPr>
        <p:spPr>
          <a:xfrm>
            <a:off x="5468112" y="2624328"/>
            <a:ext cx="457200" cy="457200"/>
          </a:xfrm>
          <a:prstGeom prst="ellipse">
            <a:avLst/>
          </a:prstGeom>
          <a:solidFill>
            <a:srgbClr val="2C6046"/>
          </a:solidFill>
          <a:ln w="6350">
            <a:solidFill>
              <a:srgbClr val="2C6046"/>
            </a:solidFill>
            <a:prstDash val="solid"/>
          </a:ln>
        </p:spPr>
        <p:txBody>
          <a:bodyPr/>
          <a:lstStyle/>
          <a:p>
            <a:endParaRPr lang="es-MX"/>
          </a:p>
        </p:txBody>
      </p:sp>
      <p:sp>
        <p:nvSpPr>
          <p:cNvPr id="17" name="Text 15"/>
          <p:cNvSpPr/>
          <p:nvPr/>
        </p:nvSpPr>
        <p:spPr>
          <a:xfrm>
            <a:off x="5468112" y="2660904"/>
            <a:ext cx="457200" cy="365760"/>
          </a:xfrm>
          <a:prstGeom prst="rect">
            <a:avLst/>
          </a:prstGeom>
          <a:noFill/>
          <a:ln/>
        </p:spPr>
        <p:txBody>
          <a:bodyPr wrap="square" lIns="0" tIns="0" rIns="0" bIns="0" rtlCol="0" anchor="ctr"/>
          <a:lstStyle/>
          <a:p>
            <a:pPr marL="0" indent="0" algn="ctr">
              <a:lnSpc>
                <a:spcPct val="100000"/>
              </a:lnSpc>
              <a:buNone/>
            </a:pPr>
            <a:r>
              <a:rPr lang="en-US" sz="1600" b="1" dirty="0">
                <a:solidFill>
                  <a:srgbClr val="FFFFFF"/>
                </a:solidFill>
                <a:latin typeface="Inter" pitchFamily="34" charset="0"/>
                <a:ea typeface="Inter" pitchFamily="34" charset="-122"/>
                <a:cs typeface="Inter" pitchFamily="34" charset="-120"/>
              </a:rPr>
              <a:t>3</a:t>
            </a:r>
            <a:endParaRPr lang="en-US" sz="1600" dirty="0"/>
          </a:p>
        </p:txBody>
      </p:sp>
      <p:sp>
        <p:nvSpPr>
          <p:cNvPr id="18" name="Text 16"/>
          <p:cNvSpPr/>
          <p:nvPr/>
        </p:nvSpPr>
        <p:spPr>
          <a:xfrm>
            <a:off x="5084064" y="3291840"/>
            <a:ext cx="1600200" cy="320040"/>
          </a:xfrm>
          <a:prstGeom prst="rect">
            <a:avLst/>
          </a:prstGeom>
          <a:noFill/>
          <a:ln/>
        </p:spPr>
        <p:txBody>
          <a:bodyPr wrap="square" lIns="0" tIns="0" rIns="0" bIns="0" rtlCol="0" anchor="ctr"/>
          <a:lstStyle/>
          <a:p>
            <a:pPr marL="0" indent="0" algn="ctr">
              <a:lnSpc>
                <a:spcPct val="100000"/>
              </a:lnSpc>
              <a:buNone/>
            </a:pPr>
            <a:r>
              <a:rPr lang="en-US" sz="1600" b="1" dirty="0">
                <a:solidFill>
                  <a:srgbClr val="2C6046"/>
                </a:solidFill>
                <a:latin typeface="Inter" pitchFamily="34" charset="0"/>
                <a:ea typeface="Inter" pitchFamily="34" charset="-122"/>
                <a:cs typeface="Inter" pitchFamily="34" charset="-120"/>
              </a:rPr>
              <a:t>CONSOLIDATE</a:t>
            </a:r>
            <a:endParaRPr lang="en-US" sz="1600" dirty="0"/>
          </a:p>
        </p:txBody>
      </p:sp>
      <p:sp>
        <p:nvSpPr>
          <p:cNvPr id="19" name="Text 17"/>
          <p:cNvSpPr/>
          <p:nvPr/>
        </p:nvSpPr>
        <p:spPr>
          <a:xfrm>
            <a:off x="5038344" y="3776472"/>
            <a:ext cx="1673352" cy="694944"/>
          </a:xfrm>
          <a:prstGeom prst="rect">
            <a:avLst/>
          </a:prstGeom>
          <a:noFill/>
          <a:ln/>
        </p:spPr>
        <p:txBody>
          <a:bodyPr wrap="square" lIns="0" tIns="0" rIns="0" bIns="0" rtlCol="0" anchor="t"/>
          <a:lstStyle/>
          <a:p>
            <a:pPr marL="0" indent="0" algn="ctr">
              <a:lnSpc>
                <a:spcPct val="100000"/>
              </a:lnSpc>
              <a:buNone/>
            </a:pPr>
            <a:r>
              <a:rPr lang="en-US" sz="1600" dirty="0">
                <a:solidFill>
                  <a:srgbClr val="26332D"/>
                </a:solidFill>
                <a:latin typeface="Inter" pitchFamily="34" charset="0"/>
                <a:ea typeface="Inter" pitchFamily="34" charset="-122"/>
                <a:cs typeface="Inter" pitchFamily="34" charset="-120"/>
              </a:rPr>
              <a:t>Review outcomes;</a:t>
            </a:r>
            <a:endParaRPr lang="en-US" sz="1600" dirty="0"/>
          </a:p>
          <a:p>
            <a:pPr marL="0" indent="0" algn="ctr">
              <a:lnSpc>
                <a:spcPct val="100000"/>
              </a:lnSpc>
              <a:buNone/>
            </a:pPr>
            <a:r>
              <a:rPr lang="en-US" sz="1600" dirty="0">
                <a:solidFill>
                  <a:srgbClr val="26332D"/>
                </a:solidFill>
                <a:latin typeface="Inter" pitchFamily="34" charset="0"/>
                <a:ea typeface="Inter" pitchFamily="34" charset="-122"/>
                <a:cs typeface="Inter" pitchFamily="34" charset="-120"/>
              </a:rPr>
              <a:t>refinance if viable</a:t>
            </a:r>
            <a:endParaRPr lang="en-US" sz="1600" dirty="0"/>
          </a:p>
        </p:txBody>
      </p:sp>
      <p:sp>
        <p:nvSpPr>
          <p:cNvPr id="20" name="Text 18"/>
          <p:cNvSpPr/>
          <p:nvPr/>
        </p:nvSpPr>
        <p:spPr>
          <a:xfrm>
            <a:off x="941832" y="4809744"/>
            <a:ext cx="6035040" cy="292608"/>
          </a:xfrm>
          <a:prstGeom prst="rect">
            <a:avLst/>
          </a:prstGeom>
          <a:noFill/>
          <a:ln/>
        </p:spPr>
        <p:txBody>
          <a:bodyPr wrap="square" lIns="0" tIns="0" rIns="0" bIns="0" rtlCol="0" anchor="ctr"/>
          <a:lstStyle/>
          <a:p>
            <a:pPr marL="0" indent="0" algn="l">
              <a:lnSpc>
                <a:spcPct val="100000"/>
              </a:lnSpc>
              <a:buNone/>
            </a:pPr>
            <a:r>
              <a:rPr lang="en-US" sz="1700" b="1" dirty="0">
                <a:solidFill>
                  <a:srgbClr val="19372F"/>
                </a:solidFill>
                <a:latin typeface="Inter" pitchFamily="34" charset="0"/>
                <a:ea typeface="Inter" pitchFamily="34" charset="-122"/>
                <a:cs typeface="Inter" pitchFamily="34" charset="-120"/>
              </a:rPr>
              <a:t>Possible instruments</a:t>
            </a:r>
            <a:endParaRPr lang="en-US" sz="1700" dirty="0"/>
          </a:p>
        </p:txBody>
      </p:sp>
      <p:sp>
        <p:nvSpPr>
          <p:cNvPr id="21" name="Text 19"/>
          <p:cNvSpPr/>
          <p:nvPr/>
        </p:nvSpPr>
        <p:spPr>
          <a:xfrm>
            <a:off x="941832" y="5230368"/>
            <a:ext cx="6035040" cy="457200"/>
          </a:xfrm>
          <a:prstGeom prst="rect">
            <a:avLst/>
          </a:prstGeom>
          <a:noFill/>
          <a:ln/>
        </p:spPr>
        <p:txBody>
          <a:bodyPr wrap="square" lIns="0" tIns="0" rIns="0" bIns="0" rtlCol="0" anchor="ctr"/>
          <a:lstStyle/>
          <a:p>
            <a:pPr marL="0" indent="0" algn="l">
              <a:lnSpc>
                <a:spcPct val="100000"/>
              </a:lnSpc>
              <a:buNone/>
            </a:pPr>
            <a:r>
              <a:rPr lang="en-US" sz="1600" dirty="0">
                <a:solidFill>
                  <a:srgbClr val="2C6046"/>
                </a:solidFill>
                <a:latin typeface="Inter" pitchFamily="34" charset="0"/>
                <a:ea typeface="Inter" pitchFamily="34" charset="-122"/>
                <a:cs typeface="Inter" pitchFamily="34" charset="-120"/>
              </a:rPr>
              <a:t>Seasonal working capital  |  Capex  |  Partial guarantees</a:t>
            </a:r>
            <a:endParaRPr lang="en-US" sz="1600" dirty="0"/>
          </a:p>
        </p:txBody>
      </p:sp>
      <p:sp>
        <p:nvSpPr>
          <p:cNvPr id="22" name="Text 20"/>
          <p:cNvSpPr/>
          <p:nvPr/>
        </p:nvSpPr>
        <p:spPr>
          <a:xfrm>
            <a:off x="7680960" y="1691640"/>
            <a:ext cx="3611880" cy="411480"/>
          </a:xfrm>
          <a:prstGeom prst="rect">
            <a:avLst/>
          </a:prstGeom>
          <a:noFill/>
          <a:ln/>
        </p:spPr>
        <p:txBody>
          <a:bodyPr wrap="square" lIns="0" tIns="0" rIns="0" bIns="0" rtlCol="0" anchor="ctr"/>
          <a:lstStyle/>
          <a:p>
            <a:pPr marL="0" indent="0" algn="l">
              <a:lnSpc>
                <a:spcPct val="100000"/>
              </a:lnSpc>
              <a:buNone/>
            </a:pPr>
            <a:r>
              <a:rPr lang="en-US" sz="2000" b="1" dirty="0">
                <a:solidFill>
                  <a:srgbClr val="19372F"/>
                </a:solidFill>
                <a:latin typeface="Montserrat" pitchFamily="34" charset="0"/>
                <a:ea typeface="Montserrat" pitchFamily="34" charset="-122"/>
                <a:cs typeface="Montserrat" pitchFamily="34" charset="-120"/>
              </a:rPr>
              <a:t>Loan design principles</a:t>
            </a:r>
            <a:endParaRPr lang="en-US" sz="2000" dirty="0"/>
          </a:p>
        </p:txBody>
      </p:sp>
      <p:sp>
        <p:nvSpPr>
          <p:cNvPr id="23" name="Shape 21"/>
          <p:cNvSpPr/>
          <p:nvPr/>
        </p:nvSpPr>
        <p:spPr>
          <a:xfrm>
            <a:off x="7717536" y="2359152"/>
            <a:ext cx="146304" cy="146304"/>
          </a:xfrm>
          <a:prstGeom prst="ellipse">
            <a:avLst/>
          </a:prstGeom>
          <a:solidFill>
            <a:srgbClr val="2C6046"/>
          </a:solidFill>
          <a:ln w="6350">
            <a:solidFill>
              <a:srgbClr val="2C6046"/>
            </a:solidFill>
            <a:prstDash val="solid"/>
          </a:ln>
        </p:spPr>
        <p:txBody>
          <a:bodyPr/>
          <a:lstStyle/>
          <a:p>
            <a:endParaRPr lang="es-MX"/>
          </a:p>
        </p:txBody>
      </p:sp>
      <p:sp>
        <p:nvSpPr>
          <p:cNvPr id="24" name="Text 22"/>
          <p:cNvSpPr/>
          <p:nvPr/>
        </p:nvSpPr>
        <p:spPr>
          <a:xfrm>
            <a:off x="8019288" y="2313432"/>
            <a:ext cx="3200400" cy="292608"/>
          </a:xfrm>
          <a:prstGeom prst="rect">
            <a:avLst/>
          </a:prstGeom>
          <a:noFill/>
          <a:ln/>
        </p:spPr>
        <p:txBody>
          <a:bodyPr wrap="square" lIns="0" tIns="0" rIns="0" bIns="0" rtlCol="0" anchor="ctr"/>
          <a:lstStyle/>
          <a:p>
            <a:pPr marL="0" indent="0" algn="l">
              <a:lnSpc>
                <a:spcPct val="100000"/>
              </a:lnSpc>
              <a:buNone/>
            </a:pPr>
            <a:r>
              <a:rPr lang="en-US" sz="1600" b="1" dirty="0">
                <a:solidFill>
                  <a:srgbClr val="19372F"/>
                </a:solidFill>
                <a:latin typeface="Inter" pitchFamily="34" charset="0"/>
                <a:ea typeface="Inter" pitchFamily="34" charset="-122"/>
                <a:cs typeface="Inter" pitchFamily="34" charset="-120"/>
              </a:rPr>
              <a:t>Repayment</a:t>
            </a:r>
            <a:endParaRPr lang="en-US" sz="1600" dirty="0"/>
          </a:p>
        </p:txBody>
      </p:sp>
      <p:sp>
        <p:nvSpPr>
          <p:cNvPr id="25" name="Text 23"/>
          <p:cNvSpPr/>
          <p:nvPr/>
        </p:nvSpPr>
        <p:spPr>
          <a:xfrm>
            <a:off x="8019288" y="2670048"/>
            <a:ext cx="3364992" cy="347472"/>
          </a:xfrm>
          <a:prstGeom prst="rect">
            <a:avLst/>
          </a:prstGeom>
          <a:noFill/>
          <a:ln/>
        </p:spPr>
        <p:txBody>
          <a:bodyPr wrap="square" lIns="0" tIns="0" rIns="0" bIns="0" rtlCol="0" anchor="ctr"/>
          <a:lstStyle/>
          <a:p>
            <a:pPr marL="0" indent="0" algn="l">
              <a:lnSpc>
                <a:spcPct val="100000"/>
              </a:lnSpc>
              <a:buNone/>
            </a:pPr>
            <a:r>
              <a:rPr lang="en-US" sz="1600" dirty="0">
                <a:solidFill>
                  <a:srgbClr val="647268"/>
                </a:solidFill>
                <a:latin typeface="Inter" pitchFamily="34" charset="0"/>
                <a:ea typeface="Inter" pitchFamily="34" charset="-122"/>
                <a:cs typeface="Inter" pitchFamily="34" charset="-120"/>
              </a:rPr>
              <a:t>Fit crop and income cycles.</a:t>
            </a:r>
            <a:endParaRPr lang="en-US" sz="1600" dirty="0"/>
          </a:p>
        </p:txBody>
      </p:sp>
      <p:sp>
        <p:nvSpPr>
          <p:cNvPr id="26" name="Shape 24"/>
          <p:cNvSpPr/>
          <p:nvPr/>
        </p:nvSpPr>
        <p:spPr>
          <a:xfrm>
            <a:off x="7717536" y="3182112"/>
            <a:ext cx="146304" cy="146304"/>
          </a:xfrm>
          <a:prstGeom prst="ellipse">
            <a:avLst/>
          </a:prstGeom>
          <a:solidFill>
            <a:srgbClr val="A17D33"/>
          </a:solidFill>
          <a:ln w="6350">
            <a:solidFill>
              <a:srgbClr val="A17D33"/>
            </a:solidFill>
            <a:prstDash val="solid"/>
          </a:ln>
        </p:spPr>
        <p:txBody>
          <a:bodyPr/>
          <a:lstStyle/>
          <a:p>
            <a:endParaRPr lang="es-MX"/>
          </a:p>
        </p:txBody>
      </p:sp>
      <p:sp>
        <p:nvSpPr>
          <p:cNvPr id="27" name="Text 25"/>
          <p:cNvSpPr/>
          <p:nvPr/>
        </p:nvSpPr>
        <p:spPr>
          <a:xfrm>
            <a:off x="8019288" y="3136392"/>
            <a:ext cx="3200400" cy="292608"/>
          </a:xfrm>
          <a:prstGeom prst="rect">
            <a:avLst/>
          </a:prstGeom>
          <a:noFill/>
          <a:ln/>
        </p:spPr>
        <p:txBody>
          <a:bodyPr wrap="square" lIns="0" tIns="0" rIns="0" bIns="0" rtlCol="0" anchor="ctr"/>
          <a:lstStyle/>
          <a:p>
            <a:pPr marL="0" indent="0" algn="l">
              <a:lnSpc>
                <a:spcPct val="100000"/>
              </a:lnSpc>
              <a:buNone/>
            </a:pPr>
            <a:r>
              <a:rPr lang="en-US" sz="1600" b="1" dirty="0">
                <a:solidFill>
                  <a:srgbClr val="19372F"/>
                </a:solidFill>
                <a:latin typeface="Inter" pitchFamily="34" charset="0"/>
                <a:ea typeface="Inter" pitchFamily="34" charset="-122"/>
                <a:cs typeface="Inter" pitchFamily="34" charset="-120"/>
              </a:rPr>
              <a:t>Transition</a:t>
            </a:r>
            <a:endParaRPr lang="en-US" sz="1600" dirty="0"/>
          </a:p>
        </p:txBody>
      </p:sp>
      <p:sp>
        <p:nvSpPr>
          <p:cNvPr id="28" name="Text 26"/>
          <p:cNvSpPr/>
          <p:nvPr/>
        </p:nvSpPr>
        <p:spPr>
          <a:xfrm>
            <a:off x="8019288" y="3493008"/>
            <a:ext cx="3364992" cy="347472"/>
          </a:xfrm>
          <a:prstGeom prst="rect">
            <a:avLst/>
          </a:prstGeom>
          <a:noFill/>
          <a:ln/>
        </p:spPr>
        <p:txBody>
          <a:bodyPr wrap="square" lIns="0" tIns="0" rIns="0" bIns="0" rtlCol="0" anchor="ctr"/>
          <a:lstStyle/>
          <a:p>
            <a:pPr marL="0" indent="0" algn="l">
              <a:lnSpc>
                <a:spcPct val="100000"/>
              </a:lnSpc>
              <a:buNone/>
            </a:pPr>
            <a:r>
              <a:rPr lang="en-US" sz="1600" dirty="0">
                <a:solidFill>
                  <a:srgbClr val="647268"/>
                </a:solidFill>
                <a:latin typeface="Inter" pitchFamily="34" charset="0"/>
                <a:ea typeface="Inter" pitchFamily="34" charset="-122"/>
                <a:cs typeface="Inter" pitchFamily="34" charset="-120"/>
              </a:rPr>
              <a:t>Allow staging or grace where justified.</a:t>
            </a:r>
            <a:endParaRPr lang="en-US" sz="1600" dirty="0"/>
          </a:p>
        </p:txBody>
      </p:sp>
      <p:sp>
        <p:nvSpPr>
          <p:cNvPr id="29" name="Shape 27"/>
          <p:cNvSpPr/>
          <p:nvPr/>
        </p:nvSpPr>
        <p:spPr>
          <a:xfrm>
            <a:off x="7717536" y="4005072"/>
            <a:ext cx="146304" cy="146304"/>
          </a:xfrm>
          <a:prstGeom prst="ellipse">
            <a:avLst/>
          </a:prstGeom>
          <a:solidFill>
            <a:srgbClr val="638493"/>
          </a:solidFill>
          <a:ln w="6350">
            <a:solidFill>
              <a:srgbClr val="638493"/>
            </a:solidFill>
            <a:prstDash val="solid"/>
          </a:ln>
        </p:spPr>
        <p:txBody>
          <a:bodyPr/>
          <a:lstStyle/>
          <a:p>
            <a:endParaRPr lang="es-MX"/>
          </a:p>
        </p:txBody>
      </p:sp>
      <p:sp>
        <p:nvSpPr>
          <p:cNvPr id="30" name="Text 28"/>
          <p:cNvSpPr/>
          <p:nvPr/>
        </p:nvSpPr>
        <p:spPr>
          <a:xfrm>
            <a:off x="8019288" y="3959352"/>
            <a:ext cx="3200400" cy="292608"/>
          </a:xfrm>
          <a:prstGeom prst="rect">
            <a:avLst/>
          </a:prstGeom>
          <a:noFill/>
          <a:ln/>
        </p:spPr>
        <p:txBody>
          <a:bodyPr wrap="square" lIns="0" tIns="0" rIns="0" bIns="0" rtlCol="0" anchor="ctr"/>
          <a:lstStyle/>
          <a:p>
            <a:pPr marL="0" indent="0" algn="l">
              <a:lnSpc>
                <a:spcPct val="100000"/>
              </a:lnSpc>
              <a:buNone/>
            </a:pPr>
            <a:r>
              <a:rPr lang="en-US" sz="1600" b="1" dirty="0">
                <a:solidFill>
                  <a:srgbClr val="19372F"/>
                </a:solidFill>
                <a:latin typeface="Inter" pitchFamily="34" charset="0"/>
                <a:ea typeface="Inter" pitchFamily="34" charset="-122"/>
                <a:cs typeface="Inter" pitchFamily="34" charset="-120"/>
              </a:rPr>
              <a:t>Risk sharing</a:t>
            </a:r>
            <a:endParaRPr lang="en-US" sz="1600" dirty="0"/>
          </a:p>
        </p:txBody>
      </p:sp>
      <p:sp>
        <p:nvSpPr>
          <p:cNvPr id="31" name="Text 29"/>
          <p:cNvSpPr/>
          <p:nvPr/>
        </p:nvSpPr>
        <p:spPr>
          <a:xfrm>
            <a:off x="8019288" y="4315968"/>
            <a:ext cx="3364992" cy="347472"/>
          </a:xfrm>
          <a:prstGeom prst="rect">
            <a:avLst/>
          </a:prstGeom>
          <a:noFill/>
          <a:ln/>
        </p:spPr>
        <p:txBody>
          <a:bodyPr wrap="square" lIns="0" tIns="0" rIns="0" bIns="0" rtlCol="0" anchor="ctr"/>
          <a:lstStyle/>
          <a:p>
            <a:pPr marL="0" indent="0" algn="l">
              <a:lnSpc>
                <a:spcPct val="100000"/>
              </a:lnSpc>
              <a:buNone/>
            </a:pPr>
            <a:r>
              <a:rPr lang="en-US" sz="1600" dirty="0">
                <a:solidFill>
                  <a:srgbClr val="647268"/>
                </a:solidFill>
                <a:latin typeface="Inter" pitchFamily="34" charset="0"/>
                <a:ea typeface="Inter" pitchFamily="34" charset="-122"/>
                <a:cs typeface="Inter" pitchFamily="34" charset="-120"/>
              </a:rPr>
              <a:t>Explore guarantees or co-finance.</a:t>
            </a:r>
            <a:endParaRPr lang="en-US" sz="1600" dirty="0"/>
          </a:p>
        </p:txBody>
      </p:sp>
      <p:sp>
        <p:nvSpPr>
          <p:cNvPr id="32" name="Shape 30"/>
          <p:cNvSpPr/>
          <p:nvPr/>
        </p:nvSpPr>
        <p:spPr>
          <a:xfrm>
            <a:off x="7717536" y="4828032"/>
            <a:ext cx="146304" cy="146304"/>
          </a:xfrm>
          <a:prstGeom prst="ellipse">
            <a:avLst/>
          </a:prstGeom>
          <a:solidFill>
            <a:srgbClr val="B96543"/>
          </a:solidFill>
          <a:ln w="6350">
            <a:solidFill>
              <a:srgbClr val="B96543"/>
            </a:solidFill>
            <a:prstDash val="solid"/>
          </a:ln>
        </p:spPr>
        <p:txBody>
          <a:bodyPr/>
          <a:lstStyle/>
          <a:p>
            <a:endParaRPr lang="es-MX"/>
          </a:p>
        </p:txBody>
      </p:sp>
      <p:sp>
        <p:nvSpPr>
          <p:cNvPr id="33" name="Text 31"/>
          <p:cNvSpPr/>
          <p:nvPr/>
        </p:nvSpPr>
        <p:spPr>
          <a:xfrm>
            <a:off x="8019288" y="4782312"/>
            <a:ext cx="3200400" cy="292608"/>
          </a:xfrm>
          <a:prstGeom prst="rect">
            <a:avLst/>
          </a:prstGeom>
          <a:noFill/>
          <a:ln/>
        </p:spPr>
        <p:txBody>
          <a:bodyPr wrap="square" lIns="0" tIns="0" rIns="0" bIns="0" rtlCol="0" anchor="ctr"/>
          <a:lstStyle/>
          <a:p>
            <a:pPr marL="0" indent="0" algn="l">
              <a:lnSpc>
                <a:spcPct val="100000"/>
              </a:lnSpc>
              <a:buNone/>
            </a:pPr>
            <a:r>
              <a:rPr lang="en-US" sz="1600" b="1" dirty="0">
                <a:solidFill>
                  <a:srgbClr val="19372F"/>
                </a:solidFill>
                <a:latin typeface="Inter" pitchFamily="34" charset="0"/>
                <a:ea typeface="Inter" pitchFamily="34" charset="-122"/>
                <a:cs typeface="Inter" pitchFamily="34" charset="-120"/>
              </a:rPr>
              <a:t>Safeguards</a:t>
            </a:r>
            <a:endParaRPr lang="en-US" sz="1600" dirty="0"/>
          </a:p>
        </p:txBody>
      </p:sp>
      <p:sp>
        <p:nvSpPr>
          <p:cNvPr id="34" name="Text 32"/>
          <p:cNvSpPr/>
          <p:nvPr/>
        </p:nvSpPr>
        <p:spPr>
          <a:xfrm>
            <a:off x="8019288" y="5138928"/>
            <a:ext cx="3364992" cy="347472"/>
          </a:xfrm>
          <a:prstGeom prst="rect">
            <a:avLst/>
          </a:prstGeom>
          <a:noFill/>
          <a:ln/>
        </p:spPr>
        <p:txBody>
          <a:bodyPr wrap="square" lIns="0" tIns="0" rIns="0" bIns="0" rtlCol="0" anchor="ctr"/>
          <a:lstStyle/>
          <a:p>
            <a:pPr marL="0" indent="0" algn="l">
              <a:lnSpc>
                <a:spcPct val="100000"/>
              </a:lnSpc>
              <a:buNone/>
            </a:pPr>
            <a:r>
              <a:rPr lang="en-US" sz="1600" dirty="0">
                <a:solidFill>
                  <a:srgbClr val="647268"/>
                </a:solidFill>
                <a:latin typeface="Inter" pitchFamily="34" charset="0"/>
                <a:ea typeface="Inter" pitchFamily="34" charset="-122"/>
                <a:cs typeface="Inter" pitchFamily="34" charset="-120"/>
              </a:rPr>
              <a:t>Check viability, markets and cash needs.</a:t>
            </a:r>
            <a:endParaRPr lang="en-US" sz="1600" dirty="0"/>
          </a:p>
        </p:txBody>
      </p:sp>
      <p:sp>
        <p:nvSpPr>
          <p:cNvPr id="35" name="Slide Number Placeholder 0"/>
          <p:cNvSpPr>
            <a:spLocks noGrp="1"/>
          </p:cNvSpPr>
          <p:nvPr>
            <p:ph type="sldNum" sz="quarter" idx="4294967295"/>
          </p:nvPr>
        </p:nvSpPr>
        <p:spPr>
          <a:xfrm>
            <a:off x="11082528" y="6455664"/>
            <a:ext cx="548640" cy="265176"/>
          </a:xfrm>
          <a:prstGeom prst="rect">
            <a:avLst/>
          </a:prstGeom>
          <a:extLst>
            <a:ext uri="{C572A759-6A51-4108-AA02-DFA0A04FC94B}">
              <ma14:wrappingTextBoxFlag xmlns:ma14="http://schemas.microsoft.com/office/mac/drawingml/2011/main" xmlns="" val="0"/>
            </a:ext>
          </a:extLst>
        </p:spPr>
        <p:txBody>
          <a:bodyPr lIns="0" tIns="0" rIns="0" bIns="0"/>
          <a:lstStyle>
            <a:lvl1pPr>
              <a:defRPr sz="1600">
                <a:solidFill>
                  <a:srgbClr val="647268"/>
                </a:solidFill>
                <a:latin typeface="Inter"/>
                <a:ea typeface="Inter"/>
                <a:cs typeface="Inter"/>
              </a:defRPr>
            </a:lvl1pPr>
          </a:lstStyle>
          <a:p>
            <a:pPr algn="r"/>
            <a:fld id="{F7021451-1387-4CA6-816F-3879F97B5CBC}" type="slidenum">
              <a:rPr lang="en-US" b="0"/>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603504" y="201168"/>
            <a:ext cx="7132320" cy="283464"/>
          </a:xfrm>
          <a:prstGeom prst="rect">
            <a:avLst/>
          </a:prstGeom>
          <a:noFill/>
          <a:ln/>
        </p:spPr>
        <p:txBody>
          <a:bodyPr wrap="square" lIns="0" tIns="0" rIns="0" bIns="0" rtlCol="0" anchor="ctr"/>
          <a:lstStyle/>
          <a:p>
            <a:pPr marL="0" indent="0" algn="l">
              <a:lnSpc>
                <a:spcPct val="100000"/>
              </a:lnSpc>
              <a:buNone/>
            </a:pPr>
            <a:r>
              <a:rPr lang="en-US" sz="1600" b="1" kern="0" spc="80" dirty="0">
                <a:solidFill>
                  <a:srgbClr val="2C6046"/>
                </a:solidFill>
                <a:latin typeface="Inter" pitchFamily="34" charset="0"/>
                <a:ea typeface="Inter" pitchFamily="34" charset="-122"/>
                <a:cs typeface="Inter" pitchFamily="34" charset="-120"/>
              </a:rPr>
              <a:t>07 / WHAT CAN BE FINANCED</a:t>
            </a:r>
            <a:endParaRPr lang="en-US" sz="1600" dirty="0"/>
          </a:p>
        </p:txBody>
      </p:sp>
      <p:sp>
        <p:nvSpPr>
          <p:cNvPr id="3" name="Text 1"/>
          <p:cNvSpPr/>
          <p:nvPr/>
        </p:nvSpPr>
        <p:spPr>
          <a:xfrm>
            <a:off x="8321040" y="201168"/>
            <a:ext cx="3273552" cy="283464"/>
          </a:xfrm>
          <a:prstGeom prst="rect">
            <a:avLst/>
          </a:prstGeom>
          <a:noFill/>
          <a:ln/>
        </p:spPr>
        <p:txBody>
          <a:bodyPr wrap="square" lIns="0" tIns="0" rIns="0" bIns="0" rtlCol="0" anchor="ctr"/>
          <a:lstStyle/>
          <a:p>
            <a:pPr marL="0" indent="0" algn="r">
              <a:lnSpc>
                <a:spcPct val="100000"/>
              </a:lnSpc>
              <a:buNone/>
            </a:pPr>
            <a:r>
              <a:rPr lang="en-US" sz="1600" dirty="0">
                <a:solidFill>
                  <a:srgbClr val="647268"/>
                </a:solidFill>
                <a:latin typeface="Inter" pitchFamily="34" charset="0"/>
                <a:ea typeface="Inter" pitchFamily="34" charset="-122"/>
                <a:cs typeface="Inter" pitchFamily="34" charset="-120"/>
              </a:rPr>
              <a:t>AGRI-PDB  /  AGROECOLOGY</a:t>
            </a:r>
            <a:endParaRPr lang="en-US" sz="1600" dirty="0"/>
          </a:p>
        </p:txBody>
      </p:sp>
      <p:sp>
        <p:nvSpPr>
          <p:cNvPr id="4" name="Text 2"/>
          <p:cNvSpPr/>
          <p:nvPr/>
        </p:nvSpPr>
        <p:spPr>
          <a:xfrm>
            <a:off x="603504" y="585216"/>
            <a:ext cx="10972800" cy="594360"/>
          </a:xfrm>
          <a:prstGeom prst="rect">
            <a:avLst/>
          </a:prstGeom>
          <a:noFill/>
          <a:ln/>
        </p:spPr>
        <p:txBody>
          <a:bodyPr wrap="square" lIns="0" tIns="0" rIns="0" bIns="0" rtlCol="0" anchor="ctr"/>
          <a:lstStyle/>
          <a:p>
            <a:pPr marL="0" indent="0" algn="l">
              <a:lnSpc>
                <a:spcPct val="100000"/>
              </a:lnSpc>
              <a:buNone/>
            </a:pPr>
            <a:r>
              <a:rPr lang="en-US" sz="2800" b="1" dirty="0">
                <a:solidFill>
                  <a:srgbClr val="19372F"/>
                </a:solidFill>
                <a:latin typeface="Montserrat" pitchFamily="34" charset="0"/>
                <a:ea typeface="Montserrat" pitchFamily="34" charset="-122"/>
                <a:cs typeface="Montserrat" pitchFamily="34" charset="-120"/>
              </a:rPr>
              <a:t>Build a locally relevant investment pipeline.</a:t>
            </a:r>
            <a:endParaRPr lang="en-US" sz="2800" dirty="0"/>
          </a:p>
        </p:txBody>
      </p:sp>
      <p:sp>
        <p:nvSpPr>
          <p:cNvPr id="5" name="Text 3"/>
          <p:cNvSpPr/>
          <p:nvPr/>
        </p:nvSpPr>
        <p:spPr>
          <a:xfrm>
            <a:off x="658368" y="1307592"/>
            <a:ext cx="10789920" cy="384048"/>
          </a:xfrm>
          <a:prstGeom prst="rect">
            <a:avLst/>
          </a:prstGeom>
          <a:noFill/>
          <a:ln/>
        </p:spPr>
        <p:txBody>
          <a:bodyPr wrap="square" lIns="0" tIns="0" rIns="0" bIns="0" rtlCol="0" anchor="ctr"/>
          <a:lstStyle/>
          <a:p>
            <a:pPr marL="0" indent="0" algn="l">
              <a:lnSpc>
                <a:spcPct val="100000"/>
              </a:lnSpc>
              <a:buNone/>
            </a:pPr>
            <a:r>
              <a:rPr lang="en-US" sz="1900" dirty="0">
                <a:solidFill>
                  <a:srgbClr val="26332D"/>
                </a:solidFill>
                <a:latin typeface="Inter" pitchFamily="34" charset="0"/>
                <a:ea typeface="Inter" pitchFamily="34" charset="-122"/>
                <a:cs typeface="Inter" pitchFamily="34" charset="-120"/>
              </a:rPr>
              <a:t>Finance the practice and the barrier it is meant to address.</a:t>
            </a:r>
            <a:endParaRPr lang="en-US" sz="1900" dirty="0"/>
          </a:p>
        </p:txBody>
      </p:sp>
      <p:sp>
        <p:nvSpPr>
          <p:cNvPr id="6" name="Shape 4"/>
          <p:cNvSpPr/>
          <p:nvPr/>
        </p:nvSpPr>
        <p:spPr>
          <a:xfrm>
            <a:off x="685800" y="1828800"/>
            <a:ext cx="3438144" cy="1554480"/>
          </a:xfrm>
          <a:prstGeom prst="roundRect">
            <a:avLst>
              <a:gd name="adj" fmla="val 7059"/>
            </a:avLst>
          </a:prstGeom>
          <a:solidFill>
            <a:srgbClr val="DDE7D7"/>
          </a:solidFill>
          <a:ln w="10160">
            <a:solidFill>
              <a:srgbClr val="DDE7D7"/>
            </a:solidFill>
            <a:prstDash val="solid"/>
          </a:ln>
        </p:spPr>
        <p:txBody>
          <a:bodyPr/>
          <a:lstStyle/>
          <a:p>
            <a:endParaRPr lang="es-MX"/>
          </a:p>
        </p:txBody>
      </p:sp>
      <p:sp>
        <p:nvSpPr>
          <p:cNvPr id="7" name="Shape 5"/>
          <p:cNvSpPr/>
          <p:nvPr/>
        </p:nvSpPr>
        <p:spPr>
          <a:xfrm>
            <a:off x="886968" y="2011680"/>
            <a:ext cx="402336" cy="402336"/>
          </a:xfrm>
          <a:prstGeom prst="ellipse">
            <a:avLst/>
          </a:prstGeom>
          <a:solidFill>
            <a:srgbClr val="2C6046"/>
          </a:solidFill>
          <a:ln w="6350">
            <a:solidFill>
              <a:srgbClr val="2C6046"/>
            </a:solidFill>
            <a:prstDash val="solid"/>
          </a:ln>
        </p:spPr>
        <p:txBody>
          <a:bodyPr/>
          <a:lstStyle/>
          <a:p>
            <a:endParaRPr lang="es-MX"/>
          </a:p>
        </p:txBody>
      </p:sp>
      <p:sp>
        <p:nvSpPr>
          <p:cNvPr id="8" name="Text 6"/>
          <p:cNvSpPr/>
          <p:nvPr/>
        </p:nvSpPr>
        <p:spPr>
          <a:xfrm>
            <a:off x="886968" y="2039112"/>
            <a:ext cx="402336" cy="329184"/>
          </a:xfrm>
          <a:prstGeom prst="rect">
            <a:avLst/>
          </a:prstGeom>
          <a:noFill/>
          <a:ln/>
        </p:spPr>
        <p:txBody>
          <a:bodyPr wrap="square" lIns="0" tIns="0" rIns="0" bIns="0" rtlCol="0" anchor="ctr"/>
          <a:lstStyle/>
          <a:p>
            <a:pPr marL="0" indent="0" algn="ctr">
              <a:lnSpc>
                <a:spcPct val="100000"/>
              </a:lnSpc>
              <a:buNone/>
            </a:pPr>
            <a:r>
              <a:rPr lang="en-US" sz="1600" b="1" dirty="0">
                <a:solidFill>
                  <a:srgbClr val="FFFFFF"/>
                </a:solidFill>
                <a:latin typeface="Inter" pitchFamily="34" charset="0"/>
                <a:ea typeface="Inter" pitchFamily="34" charset="-122"/>
                <a:cs typeface="Inter" pitchFamily="34" charset="-120"/>
              </a:rPr>
              <a:t>1</a:t>
            </a:r>
            <a:endParaRPr lang="en-US" sz="1600" dirty="0"/>
          </a:p>
        </p:txBody>
      </p:sp>
      <p:sp>
        <p:nvSpPr>
          <p:cNvPr id="9" name="Text 7"/>
          <p:cNvSpPr/>
          <p:nvPr/>
        </p:nvSpPr>
        <p:spPr>
          <a:xfrm>
            <a:off x="886968" y="2523744"/>
            <a:ext cx="3054096" cy="365760"/>
          </a:xfrm>
          <a:prstGeom prst="rect">
            <a:avLst/>
          </a:prstGeom>
          <a:noFill/>
          <a:ln/>
        </p:spPr>
        <p:txBody>
          <a:bodyPr wrap="square" lIns="0" tIns="0" rIns="0" bIns="0" rtlCol="0" anchor="ctr"/>
          <a:lstStyle/>
          <a:p>
            <a:pPr marL="0" indent="0" algn="l">
              <a:lnSpc>
                <a:spcPct val="100000"/>
              </a:lnSpc>
              <a:buNone/>
            </a:pPr>
            <a:r>
              <a:rPr lang="en-US" sz="1800" b="1" dirty="0">
                <a:solidFill>
                  <a:srgbClr val="19372F"/>
                </a:solidFill>
                <a:latin typeface="Montserrat" pitchFamily="34" charset="0"/>
                <a:ea typeface="Montserrat" pitchFamily="34" charset="-122"/>
                <a:cs typeface="Montserrat" pitchFamily="34" charset="-120"/>
              </a:rPr>
              <a:t>Soil and rotations</a:t>
            </a:r>
            <a:endParaRPr lang="en-US" sz="1800" dirty="0"/>
          </a:p>
        </p:txBody>
      </p:sp>
      <p:sp>
        <p:nvSpPr>
          <p:cNvPr id="10" name="Text 8"/>
          <p:cNvSpPr/>
          <p:nvPr/>
        </p:nvSpPr>
        <p:spPr>
          <a:xfrm>
            <a:off x="886968" y="2953512"/>
            <a:ext cx="3054096" cy="329184"/>
          </a:xfrm>
          <a:prstGeom prst="rect">
            <a:avLst/>
          </a:prstGeom>
          <a:noFill/>
          <a:ln/>
        </p:spPr>
        <p:txBody>
          <a:bodyPr wrap="square" lIns="0" tIns="0" rIns="0" bIns="0" rtlCol="0" anchor="ctr"/>
          <a:lstStyle/>
          <a:p>
            <a:pPr marL="0" indent="0" algn="l">
              <a:lnSpc>
                <a:spcPct val="100000"/>
              </a:lnSpc>
              <a:buNone/>
            </a:pPr>
            <a:r>
              <a:rPr lang="en-US" sz="1600" dirty="0">
                <a:solidFill>
                  <a:srgbClr val="26332D"/>
                </a:solidFill>
                <a:latin typeface="Inter" pitchFamily="34" charset="0"/>
                <a:ea typeface="Inter" pitchFamily="34" charset="-122"/>
                <a:cs typeface="Inter" pitchFamily="34" charset="-120"/>
              </a:rPr>
              <a:t>Cover crops, reduced tillage, crop rotation</a:t>
            </a:r>
            <a:endParaRPr lang="en-US" sz="1600" dirty="0"/>
          </a:p>
        </p:txBody>
      </p:sp>
      <p:sp>
        <p:nvSpPr>
          <p:cNvPr id="11" name="Shape 9"/>
          <p:cNvSpPr/>
          <p:nvPr/>
        </p:nvSpPr>
        <p:spPr>
          <a:xfrm>
            <a:off x="4370832" y="1828800"/>
            <a:ext cx="3438144" cy="1554480"/>
          </a:xfrm>
          <a:prstGeom prst="roundRect">
            <a:avLst>
              <a:gd name="adj" fmla="val 7059"/>
            </a:avLst>
          </a:prstGeom>
          <a:solidFill>
            <a:srgbClr val="F4EFD9"/>
          </a:solidFill>
          <a:ln w="10160">
            <a:solidFill>
              <a:srgbClr val="F4EFD9"/>
            </a:solidFill>
            <a:prstDash val="solid"/>
          </a:ln>
        </p:spPr>
        <p:txBody>
          <a:bodyPr/>
          <a:lstStyle/>
          <a:p>
            <a:endParaRPr lang="es-MX"/>
          </a:p>
        </p:txBody>
      </p:sp>
      <p:sp>
        <p:nvSpPr>
          <p:cNvPr id="12" name="Shape 10"/>
          <p:cNvSpPr/>
          <p:nvPr/>
        </p:nvSpPr>
        <p:spPr>
          <a:xfrm>
            <a:off x="4572000" y="2011680"/>
            <a:ext cx="402336" cy="402336"/>
          </a:xfrm>
          <a:prstGeom prst="ellipse">
            <a:avLst/>
          </a:prstGeom>
          <a:solidFill>
            <a:srgbClr val="90743A"/>
          </a:solidFill>
          <a:ln w="6350">
            <a:solidFill>
              <a:srgbClr val="90743A"/>
            </a:solidFill>
            <a:prstDash val="solid"/>
          </a:ln>
        </p:spPr>
        <p:txBody>
          <a:bodyPr/>
          <a:lstStyle/>
          <a:p>
            <a:endParaRPr lang="es-MX"/>
          </a:p>
        </p:txBody>
      </p:sp>
      <p:sp>
        <p:nvSpPr>
          <p:cNvPr id="13" name="Text 11"/>
          <p:cNvSpPr/>
          <p:nvPr/>
        </p:nvSpPr>
        <p:spPr>
          <a:xfrm>
            <a:off x="4572000" y="2039112"/>
            <a:ext cx="402336" cy="329184"/>
          </a:xfrm>
          <a:prstGeom prst="rect">
            <a:avLst/>
          </a:prstGeom>
          <a:noFill/>
          <a:ln/>
        </p:spPr>
        <p:txBody>
          <a:bodyPr wrap="square" lIns="0" tIns="0" rIns="0" bIns="0" rtlCol="0" anchor="ctr"/>
          <a:lstStyle/>
          <a:p>
            <a:pPr marL="0" indent="0" algn="ctr">
              <a:lnSpc>
                <a:spcPct val="100000"/>
              </a:lnSpc>
              <a:buNone/>
            </a:pPr>
            <a:r>
              <a:rPr lang="en-US" sz="1600" b="1" dirty="0">
                <a:solidFill>
                  <a:srgbClr val="FFFFFF"/>
                </a:solidFill>
                <a:latin typeface="Inter" pitchFamily="34" charset="0"/>
                <a:ea typeface="Inter" pitchFamily="34" charset="-122"/>
                <a:cs typeface="Inter" pitchFamily="34" charset="-120"/>
              </a:rPr>
              <a:t>2</a:t>
            </a:r>
            <a:endParaRPr lang="en-US" sz="1600" dirty="0"/>
          </a:p>
        </p:txBody>
      </p:sp>
      <p:sp>
        <p:nvSpPr>
          <p:cNvPr id="14" name="Text 12"/>
          <p:cNvSpPr/>
          <p:nvPr/>
        </p:nvSpPr>
        <p:spPr>
          <a:xfrm>
            <a:off x="4572000" y="2523744"/>
            <a:ext cx="3054096" cy="365760"/>
          </a:xfrm>
          <a:prstGeom prst="rect">
            <a:avLst/>
          </a:prstGeom>
          <a:noFill/>
          <a:ln/>
        </p:spPr>
        <p:txBody>
          <a:bodyPr wrap="square" lIns="0" tIns="0" rIns="0" bIns="0" rtlCol="0" anchor="ctr"/>
          <a:lstStyle/>
          <a:p>
            <a:pPr marL="0" indent="0" algn="l">
              <a:lnSpc>
                <a:spcPct val="100000"/>
              </a:lnSpc>
              <a:buNone/>
            </a:pPr>
            <a:r>
              <a:rPr lang="en-US" sz="1800" b="1" dirty="0">
                <a:solidFill>
                  <a:srgbClr val="19372F"/>
                </a:solidFill>
                <a:latin typeface="Montserrat" pitchFamily="34" charset="0"/>
                <a:ea typeface="Montserrat" pitchFamily="34" charset="-122"/>
                <a:cs typeface="Montserrat" pitchFamily="34" charset="-120"/>
              </a:rPr>
              <a:t>Agroforestry</a:t>
            </a:r>
            <a:endParaRPr lang="en-US" sz="1800" dirty="0"/>
          </a:p>
        </p:txBody>
      </p:sp>
      <p:sp>
        <p:nvSpPr>
          <p:cNvPr id="15" name="Text 13"/>
          <p:cNvSpPr/>
          <p:nvPr/>
        </p:nvSpPr>
        <p:spPr>
          <a:xfrm>
            <a:off x="4572000" y="2953512"/>
            <a:ext cx="3054096" cy="329184"/>
          </a:xfrm>
          <a:prstGeom prst="rect">
            <a:avLst/>
          </a:prstGeom>
          <a:noFill/>
          <a:ln/>
        </p:spPr>
        <p:txBody>
          <a:bodyPr wrap="square" lIns="0" tIns="0" rIns="0" bIns="0" rtlCol="0" anchor="ctr"/>
          <a:lstStyle/>
          <a:p>
            <a:pPr marL="0" indent="0" algn="l">
              <a:lnSpc>
                <a:spcPct val="100000"/>
              </a:lnSpc>
              <a:buNone/>
            </a:pPr>
            <a:r>
              <a:rPr lang="en-US" sz="1600" dirty="0">
                <a:solidFill>
                  <a:srgbClr val="26332D"/>
                </a:solidFill>
                <a:latin typeface="Inter" pitchFamily="34" charset="0"/>
                <a:ea typeface="Inter" pitchFamily="34" charset="-122"/>
                <a:cs typeface="Inter" pitchFamily="34" charset="-120"/>
              </a:rPr>
              <a:t>Trees with crops or livestock</a:t>
            </a:r>
            <a:endParaRPr lang="en-US" sz="1600" dirty="0"/>
          </a:p>
        </p:txBody>
      </p:sp>
      <p:sp>
        <p:nvSpPr>
          <p:cNvPr id="16" name="Shape 14"/>
          <p:cNvSpPr/>
          <p:nvPr/>
        </p:nvSpPr>
        <p:spPr>
          <a:xfrm>
            <a:off x="8055864" y="1828800"/>
            <a:ext cx="3438144" cy="1554480"/>
          </a:xfrm>
          <a:prstGeom prst="roundRect">
            <a:avLst>
              <a:gd name="adj" fmla="val 7059"/>
            </a:avLst>
          </a:prstGeom>
          <a:solidFill>
            <a:srgbClr val="E7EFF1"/>
          </a:solidFill>
          <a:ln w="10160">
            <a:solidFill>
              <a:srgbClr val="E7EFF1"/>
            </a:solidFill>
            <a:prstDash val="solid"/>
          </a:ln>
        </p:spPr>
        <p:txBody>
          <a:bodyPr/>
          <a:lstStyle/>
          <a:p>
            <a:endParaRPr lang="es-MX"/>
          </a:p>
        </p:txBody>
      </p:sp>
      <p:sp>
        <p:nvSpPr>
          <p:cNvPr id="17" name="Shape 15"/>
          <p:cNvSpPr/>
          <p:nvPr/>
        </p:nvSpPr>
        <p:spPr>
          <a:xfrm>
            <a:off x="8257032" y="2011680"/>
            <a:ext cx="402336" cy="402336"/>
          </a:xfrm>
          <a:prstGeom prst="ellipse">
            <a:avLst/>
          </a:prstGeom>
          <a:solidFill>
            <a:srgbClr val="638493"/>
          </a:solidFill>
          <a:ln w="6350">
            <a:solidFill>
              <a:srgbClr val="638493"/>
            </a:solidFill>
            <a:prstDash val="solid"/>
          </a:ln>
        </p:spPr>
        <p:txBody>
          <a:bodyPr/>
          <a:lstStyle/>
          <a:p>
            <a:endParaRPr lang="es-MX"/>
          </a:p>
        </p:txBody>
      </p:sp>
      <p:sp>
        <p:nvSpPr>
          <p:cNvPr id="18" name="Text 16"/>
          <p:cNvSpPr/>
          <p:nvPr/>
        </p:nvSpPr>
        <p:spPr>
          <a:xfrm>
            <a:off x="8257032" y="2039112"/>
            <a:ext cx="402336" cy="329184"/>
          </a:xfrm>
          <a:prstGeom prst="rect">
            <a:avLst/>
          </a:prstGeom>
          <a:noFill/>
          <a:ln/>
        </p:spPr>
        <p:txBody>
          <a:bodyPr wrap="square" lIns="0" tIns="0" rIns="0" bIns="0" rtlCol="0" anchor="ctr"/>
          <a:lstStyle/>
          <a:p>
            <a:pPr marL="0" indent="0" algn="ctr">
              <a:lnSpc>
                <a:spcPct val="100000"/>
              </a:lnSpc>
              <a:buNone/>
            </a:pPr>
            <a:r>
              <a:rPr lang="en-US" sz="1600" b="1" dirty="0">
                <a:solidFill>
                  <a:srgbClr val="FFFFFF"/>
                </a:solidFill>
                <a:latin typeface="Inter" pitchFamily="34" charset="0"/>
                <a:ea typeface="Inter" pitchFamily="34" charset="-122"/>
                <a:cs typeface="Inter" pitchFamily="34" charset="-120"/>
              </a:rPr>
              <a:t>3</a:t>
            </a:r>
            <a:endParaRPr lang="en-US" sz="1600" dirty="0"/>
          </a:p>
        </p:txBody>
      </p:sp>
      <p:sp>
        <p:nvSpPr>
          <p:cNvPr id="19" name="Text 17"/>
          <p:cNvSpPr/>
          <p:nvPr/>
        </p:nvSpPr>
        <p:spPr>
          <a:xfrm>
            <a:off x="8257032" y="2523744"/>
            <a:ext cx="3054096" cy="365760"/>
          </a:xfrm>
          <a:prstGeom prst="rect">
            <a:avLst/>
          </a:prstGeom>
          <a:noFill/>
          <a:ln/>
        </p:spPr>
        <p:txBody>
          <a:bodyPr wrap="square" lIns="0" tIns="0" rIns="0" bIns="0" rtlCol="0" anchor="ctr"/>
          <a:lstStyle/>
          <a:p>
            <a:pPr marL="0" indent="0" algn="l">
              <a:lnSpc>
                <a:spcPct val="100000"/>
              </a:lnSpc>
              <a:buNone/>
            </a:pPr>
            <a:r>
              <a:rPr lang="en-US" sz="1800" b="1" dirty="0">
                <a:solidFill>
                  <a:srgbClr val="19372F"/>
                </a:solidFill>
                <a:latin typeface="Montserrat" pitchFamily="34" charset="0"/>
                <a:ea typeface="Montserrat" pitchFamily="34" charset="-122"/>
                <a:cs typeface="Montserrat" pitchFamily="34" charset="-120"/>
              </a:rPr>
              <a:t>Water and land</a:t>
            </a:r>
            <a:endParaRPr lang="en-US" sz="1800" dirty="0"/>
          </a:p>
        </p:txBody>
      </p:sp>
      <p:sp>
        <p:nvSpPr>
          <p:cNvPr id="20" name="Text 18"/>
          <p:cNvSpPr/>
          <p:nvPr/>
        </p:nvSpPr>
        <p:spPr>
          <a:xfrm>
            <a:off x="8257032" y="2953512"/>
            <a:ext cx="3054096" cy="329184"/>
          </a:xfrm>
          <a:prstGeom prst="rect">
            <a:avLst/>
          </a:prstGeom>
          <a:noFill/>
          <a:ln/>
        </p:spPr>
        <p:txBody>
          <a:bodyPr wrap="square" lIns="0" tIns="0" rIns="0" bIns="0" rtlCol="0" anchor="ctr"/>
          <a:lstStyle/>
          <a:p>
            <a:pPr marL="0" indent="0" algn="l">
              <a:lnSpc>
                <a:spcPct val="100000"/>
              </a:lnSpc>
              <a:buNone/>
            </a:pPr>
            <a:r>
              <a:rPr lang="en-US" sz="1600" dirty="0">
                <a:solidFill>
                  <a:srgbClr val="26332D"/>
                </a:solidFill>
                <a:latin typeface="Inter" pitchFamily="34" charset="0"/>
                <a:ea typeface="Inter" pitchFamily="34" charset="-122"/>
                <a:cs typeface="Inter" pitchFamily="34" charset="-120"/>
              </a:rPr>
              <a:t>Terraces, drip irrigation, water capture</a:t>
            </a:r>
            <a:endParaRPr lang="en-US" sz="1600" dirty="0"/>
          </a:p>
        </p:txBody>
      </p:sp>
      <p:sp>
        <p:nvSpPr>
          <p:cNvPr id="21" name="Shape 19"/>
          <p:cNvSpPr/>
          <p:nvPr/>
        </p:nvSpPr>
        <p:spPr>
          <a:xfrm>
            <a:off x="2496312" y="3685032"/>
            <a:ext cx="3438144" cy="1554480"/>
          </a:xfrm>
          <a:prstGeom prst="roundRect">
            <a:avLst>
              <a:gd name="adj" fmla="val 7059"/>
            </a:avLst>
          </a:prstGeom>
          <a:solidFill>
            <a:srgbClr val="F3E7DF"/>
          </a:solidFill>
          <a:ln w="10160">
            <a:solidFill>
              <a:srgbClr val="F3E7DF"/>
            </a:solidFill>
            <a:prstDash val="solid"/>
          </a:ln>
        </p:spPr>
        <p:txBody>
          <a:bodyPr/>
          <a:lstStyle/>
          <a:p>
            <a:endParaRPr lang="es-MX"/>
          </a:p>
        </p:txBody>
      </p:sp>
      <p:sp>
        <p:nvSpPr>
          <p:cNvPr id="22" name="Shape 20"/>
          <p:cNvSpPr/>
          <p:nvPr/>
        </p:nvSpPr>
        <p:spPr>
          <a:xfrm>
            <a:off x="2697480" y="3867912"/>
            <a:ext cx="402336" cy="402336"/>
          </a:xfrm>
          <a:prstGeom prst="ellipse">
            <a:avLst/>
          </a:prstGeom>
          <a:solidFill>
            <a:srgbClr val="B96543"/>
          </a:solidFill>
          <a:ln w="6350">
            <a:solidFill>
              <a:srgbClr val="B96543"/>
            </a:solidFill>
            <a:prstDash val="solid"/>
          </a:ln>
        </p:spPr>
        <p:txBody>
          <a:bodyPr/>
          <a:lstStyle/>
          <a:p>
            <a:endParaRPr lang="es-MX"/>
          </a:p>
        </p:txBody>
      </p:sp>
      <p:sp>
        <p:nvSpPr>
          <p:cNvPr id="23" name="Text 21"/>
          <p:cNvSpPr/>
          <p:nvPr/>
        </p:nvSpPr>
        <p:spPr>
          <a:xfrm>
            <a:off x="2697480" y="3895344"/>
            <a:ext cx="402336" cy="329184"/>
          </a:xfrm>
          <a:prstGeom prst="rect">
            <a:avLst/>
          </a:prstGeom>
          <a:noFill/>
          <a:ln/>
        </p:spPr>
        <p:txBody>
          <a:bodyPr wrap="square" lIns="0" tIns="0" rIns="0" bIns="0" rtlCol="0" anchor="ctr"/>
          <a:lstStyle/>
          <a:p>
            <a:pPr marL="0" indent="0" algn="ctr">
              <a:lnSpc>
                <a:spcPct val="100000"/>
              </a:lnSpc>
              <a:buNone/>
            </a:pPr>
            <a:r>
              <a:rPr lang="en-US" sz="1600" b="1" dirty="0">
                <a:solidFill>
                  <a:srgbClr val="FFFFFF"/>
                </a:solidFill>
                <a:latin typeface="Inter" pitchFamily="34" charset="0"/>
                <a:ea typeface="Inter" pitchFamily="34" charset="-122"/>
                <a:cs typeface="Inter" pitchFamily="34" charset="-120"/>
              </a:rPr>
              <a:t>4</a:t>
            </a:r>
            <a:endParaRPr lang="en-US" sz="1600" dirty="0"/>
          </a:p>
        </p:txBody>
      </p:sp>
      <p:sp>
        <p:nvSpPr>
          <p:cNvPr id="24" name="Text 22"/>
          <p:cNvSpPr/>
          <p:nvPr/>
        </p:nvSpPr>
        <p:spPr>
          <a:xfrm>
            <a:off x="2697480" y="4379976"/>
            <a:ext cx="3054096" cy="365760"/>
          </a:xfrm>
          <a:prstGeom prst="rect">
            <a:avLst/>
          </a:prstGeom>
          <a:noFill/>
          <a:ln/>
        </p:spPr>
        <p:txBody>
          <a:bodyPr wrap="square" lIns="0" tIns="0" rIns="0" bIns="0" rtlCol="0" anchor="ctr"/>
          <a:lstStyle/>
          <a:p>
            <a:pPr marL="0" indent="0" algn="l">
              <a:lnSpc>
                <a:spcPct val="100000"/>
              </a:lnSpc>
              <a:buNone/>
            </a:pPr>
            <a:r>
              <a:rPr lang="en-US" sz="1800" b="1" dirty="0">
                <a:solidFill>
                  <a:srgbClr val="19372F"/>
                </a:solidFill>
                <a:latin typeface="Montserrat" pitchFamily="34" charset="0"/>
                <a:ea typeface="Montserrat" pitchFamily="34" charset="-122"/>
                <a:cs typeface="Montserrat" pitchFamily="34" charset="-120"/>
              </a:rPr>
              <a:t>Pest management</a:t>
            </a:r>
            <a:endParaRPr lang="en-US" sz="1800" dirty="0"/>
          </a:p>
        </p:txBody>
      </p:sp>
      <p:sp>
        <p:nvSpPr>
          <p:cNvPr id="25" name="Text 23"/>
          <p:cNvSpPr/>
          <p:nvPr/>
        </p:nvSpPr>
        <p:spPr>
          <a:xfrm>
            <a:off x="2697480" y="4809744"/>
            <a:ext cx="3054096" cy="329184"/>
          </a:xfrm>
          <a:prstGeom prst="rect">
            <a:avLst/>
          </a:prstGeom>
          <a:noFill/>
          <a:ln/>
        </p:spPr>
        <p:txBody>
          <a:bodyPr wrap="square" lIns="0" tIns="0" rIns="0" bIns="0" rtlCol="0" anchor="ctr"/>
          <a:lstStyle/>
          <a:p>
            <a:pPr marL="0" indent="0" algn="l">
              <a:lnSpc>
                <a:spcPct val="100000"/>
              </a:lnSpc>
              <a:buNone/>
            </a:pPr>
            <a:r>
              <a:rPr lang="en-US" sz="1600" dirty="0">
                <a:solidFill>
                  <a:srgbClr val="26332D"/>
                </a:solidFill>
                <a:latin typeface="Inter" pitchFamily="34" charset="0"/>
                <a:ea typeface="Inter" pitchFamily="34" charset="-122"/>
                <a:cs typeface="Inter" pitchFamily="34" charset="-120"/>
              </a:rPr>
              <a:t>Integrated and biological methods</a:t>
            </a:r>
            <a:endParaRPr lang="en-US" sz="1600" dirty="0"/>
          </a:p>
        </p:txBody>
      </p:sp>
      <p:sp>
        <p:nvSpPr>
          <p:cNvPr id="26" name="Shape 24"/>
          <p:cNvSpPr/>
          <p:nvPr/>
        </p:nvSpPr>
        <p:spPr>
          <a:xfrm>
            <a:off x="6181344" y="3685032"/>
            <a:ext cx="3438144" cy="1554480"/>
          </a:xfrm>
          <a:prstGeom prst="roundRect">
            <a:avLst>
              <a:gd name="adj" fmla="val 7059"/>
            </a:avLst>
          </a:prstGeom>
          <a:solidFill>
            <a:srgbClr val="EEF1E9"/>
          </a:solidFill>
          <a:ln w="10160">
            <a:solidFill>
              <a:srgbClr val="EEF1E9"/>
            </a:solidFill>
            <a:prstDash val="solid"/>
          </a:ln>
        </p:spPr>
        <p:txBody>
          <a:bodyPr/>
          <a:lstStyle/>
          <a:p>
            <a:endParaRPr lang="es-MX"/>
          </a:p>
        </p:txBody>
      </p:sp>
      <p:sp>
        <p:nvSpPr>
          <p:cNvPr id="27" name="Shape 25"/>
          <p:cNvSpPr/>
          <p:nvPr/>
        </p:nvSpPr>
        <p:spPr>
          <a:xfrm>
            <a:off x="6382512" y="3867912"/>
            <a:ext cx="402336" cy="402336"/>
          </a:xfrm>
          <a:prstGeom prst="ellipse">
            <a:avLst/>
          </a:prstGeom>
          <a:solidFill>
            <a:srgbClr val="2C6046"/>
          </a:solidFill>
          <a:ln w="6350">
            <a:solidFill>
              <a:srgbClr val="2C6046"/>
            </a:solidFill>
            <a:prstDash val="solid"/>
          </a:ln>
        </p:spPr>
        <p:txBody>
          <a:bodyPr/>
          <a:lstStyle/>
          <a:p>
            <a:endParaRPr lang="es-MX"/>
          </a:p>
        </p:txBody>
      </p:sp>
      <p:sp>
        <p:nvSpPr>
          <p:cNvPr id="28" name="Text 26"/>
          <p:cNvSpPr/>
          <p:nvPr/>
        </p:nvSpPr>
        <p:spPr>
          <a:xfrm>
            <a:off x="6382512" y="3895344"/>
            <a:ext cx="402336" cy="329184"/>
          </a:xfrm>
          <a:prstGeom prst="rect">
            <a:avLst/>
          </a:prstGeom>
          <a:noFill/>
          <a:ln/>
        </p:spPr>
        <p:txBody>
          <a:bodyPr wrap="square" lIns="0" tIns="0" rIns="0" bIns="0" rtlCol="0" anchor="ctr"/>
          <a:lstStyle/>
          <a:p>
            <a:pPr marL="0" indent="0" algn="ctr">
              <a:lnSpc>
                <a:spcPct val="100000"/>
              </a:lnSpc>
              <a:buNone/>
            </a:pPr>
            <a:r>
              <a:rPr lang="en-US" sz="1600" b="1" dirty="0">
                <a:solidFill>
                  <a:srgbClr val="FFFFFF"/>
                </a:solidFill>
                <a:latin typeface="Inter" pitchFamily="34" charset="0"/>
                <a:ea typeface="Inter" pitchFamily="34" charset="-122"/>
                <a:cs typeface="Inter" pitchFamily="34" charset="-120"/>
              </a:rPr>
              <a:t>5</a:t>
            </a:r>
            <a:endParaRPr lang="en-US" sz="1600" dirty="0"/>
          </a:p>
        </p:txBody>
      </p:sp>
      <p:sp>
        <p:nvSpPr>
          <p:cNvPr id="29" name="Text 27"/>
          <p:cNvSpPr/>
          <p:nvPr/>
        </p:nvSpPr>
        <p:spPr>
          <a:xfrm>
            <a:off x="6382512" y="4379976"/>
            <a:ext cx="3054096" cy="365760"/>
          </a:xfrm>
          <a:prstGeom prst="rect">
            <a:avLst/>
          </a:prstGeom>
          <a:noFill/>
          <a:ln/>
        </p:spPr>
        <p:txBody>
          <a:bodyPr wrap="square" lIns="0" tIns="0" rIns="0" bIns="0" rtlCol="0" anchor="ctr"/>
          <a:lstStyle/>
          <a:p>
            <a:pPr marL="0" indent="0" algn="l">
              <a:lnSpc>
                <a:spcPct val="100000"/>
              </a:lnSpc>
              <a:buNone/>
            </a:pPr>
            <a:r>
              <a:rPr lang="en-US" sz="1800" b="1" dirty="0">
                <a:solidFill>
                  <a:srgbClr val="19372F"/>
                </a:solidFill>
                <a:latin typeface="Montserrat" pitchFamily="34" charset="0"/>
                <a:ea typeface="Montserrat" pitchFamily="34" charset="-122"/>
                <a:cs typeface="Montserrat" pitchFamily="34" charset="-120"/>
              </a:rPr>
              <a:t>Seeds and equipment</a:t>
            </a:r>
            <a:endParaRPr lang="en-US" sz="1800" dirty="0"/>
          </a:p>
        </p:txBody>
      </p:sp>
      <p:sp>
        <p:nvSpPr>
          <p:cNvPr id="30" name="Text 28"/>
          <p:cNvSpPr/>
          <p:nvPr/>
        </p:nvSpPr>
        <p:spPr>
          <a:xfrm>
            <a:off x="6382512" y="4809744"/>
            <a:ext cx="3054096" cy="329184"/>
          </a:xfrm>
          <a:prstGeom prst="rect">
            <a:avLst/>
          </a:prstGeom>
          <a:noFill/>
          <a:ln/>
        </p:spPr>
        <p:txBody>
          <a:bodyPr wrap="square" lIns="0" tIns="0" rIns="0" bIns="0" rtlCol="0" anchor="ctr"/>
          <a:lstStyle/>
          <a:p>
            <a:pPr marL="0" indent="0" algn="l">
              <a:lnSpc>
                <a:spcPct val="100000"/>
              </a:lnSpc>
              <a:buNone/>
            </a:pPr>
            <a:r>
              <a:rPr lang="en-US" sz="1600" dirty="0">
                <a:solidFill>
                  <a:srgbClr val="26332D"/>
                </a:solidFill>
                <a:latin typeface="Inter" pitchFamily="34" charset="0"/>
                <a:ea typeface="Inter" pitchFamily="34" charset="-122"/>
                <a:cs typeface="Inter" pitchFamily="34" charset="-120"/>
              </a:rPr>
              <a:t>Adapted seed, appropriate mechanisation</a:t>
            </a:r>
            <a:endParaRPr lang="en-US" sz="1600" dirty="0"/>
          </a:p>
        </p:txBody>
      </p:sp>
      <p:sp>
        <p:nvSpPr>
          <p:cNvPr id="31" name="Slide Number Placeholder 0"/>
          <p:cNvSpPr>
            <a:spLocks noGrp="1"/>
          </p:cNvSpPr>
          <p:nvPr>
            <p:ph type="sldNum" sz="quarter" idx="4294967295"/>
          </p:nvPr>
        </p:nvSpPr>
        <p:spPr>
          <a:xfrm>
            <a:off x="11082528" y="6455664"/>
            <a:ext cx="548640" cy="265176"/>
          </a:xfrm>
          <a:prstGeom prst="rect">
            <a:avLst/>
          </a:prstGeom>
          <a:extLst>
            <a:ext uri="{C572A759-6A51-4108-AA02-DFA0A04FC94B}">
              <ma14:wrappingTextBoxFlag xmlns:ma14="http://schemas.microsoft.com/office/mac/drawingml/2011/main" xmlns="" val="0"/>
            </a:ext>
          </a:extLst>
        </p:spPr>
        <p:txBody>
          <a:bodyPr lIns="0" tIns="0" rIns="0" bIns="0"/>
          <a:lstStyle>
            <a:lvl1pPr>
              <a:defRPr sz="1600">
                <a:solidFill>
                  <a:srgbClr val="647268"/>
                </a:solidFill>
                <a:latin typeface="Inter"/>
                <a:ea typeface="Inter"/>
                <a:cs typeface="Inter"/>
              </a:defRPr>
            </a:lvl1pPr>
          </a:lstStyle>
          <a:p>
            <a:pPr algn="r"/>
            <a:fld id="{F7021451-1387-4CA6-816F-3879F97B5CBC}" type="slidenum">
              <a:rPr lang="en-US" b="0"/>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603504" y="201168"/>
            <a:ext cx="7132320" cy="283464"/>
          </a:xfrm>
          <a:prstGeom prst="rect">
            <a:avLst/>
          </a:prstGeom>
          <a:noFill/>
          <a:ln/>
        </p:spPr>
        <p:txBody>
          <a:bodyPr wrap="square" lIns="0" tIns="0" rIns="0" bIns="0" rtlCol="0" anchor="ctr"/>
          <a:lstStyle/>
          <a:p>
            <a:pPr marL="0" indent="0" algn="l">
              <a:lnSpc>
                <a:spcPct val="100000"/>
              </a:lnSpc>
              <a:buNone/>
            </a:pPr>
            <a:r>
              <a:rPr lang="en-US" sz="1600" b="1" kern="0" spc="80" dirty="0">
                <a:solidFill>
                  <a:srgbClr val="2C6046"/>
                </a:solidFill>
                <a:latin typeface="Inter" pitchFamily="34" charset="0"/>
                <a:ea typeface="Inter" pitchFamily="34" charset="-122"/>
                <a:cs typeface="Inter" pitchFamily="34" charset="-120"/>
              </a:rPr>
              <a:t>08 / ASSESSMENT TOOLS</a:t>
            </a:r>
            <a:endParaRPr lang="en-US" sz="1600" dirty="0"/>
          </a:p>
        </p:txBody>
      </p:sp>
      <p:sp>
        <p:nvSpPr>
          <p:cNvPr id="3" name="Text 1"/>
          <p:cNvSpPr/>
          <p:nvPr/>
        </p:nvSpPr>
        <p:spPr>
          <a:xfrm>
            <a:off x="8321040" y="201168"/>
            <a:ext cx="3273552" cy="283464"/>
          </a:xfrm>
          <a:prstGeom prst="rect">
            <a:avLst/>
          </a:prstGeom>
          <a:noFill/>
          <a:ln/>
        </p:spPr>
        <p:txBody>
          <a:bodyPr wrap="square" lIns="0" tIns="0" rIns="0" bIns="0" rtlCol="0" anchor="ctr"/>
          <a:lstStyle/>
          <a:p>
            <a:pPr marL="0" indent="0" algn="r">
              <a:lnSpc>
                <a:spcPct val="100000"/>
              </a:lnSpc>
              <a:buNone/>
            </a:pPr>
            <a:r>
              <a:rPr lang="en-US" sz="1600" dirty="0">
                <a:solidFill>
                  <a:srgbClr val="647268"/>
                </a:solidFill>
                <a:latin typeface="Inter" pitchFamily="34" charset="0"/>
                <a:ea typeface="Inter" pitchFamily="34" charset="-122"/>
                <a:cs typeface="Inter" pitchFamily="34" charset="-120"/>
              </a:rPr>
              <a:t>AGRI-PDB  /  AGROECOLOGY</a:t>
            </a:r>
            <a:endParaRPr lang="en-US" sz="1600" dirty="0"/>
          </a:p>
        </p:txBody>
      </p:sp>
      <p:sp>
        <p:nvSpPr>
          <p:cNvPr id="4" name="Text 2"/>
          <p:cNvSpPr/>
          <p:nvPr/>
        </p:nvSpPr>
        <p:spPr>
          <a:xfrm>
            <a:off x="603504" y="585216"/>
            <a:ext cx="10972800" cy="594360"/>
          </a:xfrm>
          <a:prstGeom prst="rect">
            <a:avLst/>
          </a:prstGeom>
          <a:noFill/>
          <a:ln/>
        </p:spPr>
        <p:txBody>
          <a:bodyPr wrap="square" lIns="0" tIns="0" rIns="0" bIns="0" rtlCol="0" anchor="ctr"/>
          <a:lstStyle/>
          <a:p>
            <a:pPr marL="0" indent="0" algn="l">
              <a:lnSpc>
                <a:spcPct val="100000"/>
              </a:lnSpc>
              <a:buNone/>
            </a:pPr>
            <a:r>
              <a:rPr lang="en-US" sz="2800" b="1" dirty="0">
                <a:solidFill>
                  <a:srgbClr val="19372F"/>
                </a:solidFill>
                <a:latin typeface="Montserrat" pitchFamily="34" charset="0"/>
                <a:ea typeface="Montserrat" pitchFamily="34" charset="-122"/>
                <a:cs typeface="Montserrat" pitchFamily="34" charset="-120"/>
              </a:rPr>
              <a:t>Match the tool to the financing decision.</a:t>
            </a:r>
            <a:endParaRPr lang="en-US" sz="2800" dirty="0"/>
          </a:p>
        </p:txBody>
      </p:sp>
      <p:sp>
        <p:nvSpPr>
          <p:cNvPr id="5" name="Text 3"/>
          <p:cNvSpPr/>
          <p:nvPr/>
        </p:nvSpPr>
        <p:spPr>
          <a:xfrm>
            <a:off x="658368" y="1298448"/>
            <a:ext cx="10698480" cy="384048"/>
          </a:xfrm>
          <a:prstGeom prst="rect">
            <a:avLst/>
          </a:prstGeom>
          <a:noFill/>
          <a:ln/>
        </p:spPr>
        <p:txBody>
          <a:bodyPr wrap="square" lIns="0" tIns="0" rIns="0" bIns="0" rtlCol="0" anchor="ctr"/>
          <a:lstStyle/>
          <a:p>
            <a:pPr marL="0" indent="0" algn="l">
              <a:lnSpc>
                <a:spcPct val="100000"/>
              </a:lnSpc>
              <a:buNone/>
            </a:pPr>
            <a:r>
              <a:rPr lang="en-US" sz="1900" dirty="0">
                <a:solidFill>
                  <a:srgbClr val="26332D"/>
                </a:solidFill>
                <a:latin typeface="Inter" pitchFamily="34" charset="0"/>
                <a:ea typeface="Inter" pitchFamily="34" charset="-122"/>
                <a:cs typeface="Inter" pitchFamily="34" charset="-120"/>
              </a:rPr>
              <a:t>Different tools assess different clients and different kinds of evidence.</a:t>
            </a:r>
            <a:endParaRPr lang="en-US" sz="1900" dirty="0"/>
          </a:p>
        </p:txBody>
      </p:sp>
      <p:sp>
        <p:nvSpPr>
          <p:cNvPr id="6" name="Shape 4"/>
          <p:cNvSpPr/>
          <p:nvPr/>
        </p:nvSpPr>
        <p:spPr>
          <a:xfrm>
            <a:off x="685800" y="1792224"/>
            <a:ext cx="3383280" cy="4096512"/>
          </a:xfrm>
          <a:prstGeom prst="roundRect">
            <a:avLst>
              <a:gd name="adj" fmla="val 3243"/>
            </a:avLst>
          </a:prstGeom>
          <a:solidFill>
            <a:srgbClr val="DDE7D7"/>
          </a:solidFill>
          <a:ln w="10160">
            <a:solidFill>
              <a:srgbClr val="DDE7D7"/>
            </a:solidFill>
            <a:prstDash val="solid"/>
          </a:ln>
        </p:spPr>
        <p:txBody>
          <a:bodyPr/>
          <a:lstStyle/>
          <a:p>
            <a:endParaRPr lang="es-MX"/>
          </a:p>
        </p:txBody>
      </p:sp>
      <p:sp>
        <p:nvSpPr>
          <p:cNvPr id="7" name="Text 5"/>
          <p:cNvSpPr/>
          <p:nvPr/>
        </p:nvSpPr>
        <p:spPr>
          <a:xfrm>
            <a:off x="905256" y="2011680"/>
            <a:ext cx="2926080" cy="502920"/>
          </a:xfrm>
          <a:prstGeom prst="rect">
            <a:avLst/>
          </a:prstGeom>
          <a:noFill/>
          <a:ln/>
        </p:spPr>
        <p:txBody>
          <a:bodyPr wrap="square" lIns="0" tIns="0" rIns="0" bIns="0" rtlCol="0" anchor="ctr"/>
          <a:lstStyle/>
          <a:p>
            <a:pPr marL="0" indent="0" algn="l">
              <a:lnSpc>
                <a:spcPct val="100000"/>
              </a:lnSpc>
              <a:buNone/>
            </a:pPr>
            <a:r>
              <a:rPr lang="en-US" sz="2700" b="1" dirty="0">
                <a:solidFill>
                  <a:srgbClr val="2C6046"/>
                </a:solidFill>
                <a:latin typeface="Montserrat" pitchFamily="34" charset="0"/>
                <a:ea typeface="Montserrat" pitchFamily="34" charset="-122"/>
                <a:cs typeface="Montserrat" pitchFamily="34" charset="-120"/>
              </a:rPr>
              <a:t>TAPE</a:t>
            </a:r>
            <a:endParaRPr lang="en-US" sz="2700" dirty="0"/>
          </a:p>
        </p:txBody>
      </p:sp>
      <p:sp>
        <p:nvSpPr>
          <p:cNvPr id="8" name="Text 6"/>
          <p:cNvSpPr/>
          <p:nvPr/>
        </p:nvSpPr>
        <p:spPr>
          <a:xfrm>
            <a:off x="905256" y="2560320"/>
            <a:ext cx="2907792" cy="411480"/>
          </a:xfrm>
          <a:prstGeom prst="rect">
            <a:avLst/>
          </a:prstGeom>
          <a:noFill/>
          <a:ln/>
        </p:spPr>
        <p:txBody>
          <a:bodyPr wrap="square" lIns="0" tIns="0" rIns="0" bIns="0" rtlCol="0" anchor="ctr"/>
          <a:lstStyle/>
          <a:p>
            <a:pPr marL="0" indent="0" algn="l">
              <a:lnSpc>
                <a:spcPct val="100000"/>
              </a:lnSpc>
              <a:buNone/>
            </a:pPr>
            <a:r>
              <a:rPr lang="en-US" sz="1600" b="1" dirty="0">
                <a:solidFill>
                  <a:srgbClr val="647268"/>
                </a:solidFill>
                <a:latin typeface="Inter" pitchFamily="34" charset="0"/>
                <a:ea typeface="Inter" pitchFamily="34" charset="-122"/>
                <a:cs typeface="Inter" pitchFamily="34" charset="-120"/>
              </a:rPr>
              <a:t>FAO</a:t>
            </a:r>
            <a:endParaRPr lang="en-US" sz="1600" dirty="0"/>
          </a:p>
        </p:txBody>
      </p:sp>
      <p:sp>
        <p:nvSpPr>
          <p:cNvPr id="9" name="Shape 7"/>
          <p:cNvSpPr/>
          <p:nvPr/>
        </p:nvSpPr>
        <p:spPr>
          <a:xfrm>
            <a:off x="905256" y="3054096"/>
            <a:ext cx="2916936" cy="0"/>
          </a:xfrm>
          <a:prstGeom prst="line">
            <a:avLst/>
          </a:prstGeom>
          <a:noFill/>
          <a:ln w="15240">
            <a:solidFill>
              <a:srgbClr val="FFFFFF"/>
            </a:solidFill>
            <a:prstDash val="solid"/>
          </a:ln>
        </p:spPr>
        <p:txBody>
          <a:bodyPr/>
          <a:lstStyle/>
          <a:p>
            <a:endParaRPr lang="es-MX"/>
          </a:p>
        </p:txBody>
      </p:sp>
      <p:sp>
        <p:nvSpPr>
          <p:cNvPr id="10" name="Text 8"/>
          <p:cNvSpPr/>
          <p:nvPr/>
        </p:nvSpPr>
        <p:spPr>
          <a:xfrm>
            <a:off x="905256" y="3227832"/>
            <a:ext cx="2743200" cy="274320"/>
          </a:xfrm>
          <a:prstGeom prst="rect">
            <a:avLst/>
          </a:prstGeom>
          <a:noFill/>
          <a:ln/>
        </p:spPr>
        <p:txBody>
          <a:bodyPr wrap="square" lIns="0" tIns="0" rIns="0" bIns="0" rtlCol="0" anchor="ctr"/>
          <a:lstStyle/>
          <a:p>
            <a:pPr marL="0" indent="0" algn="l">
              <a:lnSpc>
                <a:spcPct val="100000"/>
              </a:lnSpc>
              <a:buNone/>
            </a:pPr>
            <a:r>
              <a:rPr lang="en-US" sz="1600" b="1" dirty="0">
                <a:solidFill>
                  <a:srgbClr val="2C6046"/>
                </a:solidFill>
                <a:latin typeface="Inter" pitchFamily="34" charset="0"/>
                <a:ea typeface="Inter" pitchFamily="34" charset="-122"/>
                <a:cs typeface="Inter" pitchFamily="34" charset="-120"/>
              </a:rPr>
              <a:t>ASSESSMENT UNIT</a:t>
            </a:r>
            <a:endParaRPr lang="en-US" sz="1600" dirty="0"/>
          </a:p>
        </p:txBody>
      </p:sp>
      <p:sp>
        <p:nvSpPr>
          <p:cNvPr id="11" name="Text 9"/>
          <p:cNvSpPr/>
          <p:nvPr/>
        </p:nvSpPr>
        <p:spPr>
          <a:xfrm>
            <a:off x="905256" y="3547872"/>
            <a:ext cx="2880360" cy="347472"/>
          </a:xfrm>
          <a:prstGeom prst="rect">
            <a:avLst/>
          </a:prstGeom>
          <a:noFill/>
          <a:ln/>
        </p:spPr>
        <p:txBody>
          <a:bodyPr wrap="square" lIns="0" tIns="0" rIns="0" bIns="0" rtlCol="0" anchor="ctr"/>
          <a:lstStyle/>
          <a:p>
            <a:pPr marL="0" indent="0" algn="l">
              <a:lnSpc>
                <a:spcPct val="100000"/>
              </a:lnSpc>
              <a:buNone/>
            </a:pPr>
            <a:r>
              <a:rPr lang="en-US" sz="1700" b="1" dirty="0">
                <a:solidFill>
                  <a:srgbClr val="19372F"/>
                </a:solidFill>
                <a:latin typeface="Inter" pitchFamily="34" charset="0"/>
                <a:ea typeface="Inter" pitchFamily="34" charset="-122"/>
                <a:cs typeface="Inter" pitchFamily="34" charset="-120"/>
              </a:rPr>
              <a:t>Farm or territory</a:t>
            </a:r>
            <a:endParaRPr lang="en-US" sz="1700" dirty="0"/>
          </a:p>
        </p:txBody>
      </p:sp>
      <p:sp>
        <p:nvSpPr>
          <p:cNvPr id="12" name="Text 10"/>
          <p:cNvSpPr/>
          <p:nvPr/>
        </p:nvSpPr>
        <p:spPr>
          <a:xfrm>
            <a:off x="905256" y="4005072"/>
            <a:ext cx="2871216" cy="804672"/>
          </a:xfrm>
          <a:prstGeom prst="rect">
            <a:avLst/>
          </a:prstGeom>
          <a:noFill/>
          <a:ln/>
        </p:spPr>
        <p:txBody>
          <a:bodyPr wrap="square" lIns="0" tIns="0" rIns="0" bIns="0" rtlCol="0" anchor="t"/>
          <a:lstStyle/>
          <a:p>
            <a:pPr marL="0" indent="0" algn="l">
              <a:lnSpc>
                <a:spcPct val="100000"/>
              </a:lnSpc>
              <a:buNone/>
            </a:pPr>
            <a:r>
              <a:rPr lang="en-US" sz="1600" dirty="0">
                <a:solidFill>
                  <a:srgbClr val="26332D"/>
                </a:solidFill>
                <a:latin typeface="Inter" pitchFamily="34" charset="0"/>
                <a:ea typeface="Inter" pitchFamily="34" charset="-122"/>
                <a:cs typeface="Inter" pitchFamily="34" charset="-120"/>
              </a:rPr>
              <a:t>Characterises agroecology and assesses performance across key dimensions.</a:t>
            </a:r>
            <a:endParaRPr lang="en-US" sz="1600" dirty="0"/>
          </a:p>
        </p:txBody>
      </p:sp>
      <p:sp>
        <p:nvSpPr>
          <p:cNvPr id="13" name="Text 11"/>
          <p:cNvSpPr/>
          <p:nvPr/>
        </p:nvSpPr>
        <p:spPr>
          <a:xfrm>
            <a:off x="905256" y="4892040"/>
            <a:ext cx="2743200" cy="274320"/>
          </a:xfrm>
          <a:prstGeom prst="rect">
            <a:avLst/>
          </a:prstGeom>
          <a:noFill/>
          <a:ln/>
        </p:spPr>
        <p:txBody>
          <a:bodyPr wrap="square" lIns="0" tIns="0" rIns="0" bIns="0" rtlCol="0" anchor="ctr"/>
          <a:lstStyle/>
          <a:p>
            <a:pPr marL="0" indent="0" algn="l">
              <a:lnSpc>
                <a:spcPct val="100000"/>
              </a:lnSpc>
              <a:buNone/>
            </a:pPr>
            <a:r>
              <a:rPr lang="en-US" sz="1600" b="1" dirty="0">
                <a:solidFill>
                  <a:srgbClr val="2C6046"/>
                </a:solidFill>
                <a:latin typeface="Inter" pitchFamily="34" charset="0"/>
                <a:ea typeface="Inter" pitchFamily="34" charset="-122"/>
                <a:cs typeface="Inter" pitchFamily="34" charset="-120"/>
              </a:rPr>
              <a:t>PDB USE</a:t>
            </a:r>
            <a:endParaRPr lang="en-US" sz="1600" dirty="0"/>
          </a:p>
        </p:txBody>
      </p:sp>
      <p:sp>
        <p:nvSpPr>
          <p:cNvPr id="14" name="Text 12"/>
          <p:cNvSpPr/>
          <p:nvPr/>
        </p:nvSpPr>
        <p:spPr>
          <a:xfrm>
            <a:off x="905256" y="5230368"/>
            <a:ext cx="2871216" cy="502920"/>
          </a:xfrm>
          <a:prstGeom prst="rect">
            <a:avLst/>
          </a:prstGeom>
          <a:noFill/>
          <a:ln/>
        </p:spPr>
        <p:txBody>
          <a:bodyPr wrap="square" lIns="0" tIns="0" rIns="0" bIns="0" rtlCol="0" anchor="t"/>
          <a:lstStyle/>
          <a:p>
            <a:pPr marL="0" indent="0" algn="l">
              <a:lnSpc>
                <a:spcPct val="100000"/>
              </a:lnSpc>
              <a:buNone/>
            </a:pPr>
            <a:r>
              <a:rPr lang="en-US" sz="1600" b="1" dirty="0">
                <a:solidFill>
                  <a:srgbClr val="19372F"/>
                </a:solidFill>
                <a:latin typeface="Inter" pitchFamily="34" charset="0"/>
                <a:ea typeface="Inter" pitchFamily="34" charset="-122"/>
                <a:cs typeface="Inter" pitchFamily="34" charset="-120"/>
              </a:rPr>
              <a:t>Baseline and track farm transitions.</a:t>
            </a:r>
            <a:endParaRPr lang="en-US" sz="1600" dirty="0"/>
          </a:p>
        </p:txBody>
      </p:sp>
      <p:sp>
        <p:nvSpPr>
          <p:cNvPr id="15" name="Shape 13"/>
          <p:cNvSpPr/>
          <p:nvPr/>
        </p:nvSpPr>
        <p:spPr>
          <a:xfrm>
            <a:off x="4407408" y="1792224"/>
            <a:ext cx="3383280" cy="4096512"/>
          </a:xfrm>
          <a:prstGeom prst="roundRect">
            <a:avLst>
              <a:gd name="adj" fmla="val 3243"/>
            </a:avLst>
          </a:prstGeom>
          <a:solidFill>
            <a:srgbClr val="F4EFD9"/>
          </a:solidFill>
          <a:ln w="10160">
            <a:solidFill>
              <a:srgbClr val="F4EFD9"/>
            </a:solidFill>
            <a:prstDash val="solid"/>
          </a:ln>
        </p:spPr>
        <p:txBody>
          <a:bodyPr/>
          <a:lstStyle/>
          <a:p>
            <a:endParaRPr lang="es-MX"/>
          </a:p>
        </p:txBody>
      </p:sp>
      <p:sp>
        <p:nvSpPr>
          <p:cNvPr id="16" name="Text 14"/>
          <p:cNvSpPr/>
          <p:nvPr/>
        </p:nvSpPr>
        <p:spPr>
          <a:xfrm>
            <a:off x="4626864" y="2011680"/>
            <a:ext cx="2926080" cy="502920"/>
          </a:xfrm>
          <a:prstGeom prst="rect">
            <a:avLst/>
          </a:prstGeom>
          <a:noFill/>
          <a:ln/>
        </p:spPr>
        <p:txBody>
          <a:bodyPr wrap="square" lIns="0" tIns="0" rIns="0" bIns="0" rtlCol="0" anchor="ctr"/>
          <a:lstStyle/>
          <a:p>
            <a:pPr marL="0" indent="0" algn="l">
              <a:lnSpc>
                <a:spcPct val="100000"/>
              </a:lnSpc>
              <a:buNone/>
            </a:pPr>
            <a:r>
              <a:rPr lang="en-US" sz="2700" b="1" dirty="0">
                <a:solidFill>
                  <a:srgbClr val="90743A"/>
                </a:solidFill>
                <a:latin typeface="Montserrat" pitchFamily="34" charset="0"/>
                <a:ea typeface="Montserrat" pitchFamily="34" charset="-122"/>
                <a:cs typeface="Montserrat" pitchFamily="34" charset="-120"/>
              </a:rPr>
              <a:t>B-ACT</a:t>
            </a:r>
            <a:endParaRPr lang="en-US" sz="2700" dirty="0"/>
          </a:p>
        </p:txBody>
      </p:sp>
      <p:sp>
        <p:nvSpPr>
          <p:cNvPr id="17" name="Text 15"/>
          <p:cNvSpPr/>
          <p:nvPr/>
        </p:nvSpPr>
        <p:spPr>
          <a:xfrm>
            <a:off x="4626864" y="2560320"/>
            <a:ext cx="2907792" cy="411480"/>
          </a:xfrm>
          <a:prstGeom prst="rect">
            <a:avLst/>
          </a:prstGeom>
          <a:noFill/>
          <a:ln/>
        </p:spPr>
        <p:txBody>
          <a:bodyPr wrap="square" lIns="0" tIns="0" rIns="0" bIns="0" rtlCol="0" anchor="ctr"/>
          <a:lstStyle/>
          <a:p>
            <a:pPr marL="0" indent="0" algn="l">
              <a:lnSpc>
                <a:spcPct val="100000"/>
              </a:lnSpc>
              <a:buNone/>
            </a:pPr>
            <a:r>
              <a:rPr lang="en-US" sz="1600" b="1" dirty="0">
                <a:solidFill>
                  <a:srgbClr val="647268"/>
                </a:solidFill>
                <a:latin typeface="Inter" pitchFamily="34" charset="0"/>
                <a:ea typeface="Inter" pitchFamily="34" charset="-122"/>
                <a:cs typeface="Inter" pitchFamily="34" charset="-120"/>
              </a:rPr>
              <a:t>Biovision</a:t>
            </a:r>
            <a:endParaRPr lang="en-US" sz="1600" dirty="0"/>
          </a:p>
        </p:txBody>
      </p:sp>
      <p:sp>
        <p:nvSpPr>
          <p:cNvPr id="18" name="Shape 16"/>
          <p:cNvSpPr/>
          <p:nvPr/>
        </p:nvSpPr>
        <p:spPr>
          <a:xfrm>
            <a:off x="4626864" y="3054096"/>
            <a:ext cx="2916936" cy="0"/>
          </a:xfrm>
          <a:prstGeom prst="line">
            <a:avLst/>
          </a:prstGeom>
          <a:noFill/>
          <a:ln w="15240">
            <a:solidFill>
              <a:srgbClr val="FFFFFF"/>
            </a:solidFill>
            <a:prstDash val="solid"/>
          </a:ln>
        </p:spPr>
        <p:txBody>
          <a:bodyPr/>
          <a:lstStyle/>
          <a:p>
            <a:endParaRPr lang="es-MX"/>
          </a:p>
        </p:txBody>
      </p:sp>
      <p:sp>
        <p:nvSpPr>
          <p:cNvPr id="19" name="Text 17"/>
          <p:cNvSpPr/>
          <p:nvPr/>
        </p:nvSpPr>
        <p:spPr>
          <a:xfrm>
            <a:off x="4626864" y="3227832"/>
            <a:ext cx="2743200" cy="274320"/>
          </a:xfrm>
          <a:prstGeom prst="rect">
            <a:avLst/>
          </a:prstGeom>
          <a:noFill/>
          <a:ln/>
        </p:spPr>
        <p:txBody>
          <a:bodyPr wrap="square" lIns="0" tIns="0" rIns="0" bIns="0" rtlCol="0" anchor="ctr"/>
          <a:lstStyle/>
          <a:p>
            <a:pPr marL="0" indent="0" algn="l">
              <a:lnSpc>
                <a:spcPct val="100000"/>
              </a:lnSpc>
              <a:buNone/>
            </a:pPr>
            <a:r>
              <a:rPr lang="en-US" sz="1600" b="1" dirty="0">
                <a:solidFill>
                  <a:srgbClr val="90743A"/>
                </a:solidFill>
                <a:latin typeface="Inter" pitchFamily="34" charset="0"/>
                <a:ea typeface="Inter" pitchFamily="34" charset="-122"/>
                <a:cs typeface="Inter" pitchFamily="34" charset="-120"/>
              </a:rPr>
              <a:t>ASSESSMENT UNIT</a:t>
            </a:r>
            <a:endParaRPr lang="en-US" sz="1600" dirty="0"/>
          </a:p>
        </p:txBody>
      </p:sp>
      <p:sp>
        <p:nvSpPr>
          <p:cNvPr id="20" name="Text 18"/>
          <p:cNvSpPr/>
          <p:nvPr/>
        </p:nvSpPr>
        <p:spPr>
          <a:xfrm>
            <a:off x="4626864" y="3547872"/>
            <a:ext cx="2880360" cy="347472"/>
          </a:xfrm>
          <a:prstGeom prst="rect">
            <a:avLst/>
          </a:prstGeom>
          <a:noFill/>
          <a:ln/>
        </p:spPr>
        <p:txBody>
          <a:bodyPr wrap="square" lIns="0" tIns="0" rIns="0" bIns="0" rtlCol="0" anchor="ctr"/>
          <a:lstStyle/>
          <a:p>
            <a:pPr marL="0" indent="0" algn="l">
              <a:lnSpc>
                <a:spcPct val="100000"/>
              </a:lnSpc>
              <a:buNone/>
            </a:pPr>
            <a:r>
              <a:rPr lang="en-US" sz="1700" b="1" dirty="0">
                <a:solidFill>
                  <a:srgbClr val="19372F"/>
                </a:solidFill>
                <a:latin typeface="Inter" pitchFamily="34" charset="0"/>
                <a:ea typeface="Inter" pitchFamily="34" charset="-122"/>
                <a:cs typeface="Inter" pitchFamily="34" charset="-120"/>
              </a:rPr>
              <a:t>Enterprise / value chain</a:t>
            </a:r>
            <a:endParaRPr lang="en-US" sz="1700" dirty="0"/>
          </a:p>
        </p:txBody>
      </p:sp>
      <p:sp>
        <p:nvSpPr>
          <p:cNvPr id="21" name="Text 19"/>
          <p:cNvSpPr/>
          <p:nvPr/>
        </p:nvSpPr>
        <p:spPr>
          <a:xfrm>
            <a:off x="4626864" y="4005072"/>
            <a:ext cx="2871216" cy="804672"/>
          </a:xfrm>
          <a:prstGeom prst="rect">
            <a:avLst/>
          </a:prstGeom>
          <a:noFill/>
          <a:ln/>
        </p:spPr>
        <p:txBody>
          <a:bodyPr wrap="square" lIns="0" tIns="0" rIns="0" bIns="0" rtlCol="0" anchor="t"/>
          <a:lstStyle/>
          <a:p>
            <a:pPr marL="0" indent="0" algn="l">
              <a:lnSpc>
                <a:spcPct val="100000"/>
              </a:lnSpc>
              <a:buNone/>
            </a:pPr>
            <a:r>
              <a:rPr lang="en-US" sz="1600" dirty="0">
                <a:solidFill>
                  <a:srgbClr val="26332D"/>
                </a:solidFill>
                <a:latin typeface="Inter" pitchFamily="34" charset="0"/>
                <a:ea typeface="Inter" pitchFamily="34" charset="-122"/>
                <a:cs typeface="Inter" pitchFamily="34" charset="-120"/>
              </a:rPr>
              <a:t>Assesses alignment with 13 HLPE principles and identifies improvement areas.</a:t>
            </a:r>
            <a:endParaRPr lang="en-US" sz="1600" dirty="0"/>
          </a:p>
        </p:txBody>
      </p:sp>
      <p:sp>
        <p:nvSpPr>
          <p:cNvPr id="22" name="Text 20"/>
          <p:cNvSpPr/>
          <p:nvPr/>
        </p:nvSpPr>
        <p:spPr>
          <a:xfrm>
            <a:off x="4626864" y="4892040"/>
            <a:ext cx="2743200" cy="274320"/>
          </a:xfrm>
          <a:prstGeom prst="rect">
            <a:avLst/>
          </a:prstGeom>
          <a:noFill/>
          <a:ln/>
        </p:spPr>
        <p:txBody>
          <a:bodyPr wrap="square" lIns="0" tIns="0" rIns="0" bIns="0" rtlCol="0" anchor="ctr"/>
          <a:lstStyle/>
          <a:p>
            <a:pPr marL="0" indent="0" algn="l">
              <a:lnSpc>
                <a:spcPct val="100000"/>
              </a:lnSpc>
              <a:buNone/>
            </a:pPr>
            <a:r>
              <a:rPr lang="en-US" sz="1600" b="1" dirty="0">
                <a:solidFill>
                  <a:srgbClr val="90743A"/>
                </a:solidFill>
                <a:latin typeface="Inter" pitchFamily="34" charset="0"/>
                <a:ea typeface="Inter" pitchFamily="34" charset="-122"/>
                <a:cs typeface="Inter" pitchFamily="34" charset="-120"/>
              </a:rPr>
              <a:t>PDB USE</a:t>
            </a:r>
            <a:endParaRPr lang="en-US" sz="1600" dirty="0"/>
          </a:p>
        </p:txBody>
      </p:sp>
      <p:sp>
        <p:nvSpPr>
          <p:cNvPr id="23" name="Text 21"/>
          <p:cNvSpPr/>
          <p:nvPr/>
        </p:nvSpPr>
        <p:spPr>
          <a:xfrm>
            <a:off x="4626864" y="5230368"/>
            <a:ext cx="2871216" cy="502920"/>
          </a:xfrm>
          <a:prstGeom prst="rect">
            <a:avLst/>
          </a:prstGeom>
          <a:noFill/>
          <a:ln/>
        </p:spPr>
        <p:txBody>
          <a:bodyPr wrap="square" lIns="0" tIns="0" rIns="0" bIns="0" rtlCol="0" anchor="t"/>
          <a:lstStyle/>
          <a:p>
            <a:pPr marL="0" indent="0" algn="l">
              <a:lnSpc>
                <a:spcPct val="100000"/>
              </a:lnSpc>
              <a:buNone/>
            </a:pPr>
            <a:r>
              <a:rPr lang="en-US" sz="1600" b="1" dirty="0">
                <a:solidFill>
                  <a:srgbClr val="19372F"/>
                </a:solidFill>
                <a:latin typeface="Inter" pitchFamily="34" charset="0"/>
                <a:ea typeface="Inter" pitchFamily="34" charset="-122"/>
                <a:cs typeface="Inter" pitchFamily="34" charset="-120"/>
              </a:rPr>
              <a:t>Screen enterprises and value-chain investment.</a:t>
            </a:r>
            <a:endParaRPr lang="en-US" sz="1600" dirty="0"/>
          </a:p>
        </p:txBody>
      </p:sp>
      <p:sp>
        <p:nvSpPr>
          <p:cNvPr id="24" name="Shape 22"/>
          <p:cNvSpPr/>
          <p:nvPr/>
        </p:nvSpPr>
        <p:spPr>
          <a:xfrm>
            <a:off x="8129016" y="1792224"/>
            <a:ext cx="3383280" cy="4096512"/>
          </a:xfrm>
          <a:prstGeom prst="roundRect">
            <a:avLst>
              <a:gd name="adj" fmla="val 3243"/>
            </a:avLst>
          </a:prstGeom>
          <a:solidFill>
            <a:srgbClr val="E7EFF1"/>
          </a:solidFill>
          <a:ln w="10160">
            <a:solidFill>
              <a:srgbClr val="E7EFF1"/>
            </a:solidFill>
            <a:prstDash val="solid"/>
          </a:ln>
        </p:spPr>
        <p:txBody>
          <a:bodyPr/>
          <a:lstStyle/>
          <a:p>
            <a:endParaRPr lang="es-MX"/>
          </a:p>
        </p:txBody>
      </p:sp>
      <p:sp>
        <p:nvSpPr>
          <p:cNvPr id="25" name="Text 23"/>
          <p:cNvSpPr/>
          <p:nvPr/>
        </p:nvSpPr>
        <p:spPr>
          <a:xfrm>
            <a:off x="8348472" y="2011680"/>
            <a:ext cx="2926080" cy="502920"/>
          </a:xfrm>
          <a:prstGeom prst="rect">
            <a:avLst/>
          </a:prstGeom>
          <a:noFill/>
          <a:ln/>
        </p:spPr>
        <p:txBody>
          <a:bodyPr wrap="square" lIns="0" tIns="0" rIns="0" bIns="0" rtlCol="0" anchor="ctr"/>
          <a:lstStyle/>
          <a:p>
            <a:pPr marL="0" indent="0" algn="l">
              <a:lnSpc>
                <a:spcPct val="100000"/>
              </a:lnSpc>
              <a:buNone/>
            </a:pPr>
            <a:r>
              <a:rPr lang="en-US" sz="2700" b="1" dirty="0">
                <a:solidFill>
                  <a:srgbClr val="638493"/>
                </a:solidFill>
                <a:latin typeface="Montserrat" pitchFamily="34" charset="0"/>
                <a:ea typeface="Montserrat" pitchFamily="34" charset="-122"/>
                <a:cs typeface="Montserrat" pitchFamily="34" charset="-120"/>
              </a:rPr>
              <a:t>PGS</a:t>
            </a:r>
            <a:endParaRPr lang="en-US" sz="2700" dirty="0"/>
          </a:p>
        </p:txBody>
      </p:sp>
      <p:sp>
        <p:nvSpPr>
          <p:cNvPr id="26" name="Text 24"/>
          <p:cNvSpPr/>
          <p:nvPr/>
        </p:nvSpPr>
        <p:spPr>
          <a:xfrm>
            <a:off x="8348472" y="2560320"/>
            <a:ext cx="2907792" cy="411480"/>
          </a:xfrm>
          <a:prstGeom prst="rect">
            <a:avLst/>
          </a:prstGeom>
          <a:noFill/>
          <a:ln/>
        </p:spPr>
        <p:txBody>
          <a:bodyPr wrap="square" lIns="0" tIns="0" rIns="0" bIns="0" rtlCol="0" anchor="ctr"/>
          <a:lstStyle/>
          <a:p>
            <a:pPr marL="0" indent="0" algn="l">
              <a:lnSpc>
                <a:spcPct val="100000"/>
              </a:lnSpc>
              <a:buNone/>
            </a:pPr>
            <a:r>
              <a:rPr lang="en-US" sz="1600" b="1" dirty="0">
                <a:solidFill>
                  <a:srgbClr val="647268"/>
                </a:solidFill>
                <a:latin typeface="Inter" pitchFamily="34" charset="0"/>
                <a:ea typeface="Inter" pitchFamily="34" charset="-122"/>
                <a:cs typeface="Inter" pitchFamily="34" charset="-120"/>
              </a:rPr>
              <a:t>Participatory Guarantee System</a:t>
            </a:r>
            <a:endParaRPr lang="en-US" sz="1600" dirty="0"/>
          </a:p>
        </p:txBody>
      </p:sp>
      <p:sp>
        <p:nvSpPr>
          <p:cNvPr id="27" name="Shape 25"/>
          <p:cNvSpPr/>
          <p:nvPr/>
        </p:nvSpPr>
        <p:spPr>
          <a:xfrm>
            <a:off x="8348472" y="3054096"/>
            <a:ext cx="2916936" cy="0"/>
          </a:xfrm>
          <a:prstGeom prst="line">
            <a:avLst/>
          </a:prstGeom>
          <a:noFill/>
          <a:ln w="15240">
            <a:solidFill>
              <a:srgbClr val="FFFFFF"/>
            </a:solidFill>
            <a:prstDash val="solid"/>
          </a:ln>
        </p:spPr>
        <p:txBody>
          <a:bodyPr/>
          <a:lstStyle/>
          <a:p>
            <a:endParaRPr lang="es-MX"/>
          </a:p>
        </p:txBody>
      </p:sp>
      <p:sp>
        <p:nvSpPr>
          <p:cNvPr id="28" name="Text 26"/>
          <p:cNvSpPr/>
          <p:nvPr/>
        </p:nvSpPr>
        <p:spPr>
          <a:xfrm>
            <a:off x="8348472" y="3227832"/>
            <a:ext cx="2743200" cy="274320"/>
          </a:xfrm>
          <a:prstGeom prst="rect">
            <a:avLst/>
          </a:prstGeom>
          <a:noFill/>
          <a:ln/>
        </p:spPr>
        <p:txBody>
          <a:bodyPr wrap="square" lIns="0" tIns="0" rIns="0" bIns="0" rtlCol="0" anchor="ctr"/>
          <a:lstStyle/>
          <a:p>
            <a:pPr marL="0" indent="0" algn="l">
              <a:lnSpc>
                <a:spcPct val="100000"/>
              </a:lnSpc>
              <a:buNone/>
            </a:pPr>
            <a:r>
              <a:rPr lang="en-US" sz="1600" b="1" dirty="0">
                <a:solidFill>
                  <a:srgbClr val="638493"/>
                </a:solidFill>
                <a:latin typeface="Inter" pitchFamily="34" charset="0"/>
                <a:ea typeface="Inter" pitchFamily="34" charset="-122"/>
                <a:cs typeface="Inter" pitchFamily="34" charset="-120"/>
              </a:rPr>
              <a:t>ASSESSMENT UNIT</a:t>
            </a:r>
            <a:endParaRPr lang="en-US" sz="1600" dirty="0"/>
          </a:p>
        </p:txBody>
      </p:sp>
      <p:sp>
        <p:nvSpPr>
          <p:cNvPr id="29" name="Text 27"/>
          <p:cNvSpPr/>
          <p:nvPr/>
        </p:nvSpPr>
        <p:spPr>
          <a:xfrm>
            <a:off x="8348472" y="3547872"/>
            <a:ext cx="2880360" cy="347472"/>
          </a:xfrm>
          <a:prstGeom prst="rect">
            <a:avLst/>
          </a:prstGeom>
          <a:noFill/>
          <a:ln/>
        </p:spPr>
        <p:txBody>
          <a:bodyPr wrap="square" lIns="0" tIns="0" rIns="0" bIns="0" rtlCol="0" anchor="ctr"/>
          <a:lstStyle/>
          <a:p>
            <a:pPr marL="0" indent="0" algn="l">
              <a:lnSpc>
                <a:spcPct val="100000"/>
              </a:lnSpc>
              <a:buNone/>
            </a:pPr>
            <a:r>
              <a:rPr lang="en-US" sz="1700" b="1" dirty="0">
                <a:solidFill>
                  <a:srgbClr val="19372F"/>
                </a:solidFill>
                <a:latin typeface="Inter" pitchFamily="34" charset="0"/>
                <a:ea typeface="Inter" pitchFamily="34" charset="-122"/>
                <a:cs typeface="Inter" pitchFamily="34" charset="-120"/>
              </a:rPr>
              <a:t>Producer group</a:t>
            </a:r>
            <a:endParaRPr lang="en-US" sz="1700" dirty="0"/>
          </a:p>
        </p:txBody>
      </p:sp>
      <p:sp>
        <p:nvSpPr>
          <p:cNvPr id="30" name="Text 28"/>
          <p:cNvSpPr/>
          <p:nvPr/>
        </p:nvSpPr>
        <p:spPr>
          <a:xfrm>
            <a:off x="8348472" y="4005072"/>
            <a:ext cx="2871216" cy="804672"/>
          </a:xfrm>
          <a:prstGeom prst="rect">
            <a:avLst/>
          </a:prstGeom>
          <a:noFill/>
          <a:ln/>
        </p:spPr>
        <p:txBody>
          <a:bodyPr wrap="square" lIns="0" tIns="0" rIns="0" bIns="0" rtlCol="0" anchor="t"/>
          <a:lstStyle/>
          <a:p>
            <a:pPr marL="0" indent="0" algn="l">
              <a:lnSpc>
                <a:spcPct val="100000"/>
              </a:lnSpc>
              <a:buNone/>
            </a:pPr>
            <a:r>
              <a:rPr lang="en-US" sz="1600" dirty="0">
                <a:solidFill>
                  <a:srgbClr val="26332D"/>
                </a:solidFill>
                <a:latin typeface="Inter" pitchFamily="34" charset="0"/>
                <a:ea typeface="Inter" pitchFamily="34" charset="-122"/>
                <a:cs typeface="Inter" pitchFamily="34" charset="-120"/>
              </a:rPr>
              <a:t>Locally defined, peer-based quality assurance and verification.</a:t>
            </a:r>
            <a:endParaRPr lang="en-US" sz="1600" dirty="0"/>
          </a:p>
        </p:txBody>
      </p:sp>
      <p:sp>
        <p:nvSpPr>
          <p:cNvPr id="31" name="Text 29"/>
          <p:cNvSpPr/>
          <p:nvPr/>
        </p:nvSpPr>
        <p:spPr>
          <a:xfrm>
            <a:off x="8348472" y="4892040"/>
            <a:ext cx="2743200" cy="274320"/>
          </a:xfrm>
          <a:prstGeom prst="rect">
            <a:avLst/>
          </a:prstGeom>
          <a:noFill/>
          <a:ln/>
        </p:spPr>
        <p:txBody>
          <a:bodyPr wrap="square" lIns="0" tIns="0" rIns="0" bIns="0" rtlCol="0" anchor="ctr"/>
          <a:lstStyle/>
          <a:p>
            <a:pPr marL="0" indent="0" algn="l">
              <a:lnSpc>
                <a:spcPct val="100000"/>
              </a:lnSpc>
              <a:buNone/>
            </a:pPr>
            <a:r>
              <a:rPr lang="en-US" sz="1600" b="1" dirty="0">
                <a:solidFill>
                  <a:srgbClr val="638493"/>
                </a:solidFill>
                <a:latin typeface="Inter" pitchFamily="34" charset="0"/>
                <a:ea typeface="Inter" pitchFamily="34" charset="-122"/>
                <a:cs typeface="Inter" pitchFamily="34" charset="-120"/>
              </a:rPr>
              <a:t>PDB USE</a:t>
            </a:r>
            <a:endParaRPr lang="en-US" sz="1600" dirty="0"/>
          </a:p>
        </p:txBody>
      </p:sp>
      <p:sp>
        <p:nvSpPr>
          <p:cNvPr id="32" name="Text 30"/>
          <p:cNvSpPr/>
          <p:nvPr/>
        </p:nvSpPr>
        <p:spPr>
          <a:xfrm>
            <a:off x="8348472" y="5230368"/>
            <a:ext cx="2871216" cy="502920"/>
          </a:xfrm>
          <a:prstGeom prst="rect">
            <a:avLst/>
          </a:prstGeom>
          <a:noFill/>
          <a:ln/>
        </p:spPr>
        <p:txBody>
          <a:bodyPr wrap="square" lIns="0" tIns="0" rIns="0" bIns="0" rtlCol="0" anchor="t"/>
          <a:lstStyle/>
          <a:p>
            <a:pPr marL="0" indent="0" algn="l">
              <a:lnSpc>
                <a:spcPct val="100000"/>
              </a:lnSpc>
              <a:buNone/>
            </a:pPr>
            <a:r>
              <a:rPr lang="en-US" sz="1600" b="1" dirty="0">
                <a:solidFill>
                  <a:srgbClr val="19372F"/>
                </a:solidFill>
                <a:latin typeface="Inter" pitchFamily="34" charset="0"/>
                <a:ea typeface="Inter" pitchFamily="34" charset="-122"/>
                <a:cs typeface="Inter" pitchFamily="34" charset="-120"/>
              </a:rPr>
              <a:t>Inform local practice and market due diligence.</a:t>
            </a:r>
            <a:endParaRPr lang="en-US" sz="1600" dirty="0"/>
          </a:p>
        </p:txBody>
      </p:sp>
      <p:sp>
        <p:nvSpPr>
          <p:cNvPr id="33" name="Text 31"/>
          <p:cNvSpPr/>
          <p:nvPr/>
        </p:nvSpPr>
        <p:spPr>
          <a:xfrm>
            <a:off x="713232" y="6007608"/>
            <a:ext cx="10789920" cy="274320"/>
          </a:xfrm>
          <a:prstGeom prst="rect">
            <a:avLst/>
          </a:prstGeom>
          <a:noFill/>
          <a:ln/>
        </p:spPr>
        <p:txBody>
          <a:bodyPr wrap="square" lIns="0" tIns="0" rIns="0" bIns="0" rtlCol="0" anchor="ctr"/>
          <a:lstStyle/>
          <a:p>
            <a:pPr marL="0" indent="0" algn="ctr">
              <a:lnSpc>
                <a:spcPct val="100000"/>
              </a:lnSpc>
              <a:buNone/>
            </a:pPr>
            <a:r>
              <a:rPr lang="en-US" sz="1600" b="1" dirty="0">
                <a:solidFill>
                  <a:srgbClr val="B96543"/>
                </a:solidFill>
                <a:latin typeface="Inter" pitchFamily="34" charset="0"/>
                <a:ea typeface="Inter" pitchFamily="34" charset="-122"/>
                <a:cs typeface="Inter" pitchFamily="34" charset="-120"/>
              </a:rPr>
              <a:t>PGS is not a credit guarantee or a universal agroecology score.</a:t>
            </a:r>
            <a:endParaRPr lang="en-US" sz="1600" dirty="0"/>
          </a:p>
        </p:txBody>
      </p:sp>
      <p:sp>
        <p:nvSpPr>
          <p:cNvPr id="34" name="Slide Number Placeholder 0"/>
          <p:cNvSpPr>
            <a:spLocks noGrp="1"/>
          </p:cNvSpPr>
          <p:nvPr>
            <p:ph type="sldNum" sz="quarter" idx="4294967295"/>
          </p:nvPr>
        </p:nvSpPr>
        <p:spPr>
          <a:xfrm>
            <a:off x="11082528" y="6455664"/>
            <a:ext cx="548640" cy="265176"/>
          </a:xfrm>
          <a:prstGeom prst="rect">
            <a:avLst/>
          </a:prstGeom>
          <a:extLst>
            <a:ext uri="{C572A759-6A51-4108-AA02-DFA0A04FC94B}">
              <ma14:wrappingTextBoxFlag xmlns:ma14="http://schemas.microsoft.com/office/mac/drawingml/2011/main" xmlns="" val="0"/>
            </a:ext>
          </a:extLst>
        </p:spPr>
        <p:txBody>
          <a:bodyPr lIns="0" tIns="0" rIns="0" bIns="0"/>
          <a:lstStyle>
            <a:lvl1pPr>
              <a:defRPr sz="1600">
                <a:solidFill>
                  <a:srgbClr val="647268"/>
                </a:solidFill>
                <a:latin typeface="Inter"/>
                <a:ea typeface="Inter"/>
                <a:cs typeface="Inter"/>
              </a:defRPr>
            </a:lvl1pPr>
          </a:lstStyle>
          <a:p>
            <a:pPr algn="r"/>
            <a:fld id="{F7021451-1387-4CA6-816F-3879F97B5CBC}" type="slidenum">
              <a:rPr lang="en-US" b="0"/>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603504" y="201168"/>
            <a:ext cx="7132320" cy="283464"/>
          </a:xfrm>
          <a:prstGeom prst="rect">
            <a:avLst/>
          </a:prstGeom>
          <a:noFill/>
          <a:ln/>
        </p:spPr>
        <p:txBody>
          <a:bodyPr wrap="square" lIns="0" tIns="0" rIns="0" bIns="0" rtlCol="0" anchor="ctr"/>
          <a:lstStyle/>
          <a:p>
            <a:pPr marL="0" indent="0" algn="l">
              <a:lnSpc>
                <a:spcPct val="100000"/>
              </a:lnSpc>
              <a:buNone/>
            </a:pPr>
            <a:r>
              <a:rPr lang="en-US" sz="1600" b="1" kern="0" spc="80" dirty="0">
                <a:solidFill>
                  <a:srgbClr val="2C6046"/>
                </a:solidFill>
                <a:latin typeface="Inter" pitchFamily="34" charset="0"/>
                <a:ea typeface="Inter" pitchFamily="34" charset="-122"/>
                <a:cs typeface="Inter" pitchFamily="34" charset="-120"/>
              </a:rPr>
              <a:t>09 / OPERATIONALISING ASSESSMENT</a:t>
            </a:r>
            <a:endParaRPr lang="en-US" sz="1600" dirty="0"/>
          </a:p>
        </p:txBody>
      </p:sp>
      <p:sp>
        <p:nvSpPr>
          <p:cNvPr id="3" name="Text 1"/>
          <p:cNvSpPr/>
          <p:nvPr/>
        </p:nvSpPr>
        <p:spPr>
          <a:xfrm>
            <a:off x="8321040" y="201168"/>
            <a:ext cx="3273552" cy="283464"/>
          </a:xfrm>
          <a:prstGeom prst="rect">
            <a:avLst/>
          </a:prstGeom>
          <a:noFill/>
          <a:ln/>
        </p:spPr>
        <p:txBody>
          <a:bodyPr wrap="square" lIns="0" tIns="0" rIns="0" bIns="0" rtlCol="0" anchor="ctr"/>
          <a:lstStyle/>
          <a:p>
            <a:pPr marL="0" indent="0" algn="r">
              <a:lnSpc>
                <a:spcPct val="100000"/>
              </a:lnSpc>
              <a:buNone/>
            </a:pPr>
            <a:r>
              <a:rPr lang="en-US" sz="1600" dirty="0">
                <a:solidFill>
                  <a:srgbClr val="647268"/>
                </a:solidFill>
                <a:latin typeface="Inter" pitchFamily="34" charset="0"/>
                <a:ea typeface="Inter" pitchFamily="34" charset="-122"/>
                <a:cs typeface="Inter" pitchFamily="34" charset="-120"/>
              </a:rPr>
              <a:t>AGRI-PDB  /  AGROECOLOGY</a:t>
            </a:r>
            <a:endParaRPr lang="en-US" sz="1600" dirty="0"/>
          </a:p>
        </p:txBody>
      </p:sp>
      <p:sp>
        <p:nvSpPr>
          <p:cNvPr id="4" name="Text 2"/>
          <p:cNvSpPr/>
          <p:nvPr/>
        </p:nvSpPr>
        <p:spPr>
          <a:xfrm>
            <a:off x="603504" y="585216"/>
            <a:ext cx="10972800" cy="594360"/>
          </a:xfrm>
          <a:prstGeom prst="rect">
            <a:avLst/>
          </a:prstGeom>
          <a:noFill/>
          <a:ln/>
        </p:spPr>
        <p:txBody>
          <a:bodyPr wrap="square" lIns="0" tIns="0" rIns="0" bIns="0" rtlCol="0" anchor="ctr"/>
          <a:lstStyle/>
          <a:p>
            <a:pPr marL="0" indent="0" algn="l">
              <a:lnSpc>
                <a:spcPct val="100000"/>
              </a:lnSpc>
              <a:buNone/>
            </a:pPr>
            <a:r>
              <a:rPr lang="en-US" sz="2800" b="1" dirty="0">
                <a:solidFill>
                  <a:srgbClr val="19372F"/>
                </a:solidFill>
                <a:latin typeface="Montserrat" pitchFamily="34" charset="0"/>
                <a:ea typeface="Montserrat" pitchFamily="34" charset="-122"/>
                <a:cs typeface="Montserrat" pitchFamily="34" charset="-120"/>
              </a:rPr>
              <a:t>Put evidence into the credit cycle.</a:t>
            </a:r>
            <a:endParaRPr lang="en-US" sz="2800" dirty="0"/>
          </a:p>
        </p:txBody>
      </p:sp>
      <p:sp>
        <p:nvSpPr>
          <p:cNvPr id="5" name="Text 3"/>
          <p:cNvSpPr/>
          <p:nvPr/>
        </p:nvSpPr>
        <p:spPr>
          <a:xfrm>
            <a:off x="658368" y="1307592"/>
            <a:ext cx="10789920" cy="384048"/>
          </a:xfrm>
          <a:prstGeom prst="rect">
            <a:avLst/>
          </a:prstGeom>
          <a:noFill/>
          <a:ln/>
        </p:spPr>
        <p:txBody>
          <a:bodyPr wrap="square" lIns="0" tIns="0" rIns="0" bIns="0" rtlCol="0" anchor="ctr"/>
          <a:lstStyle/>
          <a:p>
            <a:pPr marL="0" indent="0" algn="l">
              <a:lnSpc>
                <a:spcPct val="100000"/>
              </a:lnSpc>
              <a:buNone/>
            </a:pPr>
            <a:r>
              <a:rPr lang="en-US" sz="1900" dirty="0">
                <a:solidFill>
                  <a:srgbClr val="26332D"/>
                </a:solidFill>
                <a:latin typeface="Inter" pitchFamily="34" charset="0"/>
                <a:ea typeface="Inter" pitchFamily="34" charset="-122"/>
                <a:cs typeface="Inter" pitchFamily="34" charset="-120"/>
              </a:rPr>
              <a:t>Use assessment to improve decisions - not to add paperwork without purpose.</a:t>
            </a:r>
            <a:endParaRPr lang="en-US" sz="1900" dirty="0"/>
          </a:p>
        </p:txBody>
      </p:sp>
      <p:sp>
        <p:nvSpPr>
          <p:cNvPr id="6" name="Shape 4"/>
          <p:cNvSpPr/>
          <p:nvPr/>
        </p:nvSpPr>
        <p:spPr>
          <a:xfrm>
            <a:off x="658368" y="1901952"/>
            <a:ext cx="1737360" cy="2779776"/>
          </a:xfrm>
          <a:prstGeom prst="roundRect">
            <a:avLst>
              <a:gd name="adj" fmla="val 6316"/>
            </a:avLst>
          </a:prstGeom>
          <a:solidFill>
            <a:srgbClr val="F3E7DF"/>
          </a:solidFill>
          <a:ln w="10160">
            <a:solidFill>
              <a:srgbClr val="F3E7DF"/>
            </a:solidFill>
            <a:prstDash val="solid"/>
          </a:ln>
        </p:spPr>
        <p:txBody>
          <a:bodyPr/>
          <a:lstStyle/>
          <a:p>
            <a:endParaRPr lang="es-MX"/>
          </a:p>
        </p:txBody>
      </p:sp>
      <p:sp>
        <p:nvSpPr>
          <p:cNvPr id="7" name="Shape 5"/>
          <p:cNvSpPr/>
          <p:nvPr/>
        </p:nvSpPr>
        <p:spPr>
          <a:xfrm>
            <a:off x="832104" y="2103120"/>
            <a:ext cx="402336" cy="402336"/>
          </a:xfrm>
          <a:prstGeom prst="ellipse">
            <a:avLst/>
          </a:prstGeom>
          <a:solidFill>
            <a:srgbClr val="B96543"/>
          </a:solidFill>
          <a:ln w="6350">
            <a:solidFill>
              <a:srgbClr val="B96543"/>
            </a:solidFill>
            <a:prstDash val="solid"/>
          </a:ln>
        </p:spPr>
        <p:txBody>
          <a:bodyPr/>
          <a:lstStyle/>
          <a:p>
            <a:endParaRPr lang="es-MX"/>
          </a:p>
        </p:txBody>
      </p:sp>
      <p:sp>
        <p:nvSpPr>
          <p:cNvPr id="8" name="Text 6"/>
          <p:cNvSpPr/>
          <p:nvPr/>
        </p:nvSpPr>
        <p:spPr>
          <a:xfrm>
            <a:off x="832104" y="2130552"/>
            <a:ext cx="402336" cy="329184"/>
          </a:xfrm>
          <a:prstGeom prst="rect">
            <a:avLst/>
          </a:prstGeom>
          <a:noFill/>
          <a:ln/>
        </p:spPr>
        <p:txBody>
          <a:bodyPr wrap="square" lIns="0" tIns="0" rIns="0" bIns="0" rtlCol="0" anchor="ctr"/>
          <a:lstStyle/>
          <a:p>
            <a:pPr marL="0" indent="0" algn="ctr">
              <a:lnSpc>
                <a:spcPct val="100000"/>
              </a:lnSpc>
              <a:buNone/>
            </a:pPr>
            <a:r>
              <a:rPr lang="en-US" sz="1600" b="1" dirty="0">
                <a:solidFill>
                  <a:srgbClr val="FFFFFF"/>
                </a:solidFill>
                <a:latin typeface="Inter" pitchFamily="34" charset="0"/>
                <a:ea typeface="Inter" pitchFamily="34" charset="-122"/>
                <a:cs typeface="Inter" pitchFamily="34" charset="-120"/>
              </a:rPr>
              <a:t>1</a:t>
            </a:r>
            <a:endParaRPr lang="en-US" sz="1600" dirty="0"/>
          </a:p>
        </p:txBody>
      </p:sp>
      <p:sp>
        <p:nvSpPr>
          <p:cNvPr id="9" name="Text 7"/>
          <p:cNvSpPr/>
          <p:nvPr/>
        </p:nvSpPr>
        <p:spPr>
          <a:xfrm>
            <a:off x="804672" y="2706624"/>
            <a:ext cx="1444752" cy="310896"/>
          </a:xfrm>
          <a:prstGeom prst="rect">
            <a:avLst/>
          </a:prstGeom>
          <a:noFill/>
          <a:ln/>
        </p:spPr>
        <p:txBody>
          <a:bodyPr wrap="square" lIns="0" tIns="0" rIns="0" bIns="0" rtlCol="0" anchor="ctr"/>
          <a:lstStyle/>
          <a:p>
            <a:pPr marL="0" indent="0" algn="l">
              <a:lnSpc>
                <a:spcPct val="100000"/>
              </a:lnSpc>
              <a:buNone/>
            </a:pPr>
            <a:r>
              <a:rPr lang="en-US" sz="1600" b="1" dirty="0">
                <a:solidFill>
                  <a:srgbClr val="B96543"/>
                </a:solidFill>
                <a:latin typeface="Inter" pitchFamily="34" charset="0"/>
                <a:ea typeface="Inter" pitchFamily="34" charset="-122"/>
                <a:cs typeface="Inter" pitchFamily="34" charset="-120"/>
              </a:rPr>
              <a:t>SCREEN</a:t>
            </a:r>
            <a:endParaRPr lang="en-US" sz="1600" dirty="0"/>
          </a:p>
        </p:txBody>
      </p:sp>
      <p:sp>
        <p:nvSpPr>
          <p:cNvPr id="10" name="Text 8"/>
          <p:cNvSpPr/>
          <p:nvPr/>
        </p:nvSpPr>
        <p:spPr>
          <a:xfrm>
            <a:off x="804672" y="3200400"/>
            <a:ext cx="1444752" cy="658368"/>
          </a:xfrm>
          <a:prstGeom prst="rect">
            <a:avLst/>
          </a:prstGeom>
          <a:noFill/>
          <a:ln/>
        </p:spPr>
        <p:txBody>
          <a:bodyPr wrap="square" lIns="0" tIns="0" rIns="0" bIns="0" rtlCol="0" anchor="t"/>
          <a:lstStyle/>
          <a:p>
            <a:pPr marL="0" indent="0" algn="l">
              <a:lnSpc>
                <a:spcPct val="100000"/>
              </a:lnSpc>
              <a:buNone/>
            </a:pPr>
            <a:r>
              <a:rPr lang="en-US" sz="1600" dirty="0">
                <a:solidFill>
                  <a:srgbClr val="26332D"/>
                </a:solidFill>
                <a:latin typeface="Inter" pitchFamily="34" charset="0"/>
                <a:ea typeface="Inter" pitchFamily="34" charset="-122"/>
                <a:cs typeface="Inter" pitchFamily="34" charset="-120"/>
              </a:rPr>
              <a:t>Check client</a:t>
            </a:r>
            <a:endParaRPr lang="en-US" sz="1600" dirty="0"/>
          </a:p>
          <a:p>
            <a:pPr marL="0" indent="0" algn="l">
              <a:lnSpc>
                <a:spcPct val="100000"/>
              </a:lnSpc>
              <a:buNone/>
            </a:pPr>
            <a:r>
              <a:rPr lang="en-US" sz="1600" dirty="0">
                <a:solidFill>
                  <a:srgbClr val="26332D"/>
                </a:solidFill>
                <a:latin typeface="Inter" pitchFamily="34" charset="0"/>
                <a:ea typeface="Inter" pitchFamily="34" charset="-122"/>
                <a:cs typeface="Inter" pitchFamily="34" charset="-120"/>
              </a:rPr>
              <a:t>and exposure</a:t>
            </a:r>
            <a:endParaRPr lang="en-US" sz="1600" dirty="0"/>
          </a:p>
        </p:txBody>
      </p:sp>
      <p:sp>
        <p:nvSpPr>
          <p:cNvPr id="11" name="Shape 9"/>
          <p:cNvSpPr/>
          <p:nvPr/>
        </p:nvSpPr>
        <p:spPr>
          <a:xfrm>
            <a:off x="758952" y="4087368"/>
            <a:ext cx="1536192" cy="438912"/>
          </a:xfrm>
          <a:prstGeom prst="roundRect">
            <a:avLst>
              <a:gd name="adj" fmla="val 25000"/>
            </a:avLst>
          </a:prstGeom>
          <a:solidFill>
            <a:srgbClr val="FFFFFF"/>
          </a:solidFill>
          <a:ln w="6350">
            <a:solidFill>
              <a:srgbClr val="FFFFFF"/>
            </a:solidFill>
            <a:prstDash val="solid"/>
          </a:ln>
        </p:spPr>
        <p:txBody>
          <a:bodyPr/>
          <a:lstStyle/>
          <a:p>
            <a:endParaRPr lang="es-MX"/>
          </a:p>
        </p:txBody>
      </p:sp>
      <p:sp>
        <p:nvSpPr>
          <p:cNvPr id="12" name="Text 10"/>
          <p:cNvSpPr/>
          <p:nvPr/>
        </p:nvSpPr>
        <p:spPr>
          <a:xfrm>
            <a:off x="868680" y="4114800"/>
            <a:ext cx="1316736" cy="365760"/>
          </a:xfrm>
          <a:prstGeom prst="rect">
            <a:avLst/>
          </a:prstGeom>
          <a:noFill/>
          <a:ln/>
        </p:spPr>
        <p:txBody>
          <a:bodyPr wrap="square" lIns="0" tIns="0" rIns="0" bIns="0" rtlCol="0" anchor="ctr"/>
          <a:lstStyle/>
          <a:p>
            <a:pPr marL="0" indent="0" algn="ctr">
              <a:lnSpc>
                <a:spcPct val="100000"/>
              </a:lnSpc>
              <a:buNone/>
            </a:pPr>
            <a:r>
              <a:rPr lang="en-US" sz="1600" b="1" dirty="0">
                <a:solidFill>
                  <a:srgbClr val="B96543"/>
                </a:solidFill>
                <a:latin typeface="Inter" pitchFamily="34" charset="0"/>
                <a:ea typeface="Inter" pitchFamily="34" charset="-122"/>
                <a:cs typeface="Inter" pitchFamily="34" charset="-120"/>
              </a:rPr>
              <a:t>PGS / B-ACT</a:t>
            </a:r>
            <a:endParaRPr lang="en-US" sz="1600" dirty="0"/>
          </a:p>
        </p:txBody>
      </p:sp>
      <p:sp>
        <p:nvSpPr>
          <p:cNvPr id="13" name="Shape 11"/>
          <p:cNvSpPr/>
          <p:nvPr/>
        </p:nvSpPr>
        <p:spPr>
          <a:xfrm>
            <a:off x="2414016" y="3246120"/>
            <a:ext cx="438912" cy="0"/>
          </a:xfrm>
          <a:prstGeom prst="line">
            <a:avLst/>
          </a:prstGeom>
          <a:noFill/>
          <a:ln w="25400">
            <a:solidFill>
              <a:srgbClr val="77966A"/>
            </a:solidFill>
            <a:prstDash val="solid"/>
          </a:ln>
        </p:spPr>
        <p:txBody>
          <a:bodyPr/>
          <a:lstStyle/>
          <a:p>
            <a:endParaRPr lang="es-MX"/>
          </a:p>
        </p:txBody>
      </p:sp>
      <p:sp>
        <p:nvSpPr>
          <p:cNvPr id="14" name="Shape 12"/>
          <p:cNvSpPr/>
          <p:nvPr/>
        </p:nvSpPr>
        <p:spPr>
          <a:xfrm>
            <a:off x="2944368" y="1901952"/>
            <a:ext cx="1737360" cy="2779776"/>
          </a:xfrm>
          <a:prstGeom prst="roundRect">
            <a:avLst>
              <a:gd name="adj" fmla="val 6316"/>
            </a:avLst>
          </a:prstGeom>
          <a:solidFill>
            <a:srgbClr val="F4EFD9"/>
          </a:solidFill>
          <a:ln w="10160">
            <a:solidFill>
              <a:srgbClr val="F4EFD9"/>
            </a:solidFill>
            <a:prstDash val="solid"/>
          </a:ln>
        </p:spPr>
        <p:txBody>
          <a:bodyPr/>
          <a:lstStyle/>
          <a:p>
            <a:endParaRPr lang="es-MX"/>
          </a:p>
        </p:txBody>
      </p:sp>
      <p:sp>
        <p:nvSpPr>
          <p:cNvPr id="15" name="Shape 13"/>
          <p:cNvSpPr/>
          <p:nvPr/>
        </p:nvSpPr>
        <p:spPr>
          <a:xfrm>
            <a:off x="3118104" y="2103120"/>
            <a:ext cx="402336" cy="402336"/>
          </a:xfrm>
          <a:prstGeom prst="ellipse">
            <a:avLst/>
          </a:prstGeom>
          <a:solidFill>
            <a:srgbClr val="91743B"/>
          </a:solidFill>
          <a:ln w="6350">
            <a:solidFill>
              <a:srgbClr val="91743B"/>
            </a:solidFill>
            <a:prstDash val="solid"/>
          </a:ln>
        </p:spPr>
        <p:txBody>
          <a:bodyPr/>
          <a:lstStyle/>
          <a:p>
            <a:endParaRPr lang="es-MX"/>
          </a:p>
        </p:txBody>
      </p:sp>
      <p:sp>
        <p:nvSpPr>
          <p:cNvPr id="16" name="Text 14"/>
          <p:cNvSpPr/>
          <p:nvPr/>
        </p:nvSpPr>
        <p:spPr>
          <a:xfrm>
            <a:off x="3118104" y="2130552"/>
            <a:ext cx="402336" cy="329184"/>
          </a:xfrm>
          <a:prstGeom prst="rect">
            <a:avLst/>
          </a:prstGeom>
          <a:noFill/>
          <a:ln/>
        </p:spPr>
        <p:txBody>
          <a:bodyPr wrap="square" lIns="0" tIns="0" rIns="0" bIns="0" rtlCol="0" anchor="ctr"/>
          <a:lstStyle/>
          <a:p>
            <a:pPr marL="0" indent="0" algn="ctr">
              <a:lnSpc>
                <a:spcPct val="100000"/>
              </a:lnSpc>
              <a:buNone/>
            </a:pPr>
            <a:r>
              <a:rPr lang="en-US" sz="1600" b="1" dirty="0">
                <a:solidFill>
                  <a:srgbClr val="FFFFFF"/>
                </a:solidFill>
                <a:latin typeface="Inter" pitchFamily="34" charset="0"/>
                <a:ea typeface="Inter" pitchFamily="34" charset="-122"/>
                <a:cs typeface="Inter" pitchFamily="34" charset="-120"/>
              </a:rPr>
              <a:t>2</a:t>
            </a:r>
            <a:endParaRPr lang="en-US" sz="1600" dirty="0"/>
          </a:p>
        </p:txBody>
      </p:sp>
      <p:sp>
        <p:nvSpPr>
          <p:cNvPr id="17" name="Text 15"/>
          <p:cNvSpPr/>
          <p:nvPr/>
        </p:nvSpPr>
        <p:spPr>
          <a:xfrm>
            <a:off x="3090672" y="2706624"/>
            <a:ext cx="1444752" cy="310896"/>
          </a:xfrm>
          <a:prstGeom prst="rect">
            <a:avLst/>
          </a:prstGeom>
          <a:noFill/>
          <a:ln/>
        </p:spPr>
        <p:txBody>
          <a:bodyPr wrap="square" lIns="0" tIns="0" rIns="0" bIns="0" rtlCol="0" anchor="ctr"/>
          <a:lstStyle/>
          <a:p>
            <a:pPr marL="0" indent="0" algn="l">
              <a:lnSpc>
                <a:spcPct val="100000"/>
              </a:lnSpc>
              <a:buNone/>
            </a:pPr>
            <a:r>
              <a:rPr lang="en-US" sz="1600" b="1" dirty="0">
                <a:solidFill>
                  <a:srgbClr val="91743B"/>
                </a:solidFill>
                <a:latin typeface="Inter" pitchFamily="34" charset="0"/>
                <a:ea typeface="Inter" pitchFamily="34" charset="-122"/>
                <a:cs typeface="Inter" pitchFamily="34" charset="-120"/>
              </a:rPr>
              <a:t>DIAGNOSE</a:t>
            </a:r>
            <a:endParaRPr lang="en-US" sz="1600" dirty="0"/>
          </a:p>
        </p:txBody>
      </p:sp>
      <p:sp>
        <p:nvSpPr>
          <p:cNvPr id="18" name="Text 16"/>
          <p:cNvSpPr/>
          <p:nvPr/>
        </p:nvSpPr>
        <p:spPr>
          <a:xfrm>
            <a:off x="3090672" y="3200400"/>
            <a:ext cx="1444752" cy="658368"/>
          </a:xfrm>
          <a:prstGeom prst="rect">
            <a:avLst/>
          </a:prstGeom>
          <a:noFill/>
          <a:ln/>
        </p:spPr>
        <p:txBody>
          <a:bodyPr wrap="square" lIns="0" tIns="0" rIns="0" bIns="0" rtlCol="0" anchor="t"/>
          <a:lstStyle/>
          <a:p>
            <a:pPr marL="0" indent="0" algn="l">
              <a:lnSpc>
                <a:spcPct val="100000"/>
              </a:lnSpc>
              <a:buNone/>
            </a:pPr>
            <a:r>
              <a:rPr lang="en-US" sz="1600" dirty="0">
                <a:solidFill>
                  <a:srgbClr val="26332D"/>
                </a:solidFill>
                <a:latin typeface="Inter" pitchFamily="34" charset="0"/>
                <a:ea typeface="Inter" pitchFamily="34" charset="-122"/>
                <a:cs typeface="Inter" pitchFamily="34" charset="-120"/>
              </a:rPr>
              <a:t>Map practices</a:t>
            </a:r>
            <a:endParaRPr lang="en-US" sz="1600" dirty="0"/>
          </a:p>
          <a:p>
            <a:pPr marL="0" indent="0" algn="l">
              <a:lnSpc>
                <a:spcPct val="100000"/>
              </a:lnSpc>
              <a:buNone/>
            </a:pPr>
            <a:r>
              <a:rPr lang="en-US" sz="1600" dirty="0">
                <a:solidFill>
                  <a:srgbClr val="26332D"/>
                </a:solidFill>
                <a:latin typeface="Inter" pitchFamily="34" charset="0"/>
                <a:ea typeface="Inter" pitchFamily="34" charset="-122"/>
                <a:cs typeface="Inter" pitchFamily="34" charset="-120"/>
              </a:rPr>
              <a:t>and needs</a:t>
            </a:r>
            <a:endParaRPr lang="en-US" sz="1600" dirty="0"/>
          </a:p>
        </p:txBody>
      </p:sp>
      <p:sp>
        <p:nvSpPr>
          <p:cNvPr id="19" name="Shape 17"/>
          <p:cNvSpPr/>
          <p:nvPr/>
        </p:nvSpPr>
        <p:spPr>
          <a:xfrm>
            <a:off x="3044952" y="4087368"/>
            <a:ext cx="1536192" cy="438912"/>
          </a:xfrm>
          <a:prstGeom prst="roundRect">
            <a:avLst>
              <a:gd name="adj" fmla="val 25000"/>
            </a:avLst>
          </a:prstGeom>
          <a:solidFill>
            <a:srgbClr val="FFFFFF"/>
          </a:solidFill>
          <a:ln w="6350">
            <a:solidFill>
              <a:srgbClr val="FFFFFF"/>
            </a:solidFill>
            <a:prstDash val="solid"/>
          </a:ln>
        </p:spPr>
        <p:txBody>
          <a:bodyPr/>
          <a:lstStyle/>
          <a:p>
            <a:endParaRPr lang="es-MX"/>
          </a:p>
        </p:txBody>
      </p:sp>
      <p:sp>
        <p:nvSpPr>
          <p:cNvPr id="20" name="Text 18"/>
          <p:cNvSpPr/>
          <p:nvPr/>
        </p:nvSpPr>
        <p:spPr>
          <a:xfrm>
            <a:off x="3154680" y="4114800"/>
            <a:ext cx="1316736" cy="365760"/>
          </a:xfrm>
          <a:prstGeom prst="rect">
            <a:avLst/>
          </a:prstGeom>
          <a:noFill/>
          <a:ln/>
        </p:spPr>
        <p:txBody>
          <a:bodyPr wrap="square" lIns="0" tIns="0" rIns="0" bIns="0" rtlCol="0" anchor="ctr"/>
          <a:lstStyle/>
          <a:p>
            <a:pPr marL="0" indent="0" algn="ctr">
              <a:lnSpc>
                <a:spcPct val="100000"/>
              </a:lnSpc>
              <a:buNone/>
            </a:pPr>
            <a:r>
              <a:rPr lang="en-US" sz="1600" b="1" dirty="0">
                <a:solidFill>
                  <a:srgbClr val="91743B"/>
                </a:solidFill>
                <a:latin typeface="Inter" pitchFamily="34" charset="0"/>
                <a:ea typeface="Inter" pitchFamily="34" charset="-122"/>
                <a:cs typeface="Inter" pitchFamily="34" charset="-120"/>
              </a:rPr>
              <a:t>TAPE / B-ACT</a:t>
            </a:r>
            <a:endParaRPr lang="en-US" sz="1600" dirty="0"/>
          </a:p>
        </p:txBody>
      </p:sp>
      <p:sp>
        <p:nvSpPr>
          <p:cNvPr id="21" name="Shape 19"/>
          <p:cNvSpPr/>
          <p:nvPr/>
        </p:nvSpPr>
        <p:spPr>
          <a:xfrm>
            <a:off x="4700016" y="3246120"/>
            <a:ext cx="438912" cy="0"/>
          </a:xfrm>
          <a:prstGeom prst="line">
            <a:avLst/>
          </a:prstGeom>
          <a:noFill/>
          <a:ln w="25400">
            <a:solidFill>
              <a:srgbClr val="77966A"/>
            </a:solidFill>
            <a:prstDash val="solid"/>
          </a:ln>
        </p:spPr>
        <p:txBody>
          <a:bodyPr/>
          <a:lstStyle/>
          <a:p>
            <a:endParaRPr lang="es-MX"/>
          </a:p>
        </p:txBody>
      </p:sp>
      <p:sp>
        <p:nvSpPr>
          <p:cNvPr id="22" name="Shape 20"/>
          <p:cNvSpPr/>
          <p:nvPr/>
        </p:nvSpPr>
        <p:spPr>
          <a:xfrm>
            <a:off x="5230368" y="1901952"/>
            <a:ext cx="1737360" cy="2779776"/>
          </a:xfrm>
          <a:prstGeom prst="roundRect">
            <a:avLst>
              <a:gd name="adj" fmla="val 6316"/>
            </a:avLst>
          </a:prstGeom>
          <a:solidFill>
            <a:srgbClr val="E7EFF1"/>
          </a:solidFill>
          <a:ln w="10160">
            <a:solidFill>
              <a:srgbClr val="E7EFF1"/>
            </a:solidFill>
            <a:prstDash val="solid"/>
          </a:ln>
        </p:spPr>
        <p:txBody>
          <a:bodyPr/>
          <a:lstStyle/>
          <a:p>
            <a:endParaRPr lang="es-MX"/>
          </a:p>
        </p:txBody>
      </p:sp>
      <p:sp>
        <p:nvSpPr>
          <p:cNvPr id="23" name="Shape 21"/>
          <p:cNvSpPr/>
          <p:nvPr/>
        </p:nvSpPr>
        <p:spPr>
          <a:xfrm>
            <a:off x="5404104" y="2103120"/>
            <a:ext cx="402336" cy="402336"/>
          </a:xfrm>
          <a:prstGeom prst="ellipse">
            <a:avLst/>
          </a:prstGeom>
          <a:solidFill>
            <a:srgbClr val="638493"/>
          </a:solidFill>
          <a:ln w="6350">
            <a:solidFill>
              <a:srgbClr val="638493"/>
            </a:solidFill>
            <a:prstDash val="solid"/>
          </a:ln>
        </p:spPr>
        <p:txBody>
          <a:bodyPr/>
          <a:lstStyle/>
          <a:p>
            <a:endParaRPr lang="es-MX"/>
          </a:p>
        </p:txBody>
      </p:sp>
      <p:sp>
        <p:nvSpPr>
          <p:cNvPr id="24" name="Text 22"/>
          <p:cNvSpPr/>
          <p:nvPr/>
        </p:nvSpPr>
        <p:spPr>
          <a:xfrm>
            <a:off x="5404104" y="2130552"/>
            <a:ext cx="402336" cy="329184"/>
          </a:xfrm>
          <a:prstGeom prst="rect">
            <a:avLst/>
          </a:prstGeom>
          <a:noFill/>
          <a:ln/>
        </p:spPr>
        <p:txBody>
          <a:bodyPr wrap="square" lIns="0" tIns="0" rIns="0" bIns="0" rtlCol="0" anchor="ctr"/>
          <a:lstStyle/>
          <a:p>
            <a:pPr marL="0" indent="0" algn="ctr">
              <a:lnSpc>
                <a:spcPct val="100000"/>
              </a:lnSpc>
              <a:buNone/>
            </a:pPr>
            <a:r>
              <a:rPr lang="en-US" sz="1600" b="1" dirty="0">
                <a:solidFill>
                  <a:srgbClr val="FFFFFF"/>
                </a:solidFill>
                <a:latin typeface="Inter" pitchFamily="34" charset="0"/>
                <a:ea typeface="Inter" pitchFamily="34" charset="-122"/>
                <a:cs typeface="Inter" pitchFamily="34" charset="-120"/>
              </a:rPr>
              <a:t>3</a:t>
            </a:r>
            <a:endParaRPr lang="en-US" sz="1600" dirty="0"/>
          </a:p>
        </p:txBody>
      </p:sp>
      <p:sp>
        <p:nvSpPr>
          <p:cNvPr id="25" name="Text 23"/>
          <p:cNvSpPr/>
          <p:nvPr/>
        </p:nvSpPr>
        <p:spPr>
          <a:xfrm>
            <a:off x="5376672" y="2706624"/>
            <a:ext cx="1444752" cy="310896"/>
          </a:xfrm>
          <a:prstGeom prst="rect">
            <a:avLst/>
          </a:prstGeom>
          <a:noFill/>
          <a:ln/>
        </p:spPr>
        <p:txBody>
          <a:bodyPr wrap="square" lIns="0" tIns="0" rIns="0" bIns="0" rtlCol="0" anchor="ctr"/>
          <a:lstStyle/>
          <a:p>
            <a:pPr marL="0" indent="0" algn="l">
              <a:lnSpc>
                <a:spcPct val="100000"/>
              </a:lnSpc>
              <a:buNone/>
            </a:pPr>
            <a:r>
              <a:rPr lang="en-US" sz="1600" b="1" dirty="0">
                <a:solidFill>
                  <a:srgbClr val="638493"/>
                </a:solidFill>
                <a:latin typeface="Inter" pitchFamily="34" charset="0"/>
                <a:ea typeface="Inter" pitchFamily="34" charset="-122"/>
                <a:cs typeface="Inter" pitchFamily="34" charset="-120"/>
              </a:rPr>
              <a:t>STRUCTURE</a:t>
            </a:r>
            <a:endParaRPr lang="en-US" sz="1600" dirty="0"/>
          </a:p>
        </p:txBody>
      </p:sp>
      <p:sp>
        <p:nvSpPr>
          <p:cNvPr id="26" name="Text 24"/>
          <p:cNvSpPr/>
          <p:nvPr/>
        </p:nvSpPr>
        <p:spPr>
          <a:xfrm>
            <a:off x="5376672" y="3200400"/>
            <a:ext cx="1444752" cy="658368"/>
          </a:xfrm>
          <a:prstGeom prst="rect">
            <a:avLst/>
          </a:prstGeom>
          <a:noFill/>
          <a:ln/>
        </p:spPr>
        <p:txBody>
          <a:bodyPr wrap="square" lIns="0" tIns="0" rIns="0" bIns="0" rtlCol="0" anchor="t"/>
          <a:lstStyle/>
          <a:p>
            <a:pPr marL="0" indent="0" algn="l">
              <a:lnSpc>
                <a:spcPct val="100000"/>
              </a:lnSpc>
              <a:buNone/>
            </a:pPr>
            <a:r>
              <a:rPr lang="en-US" sz="1600" dirty="0">
                <a:solidFill>
                  <a:srgbClr val="26332D"/>
                </a:solidFill>
                <a:latin typeface="Inter" pitchFamily="34" charset="0"/>
                <a:ea typeface="Inter" pitchFamily="34" charset="-122"/>
                <a:cs typeface="Inter" pitchFamily="34" charset="-120"/>
              </a:rPr>
              <a:t>Fit terms and</a:t>
            </a:r>
            <a:endParaRPr lang="en-US" sz="1600" dirty="0"/>
          </a:p>
          <a:p>
            <a:pPr marL="0" indent="0" algn="l">
              <a:lnSpc>
                <a:spcPct val="100000"/>
              </a:lnSpc>
              <a:buNone/>
            </a:pPr>
            <a:r>
              <a:rPr lang="en-US" sz="1600" dirty="0">
                <a:solidFill>
                  <a:srgbClr val="26332D"/>
                </a:solidFill>
                <a:latin typeface="Inter" pitchFamily="34" charset="0"/>
                <a:ea typeface="Inter" pitchFamily="34" charset="-122"/>
                <a:cs typeface="Inter" pitchFamily="34" charset="-120"/>
              </a:rPr>
              <a:t>support</a:t>
            </a:r>
            <a:endParaRPr lang="en-US" sz="1600" dirty="0"/>
          </a:p>
        </p:txBody>
      </p:sp>
      <p:sp>
        <p:nvSpPr>
          <p:cNvPr id="27" name="Shape 25"/>
          <p:cNvSpPr/>
          <p:nvPr/>
        </p:nvSpPr>
        <p:spPr>
          <a:xfrm>
            <a:off x="5330952" y="4087368"/>
            <a:ext cx="1536192" cy="438912"/>
          </a:xfrm>
          <a:prstGeom prst="roundRect">
            <a:avLst>
              <a:gd name="adj" fmla="val 25000"/>
            </a:avLst>
          </a:prstGeom>
          <a:solidFill>
            <a:srgbClr val="FFFFFF"/>
          </a:solidFill>
          <a:ln w="6350">
            <a:solidFill>
              <a:srgbClr val="FFFFFF"/>
            </a:solidFill>
            <a:prstDash val="solid"/>
          </a:ln>
        </p:spPr>
        <p:txBody>
          <a:bodyPr/>
          <a:lstStyle/>
          <a:p>
            <a:endParaRPr lang="es-MX"/>
          </a:p>
        </p:txBody>
      </p:sp>
      <p:sp>
        <p:nvSpPr>
          <p:cNvPr id="28" name="Text 26"/>
          <p:cNvSpPr/>
          <p:nvPr/>
        </p:nvSpPr>
        <p:spPr>
          <a:xfrm>
            <a:off x="5440680" y="4114800"/>
            <a:ext cx="1316736" cy="365760"/>
          </a:xfrm>
          <a:prstGeom prst="rect">
            <a:avLst/>
          </a:prstGeom>
          <a:noFill/>
          <a:ln/>
        </p:spPr>
        <p:txBody>
          <a:bodyPr wrap="square" lIns="0" tIns="0" rIns="0" bIns="0" rtlCol="0" anchor="ctr"/>
          <a:lstStyle/>
          <a:p>
            <a:pPr marL="0" indent="0" algn="ctr">
              <a:lnSpc>
                <a:spcPct val="100000"/>
              </a:lnSpc>
              <a:buNone/>
            </a:pPr>
            <a:r>
              <a:rPr lang="en-US" sz="1600" b="1" dirty="0">
                <a:solidFill>
                  <a:srgbClr val="638493"/>
                </a:solidFill>
                <a:latin typeface="Inter" pitchFamily="34" charset="0"/>
                <a:ea typeface="Inter" pitchFamily="34" charset="-122"/>
                <a:cs typeface="Inter" pitchFamily="34" charset="-120"/>
              </a:rPr>
              <a:t>CREDIT + ADVICE</a:t>
            </a:r>
            <a:endParaRPr lang="en-US" sz="1600" dirty="0"/>
          </a:p>
        </p:txBody>
      </p:sp>
      <p:sp>
        <p:nvSpPr>
          <p:cNvPr id="29" name="Shape 27"/>
          <p:cNvSpPr/>
          <p:nvPr/>
        </p:nvSpPr>
        <p:spPr>
          <a:xfrm>
            <a:off x="6986016" y="3246120"/>
            <a:ext cx="438912" cy="0"/>
          </a:xfrm>
          <a:prstGeom prst="line">
            <a:avLst/>
          </a:prstGeom>
          <a:noFill/>
          <a:ln w="25400">
            <a:solidFill>
              <a:srgbClr val="77966A"/>
            </a:solidFill>
            <a:prstDash val="solid"/>
          </a:ln>
        </p:spPr>
        <p:txBody>
          <a:bodyPr/>
          <a:lstStyle/>
          <a:p>
            <a:endParaRPr lang="es-MX"/>
          </a:p>
        </p:txBody>
      </p:sp>
      <p:sp>
        <p:nvSpPr>
          <p:cNvPr id="30" name="Shape 28"/>
          <p:cNvSpPr/>
          <p:nvPr/>
        </p:nvSpPr>
        <p:spPr>
          <a:xfrm>
            <a:off x="7516368" y="1901952"/>
            <a:ext cx="1737360" cy="2779776"/>
          </a:xfrm>
          <a:prstGeom prst="roundRect">
            <a:avLst>
              <a:gd name="adj" fmla="val 6316"/>
            </a:avLst>
          </a:prstGeom>
          <a:solidFill>
            <a:srgbClr val="DDE7D7"/>
          </a:solidFill>
          <a:ln w="10160">
            <a:solidFill>
              <a:srgbClr val="DDE7D7"/>
            </a:solidFill>
            <a:prstDash val="solid"/>
          </a:ln>
        </p:spPr>
        <p:txBody>
          <a:bodyPr/>
          <a:lstStyle/>
          <a:p>
            <a:endParaRPr lang="es-MX"/>
          </a:p>
        </p:txBody>
      </p:sp>
      <p:sp>
        <p:nvSpPr>
          <p:cNvPr id="31" name="Shape 29"/>
          <p:cNvSpPr/>
          <p:nvPr/>
        </p:nvSpPr>
        <p:spPr>
          <a:xfrm>
            <a:off x="7690104" y="2103120"/>
            <a:ext cx="402336" cy="402336"/>
          </a:xfrm>
          <a:prstGeom prst="ellipse">
            <a:avLst/>
          </a:prstGeom>
          <a:solidFill>
            <a:srgbClr val="2C6046"/>
          </a:solidFill>
          <a:ln w="6350">
            <a:solidFill>
              <a:srgbClr val="2C6046"/>
            </a:solidFill>
            <a:prstDash val="solid"/>
          </a:ln>
        </p:spPr>
        <p:txBody>
          <a:bodyPr/>
          <a:lstStyle/>
          <a:p>
            <a:endParaRPr lang="es-MX"/>
          </a:p>
        </p:txBody>
      </p:sp>
      <p:sp>
        <p:nvSpPr>
          <p:cNvPr id="32" name="Text 30"/>
          <p:cNvSpPr/>
          <p:nvPr/>
        </p:nvSpPr>
        <p:spPr>
          <a:xfrm>
            <a:off x="7690104" y="2130552"/>
            <a:ext cx="402336" cy="329184"/>
          </a:xfrm>
          <a:prstGeom prst="rect">
            <a:avLst/>
          </a:prstGeom>
          <a:noFill/>
          <a:ln/>
        </p:spPr>
        <p:txBody>
          <a:bodyPr wrap="square" lIns="0" tIns="0" rIns="0" bIns="0" rtlCol="0" anchor="ctr"/>
          <a:lstStyle/>
          <a:p>
            <a:pPr marL="0" indent="0" algn="ctr">
              <a:lnSpc>
                <a:spcPct val="100000"/>
              </a:lnSpc>
              <a:buNone/>
            </a:pPr>
            <a:r>
              <a:rPr lang="en-US" sz="1600" b="1" dirty="0">
                <a:solidFill>
                  <a:srgbClr val="FFFFFF"/>
                </a:solidFill>
                <a:latin typeface="Inter" pitchFamily="34" charset="0"/>
                <a:ea typeface="Inter" pitchFamily="34" charset="-122"/>
                <a:cs typeface="Inter" pitchFamily="34" charset="-120"/>
              </a:rPr>
              <a:t>4</a:t>
            </a:r>
            <a:endParaRPr lang="en-US" sz="1600" dirty="0"/>
          </a:p>
        </p:txBody>
      </p:sp>
      <p:sp>
        <p:nvSpPr>
          <p:cNvPr id="33" name="Text 31"/>
          <p:cNvSpPr/>
          <p:nvPr/>
        </p:nvSpPr>
        <p:spPr>
          <a:xfrm>
            <a:off x="7662672" y="2706624"/>
            <a:ext cx="1444752" cy="310896"/>
          </a:xfrm>
          <a:prstGeom prst="rect">
            <a:avLst/>
          </a:prstGeom>
          <a:noFill/>
          <a:ln/>
        </p:spPr>
        <p:txBody>
          <a:bodyPr wrap="square" lIns="0" tIns="0" rIns="0" bIns="0" rtlCol="0" anchor="ctr"/>
          <a:lstStyle/>
          <a:p>
            <a:pPr marL="0" indent="0" algn="l">
              <a:lnSpc>
                <a:spcPct val="100000"/>
              </a:lnSpc>
              <a:buNone/>
            </a:pPr>
            <a:r>
              <a:rPr lang="en-US" sz="1600" b="1" dirty="0">
                <a:solidFill>
                  <a:srgbClr val="2C6046"/>
                </a:solidFill>
                <a:latin typeface="Inter" pitchFamily="34" charset="0"/>
                <a:ea typeface="Inter" pitchFamily="34" charset="-122"/>
                <a:cs typeface="Inter" pitchFamily="34" charset="-120"/>
              </a:rPr>
              <a:t>MONITOR</a:t>
            </a:r>
            <a:endParaRPr lang="en-US" sz="1600" dirty="0"/>
          </a:p>
        </p:txBody>
      </p:sp>
      <p:sp>
        <p:nvSpPr>
          <p:cNvPr id="34" name="Text 32"/>
          <p:cNvSpPr/>
          <p:nvPr/>
        </p:nvSpPr>
        <p:spPr>
          <a:xfrm>
            <a:off x="7662672" y="3200400"/>
            <a:ext cx="1444752" cy="658368"/>
          </a:xfrm>
          <a:prstGeom prst="rect">
            <a:avLst/>
          </a:prstGeom>
          <a:noFill/>
          <a:ln/>
        </p:spPr>
        <p:txBody>
          <a:bodyPr wrap="square" lIns="0" tIns="0" rIns="0" bIns="0" rtlCol="0" anchor="t"/>
          <a:lstStyle/>
          <a:p>
            <a:pPr marL="0" indent="0" algn="l">
              <a:lnSpc>
                <a:spcPct val="100000"/>
              </a:lnSpc>
              <a:buNone/>
            </a:pPr>
            <a:r>
              <a:rPr lang="en-US" sz="1600" dirty="0">
                <a:solidFill>
                  <a:srgbClr val="26332D"/>
                </a:solidFill>
                <a:latin typeface="Inter" pitchFamily="34" charset="0"/>
                <a:ea typeface="Inter" pitchFamily="34" charset="-122"/>
                <a:cs typeface="Inter" pitchFamily="34" charset="-120"/>
              </a:rPr>
              <a:t>Track agreed</a:t>
            </a:r>
            <a:endParaRPr lang="en-US" sz="1600" dirty="0"/>
          </a:p>
          <a:p>
            <a:pPr marL="0" indent="0" algn="l">
              <a:lnSpc>
                <a:spcPct val="100000"/>
              </a:lnSpc>
              <a:buNone/>
            </a:pPr>
            <a:r>
              <a:rPr lang="en-US" sz="1600" dirty="0">
                <a:solidFill>
                  <a:srgbClr val="26332D"/>
                </a:solidFill>
                <a:latin typeface="Inter" pitchFamily="34" charset="0"/>
                <a:ea typeface="Inter" pitchFamily="34" charset="-122"/>
                <a:cs typeface="Inter" pitchFamily="34" charset="-120"/>
              </a:rPr>
              <a:t>indicators</a:t>
            </a:r>
            <a:endParaRPr lang="en-US" sz="1600" dirty="0"/>
          </a:p>
        </p:txBody>
      </p:sp>
      <p:sp>
        <p:nvSpPr>
          <p:cNvPr id="35" name="Shape 33"/>
          <p:cNvSpPr/>
          <p:nvPr/>
        </p:nvSpPr>
        <p:spPr>
          <a:xfrm>
            <a:off x="7616952" y="4087368"/>
            <a:ext cx="1536192" cy="438912"/>
          </a:xfrm>
          <a:prstGeom prst="roundRect">
            <a:avLst>
              <a:gd name="adj" fmla="val 25000"/>
            </a:avLst>
          </a:prstGeom>
          <a:solidFill>
            <a:srgbClr val="FFFFFF"/>
          </a:solidFill>
          <a:ln w="6350">
            <a:solidFill>
              <a:srgbClr val="FFFFFF"/>
            </a:solidFill>
            <a:prstDash val="solid"/>
          </a:ln>
        </p:spPr>
        <p:txBody>
          <a:bodyPr/>
          <a:lstStyle/>
          <a:p>
            <a:endParaRPr lang="es-MX"/>
          </a:p>
        </p:txBody>
      </p:sp>
      <p:sp>
        <p:nvSpPr>
          <p:cNvPr id="36" name="Text 34"/>
          <p:cNvSpPr/>
          <p:nvPr/>
        </p:nvSpPr>
        <p:spPr>
          <a:xfrm>
            <a:off x="7726680" y="4114800"/>
            <a:ext cx="1316736" cy="365760"/>
          </a:xfrm>
          <a:prstGeom prst="rect">
            <a:avLst/>
          </a:prstGeom>
          <a:noFill/>
          <a:ln/>
        </p:spPr>
        <p:txBody>
          <a:bodyPr wrap="square" lIns="0" tIns="0" rIns="0" bIns="0" rtlCol="0" anchor="ctr"/>
          <a:lstStyle/>
          <a:p>
            <a:pPr marL="0" indent="0" algn="ctr">
              <a:lnSpc>
                <a:spcPct val="100000"/>
              </a:lnSpc>
              <a:buNone/>
            </a:pPr>
            <a:r>
              <a:rPr lang="en-US" sz="1600" b="1" dirty="0">
                <a:solidFill>
                  <a:srgbClr val="2C6046"/>
                </a:solidFill>
                <a:latin typeface="Inter" pitchFamily="34" charset="0"/>
                <a:ea typeface="Inter" pitchFamily="34" charset="-122"/>
                <a:cs typeface="Inter" pitchFamily="34" charset="-120"/>
              </a:rPr>
              <a:t>TAPE / PGS</a:t>
            </a:r>
            <a:endParaRPr lang="en-US" sz="1600" dirty="0"/>
          </a:p>
        </p:txBody>
      </p:sp>
      <p:sp>
        <p:nvSpPr>
          <p:cNvPr id="37" name="Shape 35"/>
          <p:cNvSpPr/>
          <p:nvPr/>
        </p:nvSpPr>
        <p:spPr>
          <a:xfrm>
            <a:off x="9272016" y="3246120"/>
            <a:ext cx="438912" cy="0"/>
          </a:xfrm>
          <a:prstGeom prst="line">
            <a:avLst/>
          </a:prstGeom>
          <a:noFill/>
          <a:ln w="25400">
            <a:solidFill>
              <a:srgbClr val="77966A"/>
            </a:solidFill>
            <a:prstDash val="solid"/>
          </a:ln>
        </p:spPr>
        <p:txBody>
          <a:bodyPr/>
          <a:lstStyle/>
          <a:p>
            <a:endParaRPr lang="es-MX"/>
          </a:p>
        </p:txBody>
      </p:sp>
      <p:sp>
        <p:nvSpPr>
          <p:cNvPr id="38" name="Shape 36"/>
          <p:cNvSpPr/>
          <p:nvPr/>
        </p:nvSpPr>
        <p:spPr>
          <a:xfrm>
            <a:off x="9802368" y="1901952"/>
            <a:ext cx="1737360" cy="2779776"/>
          </a:xfrm>
          <a:prstGeom prst="roundRect">
            <a:avLst>
              <a:gd name="adj" fmla="val 6316"/>
            </a:avLst>
          </a:prstGeom>
          <a:solidFill>
            <a:srgbClr val="E8ECE7"/>
          </a:solidFill>
          <a:ln w="10160">
            <a:solidFill>
              <a:srgbClr val="E8ECE7"/>
            </a:solidFill>
            <a:prstDash val="solid"/>
          </a:ln>
        </p:spPr>
        <p:txBody>
          <a:bodyPr/>
          <a:lstStyle/>
          <a:p>
            <a:endParaRPr lang="es-MX"/>
          </a:p>
        </p:txBody>
      </p:sp>
      <p:sp>
        <p:nvSpPr>
          <p:cNvPr id="39" name="Shape 37"/>
          <p:cNvSpPr/>
          <p:nvPr/>
        </p:nvSpPr>
        <p:spPr>
          <a:xfrm>
            <a:off x="9976104" y="2103120"/>
            <a:ext cx="402336" cy="402336"/>
          </a:xfrm>
          <a:prstGeom prst="ellipse">
            <a:avLst/>
          </a:prstGeom>
          <a:solidFill>
            <a:srgbClr val="19372F"/>
          </a:solidFill>
          <a:ln w="6350">
            <a:solidFill>
              <a:srgbClr val="19372F"/>
            </a:solidFill>
            <a:prstDash val="solid"/>
          </a:ln>
        </p:spPr>
        <p:txBody>
          <a:bodyPr/>
          <a:lstStyle/>
          <a:p>
            <a:endParaRPr lang="es-MX"/>
          </a:p>
        </p:txBody>
      </p:sp>
      <p:sp>
        <p:nvSpPr>
          <p:cNvPr id="40" name="Text 38"/>
          <p:cNvSpPr/>
          <p:nvPr/>
        </p:nvSpPr>
        <p:spPr>
          <a:xfrm>
            <a:off x="9976104" y="2130552"/>
            <a:ext cx="402336" cy="329184"/>
          </a:xfrm>
          <a:prstGeom prst="rect">
            <a:avLst/>
          </a:prstGeom>
          <a:noFill/>
          <a:ln/>
        </p:spPr>
        <p:txBody>
          <a:bodyPr wrap="square" lIns="0" tIns="0" rIns="0" bIns="0" rtlCol="0" anchor="ctr"/>
          <a:lstStyle/>
          <a:p>
            <a:pPr marL="0" indent="0" algn="ctr">
              <a:lnSpc>
                <a:spcPct val="100000"/>
              </a:lnSpc>
              <a:buNone/>
            </a:pPr>
            <a:r>
              <a:rPr lang="en-US" sz="1600" b="1" dirty="0">
                <a:solidFill>
                  <a:srgbClr val="FFFFFF"/>
                </a:solidFill>
                <a:latin typeface="Inter" pitchFamily="34" charset="0"/>
                <a:ea typeface="Inter" pitchFamily="34" charset="-122"/>
                <a:cs typeface="Inter" pitchFamily="34" charset="-120"/>
              </a:rPr>
              <a:t>5</a:t>
            </a:r>
            <a:endParaRPr lang="en-US" sz="1600" dirty="0"/>
          </a:p>
        </p:txBody>
      </p:sp>
      <p:sp>
        <p:nvSpPr>
          <p:cNvPr id="41" name="Text 39"/>
          <p:cNvSpPr/>
          <p:nvPr/>
        </p:nvSpPr>
        <p:spPr>
          <a:xfrm>
            <a:off x="9948672" y="2706624"/>
            <a:ext cx="1444752" cy="310896"/>
          </a:xfrm>
          <a:prstGeom prst="rect">
            <a:avLst/>
          </a:prstGeom>
          <a:noFill/>
          <a:ln/>
        </p:spPr>
        <p:txBody>
          <a:bodyPr wrap="square" lIns="0" tIns="0" rIns="0" bIns="0" rtlCol="0" anchor="ctr"/>
          <a:lstStyle/>
          <a:p>
            <a:pPr marL="0" indent="0" algn="l">
              <a:lnSpc>
                <a:spcPct val="100000"/>
              </a:lnSpc>
              <a:buNone/>
            </a:pPr>
            <a:r>
              <a:rPr lang="en-US" sz="1600" b="1" dirty="0">
                <a:solidFill>
                  <a:srgbClr val="19372F"/>
                </a:solidFill>
                <a:latin typeface="Inter" pitchFamily="34" charset="0"/>
                <a:ea typeface="Inter" pitchFamily="34" charset="-122"/>
                <a:cs typeface="Inter" pitchFamily="34" charset="-120"/>
              </a:rPr>
              <a:t>LEARN</a:t>
            </a:r>
            <a:endParaRPr lang="en-US" sz="1600" dirty="0"/>
          </a:p>
        </p:txBody>
      </p:sp>
      <p:sp>
        <p:nvSpPr>
          <p:cNvPr id="42" name="Text 40"/>
          <p:cNvSpPr/>
          <p:nvPr/>
        </p:nvSpPr>
        <p:spPr>
          <a:xfrm>
            <a:off x="9948672" y="3200400"/>
            <a:ext cx="1444752" cy="658368"/>
          </a:xfrm>
          <a:prstGeom prst="rect">
            <a:avLst/>
          </a:prstGeom>
          <a:noFill/>
          <a:ln/>
        </p:spPr>
        <p:txBody>
          <a:bodyPr wrap="square" lIns="0" tIns="0" rIns="0" bIns="0" rtlCol="0" anchor="t"/>
          <a:lstStyle/>
          <a:p>
            <a:pPr marL="0" indent="0" algn="l">
              <a:lnSpc>
                <a:spcPct val="100000"/>
              </a:lnSpc>
              <a:buNone/>
            </a:pPr>
            <a:r>
              <a:rPr lang="en-US" sz="1600" dirty="0">
                <a:solidFill>
                  <a:srgbClr val="26332D"/>
                </a:solidFill>
                <a:latin typeface="Inter" pitchFamily="34" charset="0"/>
                <a:ea typeface="Inter" pitchFamily="34" charset="-122"/>
                <a:cs typeface="Inter" pitchFamily="34" charset="-120"/>
              </a:rPr>
              <a:t>Adapt products</a:t>
            </a:r>
            <a:endParaRPr lang="en-US" sz="1600" dirty="0"/>
          </a:p>
          <a:p>
            <a:pPr marL="0" indent="0" algn="l">
              <a:lnSpc>
                <a:spcPct val="100000"/>
              </a:lnSpc>
              <a:buNone/>
            </a:pPr>
            <a:r>
              <a:rPr lang="en-US" sz="1600" dirty="0">
                <a:solidFill>
                  <a:srgbClr val="26332D"/>
                </a:solidFill>
                <a:latin typeface="Inter" pitchFamily="34" charset="0"/>
                <a:ea typeface="Inter" pitchFamily="34" charset="-122"/>
                <a:cs typeface="Inter" pitchFamily="34" charset="-120"/>
              </a:rPr>
              <a:t>and policy</a:t>
            </a:r>
            <a:endParaRPr lang="en-US" sz="1600" dirty="0"/>
          </a:p>
        </p:txBody>
      </p:sp>
      <p:sp>
        <p:nvSpPr>
          <p:cNvPr id="43" name="Shape 41"/>
          <p:cNvSpPr/>
          <p:nvPr/>
        </p:nvSpPr>
        <p:spPr>
          <a:xfrm>
            <a:off x="9902952" y="4087368"/>
            <a:ext cx="1536192" cy="438912"/>
          </a:xfrm>
          <a:prstGeom prst="roundRect">
            <a:avLst>
              <a:gd name="adj" fmla="val 25000"/>
            </a:avLst>
          </a:prstGeom>
          <a:solidFill>
            <a:srgbClr val="FFFFFF"/>
          </a:solidFill>
          <a:ln w="6350">
            <a:solidFill>
              <a:srgbClr val="FFFFFF"/>
            </a:solidFill>
            <a:prstDash val="solid"/>
          </a:ln>
        </p:spPr>
        <p:txBody>
          <a:bodyPr/>
          <a:lstStyle/>
          <a:p>
            <a:endParaRPr lang="es-MX"/>
          </a:p>
        </p:txBody>
      </p:sp>
      <p:sp>
        <p:nvSpPr>
          <p:cNvPr id="44" name="Text 42"/>
          <p:cNvSpPr/>
          <p:nvPr/>
        </p:nvSpPr>
        <p:spPr>
          <a:xfrm>
            <a:off x="10012680" y="4114800"/>
            <a:ext cx="1316736" cy="365760"/>
          </a:xfrm>
          <a:prstGeom prst="rect">
            <a:avLst/>
          </a:prstGeom>
          <a:noFill/>
          <a:ln/>
        </p:spPr>
        <p:txBody>
          <a:bodyPr wrap="square" lIns="0" tIns="0" rIns="0" bIns="0" rtlCol="0" anchor="ctr"/>
          <a:lstStyle/>
          <a:p>
            <a:pPr marL="0" indent="0" algn="ctr">
              <a:lnSpc>
                <a:spcPct val="100000"/>
              </a:lnSpc>
              <a:buNone/>
            </a:pPr>
            <a:r>
              <a:rPr lang="en-US" sz="1600" b="1" dirty="0">
                <a:solidFill>
                  <a:srgbClr val="19372F"/>
                </a:solidFill>
                <a:latin typeface="Inter" pitchFamily="34" charset="0"/>
                <a:ea typeface="Inter" pitchFamily="34" charset="-122"/>
                <a:cs typeface="Inter" pitchFamily="34" charset="-120"/>
              </a:rPr>
              <a:t>PORTFOLIO REVIEW</a:t>
            </a:r>
            <a:endParaRPr lang="en-US" sz="1600" dirty="0"/>
          </a:p>
        </p:txBody>
      </p:sp>
      <p:sp>
        <p:nvSpPr>
          <p:cNvPr id="45" name="Shape 43"/>
          <p:cNvSpPr/>
          <p:nvPr/>
        </p:nvSpPr>
        <p:spPr>
          <a:xfrm>
            <a:off x="685800" y="5166360"/>
            <a:ext cx="10835640" cy="621792"/>
          </a:xfrm>
          <a:prstGeom prst="roundRect">
            <a:avLst>
              <a:gd name="adj" fmla="val 17647"/>
            </a:avLst>
          </a:prstGeom>
          <a:solidFill>
            <a:srgbClr val="19372F"/>
          </a:solidFill>
          <a:ln w="10160">
            <a:solidFill>
              <a:srgbClr val="19372F"/>
            </a:solidFill>
            <a:prstDash val="solid"/>
          </a:ln>
        </p:spPr>
        <p:txBody>
          <a:bodyPr/>
          <a:lstStyle/>
          <a:p>
            <a:endParaRPr lang="es-MX"/>
          </a:p>
        </p:txBody>
      </p:sp>
      <p:sp>
        <p:nvSpPr>
          <p:cNvPr id="46" name="Text 44"/>
          <p:cNvSpPr/>
          <p:nvPr/>
        </p:nvSpPr>
        <p:spPr>
          <a:xfrm>
            <a:off x="877824" y="5294376"/>
            <a:ext cx="10424160" cy="365760"/>
          </a:xfrm>
          <a:prstGeom prst="rect">
            <a:avLst/>
          </a:prstGeom>
          <a:noFill/>
          <a:ln/>
        </p:spPr>
        <p:txBody>
          <a:bodyPr wrap="square" lIns="0" tIns="0" rIns="0" bIns="0" rtlCol="0" anchor="ctr"/>
          <a:lstStyle/>
          <a:p>
            <a:pPr marL="0" indent="0" algn="ctr">
              <a:lnSpc>
                <a:spcPct val="100000"/>
              </a:lnSpc>
              <a:buNone/>
            </a:pPr>
            <a:r>
              <a:rPr lang="en-US" sz="1600" b="1" dirty="0">
                <a:solidFill>
                  <a:srgbClr val="FFFFFF"/>
                </a:solidFill>
                <a:latin typeface="Inter" pitchFamily="34" charset="0"/>
                <a:ea typeface="Inter" pitchFamily="34" charset="-122"/>
                <a:cs typeface="Inter" pitchFamily="34" charset="-120"/>
              </a:rPr>
              <a:t>Scale evidence to exposure: quick screening for many; deeper assessment for larger investments.</a:t>
            </a:r>
            <a:endParaRPr lang="en-US" sz="1600" dirty="0"/>
          </a:p>
        </p:txBody>
      </p:sp>
      <p:sp>
        <p:nvSpPr>
          <p:cNvPr id="47" name="Slide Number Placeholder 0"/>
          <p:cNvSpPr>
            <a:spLocks noGrp="1"/>
          </p:cNvSpPr>
          <p:nvPr>
            <p:ph type="sldNum" sz="quarter" idx="4294967295"/>
          </p:nvPr>
        </p:nvSpPr>
        <p:spPr>
          <a:xfrm>
            <a:off x="11082528" y="6455664"/>
            <a:ext cx="548640" cy="265176"/>
          </a:xfrm>
          <a:prstGeom prst="rect">
            <a:avLst/>
          </a:prstGeom>
          <a:extLst>
            <a:ext uri="{C572A759-6A51-4108-AA02-DFA0A04FC94B}">
              <ma14:wrappingTextBoxFlag xmlns:ma14="http://schemas.microsoft.com/office/mac/drawingml/2011/main" xmlns="" val="0"/>
            </a:ext>
          </a:extLst>
        </p:spPr>
        <p:txBody>
          <a:bodyPr lIns="0" tIns="0" rIns="0" bIns="0"/>
          <a:lstStyle>
            <a:lvl1pPr>
              <a:defRPr sz="1600">
                <a:solidFill>
                  <a:srgbClr val="647268"/>
                </a:solidFill>
                <a:latin typeface="Inter"/>
                <a:ea typeface="Inter"/>
                <a:cs typeface="Inter"/>
              </a:defRPr>
            </a:lvl1pPr>
          </a:lstStyle>
          <a:p>
            <a:pPr algn="r"/>
            <a:fld id="{F7021451-1387-4CA6-816F-3879F97B5CBC}" type="slidenum">
              <a:rPr lang="en-US" b="0"/>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p:nvPr/>
        </p:nvSpPr>
        <p:spPr>
          <a:xfrm>
            <a:off x="603504" y="201168"/>
            <a:ext cx="7132320" cy="283464"/>
          </a:xfrm>
          <a:prstGeom prst="rect">
            <a:avLst/>
          </a:prstGeom>
          <a:noFill/>
          <a:ln/>
        </p:spPr>
        <p:txBody>
          <a:bodyPr wrap="square" lIns="0" tIns="0" rIns="0" bIns="0" rtlCol="0" anchor="ctr"/>
          <a:lstStyle/>
          <a:p>
            <a:pPr marL="0" indent="0" algn="l">
              <a:lnSpc>
                <a:spcPct val="100000"/>
              </a:lnSpc>
              <a:buNone/>
            </a:pPr>
            <a:r>
              <a:rPr lang="en-US" sz="1600" b="1" kern="0" spc="80" dirty="0">
                <a:solidFill>
                  <a:srgbClr val="2C6046"/>
                </a:solidFill>
                <a:latin typeface="Inter" pitchFamily="34" charset="0"/>
                <a:ea typeface="Inter" pitchFamily="34" charset="-122"/>
                <a:cs typeface="Inter" pitchFamily="34" charset="-120"/>
              </a:rPr>
              <a:t>10 / IMPLEMENTATION</a:t>
            </a:r>
            <a:endParaRPr lang="en-US" sz="1600" dirty="0"/>
          </a:p>
        </p:txBody>
      </p:sp>
      <p:sp>
        <p:nvSpPr>
          <p:cNvPr id="3" name="Text 1"/>
          <p:cNvSpPr/>
          <p:nvPr/>
        </p:nvSpPr>
        <p:spPr>
          <a:xfrm>
            <a:off x="8321040" y="201168"/>
            <a:ext cx="3273552" cy="283464"/>
          </a:xfrm>
          <a:prstGeom prst="rect">
            <a:avLst/>
          </a:prstGeom>
          <a:noFill/>
          <a:ln/>
        </p:spPr>
        <p:txBody>
          <a:bodyPr wrap="square" lIns="0" tIns="0" rIns="0" bIns="0" rtlCol="0" anchor="ctr"/>
          <a:lstStyle/>
          <a:p>
            <a:pPr marL="0" indent="0" algn="r">
              <a:lnSpc>
                <a:spcPct val="100000"/>
              </a:lnSpc>
              <a:buNone/>
            </a:pPr>
            <a:r>
              <a:rPr lang="en-US" sz="1600" dirty="0">
                <a:solidFill>
                  <a:srgbClr val="647268"/>
                </a:solidFill>
                <a:latin typeface="Inter" pitchFamily="34" charset="0"/>
                <a:ea typeface="Inter" pitchFamily="34" charset="-122"/>
                <a:cs typeface="Inter" pitchFamily="34" charset="-120"/>
              </a:rPr>
              <a:t>AGRI-PDB  /  AGROECOLOGY</a:t>
            </a:r>
            <a:endParaRPr lang="en-US" sz="1600" dirty="0"/>
          </a:p>
        </p:txBody>
      </p:sp>
      <p:sp>
        <p:nvSpPr>
          <p:cNvPr id="4" name="Text 2"/>
          <p:cNvSpPr/>
          <p:nvPr/>
        </p:nvSpPr>
        <p:spPr>
          <a:xfrm>
            <a:off x="603504" y="585216"/>
            <a:ext cx="10972800" cy="594360"/>
          </a:xfrm>
          <a:prstGeom prst="rect">
            <a:avLst/>
          </a:prstGeom>
          <a:noFill/>
          <a:ln/>
        </p:spPr>
        <p:txBody>
          <a:bodyPr wrap="square" lIns="0" tIns="0" rIns="0" bIns="0" rtlCol="0" anchor="ctr"/>
          <a:lstStyle/>
          <a:p>
            <a:pPr marL="0" indent="0" algn="l">
              <a:lnSpc>
                <a:spcPct val="100000"/>
              </a:lnSpc>
              <a:buNone/>
            </a:pPr>
            <a:r>
              <a:rPr lang="en-US" sz="2800" b="1" dirty="0">
                <a:solidFill>
                  <a:srgbClr val="19372F"/>
                </a:solidFill>
                <a:latin typeface="Montserrat" pitchFamily="34" charset="0"/>
                <a:ea typeface="Montserrat" pitchFamily="34" charset="-122"/>
                <a:cs typeface="Montserrat" pitchFamily="34" charset="-120"/>
              </a:rPr>
              <a:t>Credit alone will not remove transition barriers.</a:t>
            </a:r>
            <a:endParaRPr lang="en-US" sz="2800" dirty="0"/>
          </a:p>
        </p:txBody>
      </p:sp>
      <p:sp>
        <p:nvSpPr>
          <p:cNvPr id="5" name="Shape 3"/>
          <p:cNvSpPr/>
          <p:nvPr/>
        </p:nvSpPr>
        <p:spPr>
          <a:xfrm>
            <a:off x="704088" y="1417320"/>
            <a:ext cx="10771632" cy="704088"/>
          </a:xfrm>
          <a:prstGeom prst="roundRect">
            <a:avLst>
              <a:gd name="adj" fmla="val 15584"/>
            </a:avLst>
          </a:prstGeom>
          <a:solidFill>
            <a:srgbClr val="DDE7D7"/>
          </a:solidFill>
          <a:ln w="10160">
            <a:solidFill>
              <a:srgbClr val="DDE7D7"/>
            </a:solidFill>
            <a:prstDash val="solid"/>
          </a:ln>
        </p:spPr>
        <p:txBody>
          <a:bodyPr/>
          <a:lstStyle/>
          <a:p>
            <a:endParaRPr lang="es-MX"/>
          </a:p>
        </p:txBody>
      </p:sp>
      <p:sp>
        <p:nvSpPr>
          <p:cNvPr id="6" name="Shape 4"/>
          <p:cNvSpPr/>
          <p:nvPr/>
        </p:nvSpPr>
        <p:spPr>
          <a:xfrm>
            <a:off x="914400" y="1645920"/>
            <a:ext cx="228600" cy="228600"/>
          </a:xfrm>
          <a:prstGeom prst="ellipse">
            <a:avLst/>
          </a:prstGeom>
          <a:solidFill>
            <a:srgbClr val="2C6046"/>
          </a:solidFill>
          <a:ln w="6350">
            <a:solidFill>
              <a:srgbClr val="2C6046"/>
            </a:solidFill>
            <a:prstDash val="solid"/>
          </a:ln>
        </p:spPr>
        <p:txBody>
          <a:bodyPr/>
          <a:lstStyle/>
          <a:p>
            <a:endParaRPr lang="es-MX"/>
          </a:p>
        </p:txBody>
      </p:sp>
      <p:sp>
        <p:nvSpPr>
          <p:cNvPr id="7" name="Text 5"/>
          <p:cNvSpPr/>
          <p:nvPr/>
        </p:nvSpPr>
        <p:spPr>
          <a:xfrm>
            <a:off x="1325880" y="1563624"/>
            <a:ext cx="3200400" cy="384048"/>
          </a:xfrm>
          <a:prstGeom prst="rect">
            <a:avLst/>
          </a:prstGeom>
          <a:noFill/>
          <a:ln/>
        </p:spPr>
        <p:txBody>
          <a:bodyPr wrap="square" lIns="0" tIns="0" rIns="0" bIns="0" rtlCol="0" anchor="ctr"/>
          <a:lstStyle/>
          <a:p>
            <a:pPr marL="0" indent="0" algn="l">
              <a:lnSpc>
                <a:spcPct val="100000"/>
              </a:lnSpc>
              <a:buNone/>
            </a:pPr>
            <a:r>
              <a:rPr lang="en-US" sz="1700" b="1" dirty="0">
                <a:solidFill>
                  <a:srgbClr val="19372F"/>
                </a:solidFill>
                <a:latin typeface="Montserrat" pitchFamily="34" charset="0"/>
                <a:ea typeface="Montserrat" pitchFamily="34" charset="-122"/>
                <a:cs typeface="Montserrat" pitchFamily="34" charset="-120"/>
              </a:rPr>
              <a:t>Resistance to change</a:t>
            </a:r>
            <a:endParaRPr lang="en-US" sz="1700" dirty="0"/>
          </a:p>
        </p:txBody>
      </p:sp>
      <p:sp>
        <p:nvSpPr>
          <p:cNvPr id="8" name="Shape 6"/>
          <p:cNvSpPr/>
          <p:nvPr/>
        </p:nvSpPr>
        <p:spPr>
          <a:xfrm>
            <a:off x="4572000" y="1536192"/>
            <a:ext cx="0" cy="466344"/>
          </a:xfrm>
          <a:prstGeom prst="line">
            <a:avLst/>
          </a:prstGeom>
          <a:noFill/>
          <a:ln w="15240">
            <a:solidFill>
              <a:srgbClr val="FFFFFF"/>
            </a:solidFill>
            <a:prstDash val="solid"/>
          </a:ln>
        </p:spPr>
        <p:txBody>
          <a:bodyPr/>
          <a:lstStyle/>
          <a:p>
            <a:endParaRPr lang="es-MX"/>
          </a:p>
        </p:txBody>
      </p:sp>
      <p:sp>
        <p:nvSpPr>
          <p:cNvPr id="9" name="Text 7"/>
          <p:cNvSpPr/>
          <p:nvPr/>
        </p:nvSpPr>
        <p:spPr>
          <a:xfrm>
            <a:off x="4828032" y="1563624"/>
            <a:ext cx="6382512" cy="384048"/>
          </a:xfrm>
          <a:prstGeom prst="rect">
            <a:avLst/>
          </a:prstGeom>
          <a:noFill/>
          <a:ln/>
        </p:spPr>
        <p:txBody>
          <a:bodyPr wrap="square" lIns="0" tIns="0" rIns="0" bIns="0" rtlCol="0" anchor="ctr"/>
          <a:lstStyle/>
          <a:p>
            <a:pPr marL="0" indent="0" algn="l">
              <a:lnSpc>
                <a:spcPct val="100000"/>
              </a:lnSpc>
              <a:buNone/>
            </a:pPr>
            <a:r>
              <a:rPr lang="en-US" dirty="0">
                <a:solidFill>
                  <a:srgbClr val="26332D"/>
                </a:solidFill>
                <a:latin typeface="Inter" pitchFamily="34" charset="0"/>
                <a:ea typeface="Inter" pitchFamily="34" charset="-122"/>
                <a:cs typeface="Inter" pitchFamily="34" charset="-120"/>
              </a:rPr>
              <a:t>Leadership, internal roadmap and staff learning</a:t>
            </a:r>
            <a:endParaRPr lang="en-US" dirty="0"/>
          </a:p>
        </p:txBody>
      </p:sp>
      <p:sp>
        <p:nvSpPr>
          <p:cNvPr id="10" name="Shape 8"/>
          <p:cNvSpPr/>
          <p:nvPr/>
        </p:nvSpPr>
        <p:spPr>
          <a:xfrm>
            <a:off x="704088" y="2276856"/>
            <a:ext cx="10771632" cy="704088"/>
          </a:xfrm>
          <a:prstGeom prst="roundRect">
            <a:avLst>
              <a:gd name="adj" fmla="val 15584"/>
            </a:avLst>
          </a:prstGeom>
          <a:solidFill>
            <a:srgbClr val="E7EFF1"/>
          </a:solidFill>
          <a:ln w="10160">
            <a:solidFill>
              <a:srgbClr val="E7EFF1"/>
            </a:solidFill>
            <a:prstDash val="solid"/>
          </a:ln>
        </p:spPr>
        <p:txBody>
          <a:bodyPr/>
          <a:lstStyle/>
          <a:p>
            <a:endParaRPr lang="es-MX"/>
          </a:p>
        </p:txBody>
      </p:sp>
      <p:sp>
        <p:nvSpPr>
          <p:cNvPr id="11" name="Shape 9"/>
          <p:cNvSpPr/>
          <p:nvPr/>
        </p:nvSpPr>
        <p:spPr>
          <a:xfrm>
            <a:off x="914400" y="2505456"/>
            <a:ext cx="228600" cy="228600"/>
          </a:xfrm>
          <a:prstGeom prst="ellipse">
            <a:avLst/>
          </a:prstGeom>
          <a:solidFill>
            <a:srgbClr val="638493"/>
          </a:solidFill>
          <a:ln w="6350">
            <a:solidFill>
              <a:srgbClr val="638493"/>
            </a:solidFill>
            <a:prstDash val="solid"/>
          </a:ln>
        </p:spPr>
        <p:txBody>
          <a:bodyPr/>
          <a:lstStyle/>
          <a:p>
            <a:endParaRPr lang="es-MX"/>
          </a:p>
        </p:txBody>
      </p:sp>
      <p:sp>
        <p:nvSpPr>
          <p:cNvPr id="12" name="Text 10"/>
          <p:cNvSpPr/>
          <p:nvPr/>
        </p:nvSpPr>
        <p:spPr>
          <a:xfrm>
            <a:off x="1325880" y="2423160"/>
            <a:ext cx="3200400" cy="384048"/>
          </a:xfrm>
          <a:prstGeom prst="rect">
            <a:avLst/>
          </a:prstGeom>
          <a:noFill/>
          <a:ln/>
        </p:spPr>
        <p:txBody>
          <a:bodyPr wrap="square" lIns="0" tIns="0" rIns="0" bIns="0" rtlCol="0" anchor="ctr"/>
          <a:lstStyle/>
          <a:p>
            <a:pPr marL="0" indent="0" algn="l">
              <a:lnSpc>
                <a:spcPct val="100000"/>
              </a:lnSpc>
              <a:buNone/>
            </a:pPr>
            <a:r>
              <a:rPr lang="en-US" sz="1700" b="1" dirty="0">
                <a:solidFill>
                  <a:srgbClr val="19372F"/>
                </a:solidFill>
                <a:latin typeface="Montserrat" pitchFamily="34" charset="0"/>
                <a:ea typeface="Montserrat" pitchFamily="34" charset="-122"/>
                <a:cs typeface="Montserrat" pitchFamily="34" charset="-120"/>
              </a:rPr>
              <a:t>Uneven access to resources</a:t>
            </a:r>
            <a:endParaRPr lang="en-US" sz="1700" dirty="0"/>
          </a:p>
        </p:txBody>
      </p:sp>
      <p:sp>
        <p:nvSpPr>
          <p:cNvPr id="13" name="Shape 11"/>
          <p:cNvSpPr/>
          <p:nvPr/>
        </p:nvSpPr>
        <p:spPr>
          <a:xfrm>
            <a:off x="4572000" y="2395728"/>
            <a:ext cx="0" cy="466344"/>
          </a:xfrm>
          <a:prstGeom prst="line">
            <a:avLst/>
          </a:prstGeom>
          <a:noFill/>
          <a:ln w="15240">
            <a:solidFill>
              <a:srgbClr val="FFFFFF"/>
            </a:solidFill>
            <a:prstDash val="solid"/>
          </a:ln>
        </p:spPr>
        <p:txBody>
          <a:bodyPr/>
          <a:lstStyle/>
          <a:p>
            <a:endParaRPr lang="es-MX"/>
          </a:p>
        </p:txBody>
      </p:sp>
      <p:sp>
        <p:nvSpPr>
          <p:cNvPr id="14" name="Text 12"/>
          <p:cNvSpPr/>
          <p:nvPr/>
        </p:nvSpPr>
        <p:spPr>
          <a:xfrm>
            <a:off x="4828032" y="2423160"/>
            <a:ext cx="6382512" cy="384048"/>
          </a:xfrm>
          <a:prstGeom prst="rect">
            <a:avLst/>
          </a:prstGeom>
          <a:noFill/>
          <a:ln/>
        </p:spPr>
        <p:txBody>
          <a:bodyPr wrap="square" lIns="0" tIns="0" rIns="0" bIns="0" rtlCol="0" anchor="ctr"/>
          <a:lstStyle/>
          <a:p>
            <a:pPr marL="0" indent="0" algn="l">
              <a:lnSpc>
                <a:spcPct val="100000"/>
              </a:lnSpc>
              <a:buNone/>
            </a:pPr>
            <a:r>
              <a:rPr lang="en-US" dirty="0">
                <a:solidFill>
                  <a:srgbClr val="26332D"/>
                </a:solidFill>
                <a:latin typeface="Inter" pitchFamily="34" charset="0"/>
                <a:ea typeface="Inter" pitchFamily="34" charset="-122"/>
                <a:cs typeface="Inter" pitchFamily="34" charset="-120"/>
              </a:rPr>
              <a:t>Pair finance with extension and research</a:t>
            </a:r>
            <a:endParaRPr lang="en-US" dirty="0"/>
          </a:p>
        </p:txBody>
      </p:sp>
      <p:sp>
        <p:nvSpPr>
          <p:cNvPr id="15" name="Shape 13"/>
          <p:cNvSpPr/>
          <p:nvPr/>
        </p:nvSpPr>
        <p:spPr>
          <a:xfrm>
            <a:off x="704088" y="3136392"/>
            <a:ext cx="10771632" cy="704088"/>
          </a:xfrm>
          <a:prstGeom prst="roundRect">
            <a:avLst>
              <a:gd name="adj" fmla="val 15584"/>
            </a:avLst>
          </a:prstGeom>
          <a:solidFill>
            <a:srgbClr val="F4EFD9"/>
          </a:solidFill>
          <a:ln w="10160">
            <a:solidFill>
              <a:srgbClr val="F4EFD9"/>
            </a:solidFill>
            <a:prstDash val="solid"/>
          </a:ln>
        </p:spPr>
        <p:txBody>
          <a:bodyPr/>
          <a:lstStyle/>
          <a:p>
            <a:endParaRPr lang="es-MX"/>
          </a:p>
        </p:txBody>
      </p:sp>
      <p:sp>
        <p:nvSpPr>
          <p:cNvPr id="16" name="Shape 14"/>
          <p:cNvSpPr/>
          <p:nvPr/>
        </p:nvSpPr>
        <p:spPr>
          <a:xfrm>
            <a:off x="914400" y="3364992"/>
            <a:ext cx="228600" cy="228600"/>
          </a:xfrm>
          <a:prstGeom prst="ellipse">
            <a:avLst/>
          </a:prstGeom>
          <a:solidFill>
            <a:srgbClr val="987833"/>
          </a:solidFill>
          <a:ln w="6350">
            <a:solidFill>
              <a:srgbClr val="987833"/>
            </a:solidFill>
            <a:prstDash val="solid"/>
          </a:ln>
        </p:spPr>
        <p:txBody>
          <a:bodyPr/>
          <a:lstStyle/>
          <a:p>
            <a:endParaRPr lang="es-MX"/>
          </a:p>
        </p:txBody>
      </p:sp>
      <p:sp>
        <p:nvSpPr>
          <p:cNvPr id="17" name="Text 15"/>
          <p:cNvSpPr/>
          <p:nvPr/>
        </p:nvSpPr>
        <p:spPr>
          <a:xfrm>
            <a:off x="1325880" y="3282696"/>
            <a:ext cx="3200400" cy="384048"/>
          </a:xfrm>
          <a:prstGeom prst="rect">
            <a:avLst/>
          </a:prstGeom>
          <a:noFill/>
          <a:ln/>
        </p:spPr>
        <p:txBody>
          <a:bodyPr wrap="square" lIns="0" tIns="0" rIns="0" bIns="0" rtlCol="0" anchor="ctr"/>
          <a:lstStyle/>
          <a:p>
            <a:pPr marL="0" indent="0" algn="l">
              <a:lnSpc>
                <a:spcPct val="100000"/>
              </a:lnSpc>
              <a:buNone/>
            </a:pPr>
            <a:r>
              <a:rPr lang="en-US" sz="1700" b="1" dirty="0">
                <a:solidFill>
                  <a:srgbClr val="19372F"/>
                </a:solidFill>
                <a:latin typeface="Montserrat" pitchFamily="34" charset="0"/>
                <a:ea typeface="Montserrat" pitchFamily="34" charset="-122"/>
                <a:cs typeface="Montserrat" pitchFamily="34" charset="-120"/>
              </a:rPr>
              <a:t>Measurement gaps</a:t>
            </a:r>
            <a:endParaRPr lang="en-US" sz="1700" dirty="0"/>
          </a:p>
        </p:txBody>
      </p:sp>
      <p:sp>
        <p:nvSpPr>
          <p:cNvPr id="18" name="Shape 16"/>
          <p:cNvSpPr/>
          <p:nvPr/>
        </p:nvSpPr>
        <p:spPr>
          <a:xfrm>
            <a:off x="4572000" y="3255264"/>
            <a:ext cx="0" cy="466344"/>
          </a:xfrm>
          <a:prstGeom prst="line">
            <a:avLst/>
          </a:prstGeom>
          <a:noFill/>
          <a:ln w="15240">
            <a:solidFill>
              <a:srgbClr val="FFFFFF"/>
            </a:solidFill>
            <a:prstDash val="solid"/>
          </a:ln>
        </p:spPr>
        <p:txBody>
          <a:bodyPr/>
          <a:lstStyle/>
          <a:p>
            <a:endParaRPr lang="es-MX"/>
          </a:p>
        </p:txBody>
      </p:sp>
      <p:sp>
        <p:nvSpPr>
          <p:cNvPr id="19" name="Text 17"/>
          <p:cNvSpPr/>
          <p:nvPr/>
        </p:nvSpPr>
        <p:spPr>
          <a:xfrm>
            <a:off x="4828032" y="3282696"/>
            <a:ext cx="6382512" cy="384048"/>
          </a:xfrm>
          <a:prstGeom prst="rect">
            <a:avLst/>
          </a:prstGeom>
          <a:noFill/>
          <a:ln/>
        </p:spPr>
        <p:txBody>
          <a:bodyPr wrap="square" lIns="0" tIns="0" rIns="0" bIns="0" rtlCol="0" anchor="ctr"/>
          <a:lstStyle/>
          <a:p>
            <a:pPr marL="0" indent="0" algn="l">
              <a:lnSpc>
                <a:spcPct val="100000"/>
              </a:lnSpc>
              <a:buNone/>
            </a:pPr>
            <a:r>
              <a:rPr lang="en-US" dirty="0">
                <a:solidFill>
                  <a:srgbClr val="26332D"/>
                </a:solidFill>
                <a:latin typeface="Inter" pitchFamily="34" charset="0"/>
                <a:ea typeface="Inter" pitchFamily="34" charset="-122"/>
                <a:cs typeface="Inter" pitchFamily="34" charset="-120"/>
              </a:rPr>
              <a:t>Agree a baseline and proportionate indicators</a:t>
            </a:r>
            <a:endParaRPr lang="en-US" dirty="0"/>
          </a:p>
        </p:txBody>
      </p:sp>
      <p:sp>
        <p:nvSpPr>
          <p:cNvPr id="20" name="Shape 18"/>
          <p:cNvSpPr/>
          <p:nvPr/>
        </p:nvSpPr>
        <p:spPr>
          <a:xfrm>
            <a:off x="704088" y="3995928"/>
            <a:ext cx="10771632" cy="704088"/>
          </a:xfrm>
          <a:prstGeom prst="roundRect">
            <a:avLst>
              <a:gd name="adj" fmla="val 15584"/>
            </a:avLst>
          </a:prstGeom>
          <a:solidFill>
            <a:srgbClr val="F3E7DF"/>
          </a:solidFill>
          <a:ln w="10160">
            <a:solidFill>
              <a:srgbClr val="F3E7DF"/>
            </a:solidFill>
            <a:prstDash val="solid"/>
          </a:ln>
        </p:spPr>
        <p:txBody>
          <a:bodyPr/>
          <a:lstStyle/>
          <a:p>
            <a:endParaRPr lang="es-MX"/>
          </a:p>
        </p:txBody>
      </p:sp>
      <p:sp>
        <p:nvSpPr>
          <p:cNvPr id="21" name="Shape 19"/>
          <p:cNvSpPr/>
          <p:nvPr/>
        </p:nvSpPr>
        <p:spPr>
          <a:xfrm>
            <a:off x="914400" y="4224528"/>
            <a:ext cx="228600" cy="228600"/>
          </a:xfrm>
          <a:prstGeom prst="ellipse">
            <a:avLst/>
          </a:prstGeom>
          <a:solidFill>
            <a:srgbClr val="B96543"/>
          </a:solidFill>
          <a:ln w="6350">
            <a:solidFill>
              <a:srgbClr val="B96543"/>
            </a:solidFill>
            <a:prstDash val="solid"/>
          </a:ln>
        </p:spPr>
        <p:txBody>
          <a:bodyPr/>
          <a:lstStyle/>
          <a:p>
            <a:endParaRPr lang="es-MX"/>
          </a:p>
        </p:txBody>
      </p:sp>
      <p:sp>
        <p:nvSpPr>
          <p:cNvPr id="22" name="Text 20"/>
          <p:cNvSpPr/>
          <p:nvPr/>
        </p:nvSpPr>
        <p:spPr>
          <a:xfrm>
            <a:off x="1325880" y="4142232"/>
            <a:ext cx="3200400" cy="384048"/>
          </a:xfrm>
          <a:prstGeom prst="rect">
            <a:avLst/>
          </a:prstGeom>
          <a:noFill/>
          <a:ln/>
        </p:spPr>
        <p:txBody>
          <a:bodyPr wrap="square" lIns="0" tIns="0" rIns="0" bIns="0" rtlCol="0" anchor="ctr"/>
          <a:lstStyle/>
          <a:p>
            <a:pPr marL="0" indent="0" algn="l">
              <a:lnSpc>
                <a:spcPct val="100000"/>
              </a:lnSpc>
              <a:buNone/>
            </a:pPr>
            <a:r>
              <a:rPr lang="en-US" sz="1700" b="1" dirty="0">
                <a:solidFill>
                  <a:srgbClr val="19372F"/>
                </a:solidFill>
                <a:latin typeface="Montserrat" pitchFamily="34" charset="0"/>
                <a:ea typeface="Montserrat" pitchFamily="34" charset="-122"/>
                <a:cs typeface="Montserrat" pitchFamily="34" charset="-120"/>
              </a:rPr>
              <a:t>Long horizons</a:t>
            </a:r>
            <a:endParaRPr lang="en-US" sz="1700" dirty="0"/>
          </a:p>
        </p:txBody>
      </p:sp>
      <p:sp>
        <p:nvSpPr>
          <p:cNvPr id="23" name="Shape 21"/>
          <p:cNvSpPr/>
          <p:nvPr/>
        </p:nvSpPr>
        <p:spPr>
          <a:xfrm>
            <a:off x="4572000" y="4114800"/>
            <a:ext cx="0" cy="466344"/>
          </a:xfrm>
          <a:prstGeom prst="line">
            <a:avLst/>
          </a:prstGeom>
          <a:noFill/>
          <a:ln w="15240">
            <a:solidFill>
              <a:srgbClr val="FFFFFF"/>
            </a:solidFill>
            <a:prstDash val="solid"/>
          </a:ln>
        </p:spPr>
        <p:txBody>
          <a:bodyPr/>
          <a:lstStyle/>
          <a:p>
            <a:endParaRPr lang="es-MX"/>
          </a:p>
        </p:txBody>
      </p:sp>
      <p:sp>
        <p:nvSpPr>
          <p:cNvPr id="24" name="Text 22"/>
          <p:cNvSpPr/>
          <p:nvPr/>
        </p:nvSpPr>
        <p:spPr>
          <a:xfrm>
            <a:off x="4828032" y="4142232"/>
            <a:ext cx="6382512" cy="384048"/>
          </a:xfrm>
          <a:prstGeom prst="rect">
            <a:avLst/>
          </a:prstGeom>
          <a:noFill/>
          <a:ln/>
        </p:spPr>
        <p:txBody>
          <a:bodyPr wrap="square" lIns="0" tIns="0" rIns="0" bIns="0" rtlCol="0" anchor="ctr"/>
          <a:lstStyle/>
          <a:p>
            <a:pPr marL="0" indent="0" algn="l">
              <a:lnSpc>
                <a:spcPct val="100000"/>
              </a:lnSpc>
              <a:buNone/>
            </a:pPr>
            <a:r>
              <a:rPr lang="en-US" dirty="0">
                <a:solidFill>
                  <a:srgbClr val="26332D"/>
                </a:solidFill>
                <a:latin typeface="Inter" pitchFamily="34" charset="0"/>
                <a:ea typeface="Inter" pitchFamily="34" charset="-122"/>
                <a:cs typeface="Inter" pitchFamily="34" charset="-120"/>
              </a:rPr>
              <a:t>Adapt risk tools to cash flow and context</a:t>
            </a:r>
            <a:endParaRPr lang="en-US" dirty="0"/>
          </a:p>
        </p:txBody>
      </p:sp>
      <p:sp>
        <p:nvSpPr>
          <p:cNvPr id="25" name="Shape 23"/>
          <p:cNvSpPr/>
          <p:nvPr/>
        </p:nvSpPr>
        <p:spPr>
          <a:xfrm>
            <a:off x="704088" y="4855464"/>
            <a:ext cx="10771632" cy="704088"/>
          </a:xfrm>
          <a:prstGeom prst="roundRect">
            <a:avLst>
              <a:gd name="adj" fmla="val 15584"/>
            </a:avLst>
          </a:prstGeom>
          <a:solidFill>
            <a:srgbClr val="E8ECE7"/>
          </a:solidFill>
          <a:ln w="10160">
            <a:solidFill>
              <a:srgbClr val="E8ECE7"/>
            </a:solidFill>
            <a:prstDash val="solid"/>
          </a:ln>
        </p:spPr>
        <p:txBody>
          <a:bodyPr/>
          <a:lstStyle/>
          <a:p>
            <a:endParaRPr lang="es-MX"/>
          </a:p>
        </p:txBody>
      </p:sp>
      <p:sp>
        <p:nvSpPr>
          <p:cNvPr id="26" name="Shape 24"/>
          <p:cNvSpPr/>
          <p:nvPr/>
        </p:nvSpPr>
        <p:spPr>
          <a:xfrm>
            <a:off x="914400" y="5084064"/>
            <a:ext cx="228600" cy="228600"/>
          </a:xfrm>
          <a:prstGeom prst="ellipse">
            <a:avLst/>
          </a:prstGeom>
          <a:solidFill>
            <a:srgbClr val="19372F"/>
          </a:solidFill>
          <a:ln w="6350">
            <a:solidFill>
              <a:srgbClr val="19372F"/>
            </a:solidFill>
            <a:prstDash val="solid"/>
          </a:ln>
        </p:spPr>
        <p:txBody>
          <a:bodyPr/>
          <a:lstStyle/>
          <a:p>
            <a:endParaRPr lang="es-MX"/>
          </a:p>
        </p:txBody>
      </p:sp>
      <p:sp>
        <p:nvSpPr>
          <p:cNvPr id="27" name="Text 25"/>
          <p:cNvSpPr/>
          <p:nvPr/>
        </p:nvSpPr>
        <p:spPr>
          <a:xfrm>
            <a:off x="1325880" y="5001768"/>
            <a:ext cx="3200400" cy="384048"/>
          </a:xfrm>
          <a:prstGeom prst="rect">
            <a:avLst/>
          </a:prstGeom>
          <a:noFill/>
          <a:ln/>
        </p:spPr>
        <p:txBody>
          <a:bodyPr wrap="square" lIns="0" tIns="0" rIns="0" bIns="0" rtlCol="0" anchor="ctr"/>
          <a:lstStyle/>
          <a:p>
            <a:pPr marL="0" indent="0" algn="l">
              <a:lnSpc>
                <a:spcPct val="100000"/>
              </a:lnSpc>
              <a:buNone/>
            </a:pPr>
            <a:r>
              <a:rPr lang="en-US" sz="1700" b="1" dirty="0">
                <a:solidFill>
                  <a:srgbClr val="19372F"/>
                </a:solidFill>
                <a:latin typeface="Montserrat" pitchFamily="34" charset="0"/>
                <a:ea typeface="Montserrat" pitchFamily="34" charset="-122"/>
                <a:cs typeface="Montserrat" pitchFamily="34" charset="-120"/>
              </a:rPr>
              <a:t>Coordination needs</a:t>
            </a:r>
            <a:endParaRPr lang="en-US" sz="1700" dirty="0"/>
          </a:p>
        </p:txBody>
      </p:sp>
      <p:sp>
        <p:nvSpPr>
          <p:cNvPr id="28" name="Shape 26"/>
          <p:cNvSpPr/>
          <p:nvPr/>
        </p:nvSpPr>
        <p:spPr>
          <a:xfrm>
            <a:off x="4572000" y="4974336"/>
            <a:ext cx="0" cy="466344"/>
          </a:xfrm>
          <a:prstGeom prst="line">
            <a:avLst/>
          </a:prstGeom>
          <a:noFill/>
          <a:ln w="15240">
            <a:solidFill>
              <a:srgbClr val="FFFFFF"/>
            </a:solidFill>
            <a:prstDash val="solid"/>
          </a:ln>
        </p:spPr>
        <p:txBody>
          <a:bodyPr/>
          <a:lstStyle/>
          <a:p>
            <a:endParaRPr lang="es-MX"/>
          </a:p>
        </p:txBody>
      </p:sp>
      <p:sp>
        <p:nvSpPr>
          <p:cNvPr id="29" name="Text 27"/>
          <p:cNvSpPr/>
          <p:nvPr/>
        </p:nvSpPr>
        <p:spPr>
          <a:xfrm>
            <a:off x="4828032" y="5001768"/>
            <a:ext cx="6382512" cy="384048"/>
          </a:xfrm>
          <a:prstGeom prst="rect">
            <a:avLst/>
          </a:prstGeom>
          <a:noFill/>
          <a:ln/>
        </p:spPr>
        <p:txBody>
          <a:bodyPr wrap="square" lIns="0" tIns="0" rIns="0" bIns="0" rtlCol="0" anchor="ctr"/>
          <a:lstStyle/>
          <a:p>
            <a:pPr marL="0" indent="0" algn="l">
              <a:lnSpc>
                <a:spcPct val="100000"/>
              </a:lnSpc>
              <a:buNone/>
            </a:pPr>
            <a:r>
              <a:rPr lang="en-US" dirty="0">
                <a:solidFill>
                  <a:srgbClr val="26332D"/>
                </a:solidFill>
                <a:latin typeface="Inter" pitchFamily="34" charset="0"/>
                <a:ea typeface="Inter" pitchFamily="34" charset="-122"/>
                <a:cs typeface="Inter" pitchFamily="34" charset="-120"/>
              </a:rPr>
              <a:t>Set roles with producers, buyers and agencies</a:t>
            </a:r>
            <a:endParaRPr lang="en-US" dirty="0"/>
          </a:p>
        </p:txBody>
      </p:sp>
      <p:sp>
        <p:nvSpPr>
          <p:cNvPr id="30" name="Slide Number Placeholder 0"/>
          <p:cNvSpPr>
            <a:spLocks noGrp="1"/>
          </p:cNvSpPr>
          <p:nvPr>
            <p:ph type="sldNum" sz="quarter" idx="4294967295"/>
          </p:nvPr>
        </p:nvSpPr>
        <p:spPr>
          <a:xfrm>
            <a:off x="11082528" y="6455664"/>
            <a:ext cx="548640" cy="265176"/>
          </a:xfrm>
          <a:prstGeom prst="rect">
            <a:avLst/>
          </a:prstGeom>
          <a:extLst>
            <a:ext uri="{C572A759-6A51-4108-AA02-DFA0A04FC94B}">
              <ma14:wrappingTextBoxFlag xmlns:ma14="http://schemas.microsoft.com/office/mac/drawingml/2011/main" xmlns="" val="0"/>
            </a:ext>
          </a:extLst>
        </p:spPr>
        <p:txBody>
          <a:bodyPr lIns="0" tIns="0" rIns="0" bIns="0"/>
          <a:lstStyle>
            <a:lvl1pPr>
              <a:defRPr sz="1600">
                <a:solidFill>
                  <a:srgbClr val="647268"/>
                </a:solidFill>
                <a:latin typeface="Inter"/>
                <a:ea typeface="Inter"/>
                <a:cs typeface="Inter"/>
              </a:defRPr>
            </a:lvl1pPr>
          </a:lstStyle>
          <a:p>
            <a:pPr algn="r"/>
            <a:fld id="{F7021451-1387-4CA6-816F-3879F97B5CBC}" type="slidenum">
              <a:rPr lang="en-US" b="0"/>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0"/>
          <p:cNvSpPr/>
          <p:nvPr/>
        </p:nvSpPr>
        <p:spPr>
          <a:xfrm>
            <a:off x="603504" y="201168"/>
            <a:ext cx="7132320" cy="283464"/>
          </a:xfrm>
          <a:prstGeom prst="rect">
            <a:avLst/>
          </a:prstGeom>
          <a:noFill/>
          <a:ln/>
        </p:spPr>
        <p:txBody>
          <a:bodyPr wrap="square" lIns="0" tIns="0" rIns="0" bIns="0" rtlCol="0" anchor="ctr"/>
          <a:lstStyle/>
          <a:p>
            <a:pPr marL="0" indent="0" algn="l">
              <a:lnSpc>
                <a:spcPct val="100000"/>
              </a:lnSpc>
              <a:buNone/>
            </a:pPr>
            <a:r>
              <a:rPr lang="en-US" sz="1600" b="1" kern="0" spc="80" dirty="0">
                <a:solidFill>
                  <a:srgbClr val="2C6046"/>
                </a:solidFill>
                <a:latin typeface="Inter" pitchFamily="34" charset="0"/>
                <a:ea typeface="Inter" pitchFamily="34" charset="-122"/>
                <a:cs typeface="Inter" pitchFamily="34" charset="-120"/>
              </a:rPr>
              <a:t>11 / THE LONGER-TERM CASE</a:t>
            </a:r>
            <a:endParaRPr lang="en-US" sz="1600" dirty="0"/>
          </a:p>
        </p:txBody>
      </p:sp>
      <p:sp>
        <p:nvSpPr>
          <p:cNvPr id="3" name="Text 1"/>
          <p:cNvSpPr/>
          <p:nvPr/>
        </p:nvSpPr>
        <p:spPr>
          <a:xfrm>
            <a:off x="8321040" y="201168"/>
            <a:ext cx="3273552" cy="283464"/>
          </a:xfrm>
          <a:prstGeom prst="rect">
            <a:avLst/>
          </a:prstGeom>
          <a:noFill/>
          <a:ln/>
        </p:spPr>
        <p:txBody>
          <a:bodyPr wrap="square" lIns="0" tIns="0" rIns="0" bIns="0" rtlCol="0" anchor="ctr"/>
          <a:lstStyle/>
          <a:p>
            <a:pPr marL="0" indent="0" algn="r">
              <a:lnSpc>
                <a:spcPct val="100000"/>
              </a:lnSpc>
              <a:buNone/>
            </a:pPr>
            <a:r>
              <a:rPr lang="en-US" sz="1600" dirty="0">
                <a:solidFill>
                  <a:srgbClr val="647268"/>
                </a:solidFill>
                <a:latin typeface="Inter" pitchFamily="34" charset="0"/>
                <a:ea typeface="Inter" pitchFamily="34" charset="-122"/>
                <a:cs typeface="Inter" pitchFamily="34" charset="-120"/>
              </a:rPr>
              <a:t>AGRI-PDB  /  AGROECOLOGY</a:t>
            </a:r>
            <a:endParaRPr lang="en-US" sz="1600" dirty="0"/>
          </a:p>
        </p:txBody>
      </p:sp>
      <p:sp>
        <p:nvSpPr>
          <p:cNvPr id="4" name="Text 2"/>
          <p:cNvSpPr/>
          <p:nvPr/>
        </p:nvSpPr>
        <p:spPr>
          <a:xfrm>
            <a:off x="603504" y="585216"/>
            <a:ext cx="10972800" cy="594360"/>
          </a:xfrm>
          <a:prstGeom prst="rect">
            <a:avLst/>
          </a:prstGeom>
          <a:noFill/>
          <a:ln/>
        </p:spPr>
        <p:txBody>
          <a:bodyPr wrap="square" lIns="0" tIns="0" rIns="0" bIns="0" rtlCol="0" anchor="ctr"/>
          <a:lstStyle/>
          <a:p>
            <a:pPr marL="0" indent="0" algn="l">
              <a:lnSpc>
                <a:spcPct val="100000"/>
              </a:lnSpc>
              <a:buNone/>
            </a:pPr>
            <a:r>
              <a:rPr lang="en-US" sz="2800" b="1" dirty="0">
                <a:solidFill>
                  <a:srgbClr val="19372F"/>
                </a:solidFill>
                <a:latin typeface="Montserrat" pitchFamily="34" charset="0"/>
                <a:ea typeface="Montserrat" pitchFamily="34" charset="-122"/>
                <a:cs typeface="Montserrat" pitchFamily="34" charset="-120"/>
              </a:rPr>
              <a:t>The case spans economic, environmental and social value.</a:t>
            </a:r>
            <a:endParaRPr lang="en-US" sz="2800" dirty="0"/>
          </a:p>
        </p:txBody>
      </p:sp>
      <p:sp>
        <p:nvSpPr>
          <p:cNvPr id="5" name="Shape 3"/>
          <p:cNvSpPr/>
          <p:nvPr/>
        </p:nvSpPr>
        <p:spPr>
          <a:xfrm>
            <a:off x="713232" y="1691640"/>
            <a:ext cx="3364992" cy="4160520"/>
          </a:xfrm>
          <a:prstGeom prst="roundRect">
            <a:avLst>
              <a:gd name="adj" fmla="val 3261"/>
            </a:avLst>
          </a:prstGeom>
          <a:solidFill>
            <a:srgbClr val="DDE7D7"/>
          </a:solidFill>
          <a:ln w="10160">
            <a:solidFill>
              <a:srgbClr val="DDE7D7"/>
            </a:solidFill>
            <a:prstDash val="solid"/>
          </a:ln>
        </p:spPr>
        <p:txBody>
          <a:bodyPr/>
          <a:lstStyle/>
          <a:p>
            <a:endParaRPr lang="es-MX"/>
          </a:p>
        </p:txBody>
      </p:sp>
      <p:sp>
        <p:nvSpPr>
          <p:cNvPr id="6" name="Text 4"/>
          <p:cNvSpPr/>
          <p:nvPr/>
        </p:nvSpPr>
        <p:spPr>
          <a:xfrm>
            <a:off x="932688" y="1938528"/>
            <a:ext cx="2880360" cy="310896"/>
          </a:xfrm>
          <a:prstGeom prst="rect">
            <a:avLst/>
          </a:prstGeom>
          <a:noFill/>
          <a:ln/>
        </p:spPr>
        <p:txBody>
          <a:bodyPr wrap="square" lIns="0" tIns="0" rIns="0" bIns="0" rtlCol="0" anchor="ctr"/>
          <a:lstStyle/>
          <a:p>
            <a:pPr marL="0" indent="0" algn="l">
              <a:lnSpc>
                <a:spcPct val="100000"/>
              </a:lnSpc>
              <a:buNone/>
            </a:pPr>
            <a:r>
              <a:rPr lang="en-US" sz="1600" b="1" kern="0" spc="60" dirty="0">
                <a:solidFill>
                  <a:srgbClr val="2C6046"/>
                </a:solidFill>
                <a:latin typeface="Inter" pitchFamily="34" charset="0"/>
                <a:ea typeface="Inter" pitchFamily="34" charset="-122"/>
                <a:cs typeface="Inter" pitchFamily="34" charset="-120"/>
              </a:rPr>
              <a:t>ECONOMIC</a:t>
            </a:r>
            <a:endParaRPr lang="en-US" sz="1600" dirty="0"/>
          </a:p>
        </p:txBody>
      </p:sp>
      <p:sp>
        <p:nvSpPr>
          <p:cNvPr id="7" name="Text 5"/>
          <p:cNvSpPr/>
          <p:nvPr/>
        </p:nvSpPr>
        <p:spPr>
          <a:xfrm>
            <a:off x="932688" y="2450592"/>
            <a:ext cx="2880360" cy="438912"/>
          </a:xfrm>
          <a:prstGeom prst="rect">
            <a:avLst/>
          </a:prstGeom>
          <a:noFill/>
          <a:ln/>
        </p:spPr>
        <p:txBody>
          <a:bodyPr wrap="square" lIns="0" tIns="0" rIns="0" bIns="0" rtlCol="0" anchor="ctr"/>
          <a:lstStyle/>
          <a:p>
            <a:pPr marL="0" indent="0" algn="l">
              <a:lnSpc>
                <a:spcPct val="100000"/>
              </a:lnSpc>
              <a:buNone/>
            </a:pPr>
            <a:r>
              <a:rPr lang="en-US" sz="2100" b="1" dirty="0">
                <a:solidFill>
                  <a:srgbClr val="19372F"/>
                </a:solidFill>
                <a:latin typeface="Montserrat" pitchFamily="34" charset="0"/>
                <a:ea typeface="Montserrat" pitchFamily="34" charset="-122"/>
                <a:cs typeface="Montserrat" pitchFamily="34" charset="-120"/>
              </a:rPr>
              <a:t>Farm viability</a:t>
            </a:r>
            <a:endParaRPr lang="en-US" sz="2100" dirty="0"/>
          </a:p>
        </p:txBody>
      </p:sp>
      <p:sp>
        <p:nvSpPr>
          <p:cNvPr id="8" name="Text 6"/>
          <p:cNvSpPr/>
          <p:nvPr/>
        </p:nvSpPr>
        <p:spPr>
          <a:xfrm>
            <a:off x="932688" y="3182112"/>
            <a:ext cx="2880360" cy="868680"/>
          </a:xfrm>
          <a:prstGeom prst="rect">
            <a:avLst/>
          </a:prstGeom>
          <a:noFill/>
          <a:ln/>
        </p:spPr>
        <p:txBody>
          <a:bodyPr wrap="square" lIns="0" tIns="0" rIns="0" bIns="0" rtlCol="0" anchor="t"/>
          <a:lstStyle/>
          <a:p>
            <a:pPr marL="0" indent="0" algn="l">
              <a:lnSpc>
                <a:spcPct val="100000"/>
              </a:lnSpc>
              <a:buNone/>
            </a:pPr>
            <a:r>
              <a:rPr lang="en-US" sz="1600" dirty="0">
                <a:solidFill>
                  <a:srgbClr val="26332D"/>
                </a:solidFill>
                <a:latin typeface="Inter" pitchFamily="34" charset="0"/>
                <a:ea typeface="Inter" pitchFamily="34" charset="-122"/>
                <a:cs typeface="Inter" pitchFamily="34" charset="-120"/>
              </a:rPr>
              <a:t>Diversified income and reduced dependence on inputs may support resilience.</a:t>
            </a:r>
            <a:endParaRPr lang="en-US" sz="1600" dirty="0"/>
          </a:p>
        </p:txBody>
      </p:sp>
      <p:sp>
        <p:nvSpPr>
          <p:cNvPr id="9" name="Shape 7"/>
          <p:cNvSpPr/>
          <p:nvPr/>
        </p:nvSpPr>
        <p:spPr>
          <a:xfrm>
            <a:off x="932688" y="4334256"/>
            <a:ext cx="2889504" cy="0"/>
          </a:xfrm>
          <a:prstGeom prst="line">
            <a:avLst/>
          </a:prstGeom>
          <a:noFill/>
          <a:ln w="15240">
            <a:solidFill>
              <a:srgbClr val="FFFFFF"/>
            </a:solidFill>
            <a:prstDash val="solid"/>
          </a:ln>
        </p:spPr>
        <p:txBody>
          <a:bodyPr/>
          <a:lstStyle/>
          <a:p>
            <a:endParaRPr lang="es-MX"/>
          </a:p>
        </p:txBody>
      </p:sp>
      <p:sp>
        <p:nvSpPr>
          <p:cNvPr id="10" name="Text 8"/>
          <p:cNvSpPr/>
          <p:nvPr/>
        </p:nvSpPr>
        <p:spPr>
          <a:xfrm>
            <a:off x="932688" y="4572000"/>
            <a:ext cx="2743200" cy="292608"/>
          </a:xfrm>
          <a:prstGeom prst="rect">
            <a:avLst/>
          </a:prstGeom>
          <a:noFill/>
          <a:ln/>
        </p:spPr>
        <p:txBody>
          <a:bodyPr wrap="square" lIns="0" tIns="0" rIns="0" bIns="0" rtlCol="0" anchor="ctr"/>
          <a:lstStyle/>
          <a:p>
            <a:pPr marL="0" indent="0" algn="l">
              <a:lnSpc>
                <a:spcPct val="100000"/>
              </a:lnSpc>
              <a:buNone/>
            </a:pPr>
            <a:r>
              <a:rPr lang="en-US" sz="1600" b="1" dirty="0">
                <a:solidFill>
                  <a:srgbClr val="2C6046"/>
                </a:solidFill>
                <a:latin typeface="Inter" pitchFamily="34" charset="0"/>
                <a:ea typeface="Inter" pitchFamily="34" charset="-122"/>
                <a:cs typeface="Inter" pitchFamily="34" charset="-120"/>
              </a:rPr>
              <a:t>PDB relevance</a:t>
            </a:r>
            <a:endParaRPr lang="en-US" sz="1600" dirty="0"/>
          </a:p>
        </p:txBody>
      </p:sp>
      <p:sp>
        <p:nvSpPr>
          <p:cNvPr id="11" name="Text 9"/>
          <p:cNvSpPr/>
          <p:nvPr/>
        </p:nvSpPr>
        <p:spPr>
          <a:xfrm>
            <a:off x="932688" y="4956048"/>
            <a:ext cx="2852928" cy="566928"/>
          </a:xfrm>
          <a:prstGeom prst="rect">
            <a:avLst/>
          </a:prstGeom>
          <a:noFill/>
          <a:ln/>
        </p:spPr>
        <p:txBody>
          <a:bodyPr wrap="square" lIns="0" tIns="0" rIns="0" bIns="0" rtlCol="0" anchor="t"/>
          <a:lstStyle/>
          <a:p>
            <a:pPr marL="0" indent="0" algn="l">
              <a:lnSpc>
                <a:spcPct val="100000"/>
              </a:lnSpc>
              <a:buNone/>
            </a:pPr>
            <a:r>
              <a:rPr lang="en-US" sz="1600" b="1" dirty="0">
                <a:solidFill>
                  <a:srgbClr val="19372F"/>
                </a:solidFill>
                <a:latin typeface="Inter" pitchFamily="34" charset="0"/>
                <a:ea typeface="Inter" pitchFamily="34" charset="-122"/>
                <a:cs typeface="Inter" pitchFamily="34" charset="-120"/>
              </a:rPr>
              <a:t>Borrower cash flow</a:t>
            </a:r>
            <a:endParaRPr lang="en-US" sz="1600" dirty="0"/>
          </a:p>
        </p:txBody>
      </p:sp>
      <p:sp>
        <p:nvSpPr>
          <p:cNvPr id="12" name="Shape 10"/>
          <p:cNvSpPr/>
          <p:nvPr/>
        </p:nvSpPr>
        <p:spPr>
          <a:xfrm>
            <a:off x="4416552" y="1691640"/>
            <a:ext cx="3364992" cy="4160520"/>
          </a:xfrm>
          <a:prstGeom prst="roundRect">
            <a:avLst>
              <a:gd name="adj" fmla="val 3261"/>
            </a:avLst>
          </a:prstGeom>
          <a:solidFill>
            <a:srgbClr val="E7EFF1"/>
          </a:solidFill>
          <a:ln w="10160">
            <a:solidFill>
              <a:srgbClr val="E7EFF1"/>
            </a:solidFill>
            <a:prstDash val="solid"/>
          </a:ln>
        </p:spPr>
        <p:txBody>
          <a:bodyPr/>
          <a:lstStyle/>
          <a:p>
            <a:endParaRPr lang="es-MX"/>
          </a:p>
        </p:txBody>
      </p:sp>
      <p:sp>
        <p:nvSpPr>
          <p:cNvPr id="13" name="Text 11"/>
          <p:cNvSpPr/>
          <p:nvPr/>
        </p:nvSpPr>
        <p:spPr>
          <a:xfrm>
            <a:off x="4636008" y="1938528"/>
            <a:ext cx="2880360" cy="310896"/>
          </a:xfrm>
          <a:prstGeom prst="rect">
            <a:avLst/>
          </a:prstGeom>
          <a:noFill/>
          <a:ln/>
        </p:spPr>
        <p:txBody>
          <a:bodyPr wrap="square" lIns="0" tIns="0" rIns="0" bIns="0" rtlCol="0" anchor="ctr"/>
          <a:lstStyle/>
          <a:p>
            <a:pPr marL="0" indent="0" algn="l">
              <a:lnSpc>
                <a:spcPct val="100000"/>
              </a:lnSpc>
              <a:buNone/>
            </a:pPr>
            <a:r>
              <a:rPr lang="en-US" sz="1600" b="1" kern="0" spc="60" dirty="0">
                <a:solidFill>
                  <a:srgbClr val="638493"/>
                </a:solidFill>
                <a:latin typeface="Inter" pitchFamily="34" charset="0"/>
                <a:ea typeface="Inter" pitchFamily="34" charset="-122"/>
                <a:cs typeface="Inter" pitchFamily="34" charset="-120"/>
              </a:rPr>
              <a:t>ENVIRONMENTAL</a:t>
            </a:r>
            <a:endParaRPr lang="en-US" sz="1600" dirty="0"/>
          </a:p>
        </p:txBody>
      </p:sp>
      <p:sp>
        <p:nvSpPr>
          <p:cNvPr id="14" name="Text 12"/>
          <p:cNvSpPr/>
          <p:nvPr/>
        </p:nvSpPr>
        <p:spPr>
          <a:xfrm>
            <a:off x="4636008" y="2450592"/>
            <a:ext cx="2880360" cy="438912"/>
          </a:xfrm>
          <a:prstGeom prst="rect">
            <a:avLst/>
          </a:prstGeom>
          <a:noFill/>
          <a:ln/>
        </p:spPr>
        <p:txBody>
          <a:bodyPr wrap="square" lIns="0" tIns="0" rIns="0" bIns="0" rtlCol="0" anchor="ctr"/>
          <a:lstStyle/>
          <a:p>
            <a:pPr marL="0" indent="0" algn="l">
              <a:lnSpc>
                <a:spcPct val="100000"/>
              </a:lnSpc>
              <a:buNone/>
            </a:pPr>
            <a:r>
              <a:rPr lang="en-US" sz="2100" b="1" dirty="0">
                <a:solidFill>
                  <a:srgbClr val="19372F"/>
                </a:solidFill>
                <a:latin typeface="Montserrat" pitchFamily="34" charset="0"/>
                <a:ea typeface="Montserrat" pitchFamily="34" charset="-122"/>
                <a:cs typeface="Montserrat" pitchFamily="34" charset="-120"/>
              </a:rPr>
              <a:t>Natural capital</a:t>
            </a:r>
            <a:endParaRPr lang="en-US" sz="2100" dirty="0"/>
          </a:p>
        </p:txBody>
      </p:sp>
      <p:sp>
        <p:nvSpPr>
          <p:cNvPr id="15" name="Text 13"/>
          <p:cNvSpPr/>
          <p:nvPr/>
        </p:nvSpPr>
        <p:spPr>
          <a:xfrm>
            <a:off x="4636008" y="3182112"/>
            <a:ext cx="2880360" cy="868680"/>
          </a:xfrm>
          <a:prstGeom prst="rect">
            <a:avLst/>
          </a:prstGeom>
          <a:noFill/>
          <a:ln/>
        </p:spPr>
        <p:txBody>
          <a:bodyPr wrap="square" lIns="0" tIns="0" rIns="0" bIns="0" rtlCol="0" anchor="t"/>
          <a:lstStyle/>
          <a:p>
            <a:pPr marL="0" indent="0" algn="l">
              <a:lnSpc>
                <a:spcPct val="100000"/>
              </a:lnSpc>
              <a:buNone/>
            </a:pPr>
            <a:r>
              <a:rPr lang="en-US" sz="1600" dirty="0">
                <a:solidFill>
                  <a:srgbClr val="26332D"/>
                </a:solidFill>
                <a:latin typeface="Inter" pitchFamily="34" charset="0"/>
                <a:ea typeface="Inter" pitchFamily="34" charset="-122"/>
                <a:cs typeface="Inter" pitchFamily="34" charset="-120"/>
              </a:rPr>
              <a:t>Soil, water and biodiversity care help protect the productive base.</a:t>
            </a:r>
            <a:endParaRPr lang="en-US" sz="1600" dirty="0"/>
          </a:p>
        </p:txBody>
      </p:sp>
      <p:sp>
        <p:nvSpPr>
          <p:cNvPr id="16" name="Shape 14"/>
          <p:cNvSpPr/>
          <p:nvPr/>
        </p:nvSpPr>
        <p:spPr>
          <a:xfrm>
            <a:off x="4636008" y="4334256"/>
            <a:ext cx="2889504" cy="0"/>
          </a:xfrm>
          <a:prstGeom prst="line">
            <a:avLst/>
          </a:prstGeom>
          <a:noFill/>
          <a:ln w="15240">
            <a:solidFill>
              <a:srgbClr val="FFFFFF"/>
            </a:solidFill>
            <a:prstDash val="solid"/>
          </a:ln>
        </p:spPr>
        <p:txBody>
          <a:bodyPr/>
          <a:lstStyle/>
          <a:p>
            <a:endParaRPr lang="es-MX"/>
          </a:p>
        </p:txBody>
      </p:sp>
      <p:sp>
        <p:nvSpPr>
          <p:cNvPr id="17" name="Text 15"/>
          <p:cNvSpPr/>
          <p:nvPr/>
        </p:nvSpPr>
        <p:spPr>
          <a:xfrm>
            <a:off x="4636008" y="4572000"/>
            <a:ext cx="2743200" cy="292608"/>
          </a:xfrm>
          <a:prstGeom prst="rect">
            <a:avLst/>
          </a:prstGeom>
          <a:noFill/>
          <a:ln/>
        </p:spPr>
        <p:txBody>
          <a:bodyPr wrap="square" lIns="0" tIns="0" rIns="0" bIns="0" rtlCol="0" anchor="ctr"/>
          <a:lstStyle/>
          <a:p>
            <a:pPr marL="0" indent="0" algn="l">
              <a:lnSpc>
                <a:spcPct val="100000"/>
              </a:lnSpc>
              <a:buNone/>
            </a:pPr>
            <a:r>
              <a:rPr lang="en-US" sz="1600" b="1" dirty="0">
                <a:solidFill>
                  <a:srgbClr val="638493"/>
                </a:solidFill>
                <a:latin typeface="Inter" pitchFamily="34" charset="0"/>
                <a:ea typeface="Inter" pitchFamily="34" charset="-122"/>
                <a:cs typeface="Inter" pitchFamily="34" charset="-120"/>
              </a:rPr>
              <a:t>PDB relevance</a:t>
            </a:r>
            <a:endParaRPr lang="en-US" sz="1600" dirty="0"/>
          </a:p>
        </p:txBody>
      </p:sp>
      <p:sp>
        <p:nvSpPr>
          <p:cNvPr id="18" name="Text 16"/>
          <p:cNvSpPr/>
          <p:nvPr/>
        </p:nvSpPr>
        <p:spPr>
          <a:xfrm>
            <a:off x="4636008" y="4956048"/>
            <a:ext cx="2852928" cy="566928"/>
          </a:xfrm>
          <a:prstGeom prst="rect">
            <a:avLst/>
          </a:prstGeom>
          <a:noFill/>
          <a:ln/>
        </p:spPr>
        <p:txBody>
          <a:bodyPr wrap="square" lIns="0" tIns="0" rIns="0" bIns="0" rtlCol="0" anchor="t"/>
          <a:lstStyle/>
          <a:p>
            <a:pPr marL="0" indent="0" algn="l">
              <a:lnSpc>
                <a:spcPct val="100000"/>
              </a:lnSpc>
              <a:buNone/>
            </a:pPr>
            <a:r>
              <a:rPr lang="en-US" sz="1600" b="1" dirty="0">
                <a:solidFill>
                  <a:srgbClr val="19372F"/>
                </a:solidFill>
                <a:latin typeface="Inter" pitchFamily="34" charset="0"/>
                <a:ea typeface="Inter" pitchFamily="34" charset="-122"/>
                <a:cs typeface="Inter" pitchFamily="34" charset="-120"/>
              </a:rPr>
              <a:t>Resilience of financed assets</a:t>
            </a:r>
            <a:endParaRPr lang="en-US" sz="1600" dirty="0"/>
          </a:p>
        </p:txBody>
      </p:sp>
      <p:sp>
        <p:nvSpPr>
          <p:cNvPr id="19" name="Shape 17"/>
          <p:cNvSpPr/>
          <p:nvPr/>
        </p:nvSpPr>
        <p:spPr>
          <a:xfrm>
            <a:off x="8119872" y="1691640"/>
            <a:ext cx="3364992" cy="4160520"/>
          </a:xfrm>
          <a:prstGeom prst="roundRect">
            <a:avLst>
              <a:gd name="adj" fmla="val 3261"/>
            </a:avLst>
          </a:prstGeom>
          <a:solidFill>
            <a:srgbClr val="F4EFD9"/>
          </a:solidFill>
          <a:ln w="10160">
            <a:solidFill>
              <a:srgbClr val="F4EFD9"/>
            </a:solidFill>
            <a:prstDash val="solid"/>
          </a:ln>
        </p:spPr>
        <p:txBody>
          <a:bodyPr/>
          <a:lstStyle/>
          <a:p>
            <a:endParaRPr lang="es-MX"/>
          </a:p>
        </p:txBody>
      </p:sp>
      <p:sp>
        <p:nvSpPr>
          <p:cNvPr id="20" name="Text 18"/>
          <p:cNvSpPr/>
          <p:nvPr/>
        </p:nvSpPr>
        <p:spPr>
          <a:xfrm>
            <a:off x="8339328" y="1938528"/>
            <a:ext cx="2880360" cy="310896"/>
          </a:xfrm>
          <a:prstGeom prst="rect">
            <a:avLst/>
          </a:prstGeom>
          <a:noFill/>
          <a:ln/>
        </p:spPr>
        <p:txBody>
          <a:bodyPr wrap="square" lIns="0" tIns="0" rIns="0" bIns="0" rtlCol="0" anchor="ctr"/>
          <a:lstStyle/>
          <a:p>
            <a:pPr marL="0" indent="0" algn="l">
              <a:lnSpc>
                <a:spcPct val="100000"/>
              </a:lnSpc>
              <a:buNone/>
            </a:pPr>
            <a:r>
              <a:rPr lang="en-US" sz="1600" b="1" kern="0" spc="60" dirty="0">
                <a:solidFill>
                  <a:srgbClr val="90743D"/>
                </a:solidFill>
                <a:latin typeface="Inter" pitchFamily="34" charset="0"/>
                <a:ea typeface="Inter" pitchFamily="34" charset="-122"/>
                <a:cs typeface="Inter" pitchFamily="34" charset="-120"/>
              </a:rPr>
              <a:t>SOCIAL</a:t>
            </a:r>
            <a:endParaRPr lang="en-US" sz="1600" dirty="0"/>
          </a:p>
        </p:txBody>
      </p:sp>
      <p:sp>
        <p:nvSpPr>
          <p:cNvPr id="21" name="Text 19"/>
          <p:cNvSpPr/>
          <p:nvPr/>
        </p:nvSpPr>
        <p:spPr>
          <a:xfrm>
            <a:off x="8339328" y="2450592"/>
            <a:ext cx="2880360" cy="438912"/>
          </a:xfrm>
          <a:prstGeom prst="rect">
            <a:avLst/>
          </a:prstGeom>
          <a:noFill/>
          <a:ln/>
        </p:spPr>
        <p:txBody>
          <a:bodyPr wrap="square" lIns="0" tIns="0" rIns="0" bIns="0" rtlCol="0" anchor="ctr"/>
          <a:lstStyle/>
          <a:p>
            <a:pPr marL="0" indent="0" algn="l">
              <a:lnSpc>
                <a:spcPct val="100000"/>
              </a:lnSpc>
              <a:buNone/>
            </a:pPr>
            <a:r>
              <a:rPr lang="en-US" sz="2100" b="1" dirty="0">
                <a:solidFill>
                  <a:srgbClr val="19372F"/>
                </a:solidFill>
                <a:latin typeface="Montserrat" pitchFamily="34" charset="0"/>
                <a:ea typeface="Montserrat" pitchFamily="34" charset="-122"/>
                <a:cs typeface="Montserrat" pitchFamily="34" charset="-120"/>
              </a:rPr>
              <a:t>Local value</a:t>
            </a:r>
            <a:endParaRPr lang="en-US" sz="2100" dirty="0"/>
          </a:p>
        </p:txBody>
      </p:sp>
      <p:sp>
        <p:nvSpPr>
          <p:cNvPr id="22" name="Text 20"/>
          <p:cNvSpPr/>
          <p:nvPr/>
        </p:nvSpPr>
        <p:spPr>
          <a:xfrm>
            <a:off x="8339328" y="3182112"/>
            <a:ext cx="2880360" cy="868680"/>
          </a:xfrm>
          <a:prstGeom prst="rect">
            <a:avLst/>
          </a:prstGeom>
          <a:noFill/>
          <a:ln/>
        </p:spPr>
        <p:txBody>
          <a:bodyPr wrap="square" lIns="0" tIns="0" rIns="0" bIns="0" rtlCol="0" anchor="t"/>
          <a:lstStyle/>
          <a:p>
            <a:pPr marL="0" indent="0" algn="l">
              <a:lnSpc>
                <a:spcPct val="100000"/>
              </a:lnSpc>
              <a:buNone/>
            </a:pPr>
            <a:r>
              <a:rPr lang="en-US" sz="1600" dirty="0">
                <a:solidFill>
                  <a:srgbClr val="26332D"/>
                </a:solidFill>
                <a:latin typeface="Inter" pitchFamily="34" charset="0"/>
                <a:ea typeface="Inter" pitchFamily="34" charset="-122"/>
                <a:cs typeface="Inter" pitchFamily="34" charset="-120"/>
              </a:rPr>
              <a:t>Work and enterprise may grow across production, processing and services.</a:t>
            </a:r>
            <a:endParaRPr lang="en-US" sz="1600" dirty="0"/>
          </a:p>
        </p:txBody>
      </p:sp>
      <p:sp>
        <p:nvSpPr>
          <p:cNvPr id="23" name="Shape 21"/>
          <p:cNvSpPr/>
          <p:nvPr/>
        </p:nvSpPr>
        <p:spPr>
          <a:xfrm>
            <a:off x="8339328" y="4334256"/>
            <a:ext cx="2889504" cy="0"/>
          </a:xfrm>
          <a:prstGeom prst="line">
            <a:avLst/>
          </a:prstGeom>
          <a:noFill/>
          <a:ln w="15240">
            <a:solidFill>
              <a:srgbClr val="FFFFFF"/>
            </a:solidFill>
            <a:prstDash val="solid"/>
          </a:ln>
        </p:spPr>
        <p:txBody>
          <a:bodyPr/>
          <a:lstStyle/>
          <a:p>
            <a:endParaRPr lang="es-MX"/>
          </a:p>
        </p:txBody>
      </p:sp>
      <p:sp>
        <p:nvSpPr>
          <p:cNvPr id="24" name="Text 22"/>
          <p:cNvSpPr/>
          <p:nvPr/>
        </p:nvSpPr>
        <p:spPr>
          <a:xfrm>
            <a:off x="8339328" y="4572000"/>
            <a:ext cx="2743200" cy="292608"/>
          </a:xfrm>
          <a:prstGeom prst="rect">
            <a:avLst/>
          </a:prstGeom>
          <a:noFill/>
          <a:ln/>
        </p:spPr>
        <p:txBody>
          <a:bodyPr wrap="square" lIns="0" tIns="0" rIns="0" bIns="0" rtlCol="0" anchor="ctr"/>
          <a:lstStyle/>
          <a:p>
            <a:pPr marL="0" indent="0" algn="l">
              <a:lnSpc>
                <a:spcPct val="100000"/>
              </a:lnSpc>
              <a:buNone/>
            </a:pPr>
            <a:r>
              <a:rPr lang="en-US" sz="1600" b="1" dirty="0">
                <a:solidFill>
                  <a:srgbClr val="90743D"/>
                </a:solidFill>
                <a:latin typeface="Inter" pitchFamily="34" charset="0"/>
                <a:ea typeface="Inter" pitchFamily="34" charset="-122"/>
                <a:cs typeface="Inter" pitchFamily="34" charset="-120"/>
              </a:rPr>
              <a:t>PDB relevance</a:t>
            </a:r>
            <a:endParaRPr lang="en-US" sz="1600" dirty="0"/>
          </a:p>
        </p:txBody>
      </p:sp>
      <p:sp>
        <p:nvSpPr>
          <p:cNvPr id="25" name="Text 23"/>
          <p:cNvSpPr/>
          <p:nvPr/>
        </p:nvSpPr>
        <p:spPr>
          <a:xfrm>
            <a:off x="8339328" y="4956048"/>
            <a:ext cx="2852928" cy="566928"/>
          </a:xfrm>
          <a:prstGeom prst="rect">
            <a:avLst/>
          </a:prstGeom>
          <a:noFill/>
          <a:ln/>
        </p:spPr>
        <p:txBody>
          <a:bodyPr wrap="square" lIns="0" tIns="0" rIns="0" bIns="0" rtlCol="0" anchor="t"/>
          <a:lstStyle/>
          <a:p>
            <a:pPr marL="0" indent="0" algn="l">
              <a:lnSpc>
                <a:spcPct val="100000"/>
              </a:lnSpc>
              <a:buNone/>
            </a:pPr>
            <a:r>
              <a:rPr lang="en-US" sz="1600" b="1" dirty="0">
                <a:solidFill>
                  <a:srgbClr val="19372F"/>
                </a:solidFill>
                <a:latin typeface="Inter" pitchFamily="34" charset="0"/>
                <a:ea typeface="Inter" pitchFamily="34" charset="-122"/>
                <a:cs typeface="Inter" pitchFamily="34" charset="-120"/>
              </a:rPr>
              <a:t>Public mandate and rural development</a:t>
            </a:r>
            <a:endParaRPr lang="en-US" sz="1600" dirty="0"/>
          </a:p>
        </p:txBody>
      </p:sp>
      <p:sp>
        <p:nvSpPr>
          <p:cNvPr id="26" name="Text 24"/>
          <p:cNvSpPr/>
          <p:nvPr/>
        </p:nvSpPr>
        <p:spPr>
          <a:xfrm>
            <a:off x="777240" y="5989320"/>
            <a:ext cx="10652760" cy="292608"/>
          </a:xfrm>
          <a:prstGeom prst="rect">
            <a:avLst/>
          </a:prstGeom>
          <a:noFill/>
          <a:ln/>
        </p:spPr>
        <p:txBody>
          <a:bodyPr wrap="square" lIns="0" tIns="0" rIns="0" bIns="0" rtlCol="0" anchor="ctr"/>
          <a:lstStyle/>
          <a:p>
            <a:pPr marL="0" indent="0" algn="ctr">
              <a:lnSpc>
                <a:spcPct val="100000"/>
              </a:lnSpc>
              <a:buNone/>
            </a:pPr>
            <a:r>
              <a:rPr lang="en-US" sz="2000" b="1" dirty="0">
                <a:solidFill>
                  <a:srgbClr val="B96543"/>
                </a:solidFill>
                <a:latin typeface="Inter" pitchFamily="34" charset="0"/>
                <a:ea typeface="Inter" pitchFamily="34" charset="-122"/>
                <a:cs typeface="Inter" pitchFamily="34" charset="-120"/>
              </a:rPr>
              <a:t>Benefits are context-dependent: measure outcomes; do not assume them.</a:t>
            </a:r>
            <a:endParaRPr lang="en-US" sz="2000" dirty="0"/>
          </a:p>
        </p:txBody>
      </p:sp>
      <p:sp>
        <p:nvSpPr>
          <p:cNvPr id="27" name="Slide Number Placeholder 0"/>
          <p:cNvSpPr>
            <a:spLocks noGrp="1"/>
          </p:cNvSpPr>
          <p:nvPr>
            <p:ph type="sldNum" sz="quarter" idx="4294967295"/>
          </p:nvPr>
        </p:nvSpPr>
        <p:spPr>
          <a:xfrm>
            <a:off x="11082528" y="6455664"/>
            <a:ext cx="548640" cy="265176"/>
          </a:xfrm>
          <a:prstGeom prst="rect">
            <a:avLst/>
          </a:prstGeom>
          <a:extLst>
            <a:ext uri="{C572A759-6A51-4108-AA02-DFA0A04FC94B}">
              <ma14:wrappingTextBoxFlag xmlns:ma14="http://schemas.microsoft.com/office/mac/drawingml/2011/main" xmlns="" val="0"/>
            </a:ext>
          </a:extLst>
        </p:spPr>
        <p:txBody>
          <a:bodyPr lIns="0" tIns="0" rIns="0" bIns="0"/>
          <a:lstStyle>
            <a:lvl1pPr>
              <a:defRPr sz="1600">
                <a:solidFill>
                  <a:srgbClr val="647268"/>
                </a:solidFill>
                <a:latin typeface="Inter"/>
                <a:ea typeface="Inter"/>
                <a:cs typeface="Inter"/>
              </a:defRPr>
            </a:lvl1pPr>
          </a:lstStyle>
          <a:p>
            <a:pPr algn="r"/>
            <a:fld id="{F7021451-1387-4CA6-816F-3879F97B5CBC}" type="slidenum">
              <a:rPr lang="en-US" b="0"/>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Text 0"/>
          <p:cNvSpPr/>
          <p:nvPr/>
        </p:nvSpPr>
        <p:spPr>
          <a:xfrm>
            <a:off x="603504" y="201168"/>
            <a:ext cx="7132320" cy="283464"/>
          </a:xfrm>
          <a:prstGeom prst="rect">
            <a:avLst/>
          </a:prstGeom>
          <a:noFill/>
          <a:ln/>
        </p:spPr>
        <p:txBody>
          <a:bodyPr wrap="square" lIns="0" tIns="0" rIns="0" bIns="0" rtlCol="0" anchor="ctr"/>
          <a:lstStyle/>
          <a:p>
            <a:pPr marL="0" indent="0" algn="l">
              <a:lnSpc>
                <a:spcPct val="100000"/>
              </a:lnSpc>
              <a:buNone/>
            </a:pPr>
            <a:r>
              <a:rPr lang="en-US" sz="1600" b="1" kern="0" spc="80" dirty="0">
                <a:solidFill>
                  <a:srgbClr val="2C6046"/>
                </a:solidFill>
                <a:latin typeface="Inter" pitchFamily="34" charset="0"/>
                <a:ea typeface="Inter" pitchFamily="34" charset="-122"/>
                <a:cs typeface="Inter" pitchFamily="34" charset="-120"/>
              </a:rPr>
              <a:t>13 / A LEADERSHIP AGENDA</a:t>
            </a:r>
            <a:endParaRPr lang="en-US" sz="1600" dirty="0"/>
          </a:p>
        </p:txBody>
      </p:sp>
      <p:sp>
        <p:nvSpPr>
          <p:cNvPr id="3" name="Text 1"/>
          <p:cNvSpPr/>
          <p:nvPr/>
        </p:nvSpPr>
        <p:spPr>
          <a:xfrm>
            <a:off x="8321040" y="201168"/>
            <a:ext cx="3273552" cy="283464"/>
          </a:xfrm>
          <a:prstGeom prst="rect">
            <a:avLst/>
          </a:prstGeom>
          <a:noFill/>
          <a:ln/>
        </p:spPr>
        <p:txBody>
          <a:bodyPr wrap="square" lIns="0" tIns="0" rIns="0" bIns="0" rtlCol="0" anchor="ctr"/>
          <a:lstStyle/>
          <a:p>
            <a:pPr marL="0" indent="0" algn="r">
              <a:lnSpc>
                <a:spcPct val="100000"/>
              </a:lnSpc>
              <a:buNone/>
            </a:pPr>
            <a:r>
              <a:rPr lang="en-US" sz="1600" dirty="0">
                <a:solidFill>
                  <a:srgbClr val="647268"/>
                </a:solidFill>
                <a:latin typeface="Inter" pitchFamily="34" charset="0"/>
                <a:ea typeface="Inter" pitchFamily="34" charset="-122"/>
                <a:cs typeface="Inter" pitchFamily="34" charset="-120"/>
              </a:rPr>
              <a:t>AGRI-PDB  /  AGROECOLOGY</a:t>
            </a:r>
            <a:endParaRPr lang="en-US" sz="1600" dirty="0"/>
          </a:p>
        </p:txBody>
      </p:sp>
      <p:sp>
        <p:nvSpPr>
          <p:cNvPr id="4" name="Text 2"/>
          <p:cNvSpPr/>
          <p:nvPr/>
        </p:nvSpPr>
        <p:spPr>
          <a:xfrm>
            <a:off x="603504" y="585216"/>
            <a:ext cx="10972800" cy="594360"/>
          </a:xfrm>
          <a:prstGeom prst="rect">
            <a:avLst/>
          </a:prstGeom>
          <a:noFill/>
          <a:ln/>
        </p:spPr>
        <p:txBody>
          <a:bodyPr wrap="square" lIns="0" tIns="0" rIns="0" bIns="0" rtlCol="0" anchor="ctr"/>
          <a:lstStyle/>
          <a:p>
            <a:pPr marL="0" indent="0" algn="l">
              <a:lnSpc>
                <a:spcPct val="100000"/>
              </a:lnSpc>
              <a:buNone/>
            </a:pPr>
            <a:r>
              <a:rPr lang="en-US" sz="2800" b="1" dirty="0">
                <a:solidFill>
                  <a:srgbClr val="19372F"/>
                </a:solidFill>
                <a:latin typeface="Montserrat" pitchFamily="34" charset="0"/>
                <a:ea typeface="Montserrat" pitchFamily="34" charset="-122"/>
                <a:cs typeface="Montserrat" pitchFamily="34" charset="-120"/>
              </a:rPr>
              <a:t>Choose a pilot, agree the evidence, then learn.</a:t>
            </a:r>
            <a:endParaRPr lang="en-US" sz="2800" dirty="0"/>
          </a:p>
        </p:txBody>
      </p:sp>
      <p:sp>
        <p:nvSpPr>
          <p:cNvPr id="5" name="Text 3"/>
          <p:cNvSpPr/>
          <p:nvPr/>
        </p:nvSpPr>
        <p:spPr>
          <a:xfrm>
            <a:off x="658368" y="1298448"/>
            <a:ext cx="10789920" cy="411480"/>
          </a:xfrm>
          <a:prstGeom prst="rect">
            <a:avLst/>
          </a:prstGeom>
          <a:noFill/>
          <a:ln/>
        </p:spPr>
        <p:txBody>
          <a:bodyPr wrap="square" lIns="0" tIns="0" rIns="0" bIns="0" rtlCol="0" anchor="ctr"/>
          <a:lstStyle/>
          <a:p>
            <a:pPr marL="0" indent="0" algn="l">
              <a:lnSpc>
                <a:spcPct val="100000"/>
              </a:lnSpc>
              <a:buNone/>
            </a:pPr>
            <a:r>
              <a:rPr lang="en-US" sz="1900" b="1" dirty="0">
                <a:solidFill>
                  <a:srgbClr val="26332D"/>
                </a:solidFill>
                <a:latin typeface="Inter" pitchFamily="34" charset="0"/>
                <a:ea typeface="Inter" pitchFamily="34" charset="-122"/>
                <a:cs typeface="Inter" pitchFamily="34" charset="-120"/>
              </a:rPr>
              <a:t>A practical first 100 days for a bank exploring agroecology finance</a:t>
            </a:r>
            <a:endParaRPr lang="en-US" sz="1900" dirty="0"/>
          </a:p>
        </p:txBody>
      </p:sp>
      <p:sp>
        <p:nvSpPr>
          <p:cNvPr id="6" name="Shape 4"/>
          <p:cNvSpPr/>
          <p:nvPr/>
        </p:nvSpPr>
        <p:spPr>
          <a:xfrm>
            <a:off x="713232" y="2039112"/>
            <a:ext cx="3355848" cy="2615184"/>
          </a:xfrm>
          <a:prstGeom prst="roundRect">
            <a:avLst>
              <a:gd name="adj" fmla="val 4196"/>
            </a:avLst>
          </a:prstGeom>
          <a:solidFill>
            <a:srgbClr val="DDE7D7"/>
          </a:solidFill>
          <a:ln w="10160">
            <a:solidFill>
              <a:srgbClr val="DDE7D7"/>
            </a:solidFill>
            <a:prstDash val="solid"/>
          </a:ln>
        </p:spPr>
        <p:txBody>
          <a:bodyPr/>
          <a:lstStyle/>
          <a:p>
            <a:endParaRPr lang="es-MX"/>
          </a:p>
        </p:txBody>
      </p:sp>
      <p:sp>
        <p:nvSpPr>
          <p:cNvPr id="7" name="Text 5"/>
          <p:cNvSpPr/>
          <p:nvPr/>
        </p:nvSpPr>
        <p:spPr>
          <a:xfrm>
            <a:off x="932688" y="2304288"/>
            <a:ext cx="2852928" cy="310896"/>
          </a:xfrm>
          <a:prstGeom prst="rect">
            <a:avLst/>
          </a:prstGeom>
          <a:noFill/>
          <a:ln/>
        </p:spPr>
        <p:txBody>
          <a:bodyPr wrap="square" lIns="0" tIns="0" rIns="0" bIns="0" rtlCol="0" anchor="ctr"/>
          <a:lstStyle/>
          <a:p>
            <a:pPr marL="0" indent="0" algn="l">
              <a:lnSpc>
                <a:spcPct val="100000"/>
              </a:lnSpc>
              <a:buNone/>
            </a:pPr>
            <a:r>
              <a:rPr lang="en-US" sz="1600" b="1" dirty="0">
                <a:solidFill>
                  <a:srgbClr val="2C6046"/>
                </a:solidFill>
                <a:latin typeface="Inter" pitchFamily="34" charset="0"/>
                <a:ea typeface="Inter" pitchFamily="34" charset="-122"/>
                <a:cs typeface="Inter" pitchFamily="34" charset="-120"/>
              </a:rPr>
              <a:t>DAYS 1-30</a:t>
            </a:r>
            <a:endParaRPr lang="en-US" sz="1600" dirty="0"/>
          </a:p>
        </p:txBody>
      </p:sp>
      <p:sp>
        <p:nvSpPr>
          <p:cNvPr id="8" name="Text 6"/>
          <p:cNvSpPr/>
          <p:nvPr/>
        </p:nvSpPr>
        <p:spPr>
          <a:xfrm>
            <a:off x="932688" y="2862072"/>
            <a:ext cx="2852928" cy="475488"/>
          </a:xfrm>
          <a:prstGeom prst="rect">
            <a:avLst/>
          </a:prstGeom>
          <a:noFill/>
          <a:ln/>
        </p:spPr>
        <p:txBody>
          <a:bodyPr wrap="square" lIns="0" tIns="0" rIns="0" bIns="0" rtlCol="0" anchor="ctr"/>
          <a:lstStyle/>
          <a:p>
            <a:pPr marL="0" indent="0" algn="l">
              <a:lnSpc>
                <a:spcPct val="100000"/>
              </a:lnSpc>
              <a:buNone/>
            </a:pPr>
            <a:r>
              <a:rPr lang="en-US" sz="2100" b="1" dirty="0">
                <a:solidFill>
                  <a:srgbClr val="19372F"/>
                </a:solidFill>
                <a:latin typeface="Montserrat" pitchFamily="34" charset="0"/>
                <a:ea typeface="Montserrat" pitchFamily="34" charset="-122"/>
                <a:cs typeface="Montserrat" pitchFamily="34" charset="-120"/>
              </a:rPr>
              <a:t>Select</a:t>
            </a:r>
            <a:endParaRPr lang="en-US" sz="2100" dirty="0"/>
          </a:p>
        </p:txBody>
      </p:sp>
      <p:sp>
        <p:nvSpPr>
          <p:cNvPr id="9" name="Text 7"/>
          <p:cNvSpPr/>
          <p:nvPr/>
        </p:nvSpPr>
        <p:spPr>
          <a:xfrm>
            <a:off x="932688" y="3584448"/>
            <a:ext cx="2852928" cy="658368"/>
          </a:xfrm>
          <a:prstGeom prst="rect">
            <a:avLst/>
          </a:prstGeom>
          <a:noFill/>
          <a:ln/>
        </p:spPr>
        <p:txBody>
          <a:bodyPr wrap="square" lIns="0" tIns="0" rIns="0" bIns="0" rtlCol="0" anchor="t"/>
          <a:lstStyle/>
          <a:p>
            <a:pPr marL="0" indent="0" algn="l">
              <a:lnSpc>
                <a:spcPct val="100000"/>
              </a:lnSpc>
              <a:buNone/>
            </a:pPr>
            <a:r>
              <a:rPr lang="en-US" sz="1600" dirty="0">
                <a:solidFill>
                  <a:srgbClr val="26332D"/>
                </a:solidFill>
                <a:latin typeface="Inter" pitchFamily="34" charset="0"/>
                <a:ea typeface="Inter" pitchFamily="34" charset="-122"/>
                <a:cs typeface="Inter" pitchFamily="34" charset="-120"/>
              </a:rPr>
              <a:t>Name a sponsor.</a:t>
            </a:r>
            <a:endParaRPr lang="en-US" sz="1600" dirty="0"/>
          </a:p>
          <a:p>
            <a:pPr marL="0" indent="0" algn="l">
              <a:lnSpc>
                <a:spcPct val="100000"/>
              </a:lnSpc>
              <a:buNone/>
            </a:pPr>
            <a:r>
              <a:rPr lang="en-US" sz="1600" dirty="0">
                <a:solidFill>
                  <a:srgbClr val="26332D"/>
                </a:solidFill>
                <a:latin typeface="Inter" pitchFamily="34" charset="0"/>
                <a:ea typeface="Inter" pitchFamily="34" charset="-122"/>
                <a:cs typeface="Inter" pitchFamily="34" charset="-120"/>
              </a:rPr>
              <a:t>Choose a territory or client segment.</a:t>
            </a:r>
            <a:endParaRPr lang="en-US" sz="1600" dirty="0"/>
          </a:p>
        </p:txBody>
      </p:sp>
      <p:sp>
        <p:nvSpPr>
          <p:cNvPr id="10" name="Shape 8"/>
          <p:cNvSpPr/>
          <p:nvPr/>
        </p:nvSpPr>
        <p:spPr>
          <a:xfrm>
            <a:off x="4078224" y="3346704"/>
            <a:ext cx="292608" cy="0"/>
          </a:xfrm>
          <a:prstGeom prst="line">
            <a:avLst/>
          </a:prstGeom>
          <a:noFill/>
          <a:ln w="25400">
            <a:solidFill>
              <a:srgbClr val="77966A"/>
            </a:solidFill>
            <a:prstDash val="solid"/>
          </a:ln>
        </p:spPr>
        <p:txBody>
          <a:bodyPr/>
          <a:lstStyle/>
          <a:p>
            <a:endParaRPr lang="es-MX"/>
          </a:p>
        </p:txBody>
      </p:sp>
      <p:sp>
        <p:nvSpPr>
          <p:cNvPr id="11" name="Shape 9"/>
          <p:cNvSpPr/>
          <p:nvPr/>
        </p:nvSpPr>
        <p:spPr>
          <a:xfrm>
            <a:off x="4306824" y="3273552"/>
            <a:ext cx="146304" cy="146304"/>
          </a:xfrm>
          <a:prstGeom prst="ellipse">
            <a:avLst/>
          </a:prstGeom>
          <a:solidFill>
            <a:srgbClr val="77966A"/>
          </a:solidFill>
          <a:ln w="6350">
            <a:solidFill>
              <a:srgbClr val="77966A"/>
            </a:solidFill>
            <a:prstDash val="solid"/>
          </a:ln>
        </p:spPr>
        <p:txBody>
          <a:bodyPr/>
          <a:lstStyle/>
          <a:p>
            <a:endParaRPr lang="es-MX"/>
          </a:p>
        </p:txBody>
      </p:sp>
      <p:sp>
        <p:nvSpPr>
          <p:cNvPr id="12" name="Shape 10"/>
          <p:cNvSpPr/>
          <p:nvPr/>
        </p:nvSpPr>
        <p:spPr>
          <a:xfrm>
            <a:off x="4407408" y="2039112"/>
            <a:ext cx="3355848" cy="2615184"/>
          </a:xfrm>
          <a:prstGeom prst="roundRect">
            <a:avLst>
              <a:gd name="adj" fmla="val 4196"/>
            </a:avLst>
          </a:prstGeom>
          <a:solidFill>
            <a:srgbClr val="E7EFF1"/>
          </a:solidFill>
          <a:ln w="10160">
            <a:solidFill>
              <a:srgbClr val="E7EFF1"/>
            </a:solidFill>
            <a:prstDash val="solid"/>
          </a:ln>
        </p:spPr>
        <p:txBody>
          <a:bodyPr/>
          <a:lstStyle/>
          <a:p>
            <a:endParaRPr lang="es-MX"/>
          </a:p>
        </p:txBody>
      </p:sp>
      <p:sp>
        <p:nvSpPr>
          <p:cNvPr id="13" name="Text 11"/>
          <p:cNvSpPr/>
          <p:nvPr/>
        </p:nvSpPr>
        <p:spPr>
          <a:xfrm>
            <a:off x="4626864" y="2304288"/>
            <a:ext cx="2852928" cy="310896"/>
          </a:xfrm>
          <a:prstGeom prst="rect">
            <a:avLst/>
          </a:prstGeom>
          <a:noFill/>
          <a:ln/>
        </p:spPr>
        <p:txBody>
          <a:bodyPr wrap="square" lIns="0" tIns="0" rIns="0" bIns="0" rtlCol="0" anchor="ctr"/>
          <a:lstStyle/>
          <a:p>
            <a:pPr marL="0" indent="0" algn="l">
              <a:lnSpc>
                <a:spcPct val="100000"/>
              </a:lnSpc>
              <a:buNone/>
            </a:pPr>
            <a:r>
              <a:rPr lang="en-US" sz="1600" b="1" dirty="0">
                <a:solidFill>
                  <a:srgbClr val="638493"/>
                </a:solidFill>
                <a:latin typeface="Inter" pitchFamily="34" charset="0"/>
                <a:ea typeface="Inter" pitchFamily="34" charset="-122"/>
                <a:cs typeface="Inter" pitchFamily="34" charset="-120"/>
              </a:rPr>
              <a:t>DAYS 31-60</a:t>
            </a:r>
            <a:endParaRPr lang="en-US" sz="1600" dirty="0"/>
          </a:p>
        </p:txBody>
      </p:sp>
      <p:sp>
        <p:nvSpPr>
          <p:cNvPr id="14" name="Text 12"/>
          <p:cNvSpPr/>
          <p:nvPr/>
        </p:nvSpPr>
        <p:spPr>
          <a:xfrm>
            <a:off x="4626864" y="2862072"/>
            <a:ext cx="2852928" cy="475488"/>
          </a:xfrm>
          <a:prstGeom prst="rect">
            <a:avLst/>
          </a:prstGeom>
          <a:noFill/>
          <a:ln/>
        </p:spPr>
        <p:txBody>
          <a:bodyPr wrap="square" lIns="0" tIns="0" rIns="0" bIns="0" rtlCol="0" anchor="ctr"/>
          <a:lstStyle/>
          <a:p>
            <a:pPr marL="0" indent="0" algn="l">
              <a:lnSpc>
                <a:spcPct val="100000"/>
              </a:lnSpc>
              <a:buNone/>
            </a:pPr>
            <a:r>
              <a:rPr lang="en-US" sz="2100" b="1" dirty="0">
                <a:solidFill>
                  <a:srgbClr val="19372F"/>
                </a:solidFill>
                <a:latin typeface="Montserrat" pitchFamily="34" charset="0"/>
                <a:ea typeface="Montserrat" pitchFamily="34" charset="-122"/>
                <a:cs typeface="Montserrat" pitchFamily="34" charset="-120"/>
              </a:rPr>
              <a:t>Design</a:t>
            </a:r>
            <a:endParaRPr lang="en-US" sz="2100" dirty="0"/>
          </a:p>
        </p:txBody>
      </p:sp>
      <p:sp>
        <p:nvSpPr>
          <p:cNvPr id="15" name="Text 13"/>
          <p:cNvSpPr/>
          <p:nvPr/>
        </p:nvSpPr>
        <p:spPr>
          <a:xfrm>
            <a:off x="4626864" y="3584448"/>
            <a:ext cx="2852928" cy="658368"/>
          </a:xfrm>
          <a:prstGeom prst="rect">
            <a:avLst/>
          </a:prstGeom>
          <a:noFill/>
          <a:ln/>
        </p:spPr>
        <p:txBody>
          <a:bodyPr wrap="square" lIns="0" tIns="0" rIns="0" bIns="0" rtlCol="0" anchor="t"/>
          <a:lstStyle/>
          <a:p>
            <a:pPr marL="0" indent="0" algn="l">
              <a:lnSpc>
                <a:spcPct val="100000"/>
              </a:lnSpc>
              <a:buNone/>
            </a:pPr>
            <a:r>
              <a:rPr lang="en-US" sz="1600" dirty="0">
                <a:solidFill>
                  <a:srgbClr val="26332D"/>
                </a:solidFill>
                <a:latin typeface="Inter" pitchFamily="34" charset="0"/>
                <a:ea typeface="Inter" pitchFamily="34" charset="-122"/>
                <a:cs typeface="Inter" pitchFamily="34" charset="-120"/>
              </a:rPr>
              <a:t>Agree a screen, partners</a:t>
            </a:r>
            <a:endParaRPr lang="en-US" sz="1600" dirty="0"/>
          </a:p>
          <a:p>
            <a:pPr marL="0" indent="0" algn="l">
              <a:lnSpc>
                <a:spcPct val="100000"/>
              </a:lnSpc>
              <a:buNone/>
            </a:pPr>
            <a:r>
              <a:rPr lang="en-US" sz="1600" dirty="0">
                <a:solidFill>
                  <a:srgbClr val="26332D"/>
                </a:solidFill>
                <a:latin typeface="Inter" pitchFamily="34" charset="0"/>
                <a:ea typeface="Inter" pitchFamily="34" charset="-122"/>
                <a:cs typeface="Inter" pitchFamily="34" charset="-120"/>
              </a:rPr>
              <a:t>and indicators.</a:t>
            </a:r>
            <a:endParaRPr lang="en-US" sz="1600" dirty="0"/>
          </a:p>
        </p:txBody>
      </p:sp>
      <p:sp>
        <p:nvSpPr>
          <p:cNvPr id="16" name="Shape 14"/>
          <p:cNvSpPr/>
          <p:nvPr/>
        </p:nvSpPr>
        <p:spPr>
          <a:xfrm>
            <a:off x="7772400" y="3346704"/>
            <a:ext cx="292608" cy="0"/>
          </a:xfrm>
          <a:prstGeom prst="line">
            <a:avLst/>
          </a:prstGeom>
          <a:noFill/>
          <a:ln w="25400">
            <a:solidFill>
              <a:srgbClr val="77966A"/>
            </a:solidFill>
            <a:prstDash val="solid"/>
          </a:ln>
        </p:spPr>
        <p:txBody>
          <a:bodyPr/>
          <a:lstStyle/>
          <a:p>
            <a:endParaRPr lang="es-MX"/>
          </a:p>
        </p:txBody>
      </p:sp>
      <p:sp>
        <p:nvSpPr>
          <p:cNvPr id="17" name="Shape 15"/>
          <p:cNvSpPr/>
          <p:nvPr/>
        </p:nvSpPr>
        <p:spPr>
          <a:xfrm>
            <a:off x="8001000" y="3273552"/>
            <a:ext cx="146304" cy="146304"/>
          </a:xfrm>
          <a:prstGeom prst="ellipse">
            <a:avLst/>
          </a:prstGeom>
          <a:solidFill>
            <a:srgbClr val="77966A"/>
          </a:solidFill>
          <a:ln w="6350">
            <a:solidFill>
              <a:srgbClr val="77966A"/>
            </a:solidFill>
            <a:prstDash val="solid"/>
          </a:ln>
        </p:spPr>
        <p:txBody>
          <a:bodyPr/>
          <a:lstStyle/>
          <a:p>
            <a:endParaRPr lang="es-MX"/>
          </a:p>
        </p:txBody>
      </p:sp>
      <p:sp>
        <p:nvSpPr>
          <p:cNvPr id="18" name="Shape 16"/>
          <p:cNvSpPr/>
          <p:nvPr/>
        </p:nvSpPr>
        <p:spPr>
          <a:xfrm>
            <a:off x="8101584" y="2039112"/>
            <a:ext cx="3355848" cy="2615184"/>
          </a:xfrm>
          <a:prstGeom prst="roundRect">
            <a:avLst>
              <a:gd name="adj" fmla="val 4196"/>
            </a:avLst>
          </a:prstGeom>
          <a:solidFill>
            <a:srgbClr val="F4EFD9"/>
          </a:solidFill>
          <a:ln w="10160">
            <a:solidFill>
              <a:srgbClr val="F4EFD9"/>
            </a:solidFill>
            <a:prstDash val="solid"/>
          </a:ln>
        </p:spPr>
        <p:txBody>
          <a:bodyPr/>
          <a:lstStyle/>
          <a:p>
            <a:endParaRPr lang="es-MX"/>
          </a:p>
        </p:txBody>
      </p:sp>
      <p:sp>
        <p:nvSpPr>
          <p:cNvPr id="19" name="Text 17"/>
          <p:cNvSpPr/>
          <p:nvPr/>
        </p:nvSpPr>
        <p:spPr>
          <a:xfrm>
            <a:off x="8321040" y="2304288"/>
            <a:ext cx="2852928" cy="310896"/>
          </a:xfrm>
          <a:prstGeom prst="rect">
            <a:avLst/>
          </a:prstGeom>
          <a:noFill/>
          <a:ln/>
        </p:spPr>
        <p:txBody>
          <a:bodyPr wrap="square" lIns="0" tIns="0" rIns="0" bIns="0" rtlCol="0" anchor="ctr"/>
          <a:lstStyle/>
          <a:p>
            <a:pPr marL="0" indent="0" algn="l">
              <a:lnSpc>
                <a:spcPct val="100000"/>
              </a:lnSpc>
              <a:buNone/>
            </a:pPr>
            <a:r>
              <a:rPr lang="en-US" sz="1600" b="1" dirty="0">
                <a:solidFill>
                  <a:srgbClr val="92773D"/>
                </a:solidFill>
                <a:latin typeface="Inter" pitchFamily="34" charset="0"/>
                <a:ea typeface="Inter" pitchFamily="34" charset="-122"/>
                <a:cs typeface="Inter" pitchFamily="34" charset="-120"/>
              </a:rPr>
              <a:t>DAYS 61-100</a:t>
            </a:r>
            <a:endParaRPr lang="en-US" sz="1600" dirty="0"/>
          </a:p>
        </p:txBody>
      </p:sp>
      <p:sp>
        <p:nvSpPr>
          <p:cNvPr id="20" name="Text 18"/>
          <p:cNvSpPr/>
          <p:nvPr/>
        </p:nvSpPr>
        <p:spPr>
          <a:xfrm>
            <a:off x="8321040" y="2862072"/>
            <a:ext cx="2852928" cy="475488"/>
          </a:xfrm>
          <a:prstGeom prst="rect">
            <a:avLst/>
          </a:prstGeom>
          <a:noFill/>
          <a:ln/>
        </p:spPr>
        <p:txBody>
          <a:bodyPr wrap="square" lIns="0" tIns="0" rIns="0" bIns="0" rtlCol="0" anchor="ctr"/>
          <a:lstStyle/>
          <a:p>
            <a:pPr marL="0" indent="0" algn="l">
              <a:lnSpc>
                <a:spcPct val="100000"/>
              </a:lnSpc>
              <a:buNone/>
            </a:pPr>
            <a:r>
              <a:rPr lang="en-US" sz="2100" b="1" dirty="0">
                <a:solidFill>
                  <a:srgbClr val="19372F"/>
                </a:solidFill>
                <a:latin typeface="Montserrat" pitchFamily="34" charset="0"/>
                <a:ea typeface="Montserrat" pitchFamily="34" charset="-122"/>
                <a:cs typeface="Montserrat" pitchFamily="34" charset="-120"/>
              </a:rPr>
              <a:t>Pilot and review</a:t>
            </a:r>
            <a:endParaRPr lang="en-US" sz="2100" dirty="0"/>
          </a:p>
        </p:txBody>
      </p:sp>
      <p:sp>
        <p:nvSpPr>
          <p:cNvPr id="21" name="Text 19"/>
          <p:cNvSpPr/>
          <p:nvPr/>
        </p:nvSpPr>
        <p:spPr>
          <a:xfrm>
            <a:off x="8321040" y="3584448"/>
            <a:ext cx="2852928" cy="658368"/>
          </a:xfrm>
          <a:prstGeom prst="rect">
            <a:avLst/>
          </a:prstGeom>
          <a:noFill/>
          <a:ln/>
        </p:spPr>
        <p:txBody>
          <a:bodyPr wrap="square" lIns="0" tIns="0" rIns="0" bIns="0" rtlCol="0" anchor="t"/>
          <a:lstStyle/>
          <a:p>
            <a:pPr marL="0" indent="0" algn="l">
              <a:lnSpc>
                <a:spcPct val="100000"/>
              </a:lnSpc>
              <a:buNone/>
            </a:pPr>
            <a:r>
              <a:rPr lang="en-US" sz="1600" dirty="0">
                <a:solidFill>
                  <a:srgbClr val="26332D"/>
                </a:solidFill>
                <a:latin typeface="Inter" pitchFamily="34" charset="0"/>
                <a:ea typeface="Inter" pitchFamily="34" charset="-122"/>
                <a:cs typeface="Inter" pitchFamily="34" charset="-120"/>
              </a:rPr>
              <a:t>Test proportionately.</a:t>
            </a:r>
            <a:endParaRPr lang="en-US" sz="1600" dirty="0"/>
          </a:p>
          <a:p>
            <a:pPr marL="0" indent="0" algn="l">
              <a:lnSpc>
                <a:spcPct val="100000"/>
              </a:lnSpc>
              <a:buNone/>
            </a:pPr>
            <a:r>
              <a:rPr lang="en-US" sz="1600" dirty="0">
                <a:solidFill>
                  <a:srgbClr val="26332D"/>
                </a:solidFill>
                <a:latin typeface="Inter" pitchFamily="34" charset="0"/>
                <a:ea typeface="Inter" pitchFamily="34" charset="-122"/>
                <a:cs typeface="Inter" pitchFamily="34" charset="-120"/>
              </a:rPr>
              <a:t>Review risk and learning.</a:t>
            </a:r>
            <a:endParaRPr lang="en-US" sz="1600" dirty="0"/>
          </a:p>
        </p:txBody>
      </p:sp>
      <p:sp>
        <p:nvSpPr>
          <p:cNvPr id="22" name="Shape 20"/>
          <p:cNvSpPr/>
          <p:nvPr/>
        </p:nvSpPr>
        <p:spPr>
          <a:xfrm>
            <a:off x="713232" y="5084064"/>
            <a:ext cx="10744200" cy="694944"/>
          </a:xfrm>
          <a:prstGeom prst="roundRect">
            <a:avLst>
              <a:gd name="adj" fmla="val 15789"/>
            </a:avLst>
          </a:prstGeom>
          <a:solidFill>
            <a:srgbClr val="19372F"/>
          </a:solidFill>
          <a:ln w="10160">
            <a:solidFill>
              <a:srgbClr val="19372F"/>
            </a:solidFill>
            <a:prstDash val="solid"/>
          </a:ln>
        </p:spPr>
        <p:txBody>
          <a:bodyPr/>
          <a:lstStyle/>
          <a:p>
            <a:endParaRPr lang="es-MX"/>
          </a:p>
        </p:txBody>
      </p:sp>
      <p:sp>
        <p:nvSpPr>
          <p:cNvPr id="23" name="Text 21"/>
          <p:cNvSpPr/>
          <p:nvPr/>
        </p:nvSpPr>
        <p:spPr>
          <a:xfrm>
            <a:off x="914400" y="5248656"/>
            <a:ext cx="10314432" cy="365760"/>
          </a:xfrm>
          <a:prstGeom prst="rect">
            <a:avLst/>
          </a:prstGeom>
          <a:noFill/>
          <a:ln/>
        </p:spPr>
        <p:txBody>
          <a:bodyPr wrap="square" lIns="0" tIns="0" rIns="0" bIns="0" rtlCol="0" anchor="ctr"/>
          <a:lstStyle/>
          <a:p>
            <a:pPr marL="0" indent="0" algn="ctr">
              <a:lnSpc>
                <a:spcPct val="100000"/>
              </a:lnSpc>
              <a:buNone/>
            </a:pPr>
            <a:r>
              <a:rPr lang="en-US" sz="1800" b="1" dirty="0">
                <a:solidFill>
                  <a:srgbClr val="FFFFFF"/>
                </a:solidFill>
                <a:latin typeface="Inter" pitchFamily="34" charset="0"/>
                <a:ea typeface="Inter" pitchFamily="34" charset="-122"/>
                <a:cs typeface="Inter" pitchFamily="34" charset="-120"/>
              </a:rPr>
              <a:t>Which portfolio or territory will your institution examine first?</a:t>
            </a:r>
            <a:endParaRPr lang="en-US" sz="1800" dirty="0"/>
          </a:p>
        </p:txBody>
      </p:sp>
      <p:sp>
        <p:nvSpPr>
          <p:cNvPr id="24" name="Text 22"/>
          <p:cNvSpPr/>
          <p:nvPr/>
        </p:nvSpPr>
        <p:spPr>
          <a:xfrm>
            <a:off x="777240" y="5961888"/>
            <a:ext cx="10607040" cy="292608"/>
          </a:xfrm>
          <a:prstGeom prst="rect">
            <a:avLst/>
          </a:prstGeom>
          <a:noFill/>
          <a:ln/>
        </p:spPr>
        <p:txBody>
          <a:bodyPr wrap="square" lIns="0" tIns="0" rIns="0" bIns="0" rtlCol="0" anchor="ctr"/>
          <a:lstStyle/>
          <a:p>
            <a:pPr marL="0" indent="0" algn="ctr">
              <a:lnSpc>
                <a:spcPct val="100000"/>
              </a:lnSpc>
              <a:buNone/>
            </a:pPr>
            <a:r>
              <a:rPr lang="en-US" sz="1600" i="1" dirty="0">
                <a:solidFill>
                  <a:srgbClr val="647268"/>
                </a:solidFill>
                <a:latin typeface="Inter" pitchFamily="34" charset="0"/>
                <a:ea typeface="Inter" pitchFamily="34" charset="-122"/>
                <a:cs typeface="Inter" pitchFamily="34" charset="-120"/>
              </a:rPr>
              <a:t>Proposed next step: form a cross-functional group and return with a pilot proposal.</a:t>
            </a:r>
            <a:endParaRPr lang="en-US" sz="1600" dirty="0"/>
          </a:p>
        </p:txBody>
      </p:sp>
      <p:sp>
        <p:nvSpPr>
          <p:cNvPr id="25" name="Slide Number Placeholder 0"/>
          <p:cNvSpPr>
            <a:spLocks noGrp="1"/>
          </p:cNvSpPr>
          <p:nvPr>
            <p:ph type="sldNum" sz="quarter" idx="4294967295"/>
          </p:nvPr>
        </p:nvSpPr>
        <p:spPr>
          <a:xfrm>
            <a:off x="11082528" y="6455664"/>
            <a:ext cx="548640" cy="265176"/>
          </a:xfrm>
          <a:prstGeom prst="rect">
            <a:avLst/>
          </a:prstGeom>
          <a:extLst>
            <a:ext uri="{C572A759-6A51-4108-AA02-DFA0A04FC94B}">
              <ma14:wrappingTextBoxFlag xmlns:ma14="http://schemas.microsoft.com/office/mac/drawingml/2011/main" xmlns="" val="0"/>
            </a:ext>
          </a:extLst>
        </p:spPr>
        <p:txBody>
          <a:bodyPr lIns="0" tIns="0" rIns="0" bIns="0"/>
          <a:lstStyle>
            <a:lvl1pPr>
              <a:defRPr sz="1600">
                <a:solidFill>
                  <a:srgbClr val="647268"/>
                </a:solidFill>
                <a:latin typeface="Inter"/>
                <a:ea typeface="Inter"/>
                <a:cs typeface="Inter"/>
              </a:defRPr>
            </a:lvl1pPr>
          </a:lstStyle>
          <a:p>
            <a:pPr algn="r"/>
            <a:fld id="{F7021451-1387-4CA6-816F-3879F97B5CBC}" type="slidenum">
              <a:rPr lang="en-US" b="0"/>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FEE9E8F-6D54-DC11-ED6A-74DDD424AAEF}"/>
            </a:ext>
          </a:extLst>
        </p:cNvPr>
        <p:cNvGrpSpPr/>
        <p:nvPr/>
      </p:nvGrpSpPr>
      <p:grpSpPr>
        <a:xfrm>
          <a:off x="0" y="0"/>
          <a:ext cx="0" cy="0"/>
          <a:chOff x="0" y="0"/>
          <a:chExt cx="0" cy="0"/>
        </a:xfrm>
      </p:grpSpPr>
      <p:sp>
        <p:nvSpPr>
          <p:cNvPr id="5" name="TextBox 4">
            <a:extLst>
              <a:ext uri="{FF2B5EF4-FFF2-40B4-BE49-F238E27FC236}">
                <a16:creationId xmlns:a16="http://schemas.microsoft.com/office/drawing/2014/main" id="{A60C641B-1FBD-3960-6832-EB90DC2A8B7A}"/>
              </a:ext>
            </a:extLst>
          </p:cNvPr>
          <p:cNvSpPr txBox="1"/>
          <p:nvPr/>
        </p:nvSpPr>
        <p:spPr>
          <a:xfrm>
            <a:off x="440619" y="4776882"/>
            <a:ext cx="4900634" cy="1015663"/>
          </a:xfrm>
          <a:prstGeom prst="rect">
            <a:avLst/>
          </a:prstGeom>
          <a:noFill/>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GB" sz="60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Thank you</a:t>
            </a:r>
          </a:p>
        </p:txBody>
      </p:sp>
      <p:pic>
        <p:nvPicPr>
          <p:cNvPr id="6" name="Picture 5">
            <a:extLst>
              <a:ext uri="{FF2B5EF4-FFF2-40B4-BE49-F238E27FC236}">
                <a16:creationId xmlns:a16="http://schemas.microsoft.com/office/drawing/2014/main" id="{7251BF38-ED38-8FDA-B496-29D0342BCA06}"/>
              </a:ext>
            </a:extLst>
          </p:cNvPr>
          <p:cNvPicPr>
            <a:picLocks noChangeAspect="1"/>
          </p:cNvPicPr>
          <p:nvPr/>
        </p:nvPicPr>
        <p:blipFill>
          <a:blip r:embed="rId3">
            <a:lum bright="70000" contrast="-70000"/>
            <a:extLst>
              <a:ext uri="{28A0092B-C50C-407E-A947-70E740481C1C}">
                <a14:useLocalDpi xmlns:a14="http://schemas.microsoft.com/office/drawing/2010/main" val="0"/>
              </a:ext>
            </a:extLst>
          </a:blip>
          <a:srcRect/>
          <a:stretch/>
        </p:blipFill>
        <p:spPr>
          <a:xfrm>
            <a:off x="3649419" y="2116250"/>
            <a:ext cx="1479055" cy="763737"/>
          </a:xfrm>
          <a:prstGeom prst="rect">
            <a:avLst/>
          </a:prstGeom>
        </p:spPr>
      </p:pic>
      <p:grpSp>
        <p:nvGrpSpPr>
          <p:cNvPr id="7" name="Group 6">
            <a:extLst>
              <a:ext uri="{FF2B5EF4-FFF2-40B4-BE49-F238E27FC236}">
                <a16:creationId xmlns:a16="http://schemas.microsoft.com/office/drawing/2014/main" id="{2A648340-46A0-DD6E-E293-587118F53CCB}"/>
              </a:ext>
            </a:extLst>
          </p:cNvPr>
          <p:cNvGrpSpPr/>
          <p:nvPr/>
        </p:nvGrpSpPr>
        <p:grpSpPr>
          <a:xfrm>
            <a:off x="519191" y="2083923"/>
            <a:ext cx="2127285" cy="868957"/>
            <a:chOff x="875411" y="829889"/>
            <a:chExt cx="2127285" cy="868957"/>
          </a:xfrm>
        </p:grpSpPr>
        <p:pic>
          <p:nvPicPr>
            <p:cNvPr id="8" name="Picture 7" descr="A green and black logo  AI-generated content may be incorrect.">
              <a:extLst>
                <a:ext uri="{FF2B5EF4-FFF2-40B4-BE49-F238E27FC236}">
                  <a16:creationId xmlns:a16="http://schemas.microsoft.com/office/drawing/2014/main" id="{D9523C4E-7ACE-36D1-1A90-CB907571250E}"/>
                </a:ext>
              </a:extLst>
            </p:cNvPr>
            <p:cNvPicPr>
              <a:picLocks noChangeAspect="1"/>
            </p:cNvPicPr>
            <p:nvPr/>
          </p:nvPicPr>
          <p:blipFill>
            <a:blip r:embed="rId4"/>
            <a:srcRect r="69739"/>
            <a:stretch>
              <a:fillRect/>
            </a:stretch>
          </p:blipFill>
          <p:spPr>
            <a:xfrm>
              <a:off x="875411" y="829889"/>
              <a:ext cx="616936" cy="868957"/>
            </a:xfrm>
            <a:prstGeom prst="rect">
              <a:avLst/>
            </a:prstGeom>
          </p:spPr>
        </p:pic>
        <p:sp>
          <p:nvSpPr>
            <p:cNvPr id="9" name="TextBox 8">
              <a:extLst>
                <a:ext uri="{FF2B5EF4-FFF2-40B4-BE49-F238E27FC236}">
                  <a16:creationId xmlns:a16="http://schemas.microsoft.com/office/drawing/2014/main" id="{5FEBFE30-6481-86CA-7B9E-22D3C373542B}"/>
                </a:ext>
              </a:extLst>
            </p:cNvPr>
            <p:cNvSpPr txBox="1"/>
            <p:nvPr/>
          </p:nvSpPr>
          <p:spPr>
            <a:xfrm>
              <a:off x="1492346" y="851762"/>
              <a:ext cx="1236236" cy="461665"/>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GB" sz="2400" b="0" i="0" u="none" strike="noStrike" kern="1200" cap="none" spc="0" normalizeH="0" baseline="0" noProof="0" dirty="0">
                  <a:ln>
                    <a:noFill/>
                  </a:ln>
                  <a:solidFill>
                    <a:prstClr val="white"/>
                  </a:solidFill>
                  <a:effectLst/>
                  <a:uLnTx/>
                  <a:uFillTx/>
                  <a:latin typeface="Arial Narrow" panose="020B0604020202020204" pitchFamily="34" charset="0"/>
                  <a:ea typeface="+mn-ea"/>
                  <a:cs typeface="Arial Narrow" panose="020B0604020202020204" pitchFamily="34" charset="0"/>
                </a:rPr>
                <a:t>Agri-PDB</a:t>
              </a:r>
            </a:p>
          </p:txBody>
        </p:sp>
        <p:sp>
          <p:nvSpPr>
            <p:cNvPr id="10" name="TextBox 9">
              <a:extLst>
                <a:ext uri="{FF2B5EF4-FFF2-40B4-BE49-F238E27FC236}">
                  <a16:creationId xmlns:a16="http://schemas.microsoft.com/office/drawing/2014/main" id="{8D3400C1-2F3C-F77C-D114-45751596CFBB}"/>
                </a:ext>
              </a:extLst>
            </p:cNvPr>
            <p:cNvSpPr txBox="1"/>
            <p:nvPr/>
          </p:nvSpPr>
          <p:spPr>
            <a:xfrm>
              <a:off x="1492346" y="1146835"/>
              <a:ext cx="1125629" cy="461665"/>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GB" sz="2400" b="0" i="0" u="none" strike="noStrike" kern="1200" cap="none" spc="0" normalizeH="0" baseline="0" noProof="0" dirty="0">
                  <a:ln>
                    <a:noFill/>
                  </a:ln>
                  <a:solidFill>
                    <a:prstClr val="white"/>
                  </a:solidFill>
                  <a:effectLst/>
                  <a:uLnTx/>
                  <a:uFillTx/>
                  <a:latin typeface="Arial Narrow" panose="020B0604020202020204" pitchFamily="34" charset="0"/>
                  <a:ea typeface="+mn-ea"/>
                  <a:cs typeface="Arial Narrow" panose="020B0604020202020204" pitchFamily="34" charset="0"/>
                </a:rPr>
                <a:t>Platform</a:t>
              </a:r>
            </a:p>
          </p:txBody>
        </p:sp>
        <p:sp>
          <p:nvSpPr>
            <p:cNvPr id="11" name="TextBox 10">
              <a:extLst>
                <a:ext uri="{FF2B5EF4-FFF2-40B4-BE49-F238E27FC236}">
                  <a16:creationId xmlns:a16="http://schemas.microsoft.com/office/drawing/2014/main" id="{18260DD0-6552-3D98-EDDD-7B7D07D8C611}"/>
                </a:ext>
              </a:extLst>
            </p:cNvPr>
            <p:cNvSpPr txBox="1"/>
            <p:nvPr/>
          </p:nvSpPr>
          <p:spPr>
            <a:xfrm>
              <a:off x="1492346" y="1497819"/>
              <a:ext cx="1510350" cy="184666"/>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GB" sz="600" b="0" i="0" u="none" strike="noStrike" kern="1200" cap="none" spc="0" normalizeH="0" baseline="0" noProof="0" dirty="0">
                  <a:ln>
                    <a:noFill/>
                  </a:ln>
                  <a:solidFill>
                    <a:prstClr val="white"/>
                  </a:solidFill>
                  <a:effectLst/>
                  <a:uLnTx/>
                  <a:uFillTx/>
                  <a:latin typeface="Arial Narrow" panose="020B0604020202020204" pitchFamily="34" charset="0"/>
                  <a:ea typeface="+mn-ea"/>
                  <a:cs typeface="Arial Narrow" panose="020B0604020202020204" pitchFamily="34" charset="0"/>
                </a:rPr>
                <a:t>Agricultural Public Development Bank Coalition</a:t>
              </a:r>
            </a:p>
          </p:txBody>
        </p:sp>
      </p:grpSp>
      <p:pic>
        <p:nvPicPr>
          <p:cNvPr id="12" name="Picture 11" descr="A green and black logo  AI-generated content may be incorrect.">
            <a:extLst>
              <a:ext uri="{FF2B5EF4-FFF2-40B4-BE49-F238E27FC236}">
                <a16:creationId xmlns:a16="http://schemas.microsoft.com/office/drawing/2014/main" id="{1DE2293B-F95E-8A98-F060-4811EFA90FA0}"/>
              </a:ext>
            </a:extLst>
          </p:cNvPr>
          <p:cNvPicPr>
            <a:picLocks noChangeAspect="1"/>
          </p:cNvPicPr>
          <p:nvPr/>
        </p:nvPicPr>
        <p:blipFill>
          <a:blip r:embed="rId4">
            <a:alphaModFix amt="20000"/>
          </a:blip>
          <a:srcRect r="69739"/>
          <a:stretch>
            <a:fillRect/>
          </a:stretch>
        </p:blipFill>
        <p:spPr>
          <a:xfrm>
            <a:off x="8133353" y="1013051"/>
            <a:ext cx="2209527" cy="3112126"/>
          </a:xfrm>
          <a:prstGeom prst="rect">
            <a:avLst/>
          </a:prstGeom>
        </p:spPr>
      </p:pic>
      <p:sp>
        <p:nvSpPr>
          <p:cNvPr id="13" name="Rounded Rectangle 12">
            <a:extLst>
              <a:ext uri="{FF2B5EF4-FFF2-40B4-BE49-F238E27FC236}">
                <a16:creationId xmlns:a16="http://schemas.microsoft.com/office/drawing/2014/main" id="{B60E0F8C-B30F-4E2D-79C2-05ABDAD1BE7F}"/>
              </a:ext>
            </a:extLst>
          </p:cNvPr>
          <p:cNvSpPr/>
          <p:nvPr/>
        </p:nvSpPr>
        <p:spPr>
          <a:xfrm>
            <a:off x="6850749" y="4614921"/>
            <a:ext cx="4638233" cy="1088465"/>
          </a:xfrm>
          <a:prstGeom prst="roundRect">
            <a:avLst>
              <a:gd name="adj" fmla="val 1324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pic>
        <p:nvPicPr>
          <p:cNvPr id="14" name="Picture 13">
            <a:extLst>
              <a:ext uri="{FF2B5EF4-FFF2-40B4-BE49-F238E27FC236}">
                <a16:creationId xmlns:a16="http://schemas.microsoft.com/office/drawing/2014/main" id="{36725FF2-5A3C-A764-0722-E240D965B436}"/>
              </a:ext>
            </a:extLst>
          </p:cNvPr>
          <p:cNvPicPr>
            <a:picLocks noChangeAspect="1"/>
          </p:cNvPicPr>
          <p:nvPr/>
        </p:nvPicPr>
        <p:blipFill>
          <a:blip r:embed="rId5"/>
          <a:stretch>
            <a:fillRect/>
          </a:stretch>
        </p:blipFill>
        <p:spPr>
          <a:xfrm>
            <a:off x="7100795" y="4866765"/>
            <a:ext cx="1081894" cy="584777"/>
          </a:xfrm>
          <a:prstGeom prst="rect">
            <a:avLst/>
          </a:prstGeom>
          <a:ln>
            <a:noFill/>
          </a:ln>
        </p:spPr>
      </p:pic>
      <p:pic>
        <p:nvPicPr>
          <p:cNvPr id="4" name="Picture 3">
            <a:extLst>
              <a:ext uri="{FF2B5EF4-FFF2-40B4-BE49-F238E27FC236}">
                <a16:creationId xmlns:a16="http://schemas.microsoft.com/office/drawing/2014/main" id="{BC996899-2C8B-5D26-D264-C635EE0D2860}"/>
              </a:ext>
            </a:extLst>
          </p:cNvPr>
          <p:cNvPicPr>
            <a:picLocks noChangeAspect="1"/>
          </p:cNvPicPr>
          <p:nvPr/>
        </p:nvPicPr>
        <p:blipFill>
          <a:blip r:embed="rId6">
            <a:extLst>
              <a:ext uri="{28A0092B-C50C-407E-A947-70E740481C1C}">
                <a14:useLocalDpi xmlns:a14="http://schemas.microsoft.com/office/drawing/2010/main" val="0"/>
              </a:ext>
            </a:extLst>
          </a:blip>
          <a:srcRect/>
          <a:stretch/>
        </p:blipFill>
        <p:spPr>
          <a:xfrm>
            <a:off x="8559587" y="4882048"/>
            <a:ext cx="2552497" cy="569494"/>
          </a:xfrm>
          <a:prstGeom prst="rect">
            <a:avLst/>
          </a:prstGeom>
        </p:spPr>
      </p:pic>
    </p:spTree>
    <p:extLst>
      <p:ext uri="{BB962C8B-B14F-4D97-AF65-F5344CB8AC3E}">
        <p14:creationId xmlns:p14="http://schemas.microsoft.com/office/powerpoint/2010/main" val="3025561571"/>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Montserra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Inter"/>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1348</TotalTime>
  <Words>1890</Words>
  <Application>Microsoft Office PowerPoint</Application>
  <PresentationFormat>Panorámica</PresentationFormat>
  <Paragraphs>292</Paragraphs>
  <Slides>14</Slides>
  <Notes>14</Notes>
  <HiddenSlides>0</HiddenSlides>
  <MMClips>0</MMClips>
  <ScaleCrop>false</ScaleCrop>
  <HeadingPairs>
    <vt:vector size="6" baseType="variant">
      <vt:variant>
        <vt:lpstr>Fuentes usadas</vt:lpstr>
      </vt:variant>
      <vt:variant>
        <vt:i4>6</vt:i4>
      </vt:variant>
      <vt:variant>
        <vt:lpstr>Tema</vt:lpstr>
      </vt:variant>
      <vt:variant>
        <vt:i4>1</vt:i4>
      </vt:variant>
      <vt:variant>
        <vt:lpstr>Títulos de diapositiva</vt:lpstr>
      </vt:variant>
      <vt:variant>
        <vt:i4>14</vt:i4>
      </vt:variant>
    </vt:vector>
  </HeadingPairs>
  <TitlesOfParts>
    <vt:vector size="21" baseType="lpstr">
      <vt:lpstr>Arial</vt:lpstr>
      <vt:lpstr>Arial Black</vt:lpstr>
      <vt:lpstr>Arial Narrow</vt:lpstr>
      <vt:lpstr>Calibri</vt:lpstr>
      <vt:lpstr>Inter</vt:lpstr>
      <vt:lpstr>Montserrat</vt:lpstr>
      <vt:lpstr>Office Theme</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Company>AGRI-PDB Coalition</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Financing the Agroecological Transition - Large Type Edition</dc:title>
  <dc:subject>Financing the agroecological transition</dc:subject>
  <dc:creator>AGRI-PDB Coalition | Agroecology thematic area</dc:creator>
  <cp:lastModifiedBy>Olivier Pierard</cp:lastModifiedBy>
  <cp:revision>2</cp:revision>
  <dcterms:created xsi:type="dcterms:W3CDTF">2026-10-05T05:03:19Z</dcterms:created>
  <dcterms:modified xsi:type="dcterms:W3CDTF">2026-10-27T04:13:55Z</dcterms:modified>
</cp:coreProperties>
</file>