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1"/>
  </p:notesMasterIdLst>
  <p:sldIdLst>
    <p:sldId id="264" r:id="rId2"/>
    <p:sldId id="265" r:id="rId3"/>
    <p:sldId id="266" r:id="rId4"/>
    <p:sldId id="267" r:id="rId5"/>
    <p:sldId id="268" r:id="rId6"/>
    <p:sldId id="269" r:id="rId7"/>
    <p:sldId id="270" r:id="rId8"/>
    <p:sldId id="273" r:id="rId9"/>
    <p:sldId id="272" r:id="rId10"/>
  </p:sldIdLst>
  <p:sldSz cx="18288000" cy="10287000"/>
  <p:notesSz cx="6858000" cy="9144000"/>
  <p:embeddedFontLst>
    <p:embeddedFont>
      <p:font typeface="Poppins" panose="00000500000000000000" pitchFamily="2" charset="0"/>
      <p:regular r:id="rId12"/>
      <p:bold r:id="rId13"/>
      <p:italic r:id="rId14"/>
    </p:embeddedFont>
    <p:embeddedFont>
      <p:font typeface="Poppins Bold" panose="00000800000000000000" charset="0"/>
      <p:regular r:id="rId15"/>
    </p:embeddedFont>
    <p:embeddedFont>
      <p:font typeface="Telegraf Bold"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149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Farmed shrimp production, million pounds</c:v>
                </c:pt>
              </c:strCache>
            </c:strRef>
          </c:tx>
          <c:invertIfNegative val="1"/>
          <c:dPt>
            <c:idx val="0"/>
            <c:invertIfNegative val="1"/>
            <c:bubble3D val="0"/>
            <c:spPr>
              <a:solidFill>
                <a:srgbClr val="2A4FC2"/>
              </a:solidFill>
            </c:spPr>
            <c:extLst>
              <c:ext xmlns:c16="http://schemas.microsoft.com/office/drawing/2014/chart" uri="{C3380CC4-5D6E-409C-BE32-E72D297353CC}">
                <c16:uniqueId val="{00000001-3B98-4AEB-B18E-526EFA37F228}"/>
              </c:ext>
            </c:extLst>
          </c:dPt>
          <c:dPt>
            <c:idx val="1"/>
            <c:invertIfNegative val="1"/>
            <c:bubble3D val="0"/>
            <c:spPr>
              <a:solidFill>
                <a:srgbClr val="2A4FC2"/>
              </a:solidFill>
            </c:spPr>
            <c:extLst>
              <c:ext xmlns:c16="http://schemas.microsoft.com/office/drawing/2014/chart" uri="{C3380CC4-5D6E-409C-BE32-E72D297353CC}">
                <c16:uniqueId val="{00000003-3B98-4AEB-B18E-526EFA37F228}"/>
              </c:ext>
            </c:extLst>
          </c:dPt>
          <c:dPt>
            <c:idx val="2"/>
            <c:invertIfNegative val="1"/>
            <c:bubble3D val="0"/>
            <c:spPr>
              <a:solidFill>
                <a:srgbClr val="2A4FC2"/>
              </a:solidFill>
            </c:spPr>
            <c:extLst>
              <c:ext xmlns:c16="http://schemas.microsoft.com/office/drawing/2014/chart" uri="{C3380CC4-5D6E-409C-BE32-E72D297353CC}">
                <c16:uniqueId val="{00000005-3B98-4AEB-B18E-526EFA37F228}"/>
              </c:ext>
            </c:extLst>
          </c:dPt>
          <c:dPt>
            <c:idx val="3"/>
            <c:invertIfNegative val="1"/>
            <c:bubble3D val="0"/>
            <c:spPr>
              <a:solidFill>
                <a:srgbClr val="E06A10"/>
              </a:solidFill>
            </c:spPr>
            <c:extLst>
              <c:ext xmlns:c16="http://schemas.microsoft.com/office/drawing/2014/chart" uri="{C3380CC4-5D6E-409C-BE32-E72D297353CC}">
                <c16:uniqueId val="{00000007-3B98-4AEB-B18E-526EFA37F228}"/>
              </c:ext>
            </c:extLst>
          </c:dPt>
          <c:dLbls>
            <c:numFmt formatCode="General" sourceLinked="0"/>
            <c:spPr>
              <a:noFill/>
              <a:ln>
                <a:noFill/>
              </a:ln>
              <a:effectLst/>
            </c:spPr>
            <c:txPr>
              <a:bodyPr/>
              <a:lstStyle/>
              <a:p>
                <a:pPr>
                  <a:defRPr sz="2200" b="1">
                    <a:solidFill>
                      <a:srgbClr val="001840"/>
                    </a:solidFill>
                    <a:latin typeface="Poppin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2014</c:v>
                </c:pt>
                <c:pt idx="1">
                  <c:v>2020</c:v>
                </c:pt>
                <c:pt idx="2">
                  <c:v>2025</c:v>
                </c:pt>
                <c:pt idx="3">
                  <c:v>2030 target</c:v>
                </c:pt>
              </c:strCache>
            </c:strRef>
          </c:cat>
          <c:val>
            <c:numRef>
              <c:f>Sheet1!$B$2:$B$5</c:f>
              <c:numCache>
                <c:formatCode>General</c:formatCode>
                <c:ptCount val="4"/>
                <c:pt idx="0">
                  <c:v>16</c:v>
                </c:pt>
                <c:pt idx="1">
                  <c:v>1.02</c:v>
                </c:pt>
                <c:pt idx="2">
                  <c:v>2.7</c:v>
                </c:pt>
                <c:pt idx="3">
                  <c:v>7.5</c:v>
                </c:pt>
              </c:numCache>
            </c:numRef>
          </c:val>
          <c:extLst>
            <c:ext xmlns:c16="http://schemas.microsoft.com/office/drawing/2014/chart" uri="{C3380CC4-5D6E-409C-BE32-E72D297353CC}">
              <c16:uniqueId val="{00000008-3B98-4AEB-B18E-526EFA37F228}"/>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noFill/>
          </a:ln>
        </c:spPr>
        <c:txPr>
          <a:bodyPr/>
          <a:lstStyle/>
          <a:p>
            <a:pPr>
              <a:defRPr sz="1800">
                <a:solidFill>
                  <a:srgbClr val="5C6B77"/>
                </a:solidFill>
                <a:latin typeface="Poppins"/>
              </a:defRPr>
            </a:pPr>
            <a:endParaRPr lang="en-US"/>
          </a:p>
        </c:txPr>
        <c:crossAx val="-2113994440"/>
        <c:crosses val="autoZero"/>
        <c:auto val="1"/>
        <c:lblAlgn val="ctr"/>
        <c:lblOffset val="100"/>
        <c:noMultiLvlLbl val="0"/>
      </c:catAx>
      <c:valAx>
        <c:axId val="-2113994440"/>
        <c:scaling>
          <c:orientation val="minMax"/>
          <c:max val="18"/>
          <c:min val="0"/>
        </c:scaling>
        <c:delete val="1"/>
        <c:axPos val="l"/>
        <c:numFmt formatCode="General" sourceLinked="1"/>
        <c:majorTickMark val="out"/>
        <c:minorTickMark val="none"/>
        <c:tickLblPos val="nextTo"/>
        <c:crossAx val="-2068027336"/>
        <c:crosses val="autoZero"/>
        <c:crossBetween val="between"/>
      </c:valAx>
      <c:spPr>
        <a:noFill/>
        <a:ln>
          <a:noFill/>
        </a:ln>
      </c:spPr>
    </c:plotArea>
    <c:plotVisOnly val="1"/>
    <c:dispBlanksAs val="gap"/>
    <c:showDLblsOverMax val="1"/>
  </c:chart>
  <c:spPr>
    <a:noFill/>
    <a:ln>
      <a:noFill/>
    </a:ln>
  </c:spPr>
  <c:txPr>
    <a:bodyPr/>
    <a:lstStyle/>
    <a:p>
      <a:pPr>
        <a:defRPr sz="1800">
          <a:latin typeface="Poppi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7321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SCRIPT, SLIDE 1: about 78 words, 0 min 47 s at 100 words a minute</a:t>
            </a:r>
          </a:p>
          <a:p>
            <a:endParaRPr/>
          </a:p>
          <a:p>
            <a:r>
              <a:t>Good morning from Belize, where it is a quarter past five and the sun has not yet risen over the reef. Thank you to the Agri-PDB Platform and the FiCS Ocean Coalition for bringing these two communities together. [Optional: Lise has set out the challenges. Let me show what they look like from a small country.]</a:t>
            </a:r>
          </a:p>
          <a:p>
            <a:endParaRPr/>
          </a:p>
          <a:p>
            <a:r>
              <a:t>I speak for the Development Finance Corporation, soon to be the Development Bank of Belize. We are members of both networks, and that says something about our country. In a small state, the farm and the sea are one economy.</a:t>
            </a:r>
          </a:p>
          <a:p>
            <a:endParaRPr/>
          </a:p>
          <a:p>
            <a:r>
              <a:t>Key: the whole script is about 946 words, nine and a half minutes. Lines in [Optional: ...] brackets are left out by default and are not counted. The dated line on the new name stays out until the date is gazetted.</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SCRIPT, SLIDE 2: about 181 words, 1 min 49 s at 100 words a minute</a:t>
            </a:r>
          </a:p>
          <a:p>
            <a:endParaRPr/>
          </a:p>
          <a:p>
            <a:r>
              <a:t>Let me set the scene with four facts.</a:t>
            </a:r>
          </a:p>
          <a:p>
            <a:endParaRPr/>
          </a:p>
          <a:p>
            <a:r>
              <a:t>First, our fisheries are small in volume but high in value. In 2025, marine exports earned 46 million Belize dollars, about 23 million US dollars, up a quarter on the year before. The industry licenses more than 3,300 fishers and supports some 17,000 Belizeans.</a:t>
            </a:r>
          </a:p>
          <a:p>
            <a:endParaRPr/>
          </a:p>
          <a:p>
            <a:r>
              <a:t>Second, aquaculture is a story of collapse and recovery. Shrimp production peaked at about 16 million pounds in 2014. Early Mortality Syndrome cut it to about one million pounds by 2020. By 2025 it had recovered to about 2.7 million pounds. The Government’s target is 7.5 million pounds by 2030.</a:t>
            </a:r>
          </a:p>
          <a:p>
            <a:endParaRPr/>
          </a:p>
          <a:p>
            <a:r>
              <a:t>Third, algaculture is emerging. Women-led seaweed farmers in southern Belize produce premium seamoss for export, so far financed mainly by grants.</a:t>
            </a:r>
          </a:p>
          <a:p>
            <a:endParaRPr/>
          </a:p>
          <a:p>
            <a:r>
              <a:t>Fourth, the policy frame is ambitious. Through our 2021 Blue Bond, Belize committed to protect 30 per cent of its ocean, guided by a marine spatial plan. [Optional, once confirmed: Our House of Representatives approved that plan on 2 October.] Our Blue Economy Development Policy and Strategy aims for a productive and sustainable blue economy by 2030. Protection and production must move together. That is where a development bank comes in.</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SCRIPT, SLIDE 3: about 101 words, 1 min 01 s at 100 words a minute</a:t>
            </a:r>
          </a:p>
          <a:p>
            <a:endParaRPr/>
          </a:p>
          <a:p>
            <a:r>
              <a:t>DFC is Belize’s national development bank. We have branches in every district, and since 2025 we hold direct access accreditation with the Green Climate Fund. [Optional: Every loan passes through the environmental and social management system that the Fund assessed for that accreditation.]</a:t>
            </a:r>
          </a:p>
          <a:p>
            <a:endParaRPr/>
          </a:p>
          <a:p>
            <a:r>
              <a:t>Our blue portfolio has three faces. Fishing is about 15 million Belize dollars, eight per cent of our book. Most of those loans are small: our artisanal product has made 400 since 2024, typically 5,000 Belize dollars each. On the aquaculture side, we stayed with the shrimp industry through the collapse, and we are now financing its recovery. [Optional: Today that is about 12 and a half million Belize dollars across three farms.] And on the conservation side, we have lent to the non-profit that manages one of our marine reserves.</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SCRIPT, SLIDE 4: about 146 words, 1 min 28 s at 100 words a minute</a:t>
            </a:r>
          </a:p>
          <a:p>
            <a:endParaRPr/>
          </a:p>
          <a:p>
            <a:r>
              <a:t>For artisanal fishers, we make small asset loans, for boats, engines and gear, with repayments that can follow the fishing season. The borrower must hold a fishing licence, follow the fisheries rules and take training in sustainable fishing. Our rates start at 8.5 per cent. The money lenders charged 40.</a:t>
            </a:r>
          </a:p>
          <a:p>
            <a:endParaRPr/>
          </a:p>
          <a:p>
            <a:r>
              <a:t>And we blend. The Belize Fund for a Sustainable Future is financed by our Blue Bond. When a fisher meets the Fund’s criteria, the Fund pays part of the loan.</a:t>
            </a:r>
          </a:p>
          <a:p>
            <a:endParaRPr/>
          </a:p>
          <a:p>
            <a:r>
              <a:t>For aquaculture, we provide term finance for ponds and tanks, working capital for feed and post-larvae, and repayment schedules tied to harvest cycles of four to five months.</a:t>
            </a:r>
          </a:p>
          <a:p>
            <a:endParaRPr/>
          </a:p>
          <a:p>
            <a:r>
              <a:t>When disease hit borrowers and they could not pay, we restructured rather than foreclosed, because a liquidated farm loses both the asset and the jobs. [Optional: In one case, as a last resort, we converted debt into equity.] Today, we release capital in stages, against harvest milestones, with weekly production reporting.</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SCRIPT, SLIDE 5: about 71 words, 0 min 43 s at 100 words a minute</a:t>
            </a:r>
          </a:p>
          <a:p>
            <a:endParaRPr/>
          </a:p>
          <a:p>
            <a:r>
              <a:t>The third face is conservation. Turneffe is Belize’s largest coral atoll, and dozens of the fishers we finance work its waters. The non-profit that co-manages its marine reserve, TASA, had borrowed offshore. At the end of 2024 we refinanced that loan in Belize dollars, and added a credit line and a solar upgrade: 2.15 million Belize dollars in all.</a:t>
            </a:r>
          </a:p>
          <a:p>
            <a:endParaRPr/>
          </a:p>
          <a:p>
            <a:r>
              <a:t>It was our first loan to a manager of a protected area.</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SCRIPT, SLIDE 6: about 167 words, 1 min 40 s at 100 words a minute</a:t>
            </a:r>
          </a:p>
          <a:p>
            <a:endParaRPr/>
          </a:p>
          <a:p>
            <a:r>
              <a:t>What have we learned? Six lessons.</a:t>
            </a:r>
          </a:p>
          <a:p>
            <a:endParaRPr/>
          </a:p>
          <a:p>
            <a:r>
              <a:t>One: in aquaculture, biological risk is credit risk. Survival rates, water quality and disease drive cash flow more than prices do. A lender that cannot read a production report cannot price the loan.</a:t>
            </a:r>
          </a:p>
          <a:p>
            <a:endParaRPr/>
          </a:p>
          <a:p>
            <a:r>
              <a:t>Two: match the money to the biology. Repayments that ignore the harvest cycle create arrears that are really timing problems.</a:t>
            </a:r>
          </a:p>
          <a:p>
            <a:endParaRPr/>
          </a:p>
          <a:p>
            <a:r>
              <a:t>Three: stage the capital. Releasing funds behind demonstrated harvests stops a farm from building capacity faster than it can operate it.</a:t>
            </a:r>
          </a:p>
          <a:p>
            <a:endParaRPr/>
          </a:p>
          <a:p>
            <a:r>
              <a:t>Four: inputs are a finance problem. Feed is imported, and suppliers often want payment in advance. Electricity is expensive, so we have financed solar power on a shrimp farm. Working-capital, input and energy finance matter as much as the capital loan.</a:t>
            </a:r>
          </a:p>
          <a:p>
            <a:endParaRPr/>
          </a:p>
          <a:p>
            <a:r>
              <a:t>Five: for artisanal fishers, tie the loan to responsible fishing, and design it with the fishers and with partners who know them. [Add the lesson from DFC’s earlier fishing programme.]</a:t>
            </a:r>
          </a:p>
          <a:p>
            <a:endParaRPr/>
          </a:p>
          <a:p>
            <a:r>
              <a:t>Six: conservation can carry debt when it earns revenue. We lent against cash flow, not land, and left grants out of the repayment test.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SCRIPT, SLIDE 7: about 121 words, 1 min 13 s at 100 words a minute</a:t>
            </a:r>
          </a:p>
          <a:p>
            <a:endParaRPr/>
          </a:p>
          <a:p>
            <a:r>
              <a:t>Looking ahead, we see three gaps where blended finance can make the difference.</a:t>
            </a:r>
          </a:p>
          <a:p>
            <a:endParaRPr/>
          </a:p>
          <a:p>
            <a:r>
              <a:t>First, transition finance for fishing communities. As protection zones expand, fishing families will want more than one source of income: seaweed, aquaculture, tourism. Grants can build skills and capacity. A development bank can provide the loan that turns a pilot into a business.</a:t>
            </a:r>
          </a:p>
          <a:p>
            <a:endParaRPr/>
          </a:p>
          <a:p>
            <a:r>
              <a:t>Second, moving seaweed from grants to credit, with working-capital lines, equipment finance and offtake contracts, supported by premium export prices.</a:t>
            </a:r>
          </a:p>
          <a:p>
            <a:endParaRPr/>
          </a:p>
          <a:p>
            <a:r>
              <a:t>Third, scaling shrimp safely towards the 2030 target. That means hatchery capacity, biosecurity and solar power, with guarantees so that commercial banks lend alongside us, and concessional funds that we can blend. We are preparing a programme with the Green Climate Fund that includes aquaculture.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SCRIPT, SLIDE 8: about 46 words, 0 min 28 s at 100 words a minute</a:t>
            </a:r>
          </a:p>
          <a:p>
            <a:endParaRPr/>
          </a:p>
          <a:p>
            <a:r>
              <a:t>Before I close, an invitation. After Bangkok, the next stop is Belize. In May 2027, we host the 57th General Assembly of ALIDE. Come and see our reef, our farms and our fishers, and let us continue this conversation in person.</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SCRIPT, SLIDE 9: about 36 words, 0 min 22 s at 100 words a minute</a:t>
            </a:r>
          </a:p>
          <a:p>
            <a:endParaRPr/>
          </a:p>
          <a:p>
            <a:r>
              <a:t>And a last word, on a name. Our National Assembly has passed the law that makes the Development Finance Corporation the Development Bank of Belize. It is not a rebrand. It calls the institution by what it has become. Thank you.</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sv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chart" Target="../charts/chart1.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sv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3.png"/><Relationship Id="rId5" Type="http://schemas.openxmlformats.org/officeDocument/2006/relationships/image" Target="../media/image9.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sv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sv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8.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700000">
            <a:off x="9927208" y="7459387"/>
            <a:ext cx="9091522" cy="1276404"/>
            <a:chOff x="0" y="0"/>
            <a:chExt cx="2394475" cy="336172"/>
          </a:xfrm>
        </p:grpSpPr>
        <p:sp>
          <p:nvSpPr>
            <p:cNvPr id="3" name="Freeform 3"/>
            <p:cNvSpPr/>
            <p:nvPr/>
          </p:nvSpPr>
          <p:spPr>
            <a:xfrm>
              <a:off x="0" y="0"/>
              <a:ext cx="2394475" cy="336172"/>
            </a:xfrm>
            <a:custGeom>
              <a:avLst/>
              <a:gdLst/>
              <a:ahLst/>
              <a:cxnLst/>
              <a:rect l="l" t="t" r="r" b="b"/>
              <a:pathLst>
                <a:path w="2394475" h="336172">
                  <a:moveTo>
                    <a:pt x="0" y="0"/>
                  </a:moveTo>
                  <a:lnTo>
                    <a:pt x="2394475" y="0"/>
                  </a:lnTo>
                  <a:lnTo>
                    <a:pt x="2394475" y="336172"/>
                  </a:lnTo>
                  <a:lnTo>
                    <a:pt x="0" y="336172"/>
                  </a:lnTo>
                  <a:close/>
                </a:path>
              </a:pathLst>
            </a:custGeom>
            <a:gradFill rotWithShape="1">
              <a:gsLst>
                <a:gs pos="0">
                  <a:srgbClr val="1941AE">
                    <a:alpha val="100000"/>
                  </a:srgbClr>
                </a:gs>
                <a:gs pos="100000">
                  <a:srgbClr val="1941AE">
                    <a:alpha val="0"/>
                  </a:srgbClr>
                </a:gs>
              </a:gsLst>
              <a:lin ang="0"/>
            </a:gradFill>
          </p:spPr>
          <p:txBody>
            <a:bodyPr/>
            <a:lstStyle/>
            <a:p>
              <a:endParaRPr lang="en-BZ"/>
            </a:p>
          </p:txBody>
        </p:sp>
        <p:sp>
          <p:nvSpPr>
            <p:cNvPr id="4" name="TextBox 4"/>
            <p:cNvSpPr txBox="1"/>
            <p:nvPr/>
          </p:nvSpPr>
          <p:spPr>
            <a:xfrm>
              <a:off x="0" y="-47625"/>
              <a:ext cx="2394475" cy="383797"/>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rot="-2700000">
            <a:off x="-3411513" y="-707487"/>
            <a:ext cx="9498784" cy="3226459"/>
            <a:chOff x="0" y="0"/>
            <a:chExt cx="2501737" cy="849767"/>
          </a:xfrm>
        </p:grpSpPr>
        <p:sp>
          <p:nvSpPr>
            <p:cNvPr id="6" name="Freeform 6"/>
            <p:cNvSpPr/>
            <p:nvPr/>
          </p:nvSpPr>
          <p:spPr>
            <a:xfrm>
              <a:off x="0" y="0"/>
              <a:ext cx="2501737" cy="849767"/>
            </a:xfrm>
            <a:custGeom>
              <a:avLst/>
              <a:gdLst/>
              <a:ahLst/>
              <a:cxnLst/>
              <a:rect l="l" t="t" r="r" b="b"/>
              <a:pathLst>
                <a:path w="2501737" h="849767">
                  <a:moveTo>
                    <a:pt x="0" y="0"/>
                  </a:moveTo>
                  <a:lnTo>
                    <a:pt x="2501737" y="0"/>
                  </a:lnTo>
                  <a:lnTo>
                    <a:pt x="2501737" y="849767"/>
                  </a:lnTo>
                  <a:lnTo>
                    <a:pt x="0" y="849767"/>
                  </a:lnTo>
                  <a:close/>
                </a:path>
              </a:pathLst>
            </a:custGeom>
            <a:gradFill rotWithShape="1">
              <a:gsLst>
                <a:gs pos="0">
                  <a:srgbClr val="1941AE">
                    <a:alpha val="100000"/>
                  </a:srgbClr>
                </a:gs>
                <a:gs pos="100000">
                  <a:srgbClr val="1941AE">
                    <a:alpha val="0"/>
                  </a:srgbClr>
                </a:gs>
              </a:gsLst>
              <a:lin ang="0"/>
            </a:gradFill>
          </p:spPr>
          <p:txBody>
            <a:bodyPr/>
            <a:lstStyle/>
            <a:p>
              <a:endParaRPr lang="en-BZ"/>
            </a:p>
          </p:txBody>
        </p:sp>
        <p:sp>
          <p:nvSpPr>
            <p:cNvPr id="7" name="TextBox 7"/>
            <p:cNvSpPr txBox="1"/>
            <p:nvPr/>
          </p:nvSpPr>
          <p:spPr>
            <a:xfrm>
              <a:off x="0" y="-47625"/>
              <a:ext cx="2501737" cy="897392"/>
            </a:xfrm>
            <a:prstGeom prst="rect">
              <a:avLst/>
            </a:prstGeom>
          </p:spPr>
          <p:txBody>
            <a:bodyPr lIns="50800" tIns="50800" rIns="50800" bIns="50800" rtlCol="0" anchor="ctr"/>
            <a:lstStyle/>
            <a:p>
              <a:pPr algn="ctr">
                <a:lnSpc>
                  <a:spcPts val="2100"/>
                </a:lnSpc>
              </a:pPr>
              <a:endParaRPr/>
            </a:p>
          </p:txBody>
        </p:sp>
      </p:grpSp>
      <p:grpSp>
        <p:nvGrpSpPr>
          <p:cNvPr id="8" name="Group 8"/>
          <p:cNvGrpSpPr/>
          <p:nvPr/>
        </p:nvGrpSpPr>
        <p:grpSpPr>
          <a:xfrm rot="8100000">
            <a:off x="2490654" y="206627"/>
            <a:ext cx="3978603" cy="857438"/>
            <a:chOff x="0" y="0"/>
            <a:chExt cx="1047863" cy="225827"/>
          </a:xfrm>
        </p:grpSpPr>
        <p:sp>
          <p:nvSpPr>
            <p:cNvPr id="9" name="Freeform 9"/>
            <p:cNvSpPr/>
            <p:nvPr/>
          </p:nvSpPr>
          <p:spPr>
            <a:xfrm>
              <a:off x="0" y="0"/>
              <a:ext cx="1047862" cy="225827"/>
            </a:xfrm>
            <a:custGeom>
              <a:avLst/>
              <a:gdLst/>
              <a:ahLst/>
              <a:cxnLst/>
              <a:rect l="l" t="t" r="r" b="b"/>
              <a:pathLst>
                <a:path w="1047862" h="225827">
                  <a:moveTo>
                    <a:pt x="0" y="0"/>
                  </a:moveTo>
                  <a:lnTo>
                    <a:pt x="1047862" y="0"/>
                  </a:lnTo>
                  <a:lnTo>
                    <a:pt x="1047862" y="225827"/>
                  </a:lnTo>
                  <a:lnTo>
                    <a:pt x="0" y="225827"/>
                  </a:lnTo>
                  <a:close/>
                </a:path>
              </a:pathLst>
            </a:custGeom>
            <a:gradFill rotWithShape="1">
              <a:gsLst>
                <a:gs pos="0">
                  <a:srgbClr val="00CD00">
                    <a:alpha val="100000"/>
                  </a:srgbClr>
                </a:gs>
                <a:gs pos="100000">
                  <a:srgbClr val="FEC70B">
                    <a:alpha val="0"/>
                  </a:srgbClr>
                </a:gs>
              </a:gsLst>
              <a:lin ang="0"/>
            </a:gradFill>
          </p:spPr>
          <p:txBody>
            <a:bodyPr/>
            <a:lstStyle/>
            <a:p>
              <a:endParaRPr lang="en-BZ"/>
            </a:p>
          </p:txBody>
        </p:sp>
        <p:sp>
          <p:nvSpPr>
            <p:cNvPr id="10" name="TextBox 10"/>
            <p:cNvSpPr txBox="1"/>
            <p:nvPr/>
          </p:nvSpPr>
          <p:spPr>
            <a:xfrm>
              <a:off x="0" y="-47625"/>
              <a:ext cx="1047863" cy="273452"/>
            </a:xfrm>
            <a:prstGeom prst="rect">
              <a:avLst/>
            </a:prstGeom>
          </p:spPr>
          <p:txBody>
            <a:bodyPr lIns="50800" tIns="50800" rIns="50800" bIns="50800" rtlCol="0" anchor="ctr"/>
            <a:lstStyle/>
            <a:p>
              <a:pPr algn="ctr">
                <a:lnSpc>
                  <a:spcPts val="2100"/>
                </a:lnSpc>
              </a:pPr>
              <a:endParaRPr/>
            </a:p>
          </p:txBody>
        </p:sp>
      </p:grpSp>
      <p:sp>
        <p:nvSpPr>
          <p:cNvPr id="11" name="Freeform 11"/>
          <p:cNvSpPr/>
          <p:nvPr/>
        </p:nvSpPr>
        <p:spPr>
          <a:xfrm>
            <a:off x="12529744" y="3993824"/>
            <a:ext cx="5758256" cy="6293176"/>
          </a:xfrm>
          <a:custGeom>
            <a:avLst/>
            <a:gdLst/>
            <a:ahLst/>
            <a:cxnLst/>
            <a:rect l="l" t="t" r="r" b="b"/>
            <a:pathLst>
              <a:path w="5758256" h="6293176">
                <a:moveTo>
                  <a:pt x="0" y="0"/>
                </a:moveTo>
                <a:lnTo>
                  <a:pt x="5758256" y="0"/>
                </a:lnTo>
                <a:lnTo>
                  <a:pt x="5758256" y="6293176"/>
                </a:lnTo>
                <a:lnTo>
                  <a:pt x="0" y="62931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BZ"/>
          </a:p>
        </p:txBody>
      </p:sp>
      <p:sp>
        <p:nvSpPr>
          <p:cNvPr id="12" name="Freeform 12"/>
          <p:cNvSpPr/>
          <p:nvPr/>
        </p:nvSpPr>
        <p:spPr>
          <a:xfrm>
            <a:off x="13924136" y="2516986"/>
            <a:ext cx="1417297" cy="529715"/>
          </a:xfrm>
          <a:custGeom>
            <a:avLst/>
            <a:gdLst/>
            <a:ahLst/>
            <a:cxnLst/>
            <a:rect l="l" t="t" r="r" b="b"/>
            <a:pathLst>
              <a:path w="1417297" h="529715">
                <a:moveTo>
                  <a:pt x="0" y="0"/>
                </a:moveTo>
                <a:lnTo>
                  <a:pt x="1417297" y="0"/>
                </a:lnTo>
                <a:lnTo>
                  <a:pt x="1417297" y="529714"/>
                </a:lnTo>
                <a:lnTo>
                  <a:pt x="0" y="52971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BZ"/>
          </a:p>
        </p:txBody>
      </p:sp>
      <p:sp>
        <p:nvSpPr>
          <p:cNvPr id="14" name="TextBox 14"/>
          <p:cNvSpPr txBox="1"/>
          <p:nvPr/>
        </p:nvSpPr>
        <p:spPr>
          <a:xfrm>
            <a:off x="1481328" y="1920240"/>
            <a:ext cx="15325344" cy="2926080"/>
          </a:xfrm>
          <a:prstGeom prst="rect">
            <a:avLst/>
          </a:prstGeom>
        </p:spPr>
        <p:txBody>
          <a:bodyPr lIns="0" tIns="0" rIns="0" bIns="0" rtlCol="0" anchor="t">
            <a:spAutoFit/>
          </a:bodyPr>
          <a:lstStyle/>
          <a:p>
            <a:pPr algn="ctr">
              <a:lnSpc>
                <a:spcPct val="100000"/>
              </a:lnSpc>
            </a:pPr>
            <a:r>
              <a:rPr lang="en-US" sz="9200" b="1">
                <a:solidFill>
                  <a:srgbClr val="003053"/>
                </a:solidFill>
                <a:latin typeface="Telegraf Bold"/>
                <a:ea typeface="Telegraf Bold"/>
                <a:cs typeface="Telegraf Bold"/>
                <a:sym typeface="Telegraf Bold"/>
              </a:rPr>
              <a:t>Financing Belize’s</a:t>
            </a:r>
          </a:p>
          <a:p>
            <a:pPr algn="ctr">
              <a:lnSpc>
                <a:spcPct val="100000"/>
              </a:lnSpc>
            </a:pPr>
            <a:r>
              <a:rPr lang="en-US" sz="9200" b="1">
                <a:solidFill>
                  <a:srgbClr val="003053"/>
                </a:solidFill>
                <a:latin typeface="Telegraf Bold"/>
                <a:ea typeface="Telegraf Bold"/>
                <a:cs typeface="Telegraf Bold"/>
                <a:sym typeface="Telegraf Bold"/>
              </a:rPr>
              <a:t>Blue Economy</a:t>
            </a:r>
          </a:p>
        </p:txBody>
      </p:sp>
      <p:sp>
        <p:nvSpPr>
          <p:cNvPr id="15" name="TextBox 15"/>
          <p:cNvSpPr txBox="1"/>
          <p:nvPr/>
        </p:nvSpPr>
        <p:spPr>
          <a:xfrm>
            <a:off x="2286000" y="4937760"/>
            <a:ext cx="13716000" cy="640080"/>
          </a:xfrm>
          <a:prstGeom prst="rect">
            <a:avLst/>
          </a:prstGeom>
        </p:spPr>
        <p:txBody>
          <a:bodyPr lIns="0" tIns="0" rIns="0" bIns="0" rtlCol="0" anchor="t">
            <a:spAutoFit/>
          </a:bodyPr>
          <a:lstStyle/>
          <a:p>
            <a:pPr algn="ctr">
              <a:lnSpc>
                <a:spcPct val="100000"/>
              </a:lnSpc>
            </a:pPr>
            <a:r>
              <a:rPr lang="en-US" sz="3000" b="1">
                <a:solidFill>
                  <a:srgbClr val="003053"/>
                </a:solidFill>
                <a:latin typeface="Telegraf Bold"/>
                <a:ea typeface="Telegraf Bold"/>
                <a:cs typeface="Telegraf Bold"/>
                <a:sym typeface="Telegraf Bold"/>
              </a:rPr>
              <a:t>The DFC experience: fisheries, aquaculture, conservation</a:t>
            </a:r>
          </a:p>
        </p:txBody>
      </p:sp>
      <p:sp>
        <p:nvSpPr>
          <p:cNvPr id="18" name="Event line"/>
          <p:cNvSpPr txBox="1"/>
          <p:nvPr/>
        </p:nvSpPr>
        <p:spPr>
          <a:xfrm>
            <a:off x="2286000" y="5715000"/>
            <a:ext cx="13716000" cy="384048"/>
          </a:xfrm>
          <a:prstGeom prst="rect">
            <a:avLst/>
          </a:prstGeom>
          <a:noFill/>
        </p:spPr>
        <p:txBody>
          <a:bodyPr wrap="square" lIns="0" tIns="0" rIns="0" bIns="0" anchor="ctr">
            <a:spAutoFit/>
          </a:bodyPr>
          <a:lstStyle/>
          <a:p>
            <a:pPr algn="ctr"/>
            <a:r>
              <a:rPr sz="1800" b="0" i="0">
                <a:solidFill>
                  <a:srgbClr val="003053"/>
                </a:solidFill>
                <a:latin typeface="Poppins"/>
              </a:rPr>
              <a:t>Agri-PDB Platform × FiCS Ocean Coalition learning event   ·   20 October 2026</a:t>
            </a:r>
          </a:p>
        </p:txBody>
      </p:sp>
      <p:sp>
        <p:nvSpPr>
          <p:cNvPr id="19" name="Speaker"/>
          <p:cNvSpPr txBox="1"/>
          <p:nvPr/>
        </p:nvSpPr>
        <p:spPr>
          <a:xfrm>
            <a:off x="2743200" y="6309360"/>
            <a:ext cx="12801600" cy="457200"/>
          </a:xfrm>
          <a:prstGeom prst="rect">
            <a:avLst/>
          </a:prstGeom>
          <a:noFill/>
        </p:spPr>
        <p:txBody>
          <a:bodyPr wrap="square" lIns="0" tIns="0" rIns="0" bIns="0" anchor="ctr">
            <a:spAutoFit/>
          </a:bodyPr>
          <a:lstStyle/>
          <a:p>
            <a:pPr algn="ctr"/>
            <a:r>
              <a:rPr sz="2400" b="1" i="0">
                <a:solidFill>
                  <a:srgbClr val="003053"/>
                </a:solidFill>
                <a:latin typeface="Poppins Bold"/>
              </a:rPr>
              <a:t>Henry N. Anderson, Chief Executive Officer</a:t>
            </a:r>
          </a:p>
        </p:txBody>
      </p:sp>
      <p:sp>
        <p:nvSpPr>
          <p:cNvPr id="20" name="Institution"/>
          <p:cNvSpPr txBox="1"/>
          <p:nvPr/>
        </p:nvSpPr>
        <p:spPr>
          <a:xfrm>
            <a:off x="2743200" y="6784848"/>
            <a:ext cx="12801600" cy="411480"/>
          </a:xfrm>
          <a:prstGeom prst="rect">
            <a:avLst/>
          </a:prstGeom>
          <a:noFill/>
        </p:spPr>
        <p:txBody>
          <a:bodyPr wrap="square" lIns="0" tIns="0" rIns="0" bIns="0" anchor="ctr">
            <a:spAutoFit/>
          </a:bodyPr>
          <a:lstStyle/>
          <a:p>
            <a:pPr algn="ctr"/>
            <a:r>
              <a:rPr sz="2000" b="0" i="0">
                <a:solidFill>
                  <a:srgbClr val="003053"/>
                </a:solidFill>
                <a:latin typeface="Poppins"/>
              </a:rPr>
              <a:t>Development Finance Corporation, soon to be the Development Bank of Belize</a:t>
            </a:r>
          </a:p>
        </p:txBody>
      </p:sp>
      <p:pic>
        <p:nvPicPr>
          <p:cNvPr id="21" name="DFC logo" descr="dfc_logo_upload.png"/>
          <p:cNvPicPr>
            <a:picLocks noChangeAspect="1"/>
          </p:cNvPicPr>
          <p:nvPr/>
        </p:nvPicPr>
        <p:blipFill>
          <a:blip r:embed="rId5"/>
          <a:stretch>
            <a:fillRect/>
          </a:stretch>
        </p:blipFill>
        <p:spPr>
          <a:xfrm>
            <a:off x="407858" y="7546471"/>
            <a:ext cx="3053472" cy="258574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250339" y="3250339"/>
            <a:ext cx="7272100" cy="771421"/>
          </a:xfrm>
          <a:custGeom>
            <a:avLst/>
            <a:gdLst/>
            <a:ahLst/>
            <a:cxnLst/>
            <a:rect l="l" t="t" r="r" b="b"/>
            <a:pathLst>
              <a:path w="7272100" h="771421">
                <a:moveTo>
                  <a:pt x="0" y="0"/>
                </a:moveTo>
                <a:lnTo>
                  <a:pt x="7272099" y="0"/>
                </a:lnTo>
                <a:lnTo>
                  <a:pt x="7272099" y="771421"/>
                </a:lnTo>
                <a:lnTo>
                  <a:pt x="0" y="771421"/>
                </a:lnTo>
                <a:lnTo>
                  <a:pt x="0" y="0"/>
                </a:lnTo>
                <a:close/>
              </a:path>
            </a:pathLst>
          </a:custGeom>
          <a:blipFill>
            <a:blip>
              <a:extLst>
                <a:ext uri="{96DAC541-7B7A-43D3-8B79-37D633B846F1}">
                  <asvg:svgBlip xmlns:asvg="http://schemas.microsoft.com/office/drawing/2016/SVG/main" r:embed="rId3"/>
                </a:ext>
              </a:extLst>
            </a:blip>
            <a:stretch>
              <a:fillRect r="-592"/>
            </a:stretch>
          </a:blipFill>
        </p:spPr>
        <p:txBody>
          <a:bodyPr/>
          <a:lstStyle/>
          <a:p>
            <a:endParaRPr lang="en-BZ"/>
          </a:p>
        </p:txBody>
      </p:sp>
      <p:sp>
        <p:nvSpPr>
          <p:cNvPr id="3" name="TextBox 3"/>
          <p:cNvSpPr txBox="1"/>
          <p:nvPr/>
        </p:nvSpPr>
        <p:spPr>
          <a:xfrm>
            <a:off x="1188720" y="508318"/>
            <a:ext cx="15910559" cy="945515"/>
          </a:xfrm>
          <a:prstGeom prst="rect">
            <a:avLst/>
          </a:prstGeom>
        </p:spPr>
        <p:txBody>
          <a:bodyPr lIns="0" tIns="0" rIns="0" bIns="0" rtlCol="0" anchor="t">
            <a:spAutoFit/>
          </a:bodyPr>
          <a:lstStyle/>
          <a:p>
            <a:pPr algn="ctr">
              <a:lnSpc>
                <a:spcPct val="100000"/>
              </a:lnSpc>
            </a:pPr>
            <a:r>
              <a:rPr lang="en-US" sz="4800" b="1">
                <a:solidFill>
                  <a:srgbClr val="1941AE"/>
                </a:solidFill>
                <a:latin typeface="Telegraf Bold"/>
                <a:ea typeface="Telegraf Bold"/>
                <a:cs typeface="Telegraf Bold"/>
                <a:sym typeface="Telegraf Bold"/>
              </a:rPr>
              <a:t>One economy: farm and sea</a:t>
            </a:r>
          </a:p>
        </p:txBody>
      </p:sp>
      <p:pic>
        <p:nvPicPr>
          <p:cNvPr id="8" name="DFC logo" descr="dfc_logo_upload.png"/>
          <p:cNvPicPr>
            <a:picLocks noChangeAspect="1"/>
          </p:cNvPicPr>
          <p:nvPr/>
        </p:nvPicPr>
        <p:blipFill>
          <a:blip r:embed="rId4"/>
          <a:stretch>
            <a:fillRect/>
          </a:stretch>
        </p:blipFill>
        <p:spPr>
          <a:xfrm>
            <a:off x="15459725" y="7863840"/>
            <a:ext cx="2591528" cy="2194560"/>
          </a:xfrm>
          <a:prstGeom prst="rect">
            <a:avLst/>
          </a:prstGeom>
        </p:spPr>
      </p:pic>
      <p:sp>
        <p:nvSpPr>
          <p:cNvPr id="9" name="Card: fisheries"/>
          <p:cNvSpPr/>
          <p:nvPr/>
        </p:nvSpPr>
        <p:spPr>
          <a:xfrm>
            <a:off x="1188720" y="1737360"/>
            <a:ext cx="8046720" cy="2514600"/>
          </a:xfrm>
          <a:prstGeom prst="roundRect">
            <a:avLst>
              <a:gd name="adj" fmla="val 6000"/>
            </a:avLst>
          </a:prstGeom>
          <a:solidFill>
            <a:srgbClr val="EEF2FB"/>
          </a:solidFill>
          <a:ln>
            <a:noFill/>
          </a:ln>
          <a:effectLst/>
        </p:spPr>
        <p:txBody>
          <a:bodyPr rtlCol="0" anchor="ctr"/>
          <a:lstStyle/>
          <a:p>
            <a:pPr algn="ctr"/>
            <a:endParaRPr/>
          </a:p>
        </p:txBody>
      </p:sp>
      <p:sp>
        <p:nvSpPr>
          <p:cNvPr id="10" name="Fisheries (circle)"/>
          <p:cNvSpPr/>
          <p:nvPr/>
        </p:nvSpPr>
        <p:spPr>
          <a:xfrm>
            <a:off x="1463040" y="1965960"/>
            <a:ext cx="777240" cy="777240"/>
          </a:xfrm>
          <a:prstGeom prst="ellipse">
            <a:avLst/>
          </a:prstGeom>
          <a:solidFill>
            <a:srgbClr val="1941AE"/>
          </a:solidFill>
          <a:ln>
            <a:noFill/>
          </a:ln>
          <a:effectLst/>
        </p:spPr>
        <p:txBody>
          <a:bodyPr rtlCol="0" anchor="ctr"/>
          <a:lstStyle/>
          <a:p>
            <a:pPr algn="ctr"/>
            <a:endParaRPr/>
          </a:p>
        </p:txBody>
      </p:sp>
      <p:pic>
        <p:nvPicPr>
          <p:cNvPr id="11" name="Fisheries (icon)" descr="fish.png"/>
          <p:cNvPicPr>
            <a:picLocks noChangeAspect="1"/>
          </p:cNvPicPr>
          <p:nvPr/>
        </p:nvPicPr>
        <p:blipFill>
          <a:blip r:embed="rId5"/>
          <a:stretch>
            <a:fillRect/>
          </a:stretch>
        </p:blipFill>
        <p:spPr>
          <a:xfrm>
            <a:off x="1665122" y="2168042"/>
            <a:ext cx="373075" cy="373075"/>
          </a:xfrm>
          <a:prstGeom prst="rect">
            <a:avLst/>
          </a:prstGeom>
        </p:spPr>
      </p:pic>
      <p:sp>
        <p:nvSpPr>
          <p:cNvPr id="12" name="Fisheries heading"/>
          <p:cNvSpPr txBox="1"/>
          <p:nvPr/>
        </p:nvSpPr>
        <p:spPr>
          <a:xfrm>
            <a:off x="2423160" y="1965960"/>
            <a:ext cx="6675120" cy="777240"/>
          </a:xfrm>
          <a:prstGeom prst="rect">
            <a:avLst/>
          </a:prstGeom>
          <a:noFill/>
        </p:spPr>
        <p:txBody>
          <a:bodyPr wrap="square" lIns="0" tIns="0" rIns="0" bIns="0" anchor="ctr">
            <a:spAutoFit/>
          </a:bodyPr>
          <a:lstStyle/>
          <a:p>
            <a:pPr algn="l"/>
            <a:r>
              <a:rPr sz="2400" b="1" i="0">
                <a:solidFill>
                  <a:srgbClr val="001840"/>
                </a:solidFill>
                <a:latin typeface="Poppins Bold"/>
              </a:rPr>
              <a:t>Fisheries: small in volume, high in value</a:t>
            </a:r>
          </a:p>
        </p:txBody>
      </p:sp>
      <p:sp>
        <p:nvSpPr>
          <p:cNvPr id="13" name="Stat: marine exports, 2025 (US$23 million)"/>
          <p:cNvSpPr txBox="1"/>
          <p:nvPr/>
        </p:nvSpPr>
        <p:spPr>
          <a:xfrm>
            <a:off x="1463040" y="2926080"/>
            <a:ext cx="3200400" cy="594360"/>
          </a:xfrm>
          <a:prstGeom prst="rect">
            <a:avLst/>
          </a:prstGeom>
          <a:noFill/>
        </p:spPr>
        <p:txBody>
          <a:bodyPr wrap="square" lIns="0" tIns="0" rIns="0" bIns="0" anchor="ctr">
            <a:spAutoFit/>
          </a:bodyPr>
          <a:lstStyle/>
          <a:p>
            <a:pPr algn="l"/>
            <a:r>
              <a:rPr sz="3200" b="1" i="0">
                <a:solidFill>
                  <a:srgbClr val="1941AE"/>
                </a:solidFill>
                <a:latin typeface="Poppins Bold"/>
              </a:rPr>
              <a:t>BZ$46 million</a:t>
            </a:r>
          </a:p>
        </p:txBody>
      </p:sp>
      <p:sp>
        <p:nvSpPr>
          <p:cNvPr id="14" name="Stat label: marine exports, 2025 (US$23 million)"/>
          <p:cNvSpPr txBox="1"/>
          <p:nvPr/>
        </p:nvSpPr>
        <p:spPr>
          <a:xfrm>
            <a:off x="1463040" y="3538728"/>
            <a:ext cx="3200400" cy="594360"/>
          </a:xfrm>
          <a:prstGeom prst="rect">
            <a:avLst/>
          </a:prstGeom>
          <a:noFill/>
        </p:spPr>
        <p:txBody>
          <a:bodyPr wrap="square" lIns="0" tIns="0" rIns="0" bIns="0" anchor="t">
            <a:spAutoFit/>
          </a:bodyPr>
          <a:lstStyle/>
          <a:p>
            <a:pPr algn="l"/>
            <a:r>
              <a:rPr sz="1600" b="0" i="0">
                <a:solidFill>
                  <a:srgbClr val="5C6B77"/>
                </a:solidFill>
                <a:latin typeface="Poppins"/>
              </a:rPr>
              <a:t>marine exports, 2025 (US$23 million)</a:t>
            </a:r>
          </a:p>
        </p:txBody>
      </p:sp>
      <p:sp>
        <p:nvSpPr>
          <p:cNvPr id="15" name="Stat: licensed fishers"/>
          <p:cNvSpPr txBox="1"/>
          <p:nvPr/>
        </p:nvSpPr>
        <p:spPr>
          <a:xfrm>
            <a:off x="4892040" y="2926080"/>
            <a:ext cx="1737360" cy="594360"/>
          </a:xfrm>
          <a:prstGeom prst="rect">
            <a:avLst/>
          </a:prstGeom>
          <a:noFill/>
        </p:spPr>
        <p:txBody>
          <a:bodyPr wrap="square" lIns="0" tIns="0" rIns="0" bIns="0" anchor="ctr">
            <a:spAutoFit/>
          </a:bodyPr>
          <a:lstStyle/>
          <a:p>
            <a:pPr algn="l"/>
            <a:r>
              <a:rPr sz="3200" b="1" i="0">
                <a:solidFill>
                  <a:srgbClr val="1941AE"/>
                </a:solidFill>
                <a:latin typeface="Poppins Bold"/>
              </a:rPr>
              <a:t>3,300+</a:t>
            </a:r>
          </a:p>
        </p:txBody>
      </p:sp>
      <p:sp>
        <p:nvSpPr>
          <p:cNvPr id="16" name="Stat label: licensed fishers"/>
          <p:cNvSpPr txBox="1"/>
          <p:nvPr/>
        </p:nvSpPr>
        <p:spPr>
          <a:xfrm>
            <a:off x="4892040" y="3538728"/>
            <a:ext cx="1737360" cy="594360"/>
          </a:xfrm>
          <a:prstGeom prst="rect">
            <a:avLst/>
          </a:prstGeom>
          <a:noFill/>
        </p:spPr>
        <p:txBody>
          <a:bodyPr wrap="square" lIns="0" tIns="0" rIns="0" bIns="0" anchor="t">
            <a:spAutoFit/>
          </a:bodyPr>
          <a:lstStyle/>
          <a:p>
            <a:pPr algn="l"/>
            <a:r>
              <a:rPr sz="1600" b="0" i="0">
                <a:solidFill>
                  <a:srgbClr val="5C6B77"/>
                </a:solidFill>
                <a:latin typeface="Poppins"/>
              </a:rPr>
              <a:t>licensed fishers</a:t>
            </a:r>
          </a:p>
        </p:txBody>
      </p:sp>
      <p:sp>
        <p:nvSpPr>
          <p:cNvPr id="17" name="Stat: Belizeans supported"/>
          <p:cNvSpPr txBox="1"/>
          <p:nvPr/>
        </p:nvSpPr>
        <p:spPr>
          <a:xfrm>
            <a:off x="6812280" y="2926080"/>
            <a:ext cx="2286000" cy="594360"/>
          </a:xfrm>
          <a:prstGeom prst="rect">
            <a:avLst/>
          </a:prstGeom>
          <a:noFill/>
        </p:spPr>
        <p:txBody>
          <a:bodyPr wrap="square" lIns="0" tIns="0" rIns="0" bIns="0" anchor="ctr">
            <a:spAutoFit/>
          </a:bodyPr>
          <a:lstStyle/>
          <a:p>
            <a:pPr algn="l"/>
            <a:r>
              <a:rPr sz="3200" b="1" i="0">
                <a:solidFill>
                  <a:srgbClr val="1941AE"/>
                </a:solidFill>
                <a:latin typeface="Poppins Bold"/>
              </a:rPr>
              <a:t>17,000</a:t>
            </a:r>
          </a:p>
        </p:txBody>
      </p:sp>
      <p:sp>
        <p:nvSpPr>
          <p:cNvPr id="18" name="Stat label: Belizeans supported"/>
          <p:cNvSpPr txBox="1"/>
          <p:nvPr/>
        </p:nvSpPr>
        <p:spPr>
          <a:xfrm>
            <a:off x="6812280" y="3538728"/>
            <a:ext cx="2286000" cy="594360"/>
          </a:xfrm>
          <a:prstGeom prst="rect">
            <a:avLst/>
          </a:prstGeom>
          <a:noFill/>
        </p:spPr>
        <p:txBody>
          <a:bodyPr wrap="square" lIns="0" tIns="0" rIns="0" bIns="0" anchor="t">
            <a:spAutoFit/>
          </a:bodyPr>
          <a:lstStyle/>
          <a:p>
            <a:pPr algn="l"/>
            <a:r>
              <a:rPr sz="1600" b="0" i="0">
                <a:solidFill>
                  <a:srgbClr val="5C6B77"/>
                </a:solidFill>
                <a:latin typeface="Poppins"/>
              </a:rPr>
              <a:t>Belizeans supported</a:t>
            </a:r>
          </a:p>
        </p:txBody>
      </p:sp>
      <p:sp>
        <p:nvSpPr>
          <p:cNvPr id="19" name="Card: algaculture"/>
          <p:cNvSpPr/>
          <p:nvPr/>
        </p:nvSpPr>
        <p:spPr>
          <a:xfrm>
            <a:off x="1188720" y="4526280"/>
            <a:ext cx="3886200" cy="2834640"/>
          </a:xfrm>
          <a:prstGeom prst="roundRect">
            <a:avLst>
              <a:gd name="adj" fmla="val 6000"/>
            </a:avLst>
          </a:prstGeom>
          <a:solidFill>
            <a:srgbClr val="EEF2FB"/>
          </a:solidFill>
          <a:ln>
            <a:noFill/>
          </a:ln>
          <a:effectLst/>
        </p:spPr>
        <p:txBody>
          <a:bodyPr rtlCol="0" anchor="ctr"/>
          <a:lstStyle/>
          <a:p>
            <a:pPr algn="ctr"/>
            <a:endParaRPr/>
          </a:p>
        </p:txBody>
      </p:sp>
      <p:sp>
        <p:nvSpPr>
          <p:cNvPr id="20" name="Algaculture (circle)"/>
          <p:cNvSpPr/>
          <p:nvPr/>
        </p:nvSpPr>
        <p:spPr>
          <a:xfrm>
            <a:off x="1463040" y="4754880"/>
            <a:ext cx="777240" cy="777240"/>
          </a:xfrm>
          <a:prstGeom prst="ellipse">
            <a:avLst/>
          </a:prstGeom>
          <a:solidFill>
            <a:srgbClr val="1941AE"/>
          </a:solidFill>
          <a:ln>
            <a:noFill/>
          </a:ln>
          <a:effectLst/>
        </p:spPr>
        <p:txBody>
          <a:bodyPr rtlCol="0" anchor="ctr"/>
          <a:lstStyle/>
          <a:p>
            <a:pPr algn="ctr"/>
            <a:endParaRPr/>
          </a:p>
        </p:txBody>
      </p:sp>
      <p:pic>
        <p:nvPicPr>
          <p:cNvPr id="21" name="Algaculture (icon)" descr="seedling.png"/>
          <p:cNvPicPr>
            <a:picLocks noChangeAspect="1"/>
          </p:cNvPicPr>
          <p:nvPr/>
        </p:nvPicPr>
        <p:blipFill>
          <a:blip r:embed="rId6"/>
          <a:stretch>
            <a:fillRect/>
          </a:stretch>
        </p:blipFill>
        <p:spPr>
          <a:xfrm>
            <a:off x="1665122" y="4956962"/>
            <a:ext cx="373075" cy="373075"/>
          </a:xfrm>
          <a:prstGeom prst="rect">
            <a:avLst/>
          </a:prstGeom>
        </p:spPr>
      </p:pic>
      <p:sp>
        <p:nvSpPr>
          <p:cNvPr id="22" name="Algaculture heading"/>
          <p:cNvSpPr txBox="1"/>
          <p:nvPr/>
        </p:nvSpPr>
        <p:spPr>
          <a:xfrm>
            <a:off x="2423160" y="4754880"/>
            <a:ext cx="2560320" cy="777240"/>
          </a:xfrm>
          <a:prstGeom prst="rect">
            <a:avLst/>
          </a:prstGeom>
          <a:noFill/>
        </p:spPr>
        <p:txBody>
          <a:bodyPr wrap="square" lIns="0" tIns="0" rIns="0" bIns="0" anchor="ctr">
            <a:spAutoFit/>
          </a:bodyPr>
          <a:lstStyle/>
          <a:p>
            <a:pPr algn="l"/>
            <a:r>
              <a:rPr sz="2200" b="1" i="0">
                <a:solidFill>
                  <a:srgbClr val="001840"/>
                </a:solidFill>
                <a:latin typeface="Poppins Bold"/>
              </a:rPr>
              <a:t>Algaculture: emerging</a:t>
            </a:r>
          </a:p>
        </p:txBody>
      </p:sp>
      <p:sp>
        <p:nvSpPr>
          <p:cNvPr id="23" name="Algaculture text"/>
          <p:cNvSpPr txBox="1"/>
          <p:nvPr/>
        </p:nvSpPr>
        <p:spPr>
          <a:xfrm>
            <a:off x="1463040" y="5715000"/>
            <a:ext cx="3383280" cy="1554480"/>
          </a:xfrm>
          <a:prstGeom prst="rect">
            <a:avLst/>
          </a:prstGeom>
          <a:noFill/>
        </p:spPr>
        <p:txBody>
          <a:bodyPr wrap="square" lIns="0" tIns="0" rIns="0" bIns="0" anchor="t">
            <a:spAutoFit/>
          </a:bodyPr>
          <a:lstStyle/>
          <a:p>
            <a:pPr algn="l"/>
            <a:r>
              <a:rPr sz="1800" b="0" i="0">
                <a:solidFill>
                  <a:srgbClr val="001840"/>
                </a:solidFill>
                <a:latin typeface="Poppins"/>
              </a:rPr>
              <a:t>Women-led seaweed farmers in the south export premium seamoss, so far financed mainly by grants</a:t>
            </a:r>
          </a:p>
        </p:txBody>
      </p:sp>
      <p:sp>
        <p:nvSpPr>
          <p:cNvPr id="24" name="Card: policy"/>
          <p:cNvSpPr/>
          <p:nvPr/>
        </p:nvSpPr>
        <p:spPr>
          <a:xfrm>
            <a:off x="5349240" y="4526280"/>
            <a:ext cx="3886200" cy="2834640"/>
          </a:xfrm>
          <a:prstGeom prst="roundRect">
            <a:avLst>
              <a:gd name="adj" fmla="val 6000"/>
            </a:avLst>
          </a:prstGeom>
          <a:solidFill>
            <a:srgbClr val="EEF2FB"/>
          </a:solidFill>
          <a:ln>
            <a:noFill/>
          </a:ln>
          <a:effectLst/>
        </p:spPr>
        <p:txBody>
          <a:bodyPr rtlCol="0" anchor="ctr"/>
          <a:lstStyle/>
          <a:p>
            <a:pPr algn="ctr"/>
            <a:endParaRPr/>
          </a:p>
        </p:txBody>
      </p:sp>
      <p:sp>
        <p:nvSpPr>
          <p:cNvPr id="25" name="Policy (circle)"/>
          <p:cNvSpPr/>
          <p:nvPr/>
        </p:nvSpPr>
        <p:spPr>
          <a:xfrm>
            <a:off x="5623560" y="4754880"/>
            <a:ext cx="777240" cy="777240"/>
          </a:xfrm>
          <a:prstGeom prst="ellipse">
            <a:avLst/>
          </a:prstGeom>
          <a:solidFill>
            <a:srgbClr val="1941AE"/>
          </a:solidFill>
          <a:ln>
            <a:noFill/>
          </a:ln>
          <a:effectLst/>
        </p:spPr>
        <p:txBody>
          <a:bodyPr rtlCol="0" anchor="ctr"/>
          <a:lstStyle/>
          <a:p>
            <a:pPr algn="ctr"/>
            <a:endParaRPr/>
          </a:p>
        </p:txBody>
      </p:sp>
      <p:pic>
        <p:nvPicPr>
          <p:cNvPr id="26" name="Policy (icon)" descr="water.png"/>
          <p:cNvPicPr>
            <a:picLocks noChangeAspect="1"/>
          </p:cNvPicPr>
          <p:nvPr/>
        </p:nvPicPr>
        <p:blipFill>
          <a:blip r:embed="rId7"/>
          <a:stretch>
            <a:fillRect/>
          </a:stretch>
        </p:blipFill>
        <p:spPr>
          <a:xfrm>
            <a:off x="5825642" y="4956962"/>
            <a:ext cx="373075" cy="373075"/>
          </a:xfrm>
          <a:prstGeom prst="rect">
            <a:avLst/>
          </a:prstGeom>
        </p:spPr>
      </p:pic>
      <p:sp>
        <p:nvSpPr>
          <p:cNvPr id="27" name="Policy heading"/>
          <p:cNvSpPr txBox="1"/>
          <p:nvPr/>
        </p:nvSpPr>
        <p:spPr>
          <a:xfrm>
            <a:off x="6583680" y="4754880"/>
            <a:ext cx="2560320" cy="777240"/>
          </a:xfrm>
          <a:prstGeom prst="rect">
            <a:avLst/>
          </a:prstGeom>
          <a:noFill/>
        </p:spPr>
        <p:txBody>
          <a:bodyPr wrap="square" lIns="0" tIns="0" rIns="0" bIns="0" anchor="ctr">
            <a:spAutoFit/>
          </a:bodyPr>
          <a:lstStyle/>
          <a:p>
            <a:pPr algn="l"/>
            <a:r>
              <a:rPr sz="2200" b="1" i="0">
                <a:solidFill>
                  <a:srgbClr val="001840"/>
                </a:solidFill>
                <a:latin typeface="Poppins Bold"/>
              </a:rPr>
              <a:t>Policy: ambitious</a:t>
            </a:r>
          </a:p>
        </p:txBody>
      </p:sp>
      <p:sp>
        <p:nvSpPr>
          <p:cNvPr id="28" name="Stat: ocean protection"/>
          <p:cNvSpPr txBox="1"/>
          <p:nvPr/>
        </p:nvSpPr>
        <p:spPr>
          <a:xfrm>
            <a:off x="5623560" y="5623560"/>
            <a:ext cx="3383280" cy="685800"/>
          </a:xfrm>
          <a:prstGeom prst="rect">
            <a:avLst/>
          </a:prstGeom>
          <a:noFill/>
        </p:spPr>
        <p:txBody>
          <a:bodyPr wrap="square" lIns="0" tIns="0" rIns="0" bIns="0" anchor="ctr">
            <a:spAutoFit/>
          </a:bodyPr>
          <a:lstStyle/>
          <a:p>
            <a:pPr algn="l"/>
            <a:r>
              <a:rPr sz="4000" b="1" i="0">
                <a:solidFill>
                  <a:srgbClr val="1941AE"/>
                </a:solidFill>
                <a:latin typeface="Poppins Bold"/>
              </a:rPr>
              <a:t>30%</a:t>
            </a:r>
          </a:p>
        </p:txBody>
      </p:sp>
      <p:sp>
        <p:nvSpPr>
          <p:cNvPr id="29" name="Policy text"/>
          <p:cNvSpPr txBox="1"/>
          <p:nvPr/>
        </p:nvSpPr>
        <p:spPr>
          <a:xfrm>
            <a:off x="5623560" y="6355080"/>
            <a:ext cx="3383280" cy="914400"/>
          </a:xfrm>
          <a:prstGeom prst="rect">
            <a:avLst/>
          </a:prstGeom>
          <a:noFill/>
        </p:spPr>
        <p:txBody>
          <a:bodyPr wrap="square" lIns="0" tIns="0" rIns="0" bIns="0" anchor="t">
            <a:spAutoFit/>
          </a:bodyPr>
          <a:lstStyle/>
          <a:p>
            <a:pPr algn="l"/>
            <a:r>
              <a:rPr sz="1800" b="0" i="0">
                <a:solidFill>
                  <a:srgbClr val="001840"/>
                </a:solidFill>
                <a:latin typeface="Poppins"/>
              </a:rPr>
              <a:t>of Belize’s ocean to be protected under the 2021 Blue Bond</a:t>
            </a:r>
          </a:p>
        </p:txBody>
      </p:sp>
      <p:sp>
        <p:nvSpPr>
          <p:cNvPr id="30" name="Card: aquaculture"/>
          <p:cNvSpPr/>
          <p:nvPr/>
        </p:nvSpPr>
        <p:spPr>
          <a:xfrm>
            <a:off x="9601200" y="1737360"/>
            <a:ext cx="8138160" cy="5623560"/>
          </a:xfrm>
          <a:prstGeom prst="roundRect">
            <a:avLst>
              <a:gd name="adj" fmla="val 6000"/>
            </a:avLst>
          </a:prstGeom>
          <a:solidFill>
            <a:srgbClr val="EEF2FB"/>
          </a:solidFill>
          <a:ln>
            <a:noFill/>
          </a:ln>
          <a:effectLst/>
        </p:spPr>
        <p:txBody>
          <a:bodyPr rtlCol="0" anchor="ctr"/>
          <a:lstStyle/>
          <a:p>
            <a:pPr algn="ctr"/>
            <a:endParaRPr/>
          </a:p>
        </p:txBody>
      </p:sp>
      <p:sp>
        <p:nvSpPr>
          <p:cNvPr id="31" name="Aquaculture (circle)"/>
          <p:cNvSpPr/>
          <p:nvPr/>
        </p:nvSpPr>
        <p:spPr>
          <a:xfrm>
            <a:off x="9875520" y="1965960"/>
            <a:ext cx="777240" cy="777240"/>
          </a:xfrm>
          <a:prstGeom prst="ellipse">
            <a:avLst/>
          </a:prstGeom>
          <a:solidFill>
            <a:srgbClr val="1941AE"/>
          </a:solidFill>
          <a:ln>
            <a:noFill/>
          </a:ln>
          <a:effectLst/>
        </p:spPr>
        <p:txBody>
          <a:bodyPr rtlCol="0" anchor="ctr"/>
          <a:lstStyle/>
          <a:p>
            <a:pPr algn="ctr"/>
            <a:endParaRPr/>
          </a:p>
        </p:txBody>
      </p:sp>
      <p:pic>
        <p:nvPicPr>
          <p:cNvPr id="32" name="Aquaculture (icon)" descr="shrimp.png"/>
          <p:cNvPicPr>
            <a:picLocks noChangeAspect="1"/>
          </p:cNvPicPr>
          <p:nvPr/>
        </p:nvPicPr>
        <p:blipFill>
          <a:blip r:embed="rId8"/>
          <a:stretch>
            <a:fillRect/>
          </a:stretch>
        </p:blipFill>
        <p:spPr>
          <a:xfrm>
            <a:off x="10077602" y="2168042"/>
            <a:ext cx="373075" cy="373075"/>
          </a:xfrm>
          <a:prstGeom prst="rect">
            <a:avLst/>
          </a:prstGeom>
        </p:spPr>
      </p:pic>
      <p:sp>
        <p:nvSpPr>
          <p:cNvPr id="33" name="Aquaculture heading"/>
          <p:cNvSpPr txBox="1"/>
          <p:nvPr/>
        </p:nvSpPr>
        <p:spPr>
          <a:xfrm>
            <a:off x="10835640" y="1965960"/>
            <a:ext cx="6675120" cy="777240"/>
          </a:xfrm>
          <a:prstGeom prst="rect">
            <a:avLst/>
          </a:prstGeom>
          <a:noFill/>
        </p:spPr>
        <p:txBody>
          <a:bodyPr wrap="square" lIns="0" tIns="0" rIns="0" bIns="0" anchor="ctr">
            <a:spAutoFit/>
          </a:bodyPr>
          <a:lstStyle/>
          <a:p>
            <a:pPr algn="l"/>
            <a:r>
              <a:rPr sz="2400" b="1" i="0">
                <a:solidFill>
                  <a:srgbClr val="001840"/>
                </a:solidFill>
                <a:latin typeface="Poppins Bold"/>
              </a:rPr>
              <a:t>Aquaculture: collapse and recovery</a:t>
            </a:r>
          </a:p>
        </p:txBody>
      </p:sp>
      <p:sp>
        <p:nvSpPr>
          <p:cNvPr id="34" name="Chart caption"/>
          <p:cNvSpPr txBox="1"/>
          <p:nvPr/>
        </p:nvSpPr>
        <p:spPr>
          <a:xfrm>
            <a:off x="9875520" y="2834640"/>
            <a:ext cx="7589520" cy="365760"/>
          </a:xfrm>
          <a:prstGeom prst="rect">
            <a:avLst/>
          </a:prstGeom>
          <a:noFill/>
        </p:spPr>
        <p:txBody>
          <a:bodyPr wrap="square" lIns="0" tIns="0" rIns="0" bIns="0" anchor="t">
            <a:spAutoFit/>
          </a:bodyPr>
          <a:lstStyle/>
          <a:p>
            <a:pPr algn="l"/>
            <a:r>
              <a:rPr sz="1800" b="0" i="0">
                <a:solidFill>
                  <a:srgbClr val="5C6B77"/>
                </a:solidFill>
                <a:latin typeface="Poppins"/>
              </a:rPr>
              <a:t>Farmed shrimp production, million pounds</a:t>
            </a:r>
          </a:p>
        </p:txBody>
      </p:sp>
      <p:graphicFrame>
        <p:nvGraphicFramePr>
          <p:cNvPr id="35" name="Chart: farmed shrimp production"/>
          <p:cNvGraphicFramePr>
            <a:graphicFrameLocks noGrp="1"/>
          </p:cNvGraphicFramePr>
          <p:nvPr/>
        </p:nvGraphicFramePr>
        <p:xfrm>
          <a:off x="9784080" y="3200400"/>
          <a:ext cx="7772400" cy="3520440"/>
        </p:xfrm>
        <a:graphic>
          <a:graphicData uri="http://schemas.openxmlformats.org/drawingml/2006/chart">
            <c:chart xmlns:c="http://schemas.openxmlformats.org/drawingml/2006/chart" xmlns:r="http://schemas.openxmlformats.org/officeDocument/2006/relationships" r:id="rId9"/>
          </a:graphicData>
        </a:graphic>
      </p:graphicFrame>
      <p:sp>
        <p:nvSpPr>
          <p:cNvPr id="36" name="Chart note"/>
          <p:cNvSpPr txBox="1"/>
          <p:nvPr/>
        </p:nvSpPr>
        <p:spPr>
          <a:xfrm>
            <a:off x="9875520" y="6812280"/>
            <a:ext cx="7589520" cy="365760"/>
          </a:xfrm>
          <a:prstGeom prst="rect">
            <a:avLst/>
          </a:prstGeom>
          <a:noFill/>
        </p:spPr>
        <p:txBody>
          <a:bodyPr wrap="square" lIns="0" tIns="0" rIns="0" bIns="0" anchor="t">
            <a:spAutoFit/>
          </a:bodyPr>
          <a:lstStyle/>
          <a:p>
            <a:pPr algn="l"/>
            <a:r>
              <a:rPr sz="1600" b="0" i="1">
                <a:solidFill>
                  <a:srgbClr val="5C6B77"/>
                </a:solidFill>
                <a:latin typeface="Poppins"/>
              </a:rPr>
              <a:t>Early Mortality Syndrome struck after the 2014 peak</a:t>
            </a:r>
          </a:p>
        </p:txBody>
      </p:sp>
      <p:sp>
        <p:nvSpPr>
          <p:cNvPr id="37" name="Sources"/>
          <p:cNvSpPr txBox="1"/>
          <p:nvPr/>
        </p:nvSpPr>
        <p:spPr>
          <a:xfrm>
            <a:off x="4297680" y="7589520"/>
            <a:ext cx="9326880" cy="640080"/>
          </a:xfrm>
          <a:prstGeom prst="rect">
            <a:avLst/>
          </a:prstGeom>
          <a:noFill/>
        </p:spPr>
        <p:txBody>
          <a:bodyPr wrap="square" lIns="0" tIns="0" rIns="0" bIns="0" anchor="t">
            <a:spAutoFit/>
          </a:bodyPr>
          <a:lstStyle/>
          <a:p>
            <a:pPr algn="l"/>
            <a:r>
              <a:rPr sz="1300" b="0" i="0">
                <a:solidFill>
                  <a:srgbClr val="5C6B77"/>
                </a:solidFill>
                <a:latin typeface="Poppins"/>
              </a:rPr>
              <a:t>Sources: Statistical Institute of Belize (marine exports); Caribbean Regional Fisheries Mechanism (fishers); Greater Belize Media and Breaking Belize News (shrimp).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250339" y="3250339"/>
            <a:ext cx="7272100" cy="771421"/>
          </a:xfrm>
          <a:custGeom>
            <a:avLst/>
            <a:gdLst/>
            <a:ahLst/>
            <a:cxnLst/>
            <a:rect l="l" t="t" r="r" b="b"/>
            <a:pathLst>
              <a:path w="7272100" h="771421">
                <a:moveTo>
                  <a:pt x="0" y="0"/>
                </a:moveTo>
                <a:lnTo>
                  <a:pt x="7272099" y="0"/>
                </a:lnTo>
                <a:lnTo>
                  <a:pt x="7272099" y="771421"/>
                </a:lnTo>
                <a:lnTo>
                  <a:pt x="0" y="771421"/>
                </a:lnTo>
                <a:lnTo>
                  <a:pt x="0" y="0"/>
                </a:lnTo>
                <a:close/>
              </a:path>
            </a:pathLst>
          </a:custGeom>
          <a:blipFill>
            <a:blip>
              <a:extLst>
                <a:ext uri="{96DAC541-7B7A-43D3-8B79-37D633B846F1}">
                  <asvg:svgBlip xmlns:asvg="http://schemas.microsoft.com/office/drawing/2016/SVG/main" r:embed="rId3"/>
                </a:ext>
              </a:extLst>
            </a:blip>
            <a:stretch>
              <a:fillRect r="-592"/>
            </a:stretch>
          </a:blipFill>
        </p:spPr>
        <p:txBody>
          <a:bodyPr/>
          <a:lstStyle/>
          <a:p>
            <a:endParaRPr lang="en-BZ"/>
          </a:p>
        </p:txBody>
      </p:sp>
      <p:sp>
        <p:nvSpPr>
          <p:cNvPr id="3" name="TextBox 3"/>
          <p:cNvSpPr txBox="1"/>
          <p:nvPr/>
        </p:nvSpPr>
        <p:spPr>
          <a:xfrm>
            <a:off x="1188720" y="508318"/>
            <a:ext cx="15910559" cy="945515"/>
          </a:xfrm>
          <a:prstGeom prst="rect">
            <a:avLst/>
          </a:prstGeom>
        </p:spPr>
        <p:txBody>
          <a:bodyPr lIns="0" tIns="0" rIns="0" bIns="0" rtlCol="0" anchor="t">
            <a:spAutoFit/>
          </a:bodyPr>
          <a:lstStyle/>
          <a:p>
            <a:pPr algn="ctr">
              <a:lnSpc>
                <a:spcPct val="100000"/>
              </a:lnSpc>
            </a:pPr>
            <a:r>
              <a:rPr lang="en-US" sz="4800" b="1">
                <a:solidFill>
                  <a:srgbClr val="1941AE"/>
                </a:solidFill>
                <a:latin typeface="Telegraf Bold"/>
                <a:ea typeface="Telegraf Bold"/>
                <a:cs typeface="Telegraf Bold"/>
                <a:sym typeface="Telegraf Bold"/>
              </a:rPr>
              <a:t>Where DFC sits</a:t>
            </a:r>
          </a:p>
        </p:txBody>
      </p:sp>
      <p:pic>
        <p:nvPicPr>
          <p:cNvPr id="8" name="DFC logo" descr="dfc_logo_upload.png"/>
          <p:cNvPicPr>
            <a:picLocks noChangeAspect="1"/>
          </p:cNvPicPr>
          <p:nvPr/>
        </p:nvPicPr>
        <p:blipFill>
          <a:blip r:embed="rId4"/>
          <a:stretch>
            <a:fillRect/>
          </a:stretch>
        </p:blipFill>
        <p:spPr>
          <a:xfrm>
            <a:off x="15459725" y="7863840"/>
            <a:ext cx="2591528" cy="2194560"/>
          </a:xfrm>
          <a:prstGeom prst="rect">
            <a:avLst/>
          </a:prstGeom>
        </p:spPr>
      </p:pic>
      <p:sp>
        <p:nvSpPr>
          <p:cNvPr id="9" name="Fact 1 (circle)"/>
          <p:cNvSpPr/>
          <p:nvPr/>
        </p:nvSpPr>
        <p:spPr>
          <a:xfrm>
            <a:off x="1188720" y="1737360"/>
            <a:ext cx="731520" cy="731520"/>
          </a:xfrm>
          <a:prstGeom prst="ellipse">
            <a:avLst/>
          </a:prstGeom>
          <a:solidFill>
            <a:srgbClr val="1941AE"/>
          </a:solidFill>
          <a:ln>
            <a:noFill/>
          </a:ln>
          <a:effectLst/>
        </p:spPr>
        <p:txBody>
          <a:bodyPr rtlCol="0" anchor="ctr"/>
          <a:lstStyle/>
          <a:p>
            <a:pPr algn="ctr"/>
            <a:endParaRPr/>
          </a:p>
        </p:txBody>
      </p:sp>
      <p:pic>
        <p:nvPicPr>
          <p:cNvPr id="10" name="Fact 1 (icon)" descr="bank.png"/>
          <p:cNvPicPr>
            <a:picLocks noChangeAspect="1"/>
          </p:cNvPicPr>
          <p:nvPr/>
        </p:nvPicPr>
        <p:blipFill>
          <a:blip r:embed="rId5"/>
          <a:stretch>
            <a:fillRect/>
          </a:stretch>
        </p:blipFill>
        <p:spPr>
          <a:xfrm>
            <a:off x="1378915" y="1927555"/>
            <a:ext cx="351129" cy="351129"/>
          </a:xfrm>
          <a:prstGeom prst="rect">
            <a:avLst/>
          </a:prstGeom>
        </p:spPr>
      </p:pic>
      <p:sp>
        <p:nvSpPr>
          <p:cNvPr id="11" name="Fact 1 text"/>
          <p:cNvSpPr txBox="1"/>
          <p:nvPr/>
        </p:nvSpPr>
        <p:spPr>
          <a:xfrm>
            <a:off x="2057400" y="1691640"/>
            <a:ext cx="3108960" cy="822960"/>
          </a:xfrm>
          <a:prstGeom prst="rect">
            <a:avLst/>
          </a:prstGeom>
          <a:noFill/>
        </p:spPr>
        <p:txBody>
          <a:bodyPr wrap="square" lIns="0" tIns="0" rIns="0" bIns="0" anchor="ctr">
            <a:spAutoFit/>
          </a:bodyPr>
          <a:lstStyle/>
          <a:p>
            <a:pPr algn="l"/>
            <a:r>
              <a:rPr sz="1800" b="1" i="0">
                <a:solidFill>
                  <a:srgbClr val="001840"/>
                </a:solidFill>
                <a:latin typeface="Poppins Bold"/>
              </a:rPr>
              <a:t>Belize’s national development bank</a:t>
            </a:r>
          </a:p>
        </p:txBody>
      </p:sp>
      <p:sp>
        <p:nvSpPr>
          <p:cNvPr id="12" name="Fact 2 (circle)"/>
          <p:cNvSpPr/>
          <p:nvPr/>
        </p:nvSpPr>
        <p:spPr>
          <a:xfrm>
            <a:off x="5349240" y="1737360"/>
            <a:ext cx="731520" cy="731520"/>
          </a:xfrm>
          <a:prstGeom prst="ellipse">
            <a:avLst/>
          </a:prstGeom>
          <a:solidFill>
            <a:srgbClr val="1941AE"/>
          </a:solidFill>
          <a:ln>
            <a:noFill/>
          </a:ln>
          <a:effectLst/>
        </p:spPr>
        <p:txBody>
          <a:bodyPr rtlCol="0" anchor="ctr"/>
          <a:lstStyle/>
          <a:p>
            <a:pPr algn="ctr"/>
            <a:endParaRPr/>
          </a:p>
        </p:txBody>
      </p:sp>
      <p:pic>
        <p:nvPicPr>
          <p:cNvPr id="13" name="Fact 2 (icon)" descr="pin.png"/>
          <p:cNvPicPr>
            <a:picLocks noChangeAspect="1"/>
          </p:cNvPicPr>
          <p:nvPr/>
        </p:nvPicPr>
        <p:blipFill>
          <a:blip r:embed="rId6"/>
          <a:stretch>
            <a:fillRect/>
          </a:stretch>
        </p:blipFill>
        <p:spPr>
          <a:xfrm>
            <a:off x="5539435" y="1927555"/>
            <a:ext cx="351129" cy="351129"/>
          </a:xfrm>
          <a:prstGeom prst="rect">
            <a:avLst/>
          </a:prstGeom>
        </p:spPr>
      </p:pic>
      <p:sp>
        <p:nvSpPr>
          <p:cNvPr id="14" name="Fact 2 text"/>
          <p:cNvSpPr txBox="1"/>
          <p:nvPr/>
        </p:nvSpPr>
        <p:spPr>
          <a:xfrm>
            <a:off x="6217920" y="1691640"/>
            <a:ext cx="3108960" cy="822960"/>
          </a:xfrm>
          <a:prstGeom prst="rect">
            <a:avLst/>
          </a:prstGeom>
          <a:noFill/>
        </p:spPr>
        <p:txBody>
          <a:bodyPr wrap="square" lIns="0" tIns="0" rIns="0" bIns="0" anchor="ctr">
            <a:spAutoFit/>
          </a:bodyPr>
          <a:lstStyle/>
          <a:p>
            <a:pPr algn="l"/>
            <a:r>
              <a:rPr sz="1800" b="1" i="0">
                <a:solidFill>
                  <a:srgbClr val="001840"/>
                </a:solidFill>
                <a:latin typeface="Poppins Bold"/>
              </a:rPr>
              <a:t>Branches in every district</a:t>
            </a:r>
          </a:p>
        </p:txBody>
      </p:sp>
      <p:sp>
        <p:nvSpPr>
          <p:cNvPr id="15" name="Fact 3 (circle)"/>
          <p:cNvSpPr/>
          <p:nvPr/>
        </p:nvSpPr>
        <p:spPr>
          <a:xfrm>
            <a:off x="9509760" y="1737360"/>
            <a:ext cx="731520" cy="731520"/>
          </a:xfrm>
          <a:prstGeom prst="ellipse">
            <a:avLst/>
          </a:prstGeom>
          <a:solidFill>
            <a:srgbClr val="1941AE"/>
          </a:solidFill>
          <a:ln>
            <a:noFill/>
          </a:ln>
          <a:effectLst/>
        </p:spPr>
        <p:txBody>
          <a:bodyPr rtlCol="0" anchor="ctr"/>
          <a:lstStyle/>
          <a:p>
            <a:pPr algn="ctr"/>
            <a:endParaRPr/>
          </a:p>
        </p:txBody>
      </p:sp>
      <p:pic>
        <p:nvPicPr>
          <p:cNvPr id="16" name="Fact 3 (icon)" descr="globe.png"/>
          <p:cNvPicPr>
            <a:picLocks noChangeAspect="1"/>
          </p:cNvPicPr>
          <p:nvPr/>
        </p:nvPicPr>
        <p:blipFill>
          <a:blip r:embed="rId7"/>
          <a:stretch>
            <a:fillRect/>
          </a:stretch>
        </p:blipFill>
        <p:spPr>
          <a:xfrm>
            <a:off x="9699955" y="1927555"/>
            <a:ext cx="351129" cy="351129"/>
          </a:xfrm>
          <a:prstGeom prst="rect">
            <a:avLst/>
          </a:prstGeom>
        </p:spPr>
      </p:pic>
      <p:sp>
        <p:nvSpPr>
          <p:cNvPr id="17" name="Fact 3 text"/>
          <p:cNvSpPr txBox="1"/>
          <p:nvPr/>
        </p:nvSpPr>
        <p:spPr>
          <a:xfrm>
            <a:off x="10378440" y="1691640"/>
            <a:ext cx="3108960" cy="822960"/>
          </a:xfrm>
          <a:prstGeom prst="rect">
            <a:avLst/>
          </a:prstGeom>
          <a:noFill/>
        </p:spPr>
        <p:txBody>
          <a:bodyPr wrap="square" lIns="0" tIns="0" rIns="0" bIns="0" anchor="ctr">
            <a:spAutoFit/>
          </a:bodyPr>
          <a:lstStyle/>
          <a:p>
            <a:pPr algn="l"/>
            <a:r>
              <a:rPr sz="1800" b="1" i="0">
                <a:solidFill>
                  <a:srgbClr val="001840"/>
                </a:solidFill>
                <a:latin typeface="Poppins Bold"/>
              </a:rPr>
              <a:t>Green Climate Fund direct access since 2025</a:t>
            </a:r>
          </a:p>
        </p:txBody>
      </p:sp>
      <p:sp>
        <p:nvSpPr>
          <p:cNvPr id="18" name="Fact 4 (circle)"/>
          <p:cNvSpPr/>
          <p:nvPr/>
        </p:nvSpPr>
        <p:spPr>
          <a:xfrm>
            <a:off x="13670280" y="1737360"/>
            <a:ext cx="731520" cy="731520"/>
          </a:xfrm>
          <a:prstGeom prst="ellipse">
            <a:avLst/>
          </a:prstGeom>
          <a:solidFill>
            <a:srgbClr val="1941AE"/>
          </a:solidFill>
          <a:ln>
            <a:noFill/>
          </a:ln>
          <a:effectLst/>
        </p:spPr>
        <p:txBody>
          <a:bodyPr rtlCol="0" anchor="ctr"/>
          <a:lstStyle/>
          <a:p>
            <a:pPr algn="ctr"/>
            <a:endParaRPr/>
          </a:p>
        </p:txBody>
      </p:sp>
      <p:pic>
        <p:nvPicPr>
          <p:cNvPr id="19" name="Fact 4 (icon)" descr="handshake.png"/>
          <p:cNvPicPr>
            <a:picLocks noChangeAspect="1"/>
          </p:cNvPicPr>
          <p:nvPr/>
        </p:nvPicPr>
        <p:blipFill>
          <a:blip r:embed="rId8"/>
          <a:stretch>
            <a:fillRect/>
          </a:stretch>
        </p:blipFill>
        <p:spPr>
          <a:xfrm>
            <a:off x="13860475" y="1927555"/>
            <a:ext cx="351129" cy="351129"/>
          </a:xfrm>
          <a:prstGeom prst="rect">
            <a:avLst/>
          </a:prstGeom>
        </p:spPr>
      </p:pic>
      <p:sp>
        <p:nvSpPr>
          <p:cNvPr id="20" name="Fact 4 text"/>
          <p:cNvSpPr txBox="1"/>
          <p:nvPr/>
        </p:nvSpPr>
        <p:spPr>
          <a:xfrm>
            <a:off x="14538959" y="1691640"/>
            <a:ext cx="3108960" cy="822960"/>
          </a:xfrm>
          <a:prstGeom prst="rect">
            <a:avLst/>
          </a:prstGeom>
          <a:noFill/>
        </p:spPr>
        <p:txBody>
          <a:bodyPr wrap="square" lIns="0" tIns="0" rIns="0" bIns="0" anchor="ctr">
            <a:spAutoFit/>
          </a:bodyPr>
          <a:lstStyle/>
          <a:p>
            <a:pPr algn="l"/>
            <a:r>
              <a:rPr sz="1800" b="1" i="0">
                <a:solidFill>
                  <a:srgbClr val="001840"/>
                </a:solidFill>
                <a:latin typeface="Poppins Bold"/>
              </a:rPr>
              <a:t>Member of Agri-PDB and the FiCS Ocean Coalition</a:t>
            </a:r>
          </a:p>
        </p:txBody>
      </p:sp>
      <p:sp>
        <p:nvSpPr>
          <p:cNvPr id="21" name="Portfolio heading"/>
          <p:cNvSpPr txBox="1"/>
          <p:nvPr/>
        </p:nvSpPr>
        <p:spPr>
          <a:xfrm>
            <a:off x="1188720" y="2788920"/>
            <a:ext cx="8229600" cy="502920"/>
          </a:xfrm>
          <a:prstGeom prst="rect">
            <a:avLst/>
          </a:prstGeom>
          <a:noFill/>
        </p:spPr>
        <p:txBody>
          <a:bodyPr wrap="square" lIns="0" tIns="0" rIns="0" bIns="0" anchor="ctr">
            <a:spAutoFit/>
          </a:bodyPr>
          <a:lstStyle/>
          <a:p>
            <a:pPr algn="l"/>
            <a:r>
              <a:rPr sz="2600" b="1" i="0">
                <a:solidFill>
                  <a:srgbClr val="1941AE"/>
                </a:solidFill>
                <a:latin typeface="Poppins Bold"/>
              </a:rPr>
              <a:t>Three faces of our blue portfolio</a:t>
            </a:r>
          </a:p>
        </p:txBody>
      </p:sp>
      <p:sp>
        <p:nvSpPr>
          <p:cNvPr id="22" name="As-at date"/>
          <p:cNvSpPr txBox="1"/>
          <p:nvPr/>
        </p:nvSpPr>
        <p:spPr>
          <a:xfrm>
            <a:off x="9509760" y="2788920"/>
            <a:ext cx="8229600" cy="502920"/>
          </a:xfrm>
          <a:prstGeom prst="rect">
            <a:avLst/>
          </a:prstGeom>
          <a:noFill/>
        </p:spPr>
        <p:txBody>
          <a:bodyPr wrap="square" lIns="0" tIns="0" rIns="0" bIns="0" anchor="ctr">
            <a:spAutoFit/>
          </a:bodyPr>
          <a:lstStyle/>
          <a:p>
            <a:pPr algn="r"/>
            <a:r>
              <a:rPr sz="1700" b="0" i="0">
                <a:solidFill>
                  <a:srgbClr val="5C6B77"/>
                </a:solidFill>
                <a:latin typeface="Poppins"/>
              </a:rPr>
              <a:t>Figures at September 2026</a:t>
            </a:r>
          </a:p>
        </p:txBody>
      </p:sp>
      <p:sp>
        <p:nvSpPr>
          <p:cNvPr id="23" name="Card: ARTISANAL FISHERIES"/>
          <p:cNvSpPr/>
          <p:nvPr/>
        </p:nvSpPr>
        <p:spPr>
          <a:xfrm>
            <a:off x="1188720" y="3383280"/>
            <a:ext cx="5257800" cy="3977639"/>
          </a:xfrm>
          <a:prstGeom prst="roundRect">
            <a:avLst>
              <a:gd name="adj" fmla="val 6000"/>
            </a:avLst>
          </a:prstGeom>
          <a:solidFill>
            <a:srgbClr val="EEF2FB"/>
          </a:solidFill>
          <a:ln>
            <a:noFill/>
          </a:ln>
          <a:effectLst/>
        </p:spPr>
        <p:txBody>
          <a:bodyPr rtlCol="0" anchor="ctr"/>
          <a:lstStyle/>
          <a:p>
            <a:pPr algn="ctr"/>
            <a:endParaRPr/>
          </a:p>
        </p:txBody>
      </p:sp>
      <p:sp>
        <p:nvSpPr>
          <p:cNvPr id="24" name="ARTISANAL FISHERIES (circle)"/>
          <p:cNvSpPr/>
          <p:nvPr/>
        </p:nvSpPr>
        <p:spPr>
          <a:xfrm>
            <a:off x="1463040" y="3657600"/>
            <a:ext cx="777240" cy="777240"/>
          </a:xfrm>
          <a:prstGeom prst="ellipse">
            <a:avLst/>
          </a:prstGeom>
          <a:solidFill>
            <a:srgbClr val="1941AE"/>
          </a:solidFill>
          <a:ln>
            <a:noFill/>
          </a:ln>
          <a:effectLst/>
        </p:spPr>
        <p:txBody>
          <a:bodyPr rtlCol="0" anchor="ctr"/>
          <a:lstStyle/>
          <a:p>
            <a:pPr algn="ctr"/>
            <a:endParaRPr/>
          </a:p>
        </p:txBody>
      </p:sp>
      <p:pic>
        <p:nvPicPr>
          <p:cNvPr id="25" name="ARTISANAL FISHERIES (icon)" descr="fish.png"/>
          <p:cNvPicPr>
            <a:picLocks noChangeAspect="1"/>
          </p:cNvPicPr>
          <p:nvPr/>
        </p:nvPicPr>
        <p:blipFill>
          <a:blip r:embed="rId9"/>
          <a:stretch>
            <a:fillRect/>
          </a:stretch>
        </p:blipFill>
        <p:spPr>
          <a:xfrm>
            <a:off x="1665122" y="3859682"/>
            <a:ext cx="373075" cy="373075"/>
          </a:xfrm>
          <a:prstGeom prst="rect">
            <a:avLst/>
          </a:prstGeom>
        </p:spPr>
      </p:pic>
      <p:sp>
        <p:nvSpPr>
          <p:cNvPr id="26" name="Kicker"/>
          <p:cNvSpPr txBox="1"/>
          <p:nvPr/>
        </p:nvSpPr>
        <p:spPr>
          <a:xfrm>
            <a:off x="2377440" y="3657600"/>
            <a:ext cx="3749039" cy="777240"/>
          </a:xfrm>
          <a:prstGeom prst="rect">
            <a:avLst/>
          </a:prstGeom>
          <a:noFill/>
        </p:spPr>
        <p:txBody>
          <a:bodyPr wrap="square" lIns="0" tIns="0" rIns="0" bIns="0" anchor="ctr">
            <a:spAutoFit/>
          </a:bodyPr>
          <a:lstStyle/>
          <a:p>
            <a:pPr algn="l"/>
            <a:r>
              <a:rPr sz="1400" b="1" i="0">
                <a:solidFill>
                  <a:srgbClr val="1941AE"/>
                </a:solidFill>
                <a:latin typeface="Poppins Bold"/>
              </a:rPr>
              <a:t>PEOPLE</a:t>
            </a:r>
          </a:p>
          <a:p>
            <a:pPr algn="l"/>
            <a:r>
              <a:rPr sz="1400" b="1" i="0">
                <a:solidFill>
                  <a:srgbClr val="5C6B77"/>
                </a:solidFill>
                <a:latin typeface="Poppins Bold"/>
              </a:rPr>
              <a:t>ARTISANAL FISHERIES</a:t>
            </a:r>
          </a:p>
        </p:txBody>
      </p:sp>
      <p:sp>
        <p:nvSpPr>
          <p:cNvPr id="27" name="Card: AQUACULTURE"/>
          <p:cNvSpPr/>
          <p:nvPr/>
        </p:nvSpPr>
        <p:spPr>
          <a:xfrm>
            <a:off x="6858000" y="3383280"/>
            <a:ext cx="5257800" cy="3977639"/>
          </a:xfrm>
          <a:prstGeom prst="roundRect">
            <a:avLst>
              <a:gd name="adj" fmla="val 6000"/>
            </a:avLst>
          </a:prstGeom>
          <a:solidFill>
            <a:srgbClr val="EEF2FB"/>
          </a:solidFill>
          <a:ln>
            <a:noFill/>
          </a:ln>
          <a:effectLst/>
        </p:spPr>
        <p:txBody>
          <a:bodyPr rtlCol="0" anchor="ctr"/>
          <a:lstStyle/>
          <a:p>
            <a:pPr algn="ctr"/>
            <a:endParaRPr/>
          </a:p>
        </p:txBody>
      </p:sp>
      <p:sp>
        <p:nvSpPr>
          <p:cNvPr id="28" name="AQUACULTURE (circle)"/>
          <p:cNvSpPr/>
          <p:nvPr/>
        </p:nvSpPr>
        <p:spPr>
          <a:xfrm>
            <a:off x="7132320" y="3657600"/>
            <a:ext cx="777240" cy="777240"/>
          </a:xfrm>
          <a:prstGeom prst="ellipse">
            <a:avLst/>
          </a:prstGeom>
          <a:solidFill>
            <a:srgbClr val="1941AE"/>
          </a:solidFill>
          <a:ln>
            <a:noFill/>
          </a:ln>
          <a:effectLst/>
        </p:spPr>
        <p:txBody>
          <a:bodyPr rtlCol="0" anchor="ctr"/>
          <a:lstStyle/>
          <a:p>
            <a:pPr algn="ctr"/>
            <a:endParaRPr/>
          </a:p>
        </p:txBody>
      </p:sp>
      <p:pic>
        <p:nvPicPr>
          <p:cNvPr id="29" name="AQUACULTURE (icon)" descr="shrimp.png"/>
          <p:cNvPicPr>
            <a:picLocks noChangeAspect="1"/>
          </p:cNvPicPr>
          <p:nvPr/>
        </p:nvPicPr>
        <p:blipFill>
          <a:blip r:embed="rId10"/>
          <a:stretch>
            <a:fillRect/>
          </a:stretch>
        </p:blipFill>
        <p:spPr>
          <a:xfrm>
            <a:off x="7334402" y="3859682"/>
            <a:ext cx="373075" cy="373075"/>
          </a:xfrm>
          <a:prstGeom prst="rect">
            <a:avLst/>
          </a:prstGeom>
        </p:spPr>
      </p:pic>
      <p:sp>
        <p:nvSpPr>
          <p:cNvPr id="30" name="Kicker"/>
          <p:cNvSpPr txBox="1"/>
          <p:nvPr/>
        </p:nvSpPr>
        <p:spPr>
          <a:xfrm>
            <a:off x="8046720" y="3657600"/>
            <a:ext cx="3749039" cy="777240"/>
          </a:xfrm>
          <a:prstGeom prst="rect">
            <a:avLst/>
          </a:prstGeom>
          <a:noFill/>
        </p:spPr>
        <p:txBody>
          <a:bodyPr wrap="square" lIns="0" tIns="0" rIns="0" bIns="0" anchor="ctr">
            <a:spAutoFit/>
          </a:bodyPr>
          <a:lstStyle/>
          <a:p>
            <a:pPr algn="l"/>
            <a:r>
              <a:rPr sz="1400" b="1" i="0">
                <a:solidFill>
                  <a:srgbClr val="1941AE"/>
                </a:solidFill>
                <a:latin typeface="Poppins Bold"/>
              </a:rPr>
              <a:t>PRODUCTION</a:t>
            </a:r>
          </a:p>
          <a:p>
            <a:pPr algn="l"/>
            <a:r>
              <a:rPr sz="1400" b="1" i="0">
                <a:solidFill>
                  <a:srgbClr val="5C6B77"/>
                </a:solidFill>
                <a:latin typeface="Poppins Bold"/>
              </a:rPr>
              <a:t>AQUACULTURE</a:t>
            </a:r>
          </a:p>
        </p:txBody>
      </p:sp>
      <p:sp>
        <p:nvSpPr>
          <p:cNvPr id="31" name="Card: MARINE CONSERVATION"/>
          <p:cNvSpPr/>
          <p:nvPr/>
        </p:nvSpPr>
        <p:spPr>
          <a:xfrm>
            <a:off x="12527280" y="3383280"/>
            <a:ext cx="5257800" cy="3977639"/>
          </a:xfrm>
          <a:prstGeom prst="roundRect">
            <a:avLst>
              <a:gd name="adj" fmla="val 6000"/>
            </a:avLst>
          </a:prstGeom>
          <a:solidFill>
            <a:srgbClr val="EEF2FB"/>
          </a:solidFill>
          <a:ln>
            <a:noFill/>
          </a:ln>
          <a:effectLst/>
        </p:spPr>
        <p:txBody>
          <a:bodyPr rtlCol="0" anchor="ctr"/>
          <a:lstStyle/>
          <a:p>
            <a:pPr algn="ctr"/>
            <a:endParaRPr/>
          </a:p>
        </p:txBody>
      </p:sp>
      <p:sp>
        <p:nvSpPr>
          <p:cNvPr id="32" name="MARINE CONSERVATION (circle)"/>
          <p:cNvSpPr/>
          <p:nvPr/>
        </p:nvSpPr>
        <p:spPr>
          <a:xfrm>
            <a:off x="12801600" y="3657600"/>
            <a:ext cx="777240" cy="777240"/>
          </a:xfrm>
          <a:prstGeom prst="ellipse">
            <a:avLst/>
          </a:prstGeom>
          <a:solidFill>
            <a:srgbClr val="1941AE"/>
          </a:solidFill>
          <a:ln>
            <a:noFill/>
          </a:ln>
          <a:effectLst/>
        </p:spPr>
        <p:txBody>
          <a:bodyPr rtlCol="0" anchor="ctr"/>
          <a:lstStyle/>
          <a:p>
            <a:pPr algn="ctr"/>
            <a:endParaRPr/>
          </a:p>
        </p:txBody>
      </p:sp>
      <p:pic>
        <p:nvPicPr>
          <p:cNvPr id="33" name="MARINE CONSERVATION (icon)" descr="shield.png"/>
          <p:cNvPicPr>
            <a:picLocks noChangeAspect="1"/>
          </p:cNvPicPr>
          <p:nvPr/>
        </p:nvPicPr>
        <p:blipFill>
          <a:blip r:embed="rId11"/>
          <a:stretch>
            <a:fillRect/>
          </a:stretch>
        </p:blipFill>
        <p:spPr>
          <a:xfrm>
            <a:off x="13003682" y="3859682"/>
            <a:ext cx="373075" cy="373075"/>
          </a:xfrm>
          <a:prstGeom prst="rect">
            <a:avLst/>
          </a:prstGeom>
        </p:spPr>
      </p:pic>
      <p:sp>
        <p:nvSpPr>
          <p:cNvPr id="34" name="Kicker"/>
          <p:cNvSpPr txBox="1"/>
          <p:nvPr/>
        </p:nvSpPr>
        <p:spPr>
          <a:xfrm>
            <a:off x="13716000" y="3657600"/>
            <a:ext cx="3749039" cy="777240"/>
          </a:xfrm>
          <a:prstGeom prst="rect">
            <a:avLst/>
          </a:prstGeom>
          <a:noFill/>
        </p:spPr>
        <p:txBody>
          <a:bodyPr wrap="square" lIns="0" tIns="0" rIns="0" bIns="0" anchor="ctr">
            <a:spAutoFit/>
          </a:bodyPr>
          <a:lstStyle/>
          <a:p>
            <a:pPr algn="l"/>
            <a:r>
              <a:rPr sz="1400" b="1" i="0">
                <a:solidFill>
                  <a:srgbClr val="1941AE"/>
                </a:solidFill>
                <a:latin typeface="Poppins Bold"/>
              </a:rPr>
              <a:t>PLANET</a:t>
            </a:r>
          </a:p>
          <a:p>
            <a:pPr algn="l"/>
            <a:r>
              <a:rPr sz="1400" b="1" i="0">
                <a:solidFill>
                  <a:srgbClr val="5C6B77"/>
                </a:solidFill>
                <a:latin typeface="Poppins Bold"/>
              </a:rPr>
              <a:t>MARINE CONSERVATION</a:t>
            </a:r>
          </a:p>
        </p:txBody>
      </p:sp>
      <p:sp>
        <p:nvSpPr>
          <p:cNvPr id="35" name="Stat: fishing lending"/>
          <p:cNvSpPr txBox="1"/>
          <p:nvPr/>
        </p:nvSpPr>
        <p:spPr>
          <a:xfrm>
            <a:off x="1463040" y="4709160"/>
            <a:ext cx="4709160" cy="640080"/>
          </a:xfrm>
          <a:prstGeom prst="rect">
            <a:avLst/>
          </a:prstGeom>
          <a:noFill/>
        </p:spPr>
        <p:txBody>
          <a:bodyPr wrap="square" lIns="0" tIns="0" rIns="0" bIns="0" anchor="ctr">
            <a:spAutoFit/>
          </a:bodyPr>
          <a:lstStyle/>
          <a:p>
            <a:pPr algn="l"/>
            <a:r>
              <a:rPr sz="3200" b="1" i="0">
                <a:solidFill>
                  <a:srgbClr val="001840"/>
                </a:solidFill>
                <a:latin typeface="Poppins Bold"/>
              </a:rPr>
              <a:t>BZ$14.8 million</a:t>
            </a:r>
          </a:p>
        </p:txBody>
      </p:sp>
      <p:sp>
        <p:nvSpPr>
          <p:cNvPr id="36" name="Stat label: fishing lending"/>
          <p:cNvSpPr txBox="1"/>
          <p:nvPr/>
        </p:nvSpPr>
        <p:spPr>
          <a:xfrm>
            <a:off x="1463040" y="5349240"/>
            <a:ext cx="4709160" cy="411480"/>
          </a:xfrm>
          <a:prstGeom prst="rect">
            <a:avLst/>
          </a:prstGeom>
          <a:noFill/>
        </p:spPr>
        <p:txBody>
          <a:bodyPr wrap="square" lIns="0" tIns="0" rIns="0" bIns="0" anchor="t">
            <a:spAutoFit/>
          </a:bodyPr>
          <a:lstStyle/>
          <a:p>
            <a:pPr algn="l"/>
            <a:r>
              <a:rPr sz="1900" b="0" i="0">
                <a:solidFill>
                  <a:srgbClr val="001840"/>
                </a:solidFill>
                <a:latin typeface="Poppins"/>
              </a:rPr>
              <a:t>in fishing loans: 8% of our lending</a:t>
            </a:r>
          </a:p>
        </p:txBody>
      </p:sp>
      <p:sp>
        <p:nvSpPr>
          <p:cNvPr id="37" name="Artisanal product points"/>
          <p:cNvSpPr txBox="1"/>
          <p:nvPr/>
        </p:nvSpPr>
        <p:spPr>
          <a:xfrm>
            <a:off x="1463040" y="5943600"/>
            <a:ext cx="4709160" cy="1280160"/>
          </a:xfrm>
          <a:prstGeom prst="rect">
            <a:avLst/>
          </a:prstGeom>
          <a:noFill/>
        </p:spPr>
        <p:txBody>
          <a:bodyPr wrap="square" lIns="0" tIns="0" rIns="0" bIns="0" anchor="t">
            <a:spAutoFit/>
          </a:bodyPr>
          <a:lstStyle/>
          <a:p>
            <a:pPr marL="277495" indent="-277495">
              <a:spcAft>
                <a:spcPts val="600"/>
              </a:spcAft>
              <a:buChar char="•"/>
            </a:pPr>
            <a:r>
              <a:rPr sz="1900">
                <a:solidFill>
                  <a:srgbClr val="001840"/>
                </a:solidFill>
                <a:latin typeface="Poppins"/>
              </a:rPr>
              <a:t>400 artisanal loans since 2024</a:t>
            </a:r>
          </a:p>
          <a:p>
            <a:pPr marL="277495" indent="-277495">
              <a:buChar char="•"/>
            </a:pPr>
            <a:r>
              <a:rPr sz="1900">
                <a:solidFill>
                  <a:srgbClr val="001840"/>
                </a:solidFill>
                <a:latin typeface="Poppins"/>
              </a:rPr>
              <a:t>Typical loan BZ$5,000</a:t>
            </a:r>
          </a:p>
        </p:txBody>
      </p:sp>
      <p:sp>
        <p:nvSpPr>
          <p:cNvPr id="38" name="Aquaculture statement"/>
          <p:cNvSpPr txBox="1"/>
          <p:nvPr/>
        </p:nvSpPr>
        <p:spPr>
          <a:xfrm>
            <a:off x="7132320" y="4663440"/>
            <a:ext cx="4709160" cy="1051560"/>
          </a:xfrm>
          <a:prstGeom prst="rect">
            <a:avLst/>
          </a:prstGeom>
          <a:noFill/>
        </p:spPr>
        <p:txBody>
          <a:bodyPr wrap="square" lIns="0" tIns="0" rIns="0" bIns="0" anchor="ctr">
            <a:spAutoFit/>
          </a:bodyPr>
          <a:lstStyle/>
          <a:p>
            <a:pPr algn="l"/>
            <a:r>
              <a:rPr sz="2600" b="1" i="0">
                <a:solidFill>
                  <a:srgbClr val="001840"/>
                </a:solidFill>
                <a:latin typeface="Poppins Bold"/>
              </a:rPr>
              <a:t>Through the collapse, into recovery</a:t>
            </a:r>
          </a:p>
        </p:txBody>
      </p:sp>
      <p:sp>
        <p:nvSpPr>
          <p:cNvPr id="39" name="Aquaculture points"/>
          <p:cNvSpPr txBox="1"/>
          <p:nvPr/>
        </p:nvSpPr>
        <p:spPr>
          <a:xfrm>
            <a:off x="7132320" y="5943600"/>
            <a:ext cx="4709160" cy="1280160"/>
          </a:xfrm>
          <a:prstGeom prst="rect">
            <a:avLst/>
          </a:prstGeom>
          <a:noFill/>
        </p:spPr>
        <p:txBody>
          <a:bodyPr wrap="square" lIns="0" tIns="0" rIns="0" bIns="0" anchor="t">
            <a:spAutoFit/>
          </a:bodyPr>
          <a:lstStyle/>
          <a:p>
            <a:pPr marL="277495" indent="-277495">
              <a:spcAft>
                <a:spcPts val="600"/>
              </a:spcAft>
              <a:buChar char="•"/>
            </a:pPr>
            <a:r>
              <a:rPr sz="1900">
                <a:solidFill>
                  <a:srgbClr val="001840"/>
                </a:solidFill>
                <a:latin typeface="Poppins"/>
              </a:rPr>
              <a:t>Three shrimp farms financed</a:t>
            </a:r>
          </a:p>
          <a:p>
            <a:pPr marL="277495" indent="-277495">
              <a:buChar char="•"/>
            </a:pPr>
            <a:r>
              <a:rPr sz="1900">
                <a:solidFill>
                  <a:srgbClr val="001840"/>
                </a:solidFill>
                <a:latin typeface="Poppins"/>
              </a:rPr>
              <a:t>Repayments realigned for existing borrowers</a:t>
            </a:r>
          </a:p>
        </p:txBody>
      </p:sp>
      <p:sp>
        <p:nvSpPr>
          <p:cNvPr id="40" name="Stat: conservation lending"/>
          <p:cNvSpPr txBox="1"/>
          <p:nvPr/>
        </p:nvSpPr>
        <p:spPr>
          <a:xfrm>
            <a:off x="12801600" y="4709160"/>
            <a:ext cx="4709160" cy="640080"/>
          </a:xfrm>
          <a:prstGeom prst="rect">
            <a:avLst/>
          </a:prstGeom>
          <a:noFill/>
        </p:spPr>
        <p:txBody>
          <a:bodyPr wrap="square" lIns="0" tIns="0" rIns="0" bIns="0" anchor="ctr">
            <a:spAutoFit/>
          </a:bodyPr>
          <a:lstStyle/>
          <a:p>
            <a:pPr algn="l"/>
            <a:r>
              <a:rPr sz="3200" b="1" i="0">
                <a:solidFill>
                  <a:srgbClr val="001840"/>
                </a:solidFill>
                <a:latin typeface="Poppins Bold"/>
              </a:rPr>
              <a:t>BZ$2.15 million</a:t>
            </a:r>
          </a:p>
        </p:txBody>
      </p:sp>
      <p:sp>
        <p:nvSpPr>
          <p:cNvPr id="41" name="Stat label: conservation lending"/>
          <p:cNvSpPr txBox="1"/>
          <p:nvPr/>
        </p:nvSpPr>
        <p:spPr>
          <a:xfrm>
            <a:off x="12801600" y="5349240"/>
            <a:ext cx="4709160" cy="731520"/>
          </a:xfrm>
          <a:prstGeom prst="rect">
            <a:avLst/>
          </a:prstGeom>
          <a:noFill/>
        </p:spPr>
        <p:txBody>
          <a:bodyPr wrap="square" lIns="0" tIns="0" rIns="0" bIns="0" anchor="t">
            <a:spAutoFit/>
          </a:bodyPr>
          <a:lstStyle/>
          <a:p>
            <a:pPr algn="l"/>
            <a:r>
              <a:rPr sz="1900" b="0" i="0">
                <a:solidFill>
                  <a:srgbClr val="001840"/>
                </a:solidFill>
                <a:latin typeface="Poppins"/>
              </a:rPr>
              <a:t>to the co-manager of the Turneffe Atoll Marine Reserve</a:t>
            </a:r>
          </a:p>
        </p:txBody>
      </p:sp>
      <p:sp>
        <p:nvSpPr>
          <p:cNvPr id="42" name="Conservation points"/>
          <p:cNvSpPr txBox="1"/>
          <p:nvPr/>
        </p:nvSpPr>
        <p:spPr>
          <a:xfrm>
            <a:off x="12801600" y="6126480"/>
            <a:ext cx="4709160" cy="1188720"/>
          </a:xfrm>
          <a:prstGeom prst="rect">
            <a:avLst/>
          </a:prstGeom>
          <a:noFill/>
        </p:spPr>
        <p:txBody>
          <a:bodyPr wrap="square" lIns="0" tIns="0" rIns="0" bIns="0" anchor="t">
            <a:spAutoFit/>
          </a:bodyPr>
          <a:lstStyle/>
          <a:p>
            <a:pPr marL="277495" indent="-277495">
              <a:spcAft>
                <a:spcPts val="600"/>
              </a:spcAft>
              <a:buChar char="•"/>
            </a:pPr>
            <a:r>
              <a:rPr sz="1900">
                <a:solidFill>
                  <a:srgbClr val="001840"/>
                </a:solidFill>
                <a:latin typeface="Poppins"/>
              </a:rPr>
              <a:t>Our first loan of its kind</a:t>
            </a:r>
          </a:p>
          <a:p>
            <a:pPr marL="277495" indent="-277495">
              <a:buChar char="•"/>
            </a:pPr>
            <a:r>
              <a:rPr sz="1900">
                <a:solidFill>
                  <a:srgbClr val="001840"/>
                </a:solidFill>
                <a:latin typeface="Poppins"/>
              </a:rPr>
              <a:t>Dozens of our fisher clients work the same waters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250339" y="3250339"/>
            <a:ext cx="7272100" cy="771421"/>
          </a:xfrm>
          <a:custGeom>
            <a:avLst/>
            <a:gdLst/>
            <a:ahLst/>
            <a:cxnLst/>
            <a:rect l="l" t="t" r="r" b="b"/>
            <a:pathLst>
              <a:path w="7272100" h="771421">
                <a:moveTo>
                  <a:pt x="0" y="0"/>
                </a:moveTo>
                <a:lnTo>
                  <a:pt x="7272099" y="0"/>
                </a:lnTo>
                <a:lnTo>
                  <a:pt x="7272099" y="771421"/>
                </a:lnTo>
                <a:lnTo>
                  <a:pt x="0" y="771421"/>
                </a:lnTo>
                <a:lnTo>
                  <a:pt x="0" y="0"/>
                </a:lnTo>
                <a:close/>
              </a:path>
            </a:pathLst>
          </a:custGeom>
          <a:blipFill>
            <a:blip>
              <a:extLst>
                <a:ext uri="{96DAC541-7B7A-43D3-8B79-37D633B846F1}">
                  <asvg:svgBlip xmlns:asvg="http://schemas.microsoft.com/office/drawing/2016/SVG/main" r:embed="rId3"/>
                </a:ext>
              </a:extLst>
            </a:blip>
            <a:stretch>
              <a:fillRect r="-592"/>
            </a:stretch>
          </a:blipFill>
        </p:spPr>
        <p:txBody>
          <a:bodyPr/>
          <a:lstStyle/>
          <a:p>
            <a:endParaRPr lang="en-BZ"/>
          </a:p>
        </p:txBody>
      </p:sp>
      <p:sp>
        <p:nvSpPr>
          <p:cNvPr id="3" name="TextBox 3"/>
          <p:cNvSpPr txBox="1"/>
          <p:nvPr/>
        </p:nvSpPr>
        <p:spPr>
          <a:xfrm>
            <a:off x="1188720" y="508318"/>
            <a:ext cx="15910559" cy="945515"/>
          </a:xfrm>
          <a:prstGeom prst="rect">
            <a:avLst/>
          </a:prstGeom>
        </p:spPr>
        <p:txBody>
          <a:bodyPr lIns="0" tIns="0" rIns="0" bIns="0" rtlCol="0" anchor="t">
            <a:spAutoFit/>
          </a:bodyPr>
          <a:lstStyle/>
          <a:p>
            <a:pPr algn="ctr">
              <a:lnSpc>
                <a:spcPct val="100000"/>
              </a:lnSpc>
            </a:pPr>
            <a:r>
              <a:rPr lang="en-US" sz="4800" b="1">
                <a:solidFill>
                  <a:srgbClr val="1941AE"/>
                </a:solidFill>
                <a:latin typeface="Telegraf Bold"/>
                <a:ea typeface="Telegraf Bold"/>
                <a:cs typeface="Telegraf Bold"/>
                <a:sym typeface="Telegraf Bold"/>
              </a:rPr>
              <a:t>Instruments that work at our scale</a:t>
            </a:r>
          </a:p>
        </p:txBody>
      </p:sp>
      <p:pic>
        <p:nvPicPr>
          <p:cNvPr id="8" name="DFC logo" descr="dfc_logo_upload.png"/>
          <p:cNvPicPr>
            <a:picLocks noChangeAspect="1"/>
          </p:cNvPicPr>
          <p:nvPr/>
        </p:nvPicPr>
        <p:blipFill>
          <a:blip r:embed="rId4"/>
          <a:stretch>
            <a:fillRect/>
          </a:stretch>
        </p:blipFill>
        <p:spPr>
          <a:xfrm>
            <a:off x="15459725" y="7863840"/>
            <a:ext cx="2591528" cy="2194560"/>
          </a:xfrm>
          <a:prstGeom prst="rect">
            <a:avLst/>
          </a:prstGeom>
        </p:spPr>
      </p:pic>
      <p:sp>
        <p:nvSpPr>
          <p:cNvPr id="9" name="Card 1: Small asset loans"/>
          <p:cNvSpPr/>
          <p:nvPr/>
        </p:nvSpPr>
        <p:spPr>
          <a:xfrm>
            <a:off x="1188720" y="1737360"/>
            <a:ext cx="5257800" cy="5623560"/>
          </a:xfrm>
          <a:prstGeom prst="roundRect">
            <a:avLst>
              <a:gd name="adj" fmla="val 6000"/>
            </a:avLst>
          </a:prstGeom>
          <a:solidFill>
            <a:srgbClr val="EEF2FB"/>
          </a:solidFill>
          <a:ln>
            <a:noFill/>
          </a:ln>
          <a:effectLst/>
        </p:spPr>
        <p:txBody>
          <a:bodyPr rtlCol="0" anchor="ctr"/>
          <a:lstStyle/>
          <a:p>
            <a:pPr algn="ctr"/>
            <a:endParaRPr/>
          </a:p>
        </p:txBody>
      </p:sp>
      <p:sp>
        <p:nvSpPr>
          <p:cNvPr id="10" name="Small asset loans (circle)"/>
          <p:cNvSpPr/>
          <p:nvPr/>
        </p:nvSpPr>
        <p:spPr>
          <a:xfrm>
            <a:off x="1463040" y="2011679"/>
            <a:ext cx="777240" cy="777240"/>
          </a:xfrm>
          <a:prstGeom prst="ellipse">
            <a:avLst/>
          </a:prstGeom>
          <a:solidFill>
            <a:srgbClr val="1941AE"/>
          </a:solidFill>
          <a:ln>
            <a:noFill/>
          </a:ln>
          <a:effectLst/>
        </p:spPr>
        <p:txBody>
          <a:bodyPr rtlCol="0" anchor="ctr"/>
          <a:lstStyle/>
          <a:p>
            <a:pPr algn="ctr"/>
            <a:endParaRPr/>
          </a:p>
        </p:txBody>
      </p:sp>
      <p:pic>
        <p:nvPicPr>
          <p:cNvPr id="11" name="Small asset loans (icon)" descr="anchor.png"/>
          <p:cNvPicPr>
            <a:picLocks noChangeAspect="1"/>
          </p:cNvPicPr>
          <p:nvPr/>
        </p:nvPicPr>
        <p:blipFill>
          <a:blip r:embed="rId5"/>
          <a:stretch>
            <a:fillRect/>
          </a:stretch>
        </p:blipFill>
        <p:spPr>
          <a:xfrm>
            <a:off x="1665122" y="2213762"/>
            <a:ext cx="373075" cy="373075"/>
          </a:xfrm>
          <a:prstGeom prst="rect">
            <a:avLst/>
          </a:prstGeom>
        </p:spPr>
      </p:pic>
      <p:sp>
        <p:nvSpPr>
          <p:cNvPr id="12" name="Kicker 1"/>
          <p:cNvSpPr txBox="1"/>
          <p:nvPr/>
        </p:nvSpPr>
        <p:spPr>
          <a:xfrm>
            <a:off x="2377440" y="2011679"/>
            <a:ext cx="3749039" cy="777240"/>
          </a:xfrm>
          <a:prstGeom prst="rect">
            <a:avLst/>
          </a:prstGeom>
          <a:noFill/>
        </p:spPr>
        <p:txBody>
          <a:bodyPr wrap="square" lIns="0" tIns="0" rIns="0" bIns="0" anchor="ctr">
            <a:spAutoFit/>
          </a:bodyPr>
          <a:lstStyle/>
          <a:p>
            <a:pPr algn="l"/>
            <a:r>
              <a:rPr sz="1400" b="1" i="0">
                <a:solidFill>
                  <a:srgbClr val="5C6B77"/>
                </a:solidFill>
                <a:latin typeface="Poppins Bold"/>
              </a:rPr>
              <a:t>ARTISANAL FISHERS</a:t>
            </a:r>
          </a:p>
        </p:txBody>
      </p:sp>
      <p:sp>
        <p:nvSpPr>
          <p:cNvPr id="13" name="Card title 1"/>
          <p:cNvSpPr txBox="1"/>
          <p:nvPr/>
        </p:nvSpPr>
        <p:spPr>
          <a:xfrm>
            <a:off x="1463040" y="2971800"/>
            <a:ext cx="4709160" cy="548640"/>
          </a:xfrm>
          <a:prstGeom prst="rect">
            <a:avLst/>
          </a:prstGeom>
          <a:noFill/>
        </p:spPr>
        <p:txBody>
          <a:bodyPr wrap="square" lIns="0" tIns="0" rIns="0" bIns="0" anchor="ctr">
            <a:spAutoFit/>
          </a:bodyPr>
          <a:lstStyle/>
          <a:p>
            <a:pPr algn="l"/>
            <a:r>
              <a:rPr sz="2600" b="1" i="0">
                <a:solidFill>
                  <a:srgbClr val="001840"/>
                </a:solidFill>
                <a:latin typeface="Poppins Bold"/>
              </a:rPr>
              <a:t>Small asset loans</a:t>
            </a:r>
          </a:p>
        </p:txBody>
      </p:sp>
      <p:sp>
        <p:nvSpPr>
          <p:cNvPr id="14" name="Fisher loan points"/>
          <p:cNvSpPr txBox="1"/>
          <p:nvPr/>
        </p:nvSpPr>
        <p:spPr>
          <a:xfrm>
            <a:off x="1463040" y="3611879"/>
            <a:ext cx="4709160" cy="1828800"/>
          </a:xfrm>
          <a:prstGeom prst="rect">
            <a:avLst/>
          </a:prstGeom>
          <a:noFill/>
        </p:spPr>
        <p:txBody>
          <a:bodyPr wrap="square" lIns="0" tIns="0" rIns="0" bIns="0" anchor="t">
            <a:spAutoFit/>
          </a:bodyPr>
          <a:lstStyle/>
          <a:p>
            <a:pPr marL="277495" indent="-277495">
              <a:spcAft>
                <a:spcPts val="600"/>
              </a:spcAft>
              <a:buChar char="•"/>
            </a:pPr>
            <a:r>
              <a:rPr sz="1900">
                <a:solidFill>
                  <a:srgbClr val="001840"/>
                </a:solidFill>
                <a:latin typeface="Poppins"/>
              </a:rPr>
              <a:t>For licensed fishers</a:t>
            </a:r>
          </a:p>
          <a:p>
            <a:pPr marL="277495" indent="-277495">
              <a:spcAft>
                <a:spcPts val="600"/>
              </a:spcAft>
              <a:buChar char="•"/>
            </a:pPr>
            <a:r>
              <a:rPr sz="1900">
                <a:solidFill>
                  <a:srgbClr val="001840"/>
                </a:solidFill>
                <a:latin typeface="Poppins"/>
              </a:rPr>
              <a:t>Fisheries rules and training are conditions</a:t>
            </a:r>
          </a:p>
          <a:p>
            <a:pPr marL="277495" indent="-277495">
              <a:buChar char="•"/>
            </a:pPr>
            <a:r>
              <a:rPr sz="1900">
                <a:solidFill>
                  <a:srgbClr val="001840"/>
                </a:solidFill>
                <a:latin typeface="Poppins"/>
              </a:rPr>
              <a:t>Repayments can follow the fishing season</a:t>
            </a:r>
          </a:p>
        </p:txBody>
      </p:sp>
      <p:sp>
        <p:nvSpPr>
          <p:cNvPr id="15" name="Panel: interest rates"/>
          <p:cNvSpPr/>
          <p:nvPr/>
        </p:nvSpPr>
        <p:spPr>
          <a:xfrm>
            <a:off x="1417320" y="5532120"/>
            <a:ext cx="4800600" cy="1600200"/>
          </a:xfrm>
          <a:prstGeom prst="roundRect">
            <a:avLst>
              <a:gd name="adj" fmla="val 8000"/>
            </a:avLst>
          </a:prstGeom>
          <a:solidFill>
            <a:srgbClr val="FFFFFF"/>
          </a:solidFill>
          <a:ln>
            <a:noFill/>
          </a:ln>
          <a:effectLst/>
        </p:spPr>
        <p:txBody>
          <a:bodyPr rtlCol="0" anchor="ctr"/>
          <a:lstStyle/>
          <a:p>
            <a:pPr algn="ctr"/>
            <a:endParaRPr/>
          </a:p>
        </p:txBody>
      </p:sp>
      <p:sp>
        <p:nvSpPr>
          <p:cNvPr id="16" name="Stat: money lenders"/>
          <p:cNvSpPr txBox="1"/>
          <p:nvPr/>
        </p:nvSpPr>
        <p:spPr>
          <a:xfrm>
            <a:off x="1645920" y="5669279"/>
            <a:ext cx="1371600" cy="594360"/>
          </a:xfrm>
          <a:prstGeom prst="rect">
            <a:avLst/>
          </a:prstGeom>
          <a:noFill/>
        </p:spPr>
        <p:txBody>
          <a:bodyPr wrap="square" lIns="0" tIns="0" rIns="0" bIns="0" anchor="ctr">
            <a:spAutoFit/>
          </a:bodyPr>
          <a:lstStyle/>
          <a:p>
            <a:pPr algn="l"/>
            <a:r>
              <a:rPr sz="3400" b="1" i="0">
                <a:solidFill>
                  <a:srgbClr val="5C6B77"/>
                </a:solidFill>
                <a:latin typeface="Poppins Bold"/>
              </a:rPr>
              <a:t>40%</a:t>
            </a:r>
          </a:p>
        </p:txBody>
      </p:sp>
      <p:sp>
        <p:nvSpPr>
          <p:cNvPr id="17" name="Stat label: money lenders"/>
          <p:cNvSpPr txBox="1"/>
          <p:nvPr/>
        </p:nvSpPr>
        <p:spPr>
          <a:xfrm>
            <a:off x="1645920" y="6291072"/>
            <a:ext cx="1554480" cy="640080"/>
          </a:xfrm>
          <a:prstGeom prst="rect">
            <a:avLst/>
          </a:prstGeom>
          <a:noFill/>
        </p:spPr>
        <p:txBody>
          <a:bodyPr wrap="square" lIns="0" tIns="0" rIns="0" bIns="0" anchor="t">
            <a:spAutoFit/>
          </a:bodyPr>
          <a:lstStyle/>
          <a:p>
            <a:pPr algn="l"/>
            <a:r>
              <a:rPr sz="1500" b="0" i="0">
                <a:solidFill>
                  <a:srgbClr val="5C6B77"/>
                </a:solidFill>
                <a:latin typeface="Poppins"/>
              </a:rPr>
              <a:t>at the money lenders</a:t>
            </a:r>
          </a:p>
        </p:txBody>
      </p:sp>
      <p:pic>
        <p:nvPicPr>
          <p:cNvPr id="18" name="Arrow" descr="arrowRight.png"/>
          <p:cNvPicPr>
            <a:picLocks noChangeAspect="1"/>
          </p:cNvPicPr>
          <p:nvPr/>
        </p:nvPicPr>
        <p:blipFill>
          <a:blip r:embed="rId6"/>
          <a:stretch>
            <a:fillRect/>
          </a:stretch>
        </p:blipFill>
        <p:spPr>
          <a:xfrm>
            <a:off x="3108960" y="5788152"/>
            <a:ext cx="365760" cy="365760"/>
          </a:xfrm>
          <a:prstGeom prst="rect">
            <a:avLst/>
          </a:prstGeom>
        </p:spPr>
      </p:pic>
      <p:sp>
        <p:nvSpPr>
          <p:cNvPr id="19" name="Stat: DFC rate"/>
          <p:cNvSpPr txBox="1"/>
          <p:nvPr/>
        </p:nvSpPr>
        <p:spPr>
          <a:xfrm>
            <a:off x="3657600" y="5669279"/>
            <a:ext cx="2286000" cy="594360"/>
          </a:xfrm>
          <a:prstGeom prst="rect">
            <a:avLst/>
          </a:prstGeom>
          <a:noFill/>
        </p:spPr>
        <p:txBody>
          <a:bodyPr wrap="square" lIns="0" tIns="0" rIns="0" bIns="0" anchor="ctr">
            <a:spAutoFit/>
          </a:bodyPr>
          <a:lstStyle/>
          <a:p>
            <a:pPr algn="l"/>
            <a:r>
              <a:rPr sz="3400" b="1" i="0">
                <a:solidFill>
                  <a:srgbClr val="001840"/>
                </a:solidFill>
                <a:latin typeface="Poppins Bold"/>
              </a:rPr>
              <a:t>8.5%</a:t>
            </a:r>
          </a:p>
        </p:txBody>
      </p:sp>
      <p:sp>
        <p:nvSpPr>
          <p:cNvPr id="20" name="Stat label: DFC rate"/>
          <p:cNvSpPr txBox="1"/>
          <p:nvPr/>
        </p:nvSpPr>
        <p:spPr>
          <a:xfrm>
            <a:off x="3657600" y="6291072"/>
            <a:ext cx="2377440" cy="731520"/>
          </a:xfrm>
          <a:prstGeom prst="rect">
            <a:avLst/>
          </a:prstGeom>
          <a:noFill/>
        </p:spPr>
        <p:txBody>
          <a:bodyPr wrap="square" lIns="0" tIns="0" rIns="0" bIns="0" anchor="t">
            <a:spAutoFit/>
          </a:bodyPr>
          <a:lstStyle/>
          <a:p>
            <a:pPr algn="l"/>
            <a:r>
              <a:rPr sz="1500" b="0" i="0">
                <a:solidFill>
                  <a:srgbClr val="5C6B77"/>
                </a:solidFill>
                <a:latin typeface="Poppins"/>
              </a:rPr>
              <a:t>where our rates start; lower for women</a:t>
            </a:r>
          </a:p>
        </p:txBody>
      </p:sp>
      <p:sp>
        <p:nvSpPr>
          <p:cNvPr id="21" name="Card 2: Loan rebate grant"/>
          <p:cNvSpPr/>
          <p:nvPr/>
        </p:nvSpPr>
        <p:spPr>
          <a:xfrm>
            <a:off x="6858000" y="1737360"/>
            <a:ext cx="5257800" cy="5623560"/>
          </a:xfrm>
          <a:prstGeom prst="roundRect">
            <a:avLst>
              <a:gd name="adj" fmla="val 6000"/>
            </a:avLst>
          </a:prstGeom>
          <a:solidFill>
            <a:srgbClr val="EEF2FB"/>
          </a:solidFill>
          <a:ln>
            <a:noFill/>
          </a:ln>
          <a:effectLst/>
        </p:spPr>
        <p:txBody>
          <a:bodyPr rtlCol="0" anchor="ctr"/>
          <a:lstStyle/>
          <a:p>
            <a:pPr algn="ctr"/>
            <a:endParaRPr/>
          </a:p>
        </p:txBody>
      </p:sp>
      <p:sp>
        <p:nvSpPr>
          <p:cNvPr id="22" name="Loan rebate grant (circle)"/>
          <p:cNvSpPr/>
          <p:nvPr/>
        </p:nvSpPr>
        <p:spPr>
          <a:xfrm>
            <a:off x="7132320" y="2011679"/>
            <a:ext cx="777240" cy="777240"/>
          </a:xfrm>
          <a:prstGeom prst="ellipse">
            <a:avLst/>
          </a:prstGeom>
          <a:solidFill>
            <a:srgbClr val="1941AE"/>
          </a:solidFill>
          <a:ln>
            <a:noFill/>
          </a:ln>
          <a:effectLst/>
        </p:spPr>
        <p:txBody>
          <a:bodyPr rtlCol="0" anchor="ctr"/>
          <a:lstStyle/>
          <a:p>
            <a:pPr algn="ctr"/>
            <a:endParaRPr/>
          </a:p>
        </p:txBody>
      </p:sp>
      <p:pic>
        <p:nvPicPr>
          <p:cNvPr id="23" name="Loan rebate grant (icon)" descr="grant.png"/>
          <p:cNvPicPr>
            <a:picLocks noChangeAspect="1"/>
          </p:cNvPicPr>
          <p:nvPr/>
        </p:nvPicPr>
        <p:blipFill>
          <a:blip r:embed="rId7"/>
          <a:stretch>
            <a:fillRect/>
          </a:stretch>
        </p:blipFill>
        <p:spPr>
          <a:xfrm>
            <a:off x="7334402" y="2213762"/>
            <a:ext cx="373075" cy="373075"/>
          </a:xfrm>
          <a:prstGeom prst="rect">
            <a:avLst/>
          </a:prstGeom>
        </p:spPr>
      </p:pic>
      <p:sp>
        <p:nvSpPr>
          <p:cNvPr id="24" name="Kicker 2"/>
          <p:cNvSpPr txBox="1"/>
          <p:nvPr/>
        </p:nvSpPr>
        <p:spPr>
          <a:xfrm>
            <a:off x="8046720" y="2011679"/>
            <a:ext cx="3749039" cy="777240"/>
          </a:xfrm>
          <a:prstGeom prst="rect">
            <a:avLst/>
          </a:prstGeom>
          <a:noFill/>
        </p:spPr>
        <p:txBody>
          <a:bodyPr wrap="square" lIns="0" tIns="0" rIns="0" bIns="0" anchor="ctr">
            <a:spAutoFit/>
          </a:bodyPr>
          <a:lstStyle/>
          <a:p>
            <a:pPr algn="l"/>
            <a:r>
              <a:rPr sz="1400" b="1" i="0">
                <a:solidFill>
                  <a:srgbClr val="5C6B77"/>
                </a:solidFill>
                <a:latin typeface="Poppins Bold"/>
              </a:rPr>
              <a:t>WITH THE BELIZE FUND FOR A SUSTAINABLE FUTURE</a:t>
            </a:r>
          </a:p>
        </p:txBody>
      </p:sp>
      <p:sp>
        <p:nvSpPr>
          <p:cNvPr id="25" name="Card title 2"/>
          <p:cNvSpPr txBox="1"/>
          <p:nvPr/>
        </p:nvSpPr>
        <p:spPr>
          <a:xfrm>
            <a:off x="7132320" y="2971800"/>
            <a:ext cx="4709160" cy="548640"/>
          </a:xfrm>
          <a:prstGeom prst="rect">
            <a:avLst/>
          </a:prstGeom>
          <a:noFill/>
        </p:spPr>
        <p:txBody>
          <a:bodyPr wrap="square" lIns="0" tIns="0" rIns="0" bIns="0" anchor="ctr">
            <a:spAutoFit/>
          </a:bodyPr>
          <a:lstStyle/>
          <a:p>
            <a:pPr algn="l"/>
            <a:r>
              <a:rPr sz="2600" b="1" i="0">
                <a:solidFill>
                  <a:srgbClr val="001840"/>
                </a:solidFill>
                <a:latin typeface="Poppins Bold"/>
              </a:rPr>
              <a:t>Loan rebate grant</a:t>
            </a:r>
          </a:p>
        </p:txBody>
      </p:sp>
      <p:sp>
        <p:nvSpPr>
          <p:cNvPr id="26" name="Rebate text"/>
          <p:cNvSpPr txBox="1"/>
          <p:nvPr/>
        </p:nvSpPr>
        <p:spPr>
          <a:xfrm>
            <a:off x="7132320" y="3611879"/>
            <a:ext cx="4709160" cy="1005840"/>
          </a:xfrm>
          <a:prstGeom prst="rect">
            <a:avLst/>
          </a:prstGeom>
          <a:noFill/>
        </p:spPr>
        <p:txBody>
          <a:bodyPr wrap="square" lIns="0" tIns="0" rIns="0" bIns="0" anchor="t">
            <a:spAutoFit/>
          </a:bodyPr>
          <a:lstStyle/>
          <a:p>
            <a:pPr algn="l"/>
            <a:r>
              <a:rPr sz="1900" b="0" i="0">
                <a:solidFill>
                  <a:srgbClr val="001840"/>
                </a:solidFill>
                <a:latin typeface="Poppins"/>
              </a:rPr>
              <a:t>When a fisher meets the Fund’s criteria, the Fund pays part of the loan.</a:t>
            </a:r>
          </a:p>
        </p:txBody>
      </p:sp>
      <p:sp>
        <p:nvSpPr>
          <p:cNvPr id="27" name="Panel: flow of funds"/>
          <p:cNvSpPr/>
          <p:nvPr/>
        </p:nvSpPr>
        <p:spPr>
          <a:xfrm>
            <a:off x="7086600" y="4754879"/>
            <a:ext cx="4800600" cy="2377440"/>
          </a:xfrm>
          <a:prstGeom prst="roundRect">
            <a:avLst>
              <a:gd name="adj" fmla="val 8000"/>
            </a:avLst>
          </a:prstGeom>
          <a:solidFill>
            <a:srgbClr val="FFFFFF"/>
          </a:solidFill>
          <a:ln>
            <a:noFill/>
          </a:ln>
          <a:effectLst/>
        </p:spPr>
        <p:txBody>
          <a:bodyPr rtlCol="0" anchor="ctr"/>
          <a:lstStyle/>
          <a:p>
            <a:pPr algn="ctr"/>
            <a:endParaRPr/>
          </a:p>
        </p:txBody>
      </p:sp>
      <p:sp>
        <p:nvSpPr>
          <p:cNvPr id="28" name="Flow step 1"/>
          <p:cNvSpPr/>
          <p:nvPr/>
        </p:nvSpPr>
        <p:spPr>
          <a:xfrm>
            <a:off x="7406640" y="4937760"/>
            <a:ext cx="4160520" cy="502920"/>
          </a:xfrm>
          <a:prstGeom prst="roundRect">
            <a:avLst>
              <a:gd name="adj" fmla="val 50000"/>
            </a:avLst>
          </a:prstGeom>
          <a:solidFill>
            <a:srgbClr val="1941AE"/>
          </a:solidFill>
          <a:ln>
            <a:noFill/>
          </a:ln>
          <a:effectLst/>
        </p:spPr>
        <p:txBody>
          <a:bodyPr lIns="0" tIns="0" rIns="0" bIns="0" rtlCol="0" anchor="ctr"/>
          <a:lstStyle/>
          <a:p>
            <a:pPr algn="ctr"/>
            <a:r>
              <a:rPr sz="1900" b="1">
                <a:solidFill>
                  <a:srgbClr val="FFFFFF"/>
                </a:solidFill>
                <a:latin typeface="Poppins Bold"/>
              </a:rPr>
              <a:t>Blue Bond</a:t>
            </a:r>
          </a:p>
        </p:txBody>
      </p:sp>
      <p:pic>
        <p:nvPicPr>
          <p:cNvPr id="29" name="Flow arrow 1" descr="arrowDown.png"/>
          <p:cNvPicPr>
            <a:picLocks noChangeAspect="1"/>
          </p:cNvPicPr>
          <p:nvPr/>
        </p:nvPicPr>
        <p:blipFill>
          <a:blip r:embed="rId8"/>
          <a:stretch>
            <a:fillRect/>
          </a:stretch>
        </p:blipFill>
        <p:spPr>
          <a:xfrm>
            <a:off x="9358884" y="5468112"/>
            <a:ext cx="256032" cy="256032"/>
          </a:xfrm>
          <a:prstGeom prst="rect">
            <a:avLst/>
          </a:prstGeom>
        </p:spPr>
      </p:pic>
      <p:sp>
        <p:nvSpPr>
          <p:cNvPr id="30" name="Flow step 2"/>
          <p:cNvSpPr/>
          <p:nvPr/>
        </p:nvSpPr>
        <p:spPr>
          <a:xfrm>
            <a:off x="7406640" y="5715000"/>
            <a:ext cx="4160520" cy="502920"/>
          </a:xfrm>
          <a:prstGeom prst="roundRect">
            <a:avLst>
              <a:gd name="adj" fmla="val 50000"/>
            </a:avLst>
          </a:prstGeom>
          <a:solidFill>
            <a:srgbClr val="1941AE"/>
          </a:solidFill>
          <a:ln>
            <a:noFill/>
          </a:ln>
          <a:effectLst/>
        </p:spPr>
        <p:txBody>
          <a:bodyPr lIns="0" tIns="0" rIns="0" bIns="0" rtlCol="0" anchor="ctr"/>
          <a:lstStyle/>
          <a:p>
            <a:pPr algn="ctr"/>
            <a:r>
              <a:rPr sz="1900" b="1">
                <a:solidFill>
                  <a:srgbClr val="FFFFFF"/>
                </a:solidFill>
                <a:latin typeface="Poppins Bold"/>
              </a:rPr>
              <a:t>Belize Fund</a:t>
            </a:r>
          </a:p>
        </p:txBody>
      </p:sp>
      <p:pic>
        <p:nvPicPr>
          <p:cNvPr id="31" name="Flow arrow 2" descr="arrowDown.png"/>
          <p:cNvPicPr>
            <a:picLocks noChangeAspect="1"/>
          </p:cNvPicPr>
          <p:nvPr/>
        </p:nvPicPr>
        <p:blipFill>
          <a:blip r:embed="rId8"/>
          <a:stretch>
            <a:fillRect/>
          </a:stretch>
        </p:blipFill>
        <p:spPr>
          <a:xfrm>
            <a:off x="9358884" y="6245352"/>
            <a:ext cx="256032" cy="256032"/>
          </a:xfrm>
          <a:prstGeom prst="rect">
            <a:avLst/>
          </a:prstGeom>
        </p:spPr>
      </p:pic>
      <p:sp>
        <p:nvSpPr>
          <p:cNvPr id="32" name="Flow step 3"/>
          <p:cNvSpPr/>
          <p:nvPr/>
        </p:nvSpPr>
        <p:spPr>
          <a:xfrm>
            <a:off x="7406640" y="6492240"/>
            <a:ext cx="4160520" cy="502920"/>
          </a:xfrm>
          <a:prstGeom prst="roundRect">
            <a:avLst>
              <a:gd name="adj" fmla="val 50000"/>
            </a:avLst>
          </a:prstGeom>
          <a:solidFill>
            <a:srgbClr val="001840"/>
          </a:solidFill>
          <a:ln>
            <a:noFill/>
          </a:ln>
          <a:effectLst/>
        </p:spPr>
        <p:txBody>
          <a:bodyPr lIns="0" tIns="0" rIns="0" bIns="0" rtlCol="0" anchor="ctr"/>
          <a:lstStyle/>
          <a:p>
            <a:pPr algn="ctr"/>
            <a:r>
              <a:rPr sz="1900" b="1">
                <a:solidFill>
                  <a:srgbClr val="FFFFFF"/>
                </a:solidFill>
                <a:latin typeface="Poppins Bold"/>
              </a:rPr>
              <a:t>Rebate on the fisher’s loan</a:t>
            </a:r>
          </a:p>
        </p:txBody>
      </p:sp>
      <p:sp>
        <p:nvSpPr>
          <p:cNvPr id="33" name="Card 3: Harvest-linked finance"/>
          <p:cNvSpPr/>
          <p:nvPr/>
        </p:nvSpPr>
        <p:spPr>
          <a:xfrm>
            <a:off x="12527280" y="1737360"/>
            <a:ext cx="5257800" cy="5623560"/>
          </a:xfrm>
          <a:prstGeom prst="roundRect">
            <a:avLst>
              <a:gd name="adj" fmla="val 6000"/>
            </a:avLst>
          </a:prstGeom>
          <a:solidFill>
            <a:srgbClr val="EEF2FB"/>
          </a:solidFill>
          <a:ln>
            <a:noFill/>
          </a:ln>
          <a:effectLst/>
        </p:spPr>
        <p:txBody>
          <a:bodyPr rtlCol="0" anchor="ctr"/>
          <a:lstStyle/>
          <a:p>
            <a:pPr algn="ctr"/>
            <a:endParaRPr/>
          </a:p>
        </p:txBody>
      </p:sp>
      <p:sp>
        <p:nvSpPr>
          <p:cNvPr id="34" name="Harvest-linked finance (circle)"/>
          <p:cNvSpPr/>
          <p:nvPr/>
        </p:nvSpPr>
        <p:spPr>
          <a:xfrm>
            <a:off x="12801600" y="2011679"/>
            <a:ext cx="777240" cy="777240"/>
          </a:xfrm>
          <a:prstGeom prst="ellipse">
            <a:avLst/>
          </a:prstGeom>
          <a:solidFill>
            <a:srgbClr val="1941AE"/>
          </a:solidFill>
          <a:ln>
            <a:noFill/>
          </a:ln>
          <a:effectLst/>
        </p:spPr>
        <p:txBody>
          <a:bodyPr rtlCol="0" anchor="ctr"/>
          <a:lstStyle/>
          <a:p>
            <a:pPr algn="ctr"/>
            <a:endParaRPr/>
          </a:p>
        </p:txBody>
      </p:sp>
      <p:pic>
        <p:nvPicPr>
          <p:cNvPr id="35" name="Harvest-linked finance (icon)" descr="shrimp.png"/>
          <p:cNvPicPr>
            <a:picLocks noChangeAspect="1"/>
          </p:cNvPicPr>
          <p:nvPr/>
        </p:nvPicPr>
        <p:blipFill>
          <a:blip r:embed="rId9"/>
          <a:stretch>
            <a:fillRect/>
          </a:stretch>
        </p:blipFill>
        <p:spPr>
          <a:xfrm>
            <a:off x="13003682" y="2213762"/>
            <a:ext cx="373075" cy="373075"/>
          </a:xfrm>
          <a:prstGeom prst="rect">
            <a:avLst/>
          </a:prstGeom>
        </p:spPr>
      </p:pic>
      <p:sp>
        <p:nvSpPr>
          <p:cNvPr id="36" name="Kicker 3"/>
          <p:cNvSpPr txBox="1"/>
          <p:nvPr/>
        </p:nvSpPr>
        <p:spPr>
          <a:xfrm>
            <a:off x="13716000" y="2011679"/>
            <a:ext cx="3749039" cy="777240"/>
          </a:xfrm>
          <a:prstGeom prst="rect">
            <a:avLst/>
          </a:prstGeom>
          <a:noFill/>
        </p:spPr>
        <p:txBody>
          <a:bodyPr wrap="square" lIns="0" tIns="0" rIns="0" bIns="0" anchor="ctr">
            <a:spAutoFit/>
          </a:bodyPr>
          <a:lstStyle/>
          <a:p>
            <a:pPr algn="l"/>
            <a:r>
              <a:rPr sz="1400" b="1" i="0">
                <a:solidFill>
                  <a:srgbClr val="5C6B77"/>
                </a:solidFill>
                <a:latin typeface="Poppins Bold"/>
              </a:rPr>
              <a:t>AQUACULTURE</a:t>
            </a:r>
          </a:p>
        </p:txBody>
      </p:sp>
      <p:sp>
        <p:nvSpPr>
          <p:cNvPr id="37" name="Card title 3"/>
          <p:cNvSpPr txBox="1"/>
          <p:nvPr/>
        </p:nvSpPr>
        <p:spPr>
          <a:xfrm>
            <a:off x="12801600" y="2971800"/>
            <a:ext cx="4709160" cy="548640"/>
          </a:xfrm>
          <a:prstGeom prst="rect">
            <a:avLst/>
          </a:prstGeom>
          <a:noFill/>
        </p:spPr>
        <p:txBody>
          <a:bodyPr wrap="square" lIns="0" tIns="0" rIns="0" bIns="0" anchor="ctr">
            <a:spAutoFit/>
          </a:bodyPr>
          <a:lstStyle/>
          <a:p>
            <a:pPr algn="l"/>
            <a:r>
              <a:rPr sz="2600" b="1" i="0">
                <a:solidFill>
                  <a:srgbClr val="001840"/>
                </a:solidFill>
                <a:latin typeface="Poppins Bold"/>
              </a:rPr>
              <a:t>Harvest-linked finance</a:t>
            </a:r>
          </a:p>
        </p:txBody>
      </p:sp>
      <p:sp>
        <p:nvSpPr>
          <p:cNvPr id="38" name="Aquaculture points"/>
          <p:cNvSpPr txBox="1"/>
          <p:nvPr/>
        </p:nvSpPr>
        <p:spPr>
          <a:xfrm>
            <a:off x="12801600" y="3611879"/>
            <a:ext cx="4709160" cy="1920240"/>
          </a:xfrm>
          <a:prstGeom prst="rect">
            <a:avLst/>
          </a:prstGeom>
          <a:noFill/>
        </p:spPr>
        <p:txBody>
          <a:bodyPr wrap="square" lIns="0" tIns="0" rIns="0" bIns="0" anchor="t">
            <a:spAutoFit/>
          </a:bodyPr>
          <a:lstStyle/>
          <a:p>
            <a:pPr marL="277495" indent="-277495">
              <a:spcAft>
                <a:spcPts val="400"/>
              </a:spcAft>
              <a:buChar char="•"/>
            </a:pPr>
            <a:r>
              <a:rPr sz="1900">
                <a:solidFill>
                  <a:srgbClr val="001840"/>
                </a:solidFill>
                <a:latin typeface="Poppins"/>
              </a:rPr>
              <a:t>Term finance for ponds and tanks</a:t>
            </a:r>
          </a:p>
          <a:p>
            <a:pPr marL="277495" indent="-277495">
              <a:spcAft>
                <a:spcPts val="400"/>
              </a:spcAft>
              <a:buChar char="•"/>
            </a:pPr>
            <a:r>
              <a:rPr sz="1900">
                <a:solidFill>
                  <a:srgbClr val="001840"/>
                </a:solidFill>
                <a:latin typeface="Poppins"/>
              </a:rPr>
              <a:t>Solar power to cut energy costs</a:t>
            </a:r>
          </a:p>
          <a:p>
            <a:pPr marL="277495" indent="-277495">
              <a:spcAft>
                <a:spcPts val="400"/>
              </a:spcAft>
              <a:buChar char="•"/>
            </a:pPr>
            <a:r>
              <a:rPr sz="1900">
                <a:solidFill>
                  <a:srgbClr val="001840"/>
                </a:solidFill>
                <a:latin typeface="Poppins"/>
              </a:rPr>
              <a:t>Restructure, do not foreclose</a:t>
            </a:r>
          </a:p>
          <a:p>
            <a:pPr marL="277495" indent="-277495">
              <a:buChar char="•"/>
            </a:pPr>
            <a:r>
              <a:rPr sz="1900">
                <a:solidFill>
                  <a:srgbClr val="001840"/>
                </a:solidFill>
                <a:latin typeface="Poppins"/>
              </a:rPr>
              <a:t>Capital in stages, against harvest milestones</a:t>
            </a:r>
          </a:p>
        </p:txBody>
      </p:sp>
      <p:sp>
        <p:nvSpPr>
          <p:cNvPr id="39" name="Panel: harvest cycle"/>
          <p:cNvSpPr/>
          <p:nvPr/>
        </p:nvSpPr>
        <p:spPr>
          <a:xfrm>
            <a:off x="12755880" y="5532120"/>
            <a:ext cx="4800600" cy="1600200"/>
          </a:xfrm>
          <a:prstGeom prst="roundRect">
            <a:avLst>
              <a:gd name="adj" fmla="val 8000"/>
            </a:avLst>
          </a:prstGeom>
          <a:solidFill>
            <a:srgbClr val="FFFFFF"/>
          </a:solidFill>
          <a:ln>
            <a:noFill/>
          </a:ln>
          <a:effectLst/>
        </p:spPr>
        <p:txBody>
          <a:bodyPr rtlCol="0" anchor="ctr"/>
          <a:lstStyle/>
          <a:p>
            <a:pPr algn="ctr"/>
            <a:endParaRPr/>
          </a:p>
        </p:txBody>
      </p:sp>
      <p:sp>
        <p:nvSpPr>
          <p:cNvPr id="40" name="Stat: harvest cycle"/>
          <p:cNvSpPr txBox="1"/>
          <p:nvPr/>
        </p:nvSpPr>
        <p:spPr>
          <a:xfrm>
            <a:off x="12984480" y="5669279"/>
            <a:ext cx="4389120" cy="594360"/>
          </a:xfrm>
          <a:prstGeom prst="rect">
            <a:avLst/>
          </a:prstGeom>
          <a:noFill/>
        </p:spPr>
        <p:txBody>
          <a:bodyPr wrap="square" lIns="0" tIns="0" rIns="0" bIns="0" anchor="ctr">
            <a:spAutoFit/>
          </a:bodyPr>
          <a:lstStyle/>
          <a:p>
            <a:pPr algn="l"/>
            <a:r>
              <a:rPr sz="3400" b="1" i="0">
                <a:solidFill>
                  <a:srgbClr val="001840"/>
                </a:solidFill>
                <a:latin typeface="Poppins Bold"/>
              </a:rPr>
              <a:t>4–5 months</a:t>
            </a:r>
          </a:p>
        </p:txBody>
      </p:sp>
      <p:sp>
        <p:nvSpPr>
          <p:cNvPr id="41" name="Stat label: harvest cycle"/>
          <p:cNvSpPr txBox="1"/>
          <p:nvPr/>
        </p:nvSpPr>
        <p:spPr>
          <a:xfrm>
            <a:off x="12984480" y="6291072"/>
            <a:ext cx="4389120" cy="731520"/>
          </a:xfrm>
          <a:prstGeom prst="rect">
            <a:avLst/>
          </a:prstGeom>
          <a:noFill/>
        </p:spPr>
        <p:txBody>
          <a:bodyPr wrap="square" lIns="0" tIns="0" rIns="0" bIns="0" anchor="t">
            <a:spAutoFit/>
          </a:bodyPr>
          <a:lstStyle/>
          <a:p>
            <a:pPr algn="l"/>
            <a:r>
              <a:rPr sz="1500" b="0" i="0">
                <a:solidFill>
                  <a:srgbClr val="5C6B77"/>
                </a:solidFill>
                <a:latin typeface="Poppins"/>
              </a:rPr>
              <a:t>Working capital for feed and post-larvae, repaid from each harvest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250339" y="3250339"/>
            <a:ext cx="7272100" cy="771421"/>
          </a:xfrm>
          <a:custGeom>
            <a:avLst/>
            <a:gdLst/>
            <a:ahLst/>
            <a:cxnLst/>
            <a:rect l="l" t="t" r="r" b="b"/>
            <a:pathLst>
              <a:path w="7272100" h="771421">
                <a:moveTo>
                  <a:pt x="0" y="0"/>
                </a:moveTo>
                <a:lnTo>
                  <a:pt x="7272099" y="0"/>
                </a:lnTo>
                <a:lnTo>
                  <a:pt x="7272099" y="771421"/>
                </a:lnTo>
                <a:lnTo>
                  <a:pt x="0" y="771421"/>
                </a:lnTo>
                <a:lnTo>
                  <a:pt x="0" y="0"/>
                </a:lnTo>
                <a:close/>
              </a:path>
            </a:pathLst>
          </a:custGeom>
          <a:blipFill>
            <a:blip>
              <a:extLst>
                <a:ext uri="{96DAC541-7B7A-43D3-8B79-37D633B846F1}">
                  <asvg:svgBlip xmlns:asvg="http://schemas.microsoft.com/office/drawing/2016/SVG/main" r:embed="rId3"/>
                </a:ext>
              </a:extLst>
            </a:blip>
            <a:stretch>
              <a:fillRect r="-592"/>
            </a:stretch>
          </a:blipFill>
        </p:spPr>
        <p:txBody>
          <a:bodyPr/>
          <a:lstStyle/>
          <a:p>
            <a:endParaRPr lang="en-BZ"/>
          </a:p>
        </p:txBody>
      </p:sp>
      <p:sp>
        <p:nvSpPr>
          <p:cNvPr id="3" name="TextBox 3"/>
          <p:cNvSpPr txBox="1"/>
          <p:nvPr/>
        </p:nvSpPr>
        <p:spPr>
          <a:xfrm>
            <a:off x="1188720" y="508318"/>
            <a:ext cx="15910559" cy="945515"/>
          </a:xfrm>
          <a:prstGeom prst="rect">
            <a:avLst/>
          </a:prstGeom>
        </p:spPr>
        <p:txBody>
          <a:bodyPr lIns="0" tIns="0" rIns="0" bIns="0" rtlCol="0" anchor="t">
            <a:spAutoFit/>
          </a:bodyPr>
          <a:lstStyle/>
          <a:p>
            <a:pPr algn="ctr">
              <a:lnSpc>
                <a:spcPct val="100000"/>
              </a:lnSpc>
            </a:pPr>
            <a:r>
              <a:rPr lang="en-US" sz="4800" b="1">
                <a:solidFill>
                  <a:srgbClr val="1941AE"/>
                </a:solidFill>
                <a:latin typeface="Telegraf Bold"/>
                <a:ea typeface="Telegraf Bold"/>
                <a:cs typeface="Telegraf Bold"/>
                <a:sym typeface="Telegraf Bold"/>
              </a:rPr>
              <a:t>Conservation finance: the TASA loan</a:t>
            </a:r>
          </a:p>
        </p:txBody>
      </p:sp>
      <p:pic>
        <p:nvPicPr>
          <p:cNvPr id="8" name="DFC logo" descr="dfc_logo_upload.png"/>
          <p:cNvPicPr>
            <a:picLocks noChangeAspect="1"/>
          </p:cNvPicPr>
          <p:nvPr/>
        </p:nvPicPr>
        <p:blipFill>
          <a:blip r:embed="rId4"/>
          <a:stretch>
            <a:fillRect/>
          </a:stretch>
        </p:blipFill>
        <p:spPr>
          <a:xfrm>
            <a:off x="15459725" y="7863840"/>
            <a:ext cx="2591528" cy="2194560"/>
          </a:xfrm>
          <a:prstGeom prst="rect">
            <a:avLst/>
          </a:prstGeom>
        </p:spPr>
      </p:pic>
      <p:sp>
        <p:nvSpPr>
          <p:cNvPr id="9" name="Card: the borrower"/>
          <p:cNvSpPr/>
          <p:nvPr/>
        </p:nvSpPr>
        <p:spPr>
          <a:xfrm>
            <a:off x="1188720" y="1737360"/>
            <a:ext cx="6583680" cy="5623560"/>
          </a:xfrm>
          <a:prstGeom prst="roundRect">
            <a:avLst>
              <a:gd name="adj" fmla="val 6000"/>
            </a:avLst>
          </a:prstGeom>
          <a:solidFill>
            <a:srgbClr val="EEF2FB"/>
          </a:solidFill>
          <a:ln>
            <a:noFill/>
          </a:ln>
          <a:effectLst/>
        </p:spPr>
        <p:txBody>
          <a:bodyPr rtlCol="0" anchor="ctr"/>
          <a:lstStyle/>
          <a:p>
            <a:pPr algn="ctr"/>
            <a:endParaRPr/>
          </a:p>
        </p:txBody>
      </p:sp>
      <p:sp>
        <p:nvSpPr>
          <p:cNvPr id="10" name="Conservation (circle)"/>
          <p:cNvSpPr/>
          <p:nvPr/>
        </p:nvSpPr>
        <p:spPr>
          <a:xfrm>
            <a:off x="1463040" y="2011680"/>
            <a:ext cx="777240" cy="777240"/>
          </a:xfrm>
          <a:prstGeom prst="ellipse">
            <a:avLst/>
          </a:prstGeom>
          <a:solidFill>
            <a:srgbClr val="1941AE"/>
          </a:solidFill>
          <a:ln>
            <a:noFill/>
          </a:ln>
          <a:effectLst/>
        </p:spPr>
        <p:txBody>
          <a:bodyPr rtlCol="0" anchor="ctr"/>
          <a:lstStyle/>
          <a:p>
            <a:pPr algn="ctr"/>
            <a:endParaRPr/>
          </a:p>
        </p:txBody>
      </p:sp>
      <p:pic>
        <p:nvPicPr>
          <p:cNvPr id="11" name="Conservation (icon)" descr="shield.png"/>
          <p:cNvPicPr>
            <a:picLocks noChangeAspect="1"/>
          </p:cNvPicPr>
          <p:nvPr/>
        </p:nvPicPr>
        <p:blipFill>
          <a:blip r:embed="rId5"/>
          <a:stretch>
            <a:fillRect/>
          </a:stretch>
        </p:blipFill>
        <p:spPr>
          <a:xfrm>
            <a:off x="1665122" y="2213762"/>
            <a:ext cx="373075" cy="373075"/>
          </a:xfrm>
          <a:prstGeom prst="rect">
            <a:avLst/>
          </a:prstGeom>
        </p:spPr>
      </p:pic>
      <p:sp>
        <p:nvSpPr>
          <p:cNvPr id="12" name="Kicker: borrower"/>
          <p:cNvSpPr txBox="1"/>
          <p:nvPr/>
        </p:nvSpPr>
        <p:spPr>
          <a:xfrm>
            <a:off x="2423160" y="2011680"/>
            <a:ext cx="5120640" cy="777240"/>
          </a:xfrm>
          <a:prstGeom prst="rect">
            <a:avLst/>
          </a:prstGeom>
          <a:noFill/>
        </p:spPr>
        <p:txBody>
          <a:bodyPr wrap="square" lIns="0" tIns="0" rIns="0" bIns="0" anchor="ctr">
            <a:spAutoFit/>
          </a:bodyPr>
          <a:lstStyle/>
          <a:p>
            <a:pPr algn="l"/>
            <a:r>
              <a:rPr sz="1400" b="1" i="0">
                <a:solidFill>
                  <a:srgbClr val="5C6B77"/>
                </a:solidFill>
                <a:latin typeface="Poppins Bold"/>
              </a:rPr>
              <a:t>TURNEFFE ATOLL SUSTAINABILITY ASSOCIATION</a:t>
            </a:r>
          </a:p>
        </p:txBody>
      </p:sp>
      <p:sp>
        <p:nvSpPr>
          <p:cNvPr id="13" name="Stat: facility"/>
          <p:cNvSpPr txBox="1"/>
          <p:nvPr/>
        </p:nvSpPr>
        <p:spPr>
          <a:xfrm>
            <a:off x="1463040" y="2971800"/>
            <a:ext cx="6035040" cy="822960"/>
          </a:xfrm>
          <a:prstGeom prst="rect">
            <a:avLst/>
          </a:prstGeom>
          <a:noFill/>
        </p:spPr>
        <p:txBody>
          <a:bodyPr wrap="square" lIns="0" tIns="0" rIns="0" bIns="0" anchor="ctr">
            <a:spAutoFit/>
          </a:bodyPr>
          <a:lstStyle/>
          <a:p>
            <a:pPr algn="l"/>
            <a:r>
              <a:rPr sz="4400" b="1" i="0">
                <a:solidFill>
                  <a:srgbClr val="001840"/>
                </a:solidFill>
                <a:latin typeface="Poppins Bold"/>
              </a:rPr>
              <a:t>BZ$2.15 million</a:t>
            </a:r>
          </a:p>
        </p:txBody>
      </p:sp>
      <p:sp>
        <p:nvSpPr>
          <p:cNvPr id="14" name="Stat label: facility"/>
          <p:cNvSpPr txBox="1"/>
          <p:nvPr/>
        </p:nvSpPr>
        <p:spPr>
          <a:xfrm>
            <a:off x="1463040" y="3794760"/>
            <a:ext cx="6035040" cy="411480"/>
          </a:xfrm>
          <a:prstGeom prst="rect">
            <a:avLst/>
          </a:prstGeom>
          <a:noFill/>
        </p:spPr>
        <p:txBody>
          <a:bodyPr wrap="square" lIns="0" tIns="0" rIns="0" bIns="0" anchor="t">
            <a:spAutoFit/>
          </a:bodyPr>
          <a:lstStyle/>
          <a:p>
            <a:pPr algn="l"/>
            <a:r>
              <a:rPr sz="1900" b="0" i="0">
                <a:solidFill>
                  <a:srgbClr val="5C6B77"/>
                </a:solidFill>
                <a:latin typeface="Poppins"/>
              </a:rPr>
              <a:t>facility, December 2024</a:t>
            </a:r>
          </a:p>
        </p:txBody>
      </p:sp>
      <p:sp>
        <p:nvSpPr>
          <p:cNvPr id="15" name="Borrower points"/>
          <p:cNvSpPr txBox="1"/>
          <p:nvPr/>
        </p:nvSpPr>
        <p:spPr>
          <a:xfrm>
            <a:off x="1463040" y="4389120"/>
            <a:ext cx="6035040" cy="2834640"/>
          </a:xfrm>
          <a:prstGeom prst="rect">
            <a:avLst/>
          </a:prstGeom>
          <a:noFill/>
        </p:spPr>
        <p:txBody>
          <a:bodyPr wrap="square" lIns="0" tIns="0" rIns="0" bIns="0" anchor="t">
            <a:spAutoFit/>
          </a:bodyPr>
          <a:lstStyle/>
          <a:p>
            <a:pPr marL="277495" indent="-277495">
              <a:spcAft>
                <a:spcPts val="600"/>
              </a:spcAft>
              <a:buChar char="•"/>
            </a:pPr>
            <a:r>
              <a:rPr sz="1900">
                <a:solidFill>
                  <a:srgbClr val="001840"/>
                </a:solidFill>
                <a:latin typeface="Poppins"/>
              </a:rPr>
              <a:t>Co-manages the Turneffe Atoll Marine Reserve, Belize’s largest coral atoll</a:t>
            </a:r>
          </a:p>
          <a:p>
            <a:pPr marL="277495" indent="-277495">
              <a:spcAft>
                <a:spcPts val="600"/>
              </a:spcAft>
              <a:buChar char="•"/>
            </a:pPr>
            <a:r>
              <a:rPr sz="1900">
                <a:solidFill>
                  <a:srgbClr val="001840"/>
                </a:solidFill>
                <a:latin typeface="Poppins"/>
              </a:rPr>
              <a:t>Co-management agreement to 2034</a:t>
            </a:r>
          </a:p>
          <a:p>
            <a:pPr marL="277495" indent="-277495">
              <a:spcAft>
                <a:spcPts val="600"/>
              </a:spcAft>
              <a:buChar char="•"/>
            </a:pPr>
            <a:r>
              <a:rPr sz="1900">
                <a:solidFill>
                  <a:srgbClr val="001840"/>
                </a:solidFill>
                <a:latin typeface="Poppins"/>
              </a:rPr>
              <a:t>Our first loan to a non-profit managing a protected area</a:t>
            </a:r>
          </a:p>
          <a:p>
            <a:pPr marL="277495" indent="-277495">
              <a:buChar char="•"/>
            </a:pPr>
            <a:r>
              <a:rPr sz="1900">
                <a:solidFill>
                  <a:srgbClr val="001840"/>
                </a:solidFill>
                <a:latin typeface="Poppins"/>
              </a:rPr>
              <a:t>Dozens of DFC’s fisher clients work its waters</a:t>
            </a:r>
          </a:p>
        </p:txBody>
      </p:sp>
      <p:sp>
        <p:nvSpPr>
          <p:cNvPr id="16" name="Structure heading"/>
          <p:cNvSpPr txBox="1"/>
          <p:nvPr/>
        </p:nvSpPr>
        <p:spPr>
          <a:xfrm>
            <a:off x="8229600" y="1737360"/>
            <a:ext cx="9509760" cy="548640"/>
          </a:xfrm>
          <a:prstGeom prst="rect">
            <a:avLst/>
          </a:prstGeom>
          <a:noFill/>
        </p:spPr>
        <p:txBody>
          <a:bodyPr wrap="square" lIns="0" tIns="0" rIns="0" bIns="0" anchor="ctr">
            <a:spAutoFit/>
          </a:bodyPr>
          <a:lstStyle/>
          <a:p>
            <a:pPr algn="l"/>
            <a:r>
              <a:rPr sz="2600" b="1" i="0">
                <a:solidFill>
                  <a:srgbClr val="1941AE"/>
                </a:solidFill>
                <a:latin typeface="Poppins Bold"/>
              </a:rPr>
              <a:t>One facility, three jobs</a:t>
            </a:r>
          </a:p>
        </p:txBody>
      </p:sp>
      <p:sp>
        <p:nvSpPr>
          <p:cNvPr id="17" name="Component 1"/>
          <p:cNvSpPr/>
          <p:nvPr/>
        </p:nvSpPr>
        <p:spPr>
          <a:xfrm>
            <a:off x="8229600" y="2423160"/>
            <a:ext cx="9509760" cy="1143000"/>
          </a:xfrm>
          <a:prstGeom prst="roundRect">
            <a:avLst>
              <a:gd name="adj" fmla="val 6000"/>
            </a:avLst>
          </a:prstGeom>
          <a:solidFill>
            <a:srgbClr val="EEF2FB"/>
          </a:solidFill>
          <a:ln>
            <a:noFill/>
          </a:ln>
          <a:effectLst/>
        </p:spPr>
        <p:txBody>
          <a:bodyPr rtlCol="0" anchor="ctr"/>
          <a:lstStyle/>
          <a:p>
            <a:pPr algn="ctr"/>
            <a:endParaRPr/>
          </a:p>
        </p:txBody>
      </p:sp>
      <p:sp>
        <p:nvSpPr>
          <p:cNvPr id="18" name="Component amount 1"/>
          <p:cNvSpPr txBox="1"/>
          <p:nvPr/>
        </p:nvSpPr>
        <p:spPr>
          <a:xfrm>
            <a:off x="8595360" y="2423160"/>
            <a:ext cx="3931920" cy="1143000"/>
          </a:xfrm>
          <a:prstGeom prst="rect">
            <a:avLst/>
          </a:prstGeom>
          <a:noFill/>
        </p:spPr>
        <p:txBody>
          <a:bodyPr wrap="square" lIns="0" tIns="0" rIns="0" bIns="0" anchor="ctr">
            <a:spAutoFit/>
          </a:bodyPr>
          <a:lstStyle/>
          <a:p>
            <a:pPr algn="l"/>
            <a:r>
              <a:rPr sz="3000" b="1" i="0">
                <a:solidFill>
                  <a:srgbClr val="001840"/>
                </a:solidFill>
                <a:latin typeface="Poppins Bold"/>
              </a:rPr>
              <a:t>BZ$1.88 million</a:t>
            </a:r>
          </a:p>
        </p:txBody>
      </p:sp>
      <p:sp>
        <p:nvSpPr>
          <p:cNvPr id="19" name="Component label 1"/>
          <p:cNvSpPr txBox="1"/>
          <p:nvPr/>
        </p:nvSpPr>
        <p:spPr>
          <a:xfrm>
            <a:off x="12618720" y="2606040"/>
            <a:ext cx="4937760" cy="411480"/>
          </a:xfrm>
          <a:prstGeom prst="rect">
            <a:avLst/>
          </a:prstGeom>
          <a:noFill/>
        </p:spPr>
        <p:txBody>
          <a:bodyPr wrap="square" lIns="0" tIns="0" rIns="0" bIns="0" anchor="ctr">
            <a:spAutoFit/>
          </a:bodyPr>
          <a:lstStyle/>
          <a:p>
            <a:pPr algn="l"/>
            <a:r>
              <a:rPr sz="2200" b="1" i="0">
                <a:solidFill>
                  <a:srgbClr val="001840"/>
                </a:solidFill>
                <a:latin typeface="Poppins Bold"/>
              </a:rPr>
              <a:t>Refinancing and costs</a:t>
            </a:r>
          </a:p>
        </p:txBody>
      </p:sp>
      <p:sp>
        <p:nvSpPr>
          <p:cNvPr id="20" name="Component detail 1"/>
          <p:cNvSpPr txBox="1"/>
          <p:nvPr/>
        </p:nvSpPr>
        <p:spPr>
          <a:xfrm>
            <a:off x="12618720" y="3044952"/>
            <a:ext cx="4937760" cy="411480"/>
          </a:xfrm>
          <a:prstGeom prst="rect">
            <a:avLst/>
          </a:prstGeom>
          <a:noFill/>
        </p:spPr>
        <p:txBody>
          <a:bodyPr wrap="square" lIns="0" tIns="0" rIns="0" bIns="0" anchor="ctr">
            <a:spAutoFit/>
          </a:bodyPr>
          <a:lstStyle/>
          <a:p>
            <a:pPr algn="l"/>
            <a:r>
              <a:rPr sz="1900" b="0" i="0">
                <a:solidFill>
                  <a:srgbClr val="001840"/>
                </a:solidFill>
                <a:latin typeface="Poppins"/>
              </a:rPr>
              <a:t>An offshore loan, refinanced at home</a:t>
            </a:r>
          </a:p>
        </p:txBody>
      </p:sp>
      <p:sp>
        <p:nvSpPr>
          <p:cNvPr id="21" name="Component 2"/>
          <p:cNvSpPr/>
          <p:nvPr/>
        </p:nvSpPr>
        <p:spPr>
          <a:xfrm>
            <a:off x="8229600" y="3749039"/>
            <a:ext cx="9509760" cy="1143000"/>
          </a:xfrm>
          <a:prstGeom prst="roundRect">
            <a:avLst>
              <a:gd name="adj" fmla="val 6000"/>
            </a:avLst>
          </a:prstGeom>
          <a:solidFill>
            <a:srgbClr val="EEF2FB"/>
          </a:solidFill>
          <a:ln>
            <a:noFill/>
          </a:ln>
          <a:effectLst/>
        </p:spPr>
        <p:txBody>
          <a:bodyPr rtlCol="0" anchor="ctr"/>
          <a:lstStyle/>
          <a:p>
            <a:pPr algn="ctr"/>
            <a:endParaRPr/>
          </a:p>
        </p:txBody>
      </p:sp>
      <p:sp>
        <p:nvSpPr>
          <p:cNvPr id="22" name="Component amount 2"/>
          <p:cNvSpPr txBox="1"/>
          <p:nvPr/>
        </p:nvSpPr>
        <p:spPr>
          <a:xfrm>
            <a:off x="8595360" y="3749039"/>
            <a:ext cx="3931920" cy="1143000"/>
          </a:xfrm>
          <a:prstGeom prst="rect">
            <a:avLst/>
          </a:prstGeom>
          <a:noFill/>
        </p:spPr>
        <p:txBody>
          <a:bodyPr wrap="square" lIns="0" tIns="0" rIns="0" bIns="0" anchor="ctr">
            <a:spAutoFit/>
          </a:bodyPr>
          <a:lstStyle/>
          <a:p>
            <a:pPr algn="l"/>
            <a:r>
              <a:rPr sz="3000" b="1" i="0">
                <a:solidFill>
                  <a:srgbClr val="001840"/>
                </a:solidFill>
                <a:latin typeface="Poppins Bold"/>
              </a:rPr>
              <a:t>BZ$150,000</a:t>
            </a:r>
          </a:p>
        </p:txBody>
      </p:sp>
      <p:sp>
        <p:nvSpPr>
          <p:cNvPr id="23" name="Component label 2"/>
          <p:cNvSpPr txBox="1"/>
          <p:nvPr/>
        </p:nvSpPr>
        <p:spPr>
          <a:xfrm>
            <a:off x="12618720" y="3931920"/>
            <a:ext cx="4937760" cy="411480"/>
          </a:xfrm>
          <a:prstGeom prst="rect">
            <a:avLst/>
          </a:prstGeom>
          <a:noFill/>
        </p:spPr>
        <p:txBody>
          <a:bodyPr wrap="square" lIns="0" tIns="0" rIns="0" bIns="0" anchor="ctr">
            <a:spAutoFit/>
          </a:bodyPr>
          <a:lstStyle/>
          <a:p>
            <a:pPr algn="l"/>
            <a:r>
              <a:rPr sz="2200" b="1" i="0">
                <a:solidFill>
                  <a:srgbClr val="001840"/>
                </a:solidFill>
                <a:latin typeface="Poppins Bold"/>
              </a:rPr>
              <a:t>Liquidity</a:t>
            </a:r>
          </a:p>
        </p:txBody>
      </p:sp>
      <p:sp>
        <p:nvSpPr>
          <p:cNvPr id="24" name="Component detail 2"/>
          <p:cNvSpPr txBox="1"/>
          <p:nvPr/>
        </p:nvSpPr>
        <p:spPr>
          <a:xfrm>
            <a:off x="12618720" y="4370831"/>
            <a:ext cx="4937760" cy="411480"/>
          </a:xfrm>
          <a:prstGeom prst="rect">
            <a:avLst/>
          </a:prstGeom>
          <a:noFill/>
        </p:spPr>
        <p:txBody>
          <a:bodyPr wrap="square" lIns="0" tIns="0" rIns="0" bIns="0" anchor="ctr">
            <a:spAutoFit/>
          </a:bodyPr>
          <a:lstStyle/>
          <a:p>
            <a:pPr algn="l"/>
            <a:r>
              <a:rPr sz="1900" b="0" i="0">
                <a:solidFill>
                  <a:srgbClr val="001840"/>
                </a:solidFill>
                <a:latin typeface="Poppins"/>
              </a:rPr>
              <a:t>A revolving line of credit</a:t>
            </a:r>
          </a:p>
        </p:txBody>
      </p:sp>
      <p:sp>
        <p:nvSpPr>
          <p:cNvPr id="25" name="Component 3"/>
          <p:cNvSpPr/>
          <p:nvPr/>
        </p:nvSpPr>
        <p:spPr>
          <a:xfrm>
            <a:off x="8229600" y="5074920"/>
            <a:ext cx="9509760" cy="1143000"/>
          </a:xfrm>
          <a:prstGeom prst="roundRect">
            <a:avLst>
              <a:gd name="adj" fmla="val 6000"/>
            </a:avLst>
          </a:prstGeom>
          <a:solidFill>
            <a:srgbClr val="EEF2FB"/>
          </a:solidFill>
          <a:ln>
            <a:noFill/>
          </a:ln>
          <a:effectLst/>
        </p:spPr>
        <p:txBody>
          <a:bodyPr rtlCol="0" anchor="ctr"/>
          <a:lstStyle/>
          <a:p>
            <a:pPr algn="ctr"/>
            <a:endParaRPr/>
          </a:p>
        </p:txBody>
      </p:sp>
      <p:sp>
        <p:nvSpPr>
          <p:cNvPr id="26" name="Component amount 3"/>
          <p:cNvSpPr txBox="1"/>
          <p:nvPr/>
        </p:nvSpPr>
        <p:spPr>
          <a:xfrm>
            <a:off x="8595360" y="5074920"/>
            <a:ext cx="3931920" cy="1143000"/>
          </a:xfrm>
          <a:prstGeom prst="rect">
            <a:avLst/>
          </a:prstGeom>
          <a:noFill/>
        </p:spPr>
        <p:txBody>
          <a:bodyPr wrap="square" lIns="0" tIns="0" rIns="0" bIns="0" anchor="ctr">
            <a:spAutoFit/>
          </a:bodyPr>
          <a:lstStyle/>
          <a:p>
            <a:pPr algn="l"/>
            <a:r>
              <a:rPr sz="3000" b="1" i="0">
                <a:solidFill>
                  <a:srgbClr val="001840"/>
                </a:solidFill>
                <a:latin typeface="Poppins Bold"/>
              </a:rPr>
              <a:t>BZ$125,000</a:t>
            </a:r>
          </a:p>
        </p:txBody>
      </p:sp>
      <p:sp>
        <p:nvSpPr>
          <p:cNvPr id="27" name="Component label 3"/>
          <p:cNvSpPr txBox="1"/>
          <p:nvPr/>
        </p:nvSpPr>
        <p:spPr>
          <a:xfrm>
            <a:off x="12618720" y="5257800"/>
            <a:ext cx="4937760" cy="411480"/>
          </a:xfrm>
          <a:prstGeom prst="rect">
            <a:avLst/>
          </a:prstGeom>
          <a:noFill/>
        </p:spPr>
        <p:txBody>
          <a:bodyPr wrap="square" lIns="0" tIns="0" rIns="0" bIns="0" anchor="ctr">
            <a:spAutoFit/>
          </a:bodyPr>
          <a:lstStyle/>
          <a:p>
            <a:pPr algn="l"/>
            <a:r>
              <a:rPr sz="2200" b="1" i="0">
                <a:solidFill>
                  <a:srgbClr val="001840"/>
                </a:solidFill>
                <a:latin typeface="Poppins Bold"/>
              </a:rPr>
              <a:t>Clean energy</a:t>
            </a:r>
          </a:p>
        </p:txBody>
      </p:sp>
      <p:sp>
        <p:nvSpPr>
          <p:cNvPr id="28" name="Component detail 3"/>
          <p:cNvSpPr txBox="1"/>
          <p:nvPr/>
        </p:nvSpPr>
        <p:spPr>
          <a:xfrm>
            <a:off x="12618720" y="5696712"/>
            <a:ext cx="4937760" cy="411480"/>
          </a:xfrm>
          <a:prstGeom prst="rect">
            <a:avLst/>
          </a:prstGeom>
          <a:noFill/>
        </p:spPr>
        <p:txBody>
          <a:bodyPr wrap="square" lIns="0" tIns="0" rIns="0" bIns="0" anchor="ctr">
            <a:spAutoFit/>
          </a:bodyPr>
          <a:lstStyle/>
          <a:p>
            <a:pPr algn="l"/>
            <a:r>
              <a:rPr sz="1900" b="0" i="0">
                <a:solidFill>
                  <a:srgbClr val="001840"/>
                </a:solidFill>
                <a:latin typeface="Poppins"/>
              </a:rPr>
              <a:t>A solar upgrade to cut energy costs</a:t>
            </a:r>
          </a:p>
        </p:txBody>
      </p:sp>
      <p:sp>
        <p:nvSpPr>
          <p:cNvPr id="29" name="Band: how it was underwritten"/>
          <p:cNvSpPr/>
          <p:nvPr/>
        </p:nvSpPr>
        <p:spPr>
          <a:xfrm>
            <a:off x="8229600" y="6400800"/>
            <a:ext cx="9509760" cy="960120"/>
          </a:xfrm>
          <a:prstGeom prst="roundRect">
            <a:avLst>
              <a:gd name="adj" fmla="val 6000"/>
            </a:avLst>
          </a:prstGeom>
          <a:solidFill>
            <a:srgbClr val="001840"/>
          </a:solidFill>
          <a:ln>
            <a:noFill/>
          </a:ln>
          <a:effectLst/>
        </p:spPr>
        <p:txBody>
          <a:bodyPr rtlCol="0" anchor="ctr"/>
          <a:lstStyle/>
          <a:p>
            <a:pPr algn="ctr"/>
            <a:endParaRPr/>
          </a:p>
        </p:txBody>
      </p:sp>
      <p:sp>
        <p:nvSpPr>
          <p:cNvPr id="30" name="Underwriting line"/>
          <p:cNvSpPr txBox="1"/>
          <p:nvPr/>
        </p:nvSpPr>
        <p:spPr>
          <a:xfrm>
            <a:off x="8595360" y="6400800"/>
            <a:ext cx="8778240" cy="960120"/>
          </a:xfrm>
          <a:prstGeom prst="rect">
            <a:avLst/>
          </a:prstGeom>
          <a:noFill/>
        </p:spPr>
        <p:txBody>
          <a:bodyPr wrap="square" lIns="0" tIns="0" rIns="0" bIns="0" anchor="ctr">
            <a:spAutoFit/>
          </a:bodyPr>
          <a:lstStyle/>
          <a:p>
            <a:pPr algn="l"/>
            <a:r>
              <a:rPr sz="2200" b="1" i="0">
                <a:solidFill>
                  <a:srgbClr val="FFFFFF"/>
                </a:solidFill>
                <a:latin typeface="Poppins Bold"/>
              </a:rPr>
              <a:t>Lent against cash flow, not land. Grants left out of the repayment test.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250339" y="3250339"/>
            <a:ext cx="7272100" cy="771421"/>
          </a:xfrm>
          <a:custGeom>
            <a:avLst/>
            <a:gdLst/>
            <a:ahLst/>
            <a:cxnLst/>
            <a:rect l="l" t="t" r="r" b="b"/>
            <a:pathLst>
              <a:path w="7272100" h="771421">
                <a:moveTo>
                  <a:pt x="0" y="0"/>
                </a:moveTo>
                <a:lnTo>
                  <a:pt x="7272099" y="0"/>
                </a:lnTo>
                <a:lnTo>
                  <a:pt x="7272099" y="771421"/>
                </a:lnTo>
                <a:lnTo>
                  <a:pt x="0" y="771421"/>
                </a:lnTo>
                <a:lnTo>
                  <a:pt x="0" y="0"/>
                </a:lnTo>
                <a:close/>
              </a:path>
            </a:pathLst>
          </a:custGeom>
          <a:blipFill>
            <a:blip>
              <a:extLst>
                <a:ext uri="{96DAC541-7B7A-43D3-8B79-37D633B846F1}">
                  <asvg:svgBlip xmlns:asvg="http://schemas.microsoft.com/office/drawing/2016/SVG/main" r:embed="rId3"/>
                </a:ext>
              </a:extLst>
            </a:blip>
            <a:stretch>
              <a:fillRect r="-592"/>
            </a:stretch>
          </a:blipFill>
        </p:spPr>
        <p:txBody>
          <a:bodyPr/>
          <a:lstStyle/>
          <a:p>
            <a:endParaRPr lang="en-BZ"/>
          </a:p>
        </p:txBody>
      </p:sp>
      <p:sp>
        <p:nvSpPr>
          <p:cNvPr id="3" name="TextBox 3"/>
          <p:cNvSpPr txBox="1"/>
          <p:nvPr/>
        </p:nvSpPr>
        <p:spPr>
          <a:xfrm>
            <a:off x="1188720" y="508318"/>
            <a:ext cx="15910559" cy="945515"/>
          </a:xfrm>
          <a:prstGeom prst="rect">
            <a:avLst/>
          </a:prstGeom>
        </p:spPr>
        <p:txBody>
          <a:bodyPr lIns="0" tIns="0" rIns="0" bIns="0" rtlCol="0" anchor="t">
            <a:spAutoFit/>
          </a:bodyPr>
          <a:lstStyle/>
          <a:p>
            <a:pPr algn="ctr">
              <a:lnSpc>
                <a:spcPct val="100000"/>
              </a:lnSpc>
            </a:pPr>
            <a:r>
              <a:rPr lang="en-US" sz="4800" b="1">
                <a:solidFill>
                  <a:srgbClr val="1941AE"/>
                </a:solidFill>
                <a:latin typeface="Telegraf Bold"/>
                <a:ea typeface="Telegraf Bold"/>
                <a:cs typeface="Telegraf Bold"/>
                <a:sym typeface="Telegraf Bold"/>
              </a:rPr>
              <a:t>Six lessons</a:t>
            </a:r>
          </a:p>
        </p:txBody>
      </p:sp>
      <p:pic>
        <p:nvPicPr>
          <p:cNvPr id="8" name="DFC logo" descr="dfc_logo_upload.png"/>
          <p:cNvPicPr>
            <a:picLocks noChangeAspect="1"/>
          </p:cNvPicPr>
          <p:nvPr/>
        </p:nvPicPr>
        <p:blipFill>
          <a:blip r:embed="rId4"/>
          <a:stretch>
            <a:fillRect/>
          </a:stretch>
        </p:blipFill>
        <p:spPr>
          <a:xfrm>
            <a:off x="15459725" y="7863840"/>
            <a:ext cx="2591528" cy="2194560"/>
          </a:xfrm>
          <a:prstGeom prst="rect">
            <a:avLst/>
          </a:prstGeom>
        </p:spPr>
      </p:pic>
      <p:sp>
        <p:nvSpPr>
          <p:cNvPr id="9" name="Lesson 1"/>
          <p:cNvSpPr/>
          <p:nvPr/>
        </p:nvSpPr>
        <p:spPr>
          <a:xfrm>
            <a:off x="1188720" y="1737360"/>
            <a:ext cx="16550640" cy="850392"/>
          </a:xfrm>
          <a:prstGeom prst="roundRect">
            <a:avLst>
              <a:gd name="adj" fmla="val 6000"/>
            </a:avLst>
          </a:prstGeom>
          <a:solidFill>
            <a:srgbClr val="EEF2FB"/>
          </a:solidFill>
          <a:ln>
            <a:noFill/>
          </a:ln>
          <a:effectLst/>
        </p:spPr>
        <p:txBody>
          <a:bodyPr rtlCol="0" anchor="ctr"/>
          <a:lstStyle/>
          <a:p>
            <a:pPr algn="ctr"/>
            <a:endParaRPr/>
          </a:p>
        </p:txBody>
      </p:sp>
      <p:sp>
        <p:nvSpPr>
          <p:cNvPr id="10" name="Lesson number 1"/>
          <p:cNvSpPr/>
          <p:nvPr/>
        </p:nvSpPr>
        <p:spPr>
          <a:xfrm>
            <a:off x="1463040" y="1842516"/>
            <a:ext cx="640080" cy="640080"/>
          </a:xfrm>
          <a:prstGeom prst="ellipse">
            <a:avLst/>
          </a:prstGeom>
          <a:solidFill>
            <a:srgbClr val="1941AE"/>
          </a:solidFill>
          <a:ln>
            <a:noFill/>
          </a:ln>
          <a:effectLst/>
        </p:spPr>
        <p:txBody>
          <a:bodyPr lIns="0" tIns="0" rIns="0" bIns="0" rtlCol="0" anchor="ctr"/>
          <a:lstStyle/>
          <a:p>
            <a:pPr algn="ctr"/>
            <a:r>
              <a:rPr sz="2400" b="1">
                <a:solidFill>
                  <a:srgbClr val="FFFFFF"/>
                </a:solidFill>
                <a:latin typeface="Poppins Bold"/>
              </a:rPr>
              <a:t>1</a:t>
            </a:r>
          </a:p>
        </p:txBody>
      </p:sp>
      <p:sp>
        <p:nvSpPr>
          <p:cNvPr id="11" name="Lesson headline 1"/>
          <p:cNvSpPr txBox="1"/>
          <p:nvPr/>
        </p:nvSpPr>
        <p:spPr>
          <a:xfrm>
            <a:off x="2377440" y="1737360"/>
            <a:ext cx="6309360" cy="850392"/>
          </a:xfrm>
          <a:prstGeom prst="rect">
            <a:avLst/>
          </a:prstGeom>
          <a:noFill/>
        </p:spPr>
        <p:txBody>
          <a:bodyPr wrap="square" lIns="0" tIns="0" rIns="0" bIns="0" anchor="ctr">
            <a:spAutoFit/>
          </a:bodyPr>
          <a:lstStyle/>
          <a:p>
            <a:pPr algn="l"/>
            <a:r>
              <a:rPr sz="2400" b="1" i="0">
                <a:solidFill>
                  <a:srgbClr val="001840"/>
                </a:solidFill>
                <a:latin typeface="Poppins Bold"/>
              </a:rPr>
              <a:t>Biological risk is credit risk</a:t>
            </a:r>
          </a:p>
        </p:txBody>
      </p:sp>
      <p:sp>
        <p:nvSpPr>
          <p:cNvPr id="12" name="Lesson detail 1"/>
          <p:cNvSpPr txBox="1"/>
          <p:nvPr/>
        </p:nvSpPr>
        <p:spPr>
          <a:xfrm>
            <a:off x="8869680" y="1737360"/>
            <a:ext cx="8595360" cy="850392"/>
          </a:xfrm>
          <a:prstGeom prst="rect">
            <a:avLst/>
          </a:prstGeom>
          <a:noFill/>
        </p:spPr>
        <p:txBody>
          <a:bodyPr wrap="square" lIns="0" tIns="0" rIns="0" bIns="0" anchor="ctr">
            <a:spAutoFit/>
          </a:bodyPr>
          <a:lstStyle/>
          <a:p>
            <a:pPr algn="l"/>
            <a:r>
              <a:rPr sz="1900" b="0" i="0">
                <a:solidFill>
                  <a:srgbClr val="001840"/>
                </a:solidFill>
                <a:latin typeface="Poppins"/>
              </a:rPr>
              <a:t>Survival, water quality and disease drive cash flow more than prices</a:t>
            </a:r>
          </a:p>
        </p:txBody>
      </p:sp>
      <p:sp>
        <p:nvSpPr>
          <p:cNvPr id="13" name="Lesson 2"/>
          <p:cNvSpPr/>
          <p:nvPr/>
        </p:nvSpPr>
        <p:spPr>
          <a:xfrm>
            <a:off x="1188720" y="2679191"/>
            <a:ext cx="16550640" cy="850392"/>
          </a:xfrm>
          <a:prstGeom prst="roundRect">
            <a:avLst>
              <a:gd name="adj" fmla="val 6000"/>
            </a:avLst>
          </a:prstGeom>
          <a:solidFill>
            <a:srgbClr val="EEF2FB"/>
          </a:solidFill>
          <a:ln>
            <a:noFill/>
          </a:ln>
          <a:effectLst/>
        </p:spPr>
        <p:txBody>
          <a:bodyPr rtlCol="0" anchor="ctr"/>
          <a:lstStyle/>
          <a:p>
            <a:pPr algn="ctr"/>
            <a:endParaRPr/>
          </a:p>
        </p:txBody>
      </p:sp>
      <p:sp>
        <p:nvSpPr>
          <p:cNvPr id="14" name="Lesson number 2"/>
          <p:cNvSpPr/>
          <p:nvPr/>
        </p:nvSpPr>
        <p:spPr>
          <a:xfrm>
            <a:off x="1463040" y="2784348"/>
            <a:ext cx="640080" cy="640080"/>
          </a:xfrm>
          <a:prstGeom prst="ellipse">
            <a:avLst/>
          </a:prstGeom>
          <a:solidFill>
            <a:srgbClr val="1941AE"/>
          </a:solidFill>
          <a:ln>
            <a:noFill/>
          </a:ln>
          <a:effectLst/>
        </p:spPr>
        <p:txBody>
          <a:bodyPr lIns="0" tIns="0" rIns="0" bIns="0" rtlCol="0" anchor="ctr"/>
          <a:lstStyle/>
          <a:p>
            <a:pPr algn="ctr"/>
            <a:r>
              <a:rPr sz="2400" b="1">
                <a:solidFill>
                  <a:srgbClr val="FFFFFF"/>
                </a:solidFill>
                <a:latin typeface="Poppins Bold"/>
              </a:rPr>
              <a:t>2</a:t>
            </a:r>
          </a:p>
        </p:txBody>
      </p:sp>
      <p:sp>
        <p:nvSpPr>
          <p:cNvPr id="15" name="Lesson headline 2"/>
          <p:cNvSpPr txBox="1"/>
          <p:nvPr/>
        </p:nvSpPr>
        <p:spPr>
          <a:xfrm>
            <a:off x="2377440" y="2679191"/>
            <a:ext cx="6309360" cy="850392"/>
          </a:xfrm>
          <a:prstGeom prst="rect">
            <a:avLst/>
          </a:prstGeom>
          <a:noFill/>
        </p:spPr>
        <p:txBody>
          <a:bodyPr wrap="square" lIns="0" tIns="0" rIns="0" bIns="0" anchor="ctr">
            <a:spAutoFit/>
          </a:bodyPr>
          <a:lstStyle/>
          <a:p>
            <a:pPr algn="l"/>
            <a:r>
              <a:rPr sz="2400" b="1" i="0">
                <a:solidFill>
                  <a:srgbClr val="001840"/>
                </a:solidFill>
                <a:latin typeface="Poppins Bold"/>
              </a:rPr>
              <a:t>Match the money to the biology</a:t>
            </a:r>
          </a:p>
        </p:txBody>
      </p:sp>
      <p:sp>
        <p:nvSpPr>
          <p:cNvPr id="16" name="Lesson detail 2"/>
          <p:cNvSpPr txBox="1"/>
          <p:nvPr/>
        </p:nvSpPr>
        <p:spPr>
          <a:xfrm>
            <a:off x="8869680" y="2679191"/>
            <a:ext cx="8595360" cy="850392"/>
          </a:xfrm>
          <a:prstGeom prst="rect">
            <a:avLst/>
          </a:prstGeom>
          <a:noFill/>
        </p:spPr>
        <p:txBody>
          <a:bodyPr wrap="square" lIns="0" tIns="0" rIns="0" bIns="0" anchor="ctr">
            <a:spAutoFit/>
          </a:bodyPr>
          <a:lstStyle/>
          <a:p>
            <a:pPr algn="l"/>
            <a:r>
              <a:rPr sz="1900" b="0" i="0">
                <a:solidFill>
                  <a:srgbClr val="001840"/>
                </a:solidFill>
                <a:latin typeface="Poppins"/>
              </a:rPr>
              <a:t>Repayments that ignore the harvest cycle create arrears that are really timing problems</a:t>
            </a:r>
          </a:p>
        </p:txBody>
      </p:sp>
      <p:sp>
        <p:nvSpPr>
          <p:cNvPr id="17" name="Lesson 3"/>
          <p:cNvSpPr/>
          <p:nvPr/>
        </p:nvSpPr>
        <p:spPr>
          <a:xfrm>
            <a:off x="1188720" y="3621024"/>
            <a:ext cx="16550640" cy="850392"/>
          </a:xfrm>
          <a:prstGeom prst="roundRect">
            <a:avLst>
              <a:gd name="adj" fmla="val 6000"/>
            </a:avLst>
          </a:prstGeom>
          <a:solidFill>
            <a:srgbClr val="EEF2FB"/>
          </a:solidFill>
          <a:ln>
            <a:noFill/>
          </a:ln>
          <a:effectLst/>
        </p:spPr>
        <p:txBody>
          <a:bodyPr rtlCol="0" anchor="ctr"/>
          <a:lstStyle/>
          <a:p>
            <a:pPr algn="ctr"/>
            <a:endParaRPr/>
          </a:p>
        </p:txBody>
      </p:sp>
      <p:sp>
        <p:nvSpPr>
          <p:cNvPr id="18" name="Lesson number 3"/>
          <p:cNvSpPr/>
          <p:nvPr/>
        </p:nvSpPr>
        <p:spPr>
          <a:xfrm>
            <a:off x="1463040" y="3726180"/>
            <a:ext cx="640080" cy="640080"/>
          </a:xfrm>
          <a:prstGeom prst="ellipse">
            <a:avLst/>
          </a:prstGeom>
          <a:solidFill>
            <a:srgbClr val="1941AE"/>
          </a:solidFill>
          <a:ln>
            <a:noFill/>
          </a:ln>
          <a:effectLst/>
        </p:spPr>
        <p:txBody>
          <a:bodyPr lIns="0" tIns="0" rIns="0" bIns="0" rtlCol="0" anchor="ctr"/>
          <a:lstStyle/>
          <a:p>
            <a:pPr algn="ctr"/>
            <a:r>
              <a:rPr sz="2400" b="1">
                <a:solidFill>
                  <a:srgbClr val="FFFFFF"/>
                </a:solidFill>
                <a:latin typeface="Poppins Bold"/>
              </a:rPr>
              <a:t>3</a:t>
            </a:r>
          </a:p>
        </p:txBody>
      </p:sp>
      <p:sp>
        <p:nvSpPr>
          <p:cNvPr id="19" name="Lesson headline 3"/>
          <p:cNvSpPr txBox="1"/>
          <p:nvPr/>
        </p:nvSpPr>
        <p:spPr>
          <a:xfrm>
            <a:off x="2377440" y="3621024"/>
            <a:ext cx="6309360" cy="850392"/>
          </a:xfrm>
          <a:prstGeom prst="rect">
            <a:avLst/>
          </a:prstGeom>
          <a:noFill/>
        </p:spPr>
        <p:txBody>
          <a:bodyPr wrap="square" lIns="0" tIns="0" rIns="0" bIns="0" anchor="ctr">
            <a:spAutoFit/>
          </a:bodyPr>
          <a:lstStyle/>
          <a:p>
            <a:pPr algn="l"/>
            <a:r>
              <a:rPr sz="2400" b="1" i="0">
                <a:solidFill>
                  <a:srgbClr val="001840"/>
                </a:solidFill>
                <a:latin typeface="Poppins Bold"/>
              </a:rPr>
              <a:t>Stage the capital</a:t>
            </a:r>
          </a:p>
        </p:txBody>
      </p:sp>
      <p:sp>
        <p:nvSpPr>
          <p:cNvPr id="20" name="Lesson detail 3"/>
          <p:cNvSpPr txBox="1"/>
          <p:nvPr/>
        </p:nvSpPr>
        <p:spPr>
          <a:xfrm>
            <a:off x="8869680" y="3621024"/>
            <a:ext cx="8595360" cy="850392"/>
          </a:xfrm>
          <a:prstGeom prst="rect">
            <a:avLst/>
          </a:prstGeom>
          <a:noFill/>
        </p:spPr>
        <p:txBody>
          <a:bodyPr wrap="square" lIns="0" tIns="0" rIns="0" bIns="0" anchor="ctr">
            <a:spAutoFit/>
          </a:bodyPr>
          <a:lstStyle/>
          <a:p>
            <a:pPr algn="l"/>
            <a:r>
              <a:rPr sz="1900" b="0" i="0">
                <a:solidFill>
                  <a:srgbClr val="001840"/>
                </a:solidFill>
                <a:latin typeface="Poppins"/>
              </a:rPr>
              <a:t>Release funds behind demonstrated harvests, so that capacity does not outrun operations</a:t>
            </a:r>
          </a:p>
        </p:txBody>
      </p:sp>
      <p:sp>
        <p:nvSpPr>
          <p:cNvPr id="21" name="Lesson 4"/>
          <p:cNvSpPr/>
          <p:nvPr/>
        </p:nvSpPr>
        <p:spPr>
          <a:xfrm>
            <a:off x="1188720" y="4562856"/>
            <a:ext cx="16550640" cy="850392"/>
          </a:xfrm>
          <a:prstGeom prst="roundRect">
            <a:avLst>
              <a:gd name="adj" fmla="val 6000"/>
            </a:avLst>
          </a:prstGeom>
          <a:solidFill>
            <a:srgbClr val="EEF2FB"/>
          </a:solidFill>
          <a:ln>
            <a:noFill/>
          </a:ln>
          <a:effectLst/>
        </p:spPr>
        <p:txBody>
          <a:bodyPr rtlCol="0" anchor="ctr"/>
          <a:lstStyle/>
          <a:p>
            <a:pPr algn="ctr"/>
            <a:endParaRPr/>
          </a:p>
        </p:txBody>
      </p:sp>
      <p:sp>
        <p:nvSpPr>
          <p:cNvPr id="22" name="Lesson number 4"/>
          <p:cNvSpPr/>
          <p:nvPr/>
        </p:nvSpPr>
        <p:spPr>
          <a:xfrm>
            <a:off x="1463040" y="4668012"/>
            <a:ext cx="640080" cy="640080"/>
          </a:xfrm>
          <a:prstGeom prst="ellipse">
            <a:avLst/>
          </a:prstGeom>
          <a:solidFill>
            <a:srgbClr val="1941AE"/>
          </a:solidFill>
          <a:ln>
            <a:noFill/>
          </a:ln>
          <a:effectLst/>
        </p:spPr>
        <p:txBody>
          <a:bodyPr lIns="0" tIns="0" rIns="0" bIns="0" rtlCol="0" anchor="ctr"/>
          <a:lstStyle/>
          <a:p>
            <a:pPr algn="ctr"/>
            <a:r>
              <a:rPr sz="2400" b="1">
                <a:solidFill>
                  <a:srgbClr val="FFFFFF"/>
                </a:solidFill>
                <a:latin typeface="Poppins Bold"/>
              </a:rPr>
              <a:t>4</a:t>
            </a:r>
          </a:p>
        </p:txBody>
      </p:sp>
      <p:sp>
        <p:nvSpPr>
          <p:cNvPr id="23" name="Lesson headline 4"/>
          <p:cNvSpPr txBox="1"/>
          <p:nvPr/>
        </p:nvSpPr>
        <p:spPr>
          <a:xfrm>
            <a:off x="2377440" y="4562856"/>
            <a:ext cx="6309360" cy="850392"/>
          </a:xfrm>
          <a:prstGeom prst="rect">
            <a:avLst/>
          </a:prstGeom>
          <a:noFill/>
        </p:spPr>
        <p:txBody>
          <a:bodyPr wrap="square" lIns="0" tIns="0" rIns="0" bIns="0" anchor="ctr">
            <a:spAutoFit/>
          </a:bodyPr>
          <a:lstStyle/>
          <a:p>
            <a:pPr algn="l"/>
            <a:r>
              <a:rPr sz="2400" b="1" i="0">
                <a:solidFill>
                  <a:srgbClr val="001840"/>
                </a:solidFill>
                <a:latin typeface="Poppins Bold"/>
              </a:rPr>
              <a:t>Inputs are a finance problem</a:t>
            </a:r>
          </a:p>
        </p:txBody>
      </p:sp>
      <p:sp>
        <p:nvSpPr>
          <p:cNvPr id="24" name="Lesson detail 4"/>
          <p:cNvSpPr txBox="1"/>
          <p:nvPr/>
        </p:nvSpPr>
        <p:spPr>
          <a:xfrm>
            <a:off x="8869680" y="4562856"/>
            <a:ext cx="8595360" cy="850392"/>
          </a:xfrm>
          <a:prstGeom prst="rect">
            <a:avLst/>
          </a:prstGeom>
          <a:noFill/>
        </p:spPr>
        <p:txBody>
          <a:bodyPr wrap="square" lIns="0" tIns="0" rIns="0" bIns="0" anchor="ctr">
            <a:spAutoFit/>
          </a:bodyPr>
          <a:lstStyle/>
          <a:p>
            <a:pPr algn="l"/>
            <a:r>
              <a:rPr sz="1900" b="0" i="0">
                <a:solidFill>
                  <a:srgbClr val="001840"/>
                </a:solidFill>
                <a:latin typeface="Poppins"/>
              </a:rPr>
              <a:t>Feed, working capital and solar power matter as much as the capital loan</a:t>
            </a:r>
          </a:p>
        </p:txBody>
      </p:sp>
      <p:sp>
        <p:nvSpPr>
          <p:cNvPr id="25" name="Lesson 5"/>
          <p:cNvSpPr/>
          <p:nvPr/>
        </p:nvSpPr>
        <p:spPr>
          <a:xfrm>
            <a:off x="1188720" y="5504688"/>
            <a:ext cx="16550640" cy="850392"/>
          </a:xfrm>
          <a:prstGeom prst="roundRect">
            <a:avLst>
              <a:gd name="adj" fmla="val 6000"/>
            </a:avLst>
          </a:prstGeom>
          <a:solidFill>
            <a:srgbClr val="EEF2FB"/>
          </a:solidFill>
          <a:ln>
            <a:noFill/>
          </a:ln>
          <a:effectLst/>
        </p:spPr>
        <p:txBody>
          <a:bodyPr rtlCol="0" anchor="ctr"/>
          <a:lstStyle/>
          <a:p>
            <a:pPr algn="ctr"/>
            <a:endParaRPr/>
          </a:p>
        </p:txBody>
      </p:sp>
      <p:sp>
        <p:nvSpPr>
          <p:cNvPr id="26" name="Lesson number 5"/>
          <p:cNvSpPr/>
          <p:nvPr/>
        </p:nvSpPr>
        <p:spPr>
          <a:xfrm>
            <a:off x="1463040" y="5609844"/>
            <a:ext cx="640080" cy="640080"/>
          </a:xfrm>
          <a:prstGeom prst="ellipse">
            <a:avLst/>
          </a:prstGeom>
          <a:solidFill>
            <a:srgbClr val="1941AE"/>
          </a:solidFill>
          <a:ln>
            <a:noFill/>
          </a:ln>
          <a:effectLst/>
        </p:spPr>
        <p:txBody>
          <a:bodyPr lIns="0" tIns="0" rIns="0" bIns="0" rtlCol="0" anchor="ctr"/>
          <a:lstStyle/>
          <a:p>
            <a:pPr algn="ctr"/>
            <a:r>
              <a:rPr sz="2400" b="1">
                <a:solidFill>
                  <a:srgbClr val="FFFFFF"/>
                </a:solidFill>
                <a:latin typeface="Poppins Bold"/>
              </a:rPr>
              <a:t>5</a:t>
            </a:r>
          </a:p>
        </p:txBody>
      </p:sp>
      <p:sp>
        <p:nvSpPr>
          <p:cNvPr id="27" name="Lesson headline 5"/>
          <p:cNvSpPr txBox="1"/>
          <p:nvPr/>
        </p:nvSpPr>
        <p:spPr>
          <a:xfrm>
            <a:off x="2377440" y="5504688"/>
            <a:ext cx="6309360" cy="850392"/>
          </a:xfrm>
          <a:prstGeom prst="rect">
            <a:avLst/>
          </a:prstGeom>
          <a:noFill/>
        </p:spPr>
        <p:txBody>
          <a:bodyPr wrap="square" lIns="0" tIns="0" rIns="0" bIns="0" anchor="ctr">
            <a:spAutoFit/>
          </a:bodyPr>
          <a:lstStyle/>
          <a:p>
            <a:pPr algn="l"/>
            <a:r>
              <a:rPr sz="2400" b="1" i="0">
                <a:solidFill>
                  <a:srgbClr val="001840"/>
                </a:solidFill>
                <a:latin typeface="Poppins Bold"/>
              </a:rPr>
              <a:t>Tie the loan to responsible fishing</a:t>
            </a:r>
          </a:p>
        </p:txBody>
      </p:sp>
      <p:sp>
        <p:nvSpPr>
          <p:cNvPr id="28" name="Lesson detail 5"/>
          <p:cNvSpPr txBox="1"/>
          <p:nvPr/>
        </p:nvSpPr>
        <p:spPr>
          <a:xfrm>
            <a:off x="8869680" y="5504688"/>
            <a:ext cx="8595360" cy="850392"/>
          </a:xfrm>
          <a:prstGeom prst="rect">
            <a:avLst/>
          </a:prstGeom>
          <a:noFill/>
        </p:spPr>
        <p:txBody>
          <a:bodyPr wrap="square" lIns="0" tIns="0" rIns="0" bIns="0" anchor="ctr">
            <a:spAutoFit/>
          </a:bodyPr>
          <a:lstStyle/>
          <a:p>
            <a:pPr algn="l"/>
            <a:r>
              <a:rPr sz="1900" b="0" i="0">
                <a:solidFill>
                  <a:srgbClr val="001840"/>
                </a:solidFill>
                <a:latin typeface="Poppins"/>
              </a:rPr>
              <a:t>And design it with the fishers and with partners who know them</a:t>
            </a:r>
          </a:p>
        </p:txBody>
      </p:sp>
      <p:sp>
        <p:nvSpPr>
          <p:cNvPr id="29" name="Lesson 6"/>
          <p:cNvSpPr/>
          <p:nvPr/>
        </p:nvSpPr>
        <p:spPr>
          <a:xfrm>
            <a:off x="1188720" y="6446520"/>
            <a:ext cx="16550640" cy="850392"/>
          </a:xfrm>
          <a:prstGeom prst="roundRect">
            <a:avLst>
              <a:gd name="adj" fmla="val 6000"/>
            </a:avLst>
          </a:prstGeom>
          <a:solidFill>
            <a:srgbClr val="EEF2FB"/>
          </a:solidFill>
          <a:ln>
            <a:noFill/>
          </a:ln>
          <a:effectLst/>
        </p:spPr>
        <p:txBody>
          <a:bodyPr rtlCol="0" anchor="ctr"/>
          <a:lstStyle/>
          <a:p>
            <a:pPr algn="ctr"/>
            <a:endParaRPr/>
          </a:p>
        </p:txBody>
      </p:sp>
      <p:sp>
        <p:nvSpPr>
          <p:cNvPr id="30" name="Lesson number 6"/>
          <p:cNvSpPr/>
          <p:nvPr/>
        </p:nvSpPr>
        <p:spPr>
          <a:xfrm>
            <a:off x="1463040" y="6551676"/>
            <a:ext cx="640080" cy="640080"/>
          </a:xfrm>
          <a:prstGeom prst="ellipse">
            <a:avLst/>
          </a:prstGeom>
          <a:solidFill>
            <a:srgbClr val="1941AE"/>
          </a:solidFill>
          <a:ln>
            <a:noFill/>
          </a:ln>
          <a:effectLst/>
        </p:spPr>
        <p:txBody>
          <a:bodyPr lIns="0" tIns="0" rIns="0" bIns="0" rtlCol="0" anchor="ctr"/>
          <a:lstStyle/>
          <a:p>
            <a:pPr algn="ctr"/>
            <a:r>
              <a:rPr sz="2400" b="1">
                <a:solidFill>
                  <a:srgbClr val="FFFFFF"/>
                </a:solidFill>
                <a:latin typeface="Poppins Bold"/>
              </a:rPr>
              <a:t>6</a:t>
            </a:r>
          </a:p>
        </p:txBody>
      </p:sp>
      <p:sp>
        <p:nvSpPr>
          <p:cNvPr id="31" name="Lesson headline 6"/>
          <p:cNvSpPr txBox="1"/>
          <p:nvPr/>
        </p:nvSpPr>
        <p:spPr>
          <a:xfrm>
            <a:off x="2377440" y="6446520"/>
            <a:ext cx="6309360" cy="850392"/>
          </a:xfrm>
          <a:prstGeom prst="rect">
            <a:avLst/>
          </a:prstGeom>
          <a:noFill/>
        </p:spPr>
        <p:txBody>
          <a:bodyPr wrap="square" lIns="0" tIns="0" rIns="0" bIns="0" anchor="ctr">
            <a:spAutoFit/>
          </a:bodyPr>
          <a:lstStyle/>
          <a:p>
            <a:pPr algn="l"/>
            <a:r>
              <a:rPr sz="2400" b="1" i="0">
                <a:solidFill>
                  <a:srgbClr val="001840"/>
                </a:solidFill>
                <a:latin typeface="Poppins Bold"/>
              </a:rPr>
              <a:t>Conservation can carry debt</a:t>
            </a:r>
          </a:p>
        </p:txBody>
      </p:sp>
      <p:sp>
        <p:nvSpPr>
          <p:cNvPr id="32" name="Lesson detail 6"/>
          <p:cNvSpPr txBox="1"/>
          <p:nvPr/>
        </p:nvSpPr>
        <p:spPr>
          <a:xfrm>
            <a:off x="8869680" y="6446520"/>
            <a:ext cx="8595360" cy="850392"/>
          </a:xfrm>
          <a:prstGeom prst="rect">
            <a:avLst/>
          </a:prstGeom>
          <a:noFill/>
        </p:spPr>
        <p:txBody>
          <a:bodyPr wrap="square" lIns="0" tIns="0" rIns="0" bIns="0" anchor="ctr">
            <a:spAutoFit/>
          </a:bodyPr>
          <a:lstStyle/>
          <a:p>
            <a:pPr algn="l"/>
            <a:r>
              <a:rPr sz="1900" b="0" i="0">
                <a:solidFill>
                  <a:srgbClr val="001840"/>
                </a:solidFill>
                <a:latin typeface="Poppins"/>
              </a:rPr>
              <a:t>When it earns revenue: lend against cash flow, not land, and leave grants out of the repayment test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250339" y="3250339"/>
            <a:ext cx="7272100" cy="771421"/>
          </a:xfrm>
          <a:custGeom>
            <a:avLst/>
            <a:gdLst/>
            <a:ahLst/>
            <a:cxnLst/>
            <a:rect l="l" t="t" r="r" b="b"/>
            <a:pathLst>
              <a:path w="7272100" h="771421">
                <a:moveTo>
                  <a:pt x="0" y="0"/>
                </a:moveTo>
                <a:lnTo>
                  <a:pt x="7272099" y="0"/>
                </a:lnTo>
                <a:lnTo>
                  <a:pt x="7272099" y="771421"/>
                </a:lnTo>
                <a:lnTo>
                  <a:pt x="0" y="771421"/>
                </a:lnTo>
                <a:lnTo>
                  <a:pt x="0" y="0"/>
                </a:lnTo>
                <a:close/>
              </a:path>
            </a:pathLst>
          </a:custGeom>
          <a:blipFill>
            <a:blip>
              <a:extLst>
                <a:ext uri="{96DAC541-7B7A-43D3-8B79-37D633B846F1}">
                  <asvg:svgBlip xmlns:asvg="http://schemas.microsoft.com/office/drawing/2016/SVG/main" r:embed="rId3"/>
                </a:ext>
              </a:extLst>
            </a:blip>
            <a:stretch>
              <a:fillRect r="-592"/>
            </a:stretch>
          </a:blipFill>
        </p:spPr>
        <p:txBody>
          <a:bodyPr/>
          <a:lstStyle/>
          <a:p>
            <a:endParaRPr lang="en-BZ"/>
          </a:p>
        </p:txBody>
      </p:sp>
      <p:sp>
        <p:nvSpPr>
          <p:cNvPr id="3" name="TextBox 3"/>
          <p:cNvSpPr txBox="1"/>
          <p:nvPr/>
        </p:nvSpPr>
        <p:spPr>
          <a:xfrm>
            <a:off x="1188720" y="508318"/>
            <a:ext cx="15910559" cy="945515"/>
          </a:xfrm>
          <a:prstGeom prst="rect">
            <a:avLst/>
          </a:prstGeom>
        </p:spPr>
        <p:txBody>
          <a:bodyPr lIns="0" tIns="0" rIns="0" bIns="0" rtlCol="0" anchor="t">
            <a:spAutoFit/>
          </a:bodyPr>
          <a:lstStyle/>
          <a:p>
            <a:pPr algn="ctr">
              <a:lnSpc>
                <a:spcPct val="100000"/>
              </a:lnSpc>
            </a:pPr>
            <a:r>
              <a:rPr lang="en-US" sz="4800" b="1">
                <a:solidFill>
                  <a:srgbClr val="1941AE"/>
                </a:solidFill>
                <a:latin typeface="Telegraf Bold"/>
                <a:ea typeface="Telegraf Bold"/>
                <a:cs typeface="Telegraf Bold"/>
                <a:sym typeface="Telegraf Bold"/>
              </a:rPr>
              <a:t>Three gaps to close</a:t>
            </a:r>
          </a:p>
        </p:txBody>
      </p:sp>
      <p:pic>
        <p:nvPicPr>
          <p:cNvPr id="8" name="DFC logo" descr="dfc_logo_upload.png"/>
          <p:cNvPicPr>
            <a:picLocks noChangeAspect="1"/>
          </p:cNvPicPr>
          <p:nvPr/>
        </p:nvPicPr>
        <p:blipFill>
          <a:blip r:embed="rId4"/>
          <a:stretch>
            <a:fillRect/>
          </a:stretch>
        </p:blipFill>
        <p:spPr>
          <a:xfrm>
            <a:off x="15459725" y="7863840"/>
            <a:ext cx="2591528" cy="2194560"/>
          </a:xfrm>
          <a:prstGeom prst="rect">
            <a:avLst/>
          </a:prstGeom>
        </p:spPr>
      </p:pic>
      <p:sp>
        <p:nvSpPr>
          <p:cNvPr id="9" name="Lead-in"/>
          <p:cNvSpPr txBox="1"/>
          <p:nvPr/>
        </p:nvSpPr>
        <p:spPr>
          <a:xfrm>
            <a:off x="1188720" y="1600200"/>
            <a:ext cx="16550640" cy="457200"/>
          </a:xfrm>
          <a:prstGeom prst="rect">
            <a:avLst/>
          </a:prstGeom>
          <a:noFill/>
        </p:spPr>
        <p:txBody>
          <a:bodyPr wrap="square" lIns="0" tIns="0" rIns="0" bIns="0" anchor="ctr">
            <a:spAutoFit/>
          </a:bodyPr>
          <a:lstStyle/>
          <a:p>
            <a:pPr algn="l"/>
            <a:r>
              <a:rPr sz="2200" b="0" i="1">
                <a:solidFill>
                  <a:srgbClr val="5C6B77"/>
                </a:solidFill>
                <a:latin typeface="Poppins"/>
              </a:rPr>
              <a:t>Where blended finance can make the difference</a:t>
            </a:r>
          </a:p>
        </p:txBody>
      </p:sp>
      <p:sp>
        <p:nvSpPr>
          <p:cNvPr id="10" name="Transition finance for fishing communities (circle)"/>
          <p:cNvSpPr/>
          <p:nvPr/>
        </p:nvSpPr>
        <p:spPr>
          <a:xfrm>
            <a:off x="1188720" y="2286000"/>
            <a:ext cx="1188720" cy="1188720"/>
          </a:xfrm>
          <a:prstGeom prst="ellipse">
            <a:avLst/>
          </a:prstGeom>
          <a:solidFill>
            <a:srgbClr val="1941AE"/>
          </a:solidFill>
          <a:ln>
            <a:noFill/>
          </a:ln>
          <a:effectLst/>
        </p:spPr>
        <p:txBody>
          <a:bodyPr rtlCol="0" anchor="ctr"/>
          <a:lstStyle/>
          <a:p>
            <a:pPr algn="ctr"/>
            <a:endParaRPr/>
          </a:p>
        </p:txBody>
      </p:sp>
      <p:pic>
        <p:nvPicPr>
          <p:cNvPr id="11" name="Transition finance for fishing communities (icon)" descr="people.png"/>
          <p:cNvPicPr>
            <a:picLocks noChangeAspect="1"/>
          </p:cNvPicPr>
          <p:nvPr/>
        </p:nvPicPr>
        <p:blipFill>
          <a:blip r:embed="rId5"/>
          <a:stretch>
            <a:fillRect/>
          </a:stretch>
        </p:blipFill>
        <p:spPr>
          <a:xfrm>
            <a:off x="1497787" y="2595067"/>
            <a:ext cx="570585" cy="570585"/>
          </a:xfrm>
          <a:prstGeom prst="rect">
            <a:avLst/>
          </a:prstGeom>
        </p:spPr>
      </p:pic>
      <p:sp>
        <p:nvSpPr>
          <p:cNvPr id="12" name="Gap headline 1"/>
          <p:cNvSpPr txBox="1"/>
          <p:nvPr/>
        </p:nvSpPr>
        <p:spPr>
          <a:xfrm>
            <a:off x="1188720" y="3703320"/>
            <a:ext cx="5029200" cy="1005840"/>
          </a:xfrm>
          <a:prstGeom prst="rect">
            <a:avLst/>
          </a:prstGeom>
          <a:noFill/>
        </p:spPr>
        <p:txBody>
          <a:bodyPr wrap="square" lIns="0" tIns="0" rIns="0" bIns="0" anchor="ctr">
            <a:spAutoFit/>
          </a:bodyPr>
          <a:lstStyle/>
          <a:p>
            <a:pPr algn="l"/>
            <a:r>
              <a:rPr sz="2600" b="1" i="0">
                <a:solidFill>
                  <a:srgbClr val="001840"/>
                </a:solidFill>
                <a:latin typeface="Poppins Bold"/>
              </a:rPr>
              <a:t>Transition finance for fishing communities</a:t>
            </a:r>
          </a:p>
        </p:txBody>
      </p:sp>
      <p:sp>
        <p:nvSpPr>
          <p:cNvPr id="13" name="Gap detail 1"/>
          <p:cNvSpPr txBox="1"/>
          <p:nvPr/>
        </p:nvSpPr>
        <p:spPr>
          <a:xfrm>
            <a:off x="1188720" y="4800600"/>
            <a:ext cx="5029200" cy="1508760"/>
          </a:xfrm>
          <a:prstGeom prst="rect">
            <a:avLst/>
          </a:prstGeom>
          <a:noFill/>
        </p:spPr>
        <p:txBody>
          <a:bodyPr wrap="square" lIns="0" tIns="0" rIns="0" bIns="0" anchor="t">
            <a:spAutoFit/>
          </a:bodyPr>
          <a:lstStyle/>
          <a:p>
            <a:pPr algn="l"/>
            <a:r>
              <a:rPr sz="1900" b="0" i="0">
                <a:solidFill>
                  <a:srgbClr val="001840"/>
                </a:solidFill>
                <a:latin typeface="Poppins"/>
              </a:rPr>
              <a:t>As protection zones expand, fishing families will want more than one income. Grants build skills; loans turn a pilot into a business.</a:t>
            </a:r>
          </a:p>
        </p:txBody>
      </p:sp>
      <p:sp>
        <p:nvSpPr>
          <p:cNvPr id="14" name="Seaweed: from grants to credit (circle)"/>
          <p:cNvSpPr/>
          <p:nvPr/>
        </p:nvSpPr>
        <p:spPr>
          <a:xfrm>
            <a:off x="6858000" y="2286000"/>
            <a:ext cx="1188720" cy="1188720"/>
          </a:xfrm>
          <a:prstGeom prst="ellipse">
            <a:avLst/>
          </a:prstGeom>
          <a:solidFill>
            <a:srgbClr val="1941AE"/>
          </a:solidFill>
          <a:ln>
            <a:noFill/>
          </a:ln>
          <a:effectLst/>
        </p:spPr>
        <p:txBody>
          <a:bodyPr rtlCol="0" anchor="ctr"/>
          <a:lstStyle/>
          <a:p>
            <a:pPr algn="ctr"/>
            <a:endParaRPr/>
          </a:p>
        </p:txBody>
      </p:sp>
      <p:pic>
        <p:nvPicPr>
          <p:cNvPr id="15" name="Seaweed: from grants to credit (icon)" descr="seedling.png"/>
          <p:cNvPicPr>
            <a:picLocks noChangeAspect="1"/>
          </p:cNvPicPr>
          <p:nvPr/>
        </p:nvPicPr>
        <p:blipFill>
          <a:blip r:embed="rId6"/>
          <a:stretch>
            <a:fillRect/>
          </a:stretch>
        </p:blipFill>
        <p:spPr>
          <a:xfrm>
            <a:off x="7167067" y="2595067"/>
            <a:ext cx="570585" cy="570585"/>
          </a:xfrm>
          <a:prstGeom prst="rect">
            <a:avLst/>
          </a:prstGeom>
        </p:spPr>
      </p:pic>
      <p:sp>
        <p:nvSpPr>
          <p:cNvPr id="16" name="Gap headline 2"/>
          <p:cNvSpPr txBox="1"/>
          <p:nvPr/>
        </p:nvSpPr>
        <p:spPr>
          <a:xfrm>
            <a:off x="6858000" y="3703320"/>
            <a:ext cx="5029200" cy="1005840"/>
          </a:xfrm>
          <a:prstGeom prst="rect">
            <a:avLst/>
          </a:prstGeom>
          <a:noFill/>
        </p:spPr>
        <p:txBody>
          <a:bodyPr wrap="square" lIns="0" tIns="0" rIns="0" bIns="0" anchor="ctr">
            <a:spAutoFit/>
          </a:bodyPr>
          <a:lstStyle/>
          <a:p>
            <a:pPr algn="l"/>
            <a:r>
              <a:rPr sz="2600" b="1" i="0">
                <a:solidFill>
                  <a:srgbClr val="001840"/>
                </a:solidFill>
                <a:latin typeface="Poppins Bold"/>
              </a:rPr>
              <a:t>Seaweed: from grants to credit</a:t>
            </a:r>
          </a:p>
        </p:txBody>
      </p:sp>
      <p:sp>
        <p:nvSpPr>
          <p:cNvPr id="17" name="Gap detail 2"/>
          <p:cNvSpPr txBox="1"/>
          <p:nvPr/>
        </p:nvSpPr>
        <p:spPr>
          <a:xfrm>
            <a:off x="6858000" y="4800600"/>
            <a:ext cx="5029200" cy="1508760"/>
          </a:xfrm>
          <a:prstGeom prst="rect">
            <a:avLst/>
          </a:prstGeom>
          <a:noFill/>
        </p:spPr>
        <p:txBody>
          <a:bodyPr wrap="square" lIns="0" tIns="0" rIns="0" bIns="0" anchor="t">
            <a:spAutoFit/>
          </a:bodyPr>
          <a:lstStyle/>
          <a:p>
            <a:pPr algn="l"/>
            <a:r>
              <a:rPr sz="1900" b="0" i="0">
                <a:solidFill>
                  <a:srgbClr val="001840"/>
                </a:solidFill>
                <a:latin typeface="Poppins"/>
              </a:rPr>
              <a:t>Working-capital lines, equipment finance and offtake contracts, supported by premium export prices.</a:t>
            </a:r>
          </a:p>
        </p:txBody>
      </p:sp>
      <p:sp>
        <p:nvSpPr>
          <p:cNvPr id="18" name="Scaling shrimp safely to 2030 (circle)"/>
          <p:cNvSpPr/>
          <p:nvPr/>
        </p:nvSpPr>
        <p:spPr>
          <a:xfrm>
            <a:off x="12527280" y="2286000"/>
            <a:ext cx="1188720" cy="1188720"/>
          </a:xfrm>
          <a:prstGeom prst="ellipse">
            <a:avLst/>
          </a:prstGeom>
          <a:solidFill>
            <a:srgbClr val="1941AE"/>
          </a:solidFill>
          <a:ln>
            <a:noFill/>
          </a:ln>
          <a:effectLst/>
        </p:spPr>
        <p:txBody>
          <a:bodyPr rtlCol="0" anchor="ctr"/>
          <a:lstStyle/>
          <a:p>
            <a:pPr algn="ctr"/>
            <a:endParaRPr/>
          </a:p>
        </p:txBody>
      </p:sp>
      <p:pic>
        <p:nvPicPr>
          <p:cNvPr id="19" name="Scaling shrimp safely to 2030 (icon)" descr="shrimp.png"/>
          <p:cNvPicPr>
            <a:picLocks noChangeAspect="1"/>
          </p:cNvPicPr>
          <p:nvPr/>
        </p:nvPicPr>
        <p:blipFill>
          <a:blip r:embed="rId7"/>
          <a:stretch>
            <a:fillRect/>
          </a:stretch>
        </p:blipFill>
        <p:spPr>
          <a:xfrm>
            <a:off x="12836347" y="2595067"/>
            <a:ext cx="570585" cy="570585"/>
          </a:xfrm>
          <a:prstGeom prst="rect">
            <a:avLst/>
          </a:prstGeom>
        </p:spPr>
      </p:pic>
      <p:sp>
        <p:nvSpPr>
          <p:cNvPr id="20" name="Gap headline 3"/>
          <p:cNvSpPr txBox="1"/>
          <p:nvPr/>
        </p:nvSpPr>
        <p:spPr>
          <a:xfrm>
            <a:off x="12527280" y="3703320"/>
            <a:ext cx="5029200" cy="1005840"/>
          </a:xfrm>
          <a:prstGeom prst="rect">
            <a:avLst/>
          </a:prstGeom>
          <a:noFill/>
        </p:spPr>
        <p:txBody>
          <a:bodyPr wrap="square" lIns="0" tIns="0" rIns="0" bIns="0" anchor="ctr">
            <a:spAutoFit/>
          </a:bodyPr>
          <a:lstStyle/>
          <a:p>
            <a:pPr algn="l"/>
            <a:r>
              <a:rPr sz="2600" b="1" i="0">
                <a:solidFill>
                  <a:srgbClr val="001840"/>
                </a:solidFill>
                <a:latin typeface="Poppins Bold"/>
              </a:rPr>
              <a:t>Scaling shrimp safely to 2030</a:t>
            </a:r>
          </a:p>
        </p:txBody>
      </p:sp>
      <p:sp>
        <p:nvSpPr>
          <p:cNvPr id="21" name="Gap detail 3"/>
          <p:cNvSpPr txBox="1"/>
          <p:nvPr/>
        </p:nvSpPr>
        <p:spPr>
          <a:xfrm>
            <a:off x="12527280" y="4800600"/>
            <a:ext cx="5029200" cy="1508760"/>
          </a:xfrm>
          <a:prstGeom prst="rect">
            <a:avLst/>
          </a:prstGeom>
          <a:noFill/>
        </p:spPr>
        <p:txBody>
          <a:bodyPr wrap="square" lIns="0" tIns="0" rIns="0" bIns="0" anchor="t">
            <a:spAutoFit/>
          </a:bodyPr>
          <a:lstStyle/>
          <a:p>
            <a:pPr algn="l"/>
            <a:r>
              <a:rPr sz="1900" b="0" i="0">
                <a:solidFill>
                  <a:srgbClr val="001840"/>
                </a:solidFill>
                <a:latin typeface="Poppins"/>
              </a:rPr>
              <a:t>Hatchery capacity, biosecurity and solar power. Guarantees so that commercial banks lend alongside us, and concessional funds to blend.</a:t>
            </a:r>
          </a:p>
        </p:txBody>
      </p:sp>
      <p:sp>
        <p:nvSpPr>
          <p:cNvPr id="22" name="Band: Green Climate Fund"/>
          <p:cNvSpPr/>
          <p:nvPr/>
        </p:nvSpPr>
        <p:spPr>
          <a:xfrm>
            <a:off x="1188720" y="6400800"/>
            <a:ext cx="16550640" cy="960120"/>
          </a:xfrm>
          <a:prstGeom prst="roundRect">
            <a:avLst>
              <a:gd name="adj" fmla="val 6000"/>
            </a:avLst>
          </a:prstGeom>
          <a:solidFill>
            <a:srgbClr val="EEF2FB"/>
          </a:solidFill>
          <a:ln>
            <a:noFill/>
          </a:ln>
          <a:effectLst/>
        </p:spPr>
        <p:txBody>
          <a:bodyPr rtlCol="0" anchor="ctr"/>
          <a:lstStyle/>
          <a:p>
            <a:pPr algn="ctr"/>
            <a:endParaRPr/>
          </a:p>
        </p:txBody>
      </p:sp>
      <p:sp>
        <p:nvSpPr>
          <p:cNvPr id="23" name="Green Climate Fund (circle)"/>
          <p:cNvSpPr/>
          <p:nvPr/>
        </p:nvSpPr>
        <p:spPr>
          <a:xfrm>
            <a:off x="1463040" y="6537960"/>
            <a:ext cx="685800" cy="685800"/>
          </a:xfrm>
          <a:prstGeom prst="ellipse">
            <a:avLst/>
          </a:prstGeom>
          <a:solidFill>
            <a:srgbClr val="1941AE"/>
          </a:solidFill>
          <a:ln>
            <a:noFill/>
          </a:ln>
          <a:effectLst/>
        </p:spPr>
        <p:txBody>
          <a:bodyPr rtlCol="0" anchor="ctr"/>
          <a:lstStyle/>
          <a:p>
            <a:pPr algn="ctr"/>
            <a:endParaRPr/>
          </a:p>
        </p:txBody>
      </p:sp>
      <p:pic>
        <p:nvPicPr>
          <p:cNvPr id="24" name="Green Climate Fund (icon)" descr="globe.png"/>
          <p:cNvPicPr>
            <a:picLocks noChangeAspect="1"/>
          </p:cNvPicPr>
          <p:nvPr/>
        </p:nvPicPr>
        <p:blipFill>
          <a:blip r:embed="rId8"/>
          <a:stretch>
            <a:fillRect/>
          </a:stretch>
        </p:blipFill>
        <p:spPr>
          <a:xfrm>
            <a:off x="1641348" y="6716268"/>
            <a:ext cx="329184" cy="329184"/>
          </a:xfrm>
          <a:prstGeom prst="rect">
            <a:avLst/>
          </a:prstGeom>
        </p:spPr>
      </p:pic>
      <p:sp>
        <p:nvSpPr>
          <p:cNvPr id="25" name="GCF line"/>
          <p:cNvSpPr txBox="1"/>
          <p:nvPr/>
        </p:nvSpPr>
        <p:spPr>
          <a:xfrm>
            <a:off x="2377440" y="6400800"/>
            <a:ext cx="15087600" cy="960120"/>
          </a:xfrm>
          <a:prstGeom prst="rect">
            <a:avLst/>
          </a:prstGeom>
          <a:noFill/>
        </p:spPr>
        <p:txBody>
          <a:bodyPr wrap="square" lIns="0" tIns="0" rIns="0" bIns="0" anchor="ctr">
            <a:spAutoFit/>
          </a:bodyPr>
          <a:lstStyle/>
          <a:p>
            <a:pPr algn="l"/>
            <a:r>
              <a:rPr sz="2200" b="1" i="0">
                <a:solidFill>
                  <a:srgbClr val="001840"/>
                </a:solidFill>
                <a:latin typeface="Poppins Bold"/>
              </a:rPr>
              <a:t>In preparation with the Green Climate Fund: a programme that includes aquaculture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250339" y="3250339"/>
            <a:ext cx="7272100" cy="771421"/>
          </a:xfrm>
          <a:custGeom>
            <a:avLst/>
            <a:gdLst/>
            <a:ahLst/>
            <a:cxnLst/>
            <a:rect l="l" t="t" r="r" b="b"/>
            <a:pathLst>
              <a:path w="7272100" h="771421">
                <a:moveTo>
                  <a:pt x="0" y="0"/>
                </a:moveTo>
                <a:lnTo>
                  <a:pt x="7272099" y="0"/>
                </a:lnTo>
                <a:lnTo>
                  <a:pt x="7272099" y="771421"/>
                </a:lnTo>
                <a:lnTo>
                  <a:pt x="0" y="771421"/>
                </a:lnTo>
                <a:lnTo>
                  <a:pt x="0" y="0"/>
                </a:lnTo>
                <a:close/>
              </a:path>
            </a:pathLst>
          </a:custGeom>
          <a:blipFill>
            <a:blip>
              <a:extLst>
                <a:ext uri="{96DAC541-7B7A-43D3-8B79-37D633B846F1}">
                  <asvg:svgBlip xmlns:asvg="http://schemas.microsoft.com/office/drawing/2016/SVG/main" r:embed="rId3"/>
                </a:ext>
              </a:extLst>
            </a:blip>
            <a:stretch>
              <a:fillRect r="-592"/>
            </a:stretch>
          </a:blipFill>
        </p:spPr>
        <p:txBody>
          <a:bodyPr/>
          <a:lstStyle/>
          <a:p>
            <a:endParaRPr lang="en-BZ"/>
          </a:p>
        </p:txBody>
      </p:sp>
      <p:sp>
        <p:nvSpPr>
          <p:cNvPr id="3" name="TextBox 3"/>
          <p:cNvSpPr txBox="1"/>
          <p:nvPr/>
        </p:nvSpPr>
        <p:spPr>
          <a:xfrm>
            <a:off x="1188720" y="508318"/>
            <a:ext cx="15910559" cy="945515"/>
          </a:xfrm>
          <a:prstGeom prst="rect">
            <a:avLst/>
          </a:prstGeom>
        </p:spPr>
        <p:txBody>
          <a:bodyPr lIns="0" tIns="0" rIns="0" bIns="0" rtlCol="0" anchor="t">
            <a:spAutoFit/>
          </a:bodyPr>
          <a:lstStyle/>
          <a:p>
            <a:pPr algn="ctr">
              <a:lnSpc>
                <a:spcPct val="100000"/>
              </a:lnSpc>
            </a:pPr>
            <a:r>
              <a:rPr lang="en-US" sz="4800" b="1">
                <a:solidFill>
                  <a:srgbClr val="1941AE"/>
                </a:solidFill>
                <a:latin typeface="Telegraf Bold"/>
                <a:ea typeface="Telegraf Bold"/>
                <a:cs typeface="Telegraf Bold"/>
                <a:sym typeface="Telegraf Bold"/>
              </a:rPr>
              <a:t>See you in Belize</a:t>
            </a:r>
          </a:p>
        </p:txBody>
      </p:sp>
      <p:pic>
        <p:nvPicPr>
          <p:cNvPr id="8" name="DFC logo" descr="dfc_logo_upload.png"/>
          <p:cNvPicPr>
            <a:picLocks noChangeAspect="1"/>
          </p:cNvPicPr>
          <p:nvPr/>
        </p:nvPicPr>
        <p:blipFill>
          <a:blip r:embed="rId4"/>
          <a:stretch>
            <a:fillRect/>
          </a:stretch>
        </p:blipFill>
        <p:spPr>
          <a:xfrm>
            <a:off x="15459725" y="7863840"/>
            <a:ext cx="2591528" cy="2194560"/>
          </a:xfrm>
          <a:prstGeom prst="rect">
            <a:avLst/>
          </a:prstGeom>
        </p:spPr>
      </p:pic>
      <p:sp>
        <p:nvSpPr>
          <p:cNvPr id="9" name="Kicker"/>
          <p:cNvSpPr txBox="1"/>
          <p:nvPr/>
        </p:nvSpPr>
        <p:spPr>
          <a:xfrm>
            <a:off x="1188720" y="1783080"/>
            <a:ext cx="10241280" cy="457200"/>
          </a:xfrm>
          <a:prstGeom prst="rect">
            <a:avLst/>
          </a:prstGeom>
          <a:noFill/>
        </p:spPr>
        <p:txBody>
          <a:bodyPr wrap="square" lIns="0" tIns="0" rIns="0" bIns="0" anchor="ctr">
            <a:spAutoFit/>
          </a:bodyPr>
          <a:lstStyle/>
          <a:p>
            <a:pPr algn="l"/>
            <a:r>
              <a:rPr sz="1600" b="1" i="0">
                <a:solidFill>
                  <a:srgbClr val="5C6B77"/>
                </a:solidFill>
                <a:latin typeface="Poppins Bold"/>
              </a:rPr>
              <a:t>AN INVITATION</a:t>
            </a:r>
          </a:p>
        </p:txBody>
      </p:sp>
      <p:sp>
        <p:nvSpPr>
          <p:cNvPr id="10" name="Headline"/>
          <p:cNvSpPr txBox="1"/>
          <p:nvPr/>
        </p:nvSpPr>
        <p:spPr>
          <a:xfrm>
            <a:off x="1188720" y="2331720"/>
            <a:ext cx="10241280" cy="1554480"/>
          </a:xfrm>
          <a:prstGeom prst="rect">
            <a:avLst/>
          </a:prstGeom>
          <a:noFill/>
        </p:spPr>
        <p:txBody>
          <a:bodyPr wrap="square" lIns="0" tIns="0" rIns="0" bIns="0" anchor="t">
            <a:spAutoFit/>
          </a:bodyPr>
          <a:lstStyle/>
          <a:p>
            <a:pPr algn="l"/>
            <a:r>
              <a:rPr sz="4400" b="1" i="0">
                <a:solidFill>
                  <a:srgbClr val="1941AE"/>
                </a:solidFill>
                <a:latin typeface="Poppins Bold"/>
              </a:rPr>
              <a:t>57th General Assembly</a:t>
            </a:r>
          </a:p>
          <a:p>
            <a:pPr algn="l"/>
            <a:r>
              <a:rPr sz="4400" b="1" i="0">
                <a:solidFill>
                  <a:srgbClr val="1941AE"/>
                </a:solidFill>
                <a:latin typeface="Poppins Bold"/>
              </a:rPr>
              <a:t>of ALIDE</a:t>
            </a:r>
          </a:p>
        </p:txBody>
      </p:sp>
      <p:sp>
        <p:nvSpPr>
          <p:cNvPr id="11" name="When and where"/>
          <p:cNvSpPr txBox="1"/>
          <p:nvPr/>
        </p:nvSpPr>
        <p:spPr>
          <a:xfrm>
            <a:off x="1188720" y="4142899"/>
            <a:ext cx="10241280" cy="492443"/>
          </a:xfrm>
          <a:prstGeom prst="rect">
            <a:avLst/>
          </a:prstGeom>
          <a:noFill/>
        </p:spPr>
        <p:txBody>
          <a:bodyPr wrap="square" lIns="0" tIns="0" rIns="0" bIns="0" anchor="ctr">
            <a:spAutoFit/>
          </a:bodyPr>
          <a:lstStyle/>
          <a:p>
            <a:pPr algn="l"/>
            <a:r>
              <a:rPr sz="3200" b="1" i="0" dirty="0">
                <a:solidFill>
                  <a:srgbClr val="001840"/>
                </a:solidFill>
                <a:latin typeface="Poppins Bold"/>
              </a:rPr>
              <a:t>Belize</a:t>
            </a:r>
            <a:r>
              <a:rPr lang="en-US" sz="3200" b="1" i="0" dirty="0">
                <a:solidFill>
                  <a:srgbClr val="001840"/>
                </a:solidFill>
                <a:latin typeface="Poppins Bold"/>
              </a:rPr>
              <a:t> City</a:t>
            </a:r>
            <a:r>
              <a:rPr sz="3200" b="1" i="0" dirty="0">
                <a:solidFill>
                  <a:srgbClr val="001840"/>
                </a:solidFill>
                <a:latin typeface="Poppins Bold"/>
              </a:rPr>
              <a:t>, </a:t>
            </a:r>
            <a:r>
              <a:rPr lang="en-US" sz="3200" b="1" i="0" dirty="0">
                <a:solidFill>
                  <a:srgbClr val="001840"/>
                </a:solidFill>
                <a:latin typeface="Poppins Bold"/>
              </a:rPr>
              <a:t>Belize, </a:t>
            </a:r>
            <a:r>
              <a:rPr sz="3200" b="1" i="0" dirty="0">
                <a:solidFill>
                  <a:srgbClr val="001840"/>
                </a:solidFill>
                <a:latin typeface="Poppins Bold"/>
              </a:rPr>
              <a:t>May </a:t>
            </a:r>
            <a:r>
              <a:rPr lang="en-US" sz="3200" b="1" i="0" dirty="0">
                <a:solidFill>
                  <a:srgbClr val="001840"/>
                </a:solidFill>
                <a:latin typeface="Poppins Bold"/>
              </a:rPr>
              <a:t>26 – 28, </a:t>
            </a:r>
            <a:r>
              <a:rPr sz="3200" b="1" i="0" dirty="0">
                <a:solidFill>
                  <a:srgbClr val="001840"/>
                </a:solidFill>
                <a:latin typeface="Poppins Bold"/>
              </a:rPr>
              <a:t>2027</a:t>
            </a:r>
          </a:p>
        </p:txBody>
      </p:sp>
      <p:sp>
        <p:nvSpPr>
          <p:cNvPr id="12" name="Invitation lines"/>
          <p:cNvSpPr txBox="1"/>
          <p:nvPr/>
        </p:nvSpPr>
        <p:spPr>
          <a:xfrm>
            <a:off x="1188720" y="4937760"/>
            <a:ext cx="10241280" cy="2194560"/>
          </a:xfrm>
          <a:prstGeom prst="rect">
            <a:avLst/>
          </a:prstGeom>
          <a:noFill/>
        </p:spPr>
        <p:txBody>
          <a:bodyPr wrap="square" lIns="0" tIns="0" rIns="0" bIns="0" anchor="t">
            <a:spAutoFit/>
          </a:bodyPr>
          <a:lstStyle/>
          <a:p>
            <a:pPr algn="l"/>
            <a:r>
              <a:rPr sz="2200" b="0" i="0">
                <a:solidFill>
                  <a:srgbClr val="001840"/>
                </a:solidFill>
                <a:latin typeface="Poppins"/>
              </a:rPr>
              <a:t>After Bangkok, the next stop is Belize.</a:t>
            </a:r>
          </a:p>
          <a:p>
            <a:pPr algn="l"/>
            <a:r>
              <a:rPr sz="2200" b="0" i="0">
                <a:solidFill>
                  <a:srgbClr val="001840"/>
                </a:solidFill>
                <a:latin typeface="Poppins"/>
              </a:rPr>
              <a:t>Come and see our reef, our farms and our fishers,</a:t>
            </a:r>
          </a:p>
          <a:p>
            <a:pPr algn="l"/>
            <a:r>
              <a:rPr sz="2200" b="0" i="0">
                <a:solidFill>
                  <a:srgbClr val="001840"/>
                </a:solidFill>
                <a:latin typeface="Poppins"/>
              </a:rPr>
              <a:t>and let us continue this conversation in person.</a:t>
            </a:r>
          </a:p>
        </p:txBody>
      </p:sp>
      <p:sp>
        <p:nvSpPr>
          <p:cNvPr id="13" name="Card: hosts"/>
          <p:cNvSpPr/>
          <p:nvPr/>
        </p:nvSpPr>
        <p:spPr>
          <a:xfrm>
            <a:off x="11978640" y="1783080"/>
            <a:ext cx="5760720" cy="5577840"/>
          </a:xfrm>
          <a:prstGeom prst="roundRect">
            <a:avLst>
              <a:gd name="adj" fmla="val 6000"/>
            </a:avLst>
          </a:prstGeom>
          <a:solidFill>
            <a:srgbClr val="EEF2FB"/>
          </a:solidFill>
          <a:ln>
            <a:noFill/>
          </a:ln>
          <a:effectLst/>
        </p:spPr>
        <p:txBody>
          <a:bodyPr rtlCol="0" anchor="ctr"/>
          <a:lstStyle/>
          <a:p>
            <a:pPr algn="ctr"/>
            <a:endParaRPr/>
          </a:p>
        </p:txBody>
      </p:sp>
      <p:sp>
        <p:nvSpPr>
          <p:cNvPr id="14" name="Hosts kicker"/>
          <p:cNvSpPr txBox="1"/>
          <p:nvPr/>
        </p:nvSpPr>
        <p:spPr>
          <a:xfrm>
            <a:off x="12252960" y="1965960"/>
            <a:ext cx="5212080" cy="365760"/>
          </a:xfrm>
          <a:prstGeom prst="rect">
            <a:avLst/>
          </a:prstGeom>
          <a:noFill/>
        </p:spPr>
        <p:txBody>
          <a:bodyPr wrap="square" lIns="0" tIns="0" rIns="0" bIns="0" anchor="ctr">
            <a:spAutoFit/>
          </a:bodyPr>
          <a:lstStyle/>
          <a:p>
            <a:pPr algn="ctr"/>
            <a:r>
              <a:rPr sz="1400" b="1" i="0">
                <a:solidFill>
                  <a:srgbClr val="5C6B77"/>
                </a:solidFill>
                <a:latin typeface="Poppins Bold"/>
              </a:rPr>
              <a:t>HOSTED IN BELIZE BY</a:t>
            </a:r>
          </a:p>
        </p:txBody>
      </p:sp>
      <p:sp>
        <p:nvSpPr>
          <p:cNvPr id="17" name="With"/>
          <p:cNvSpPr txBox="1"/>
          <p:nvPr/>
        </p:nvSpPr>
        <p:spPr>
          <a:xfrm>
            <a:off x="12252959" y="4283691"/>
            <a:ext cx="5212080" cy="365760"/>
          </a:xfrm>
          <a:prstGeom prst="rect">
            <a:avLst/>
          </a:prstGeom>
          <a:noFill/>
        </p:spPr>
        <p:txBody>
          <a:bodyPr wrap="square" lIns="0" tIns="0" rIns="0" bIns="0" anchor="ctr">
            <a:spAutoFit/>
          </a:bodyPr>
          <a:lstStyle/>
          <a:p>
            <a:pPr algn="ctr"/>
            <a:r>
              <a:rPr sz="1600" b="0" i="1">
                <a:solidFill>
                  <a:srgbClr val="5C6B77"/>
                </a:solidFill>
                <a:latin typeface="Poppins"/>
              </a:rPr>
              <a:t>with</a:t>
            </a:r>
          </a:p>
        </p:txBody>
      </p:sp>
      <p:pic>
        <p:nvPicPr>
          <p:cNvPr id="18" name="DBB logo" descr="image.png"/>
          <p:cNvPicPr>
            <a:picLocks noChangeAspect="1"/>
          </p:cNvPicPr>
          <p:nvPr/>
        </p:nvPicPr>
        <p:blipFill>
          <a:blip r:embed="rId5"/>
          <a:stretch>
            <a:fillRect/>
          </a:stretch>
        </p:blipFill>
        <p:spPr>
          <a:xfrm>
            <a:off x="12481559" y="5029200"/>
            <a:ext cx="4754880" cy="1992294"/>
          </a:xfrm>
          <a:prstGeom prst="rect">
            <a:avLst/>
          </a:prstGeom>
        </p:spPr>
      </p:pic>
      <p:pic>
        <p:nvPicPr>
          <p:cNvPr id="4" name="object 5">
            <a:extLst>
              <a:ext uri="{FF2B5EF4-FFF2-40B4-BE49-F238E27FC236}">
                <a16:creationId xmlns:a16="http://schemas.microsoft.com/office/drawing/2014/main" id="{5C3F5AFD-66D1-38D4-E6C1-867281CC0BD8}"/>
              </a:ext>
            </a:extLst>
          </p:cNvPr>
          <p:cNvPicPr/>
          <p:nvPr/>
        </p:nvPicPr>
        <p:blipFill>
          <a:blip r:embed="rId6" cstate="print"/>
          <a:stretch>
            <a:fillRect/>
          </a:stretch>
        </p:blipFill>
        <p:spPr>
          <a:xfrm>
            <a:off x="12252959" y="723900"/>
            <a:ext cx="5263618" cy="49136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700000">
            <a:off x="-3720692" y="-968782"/>
            <a:ext cx="9498784" cy="3226459"/>
            <a:chOff x="0" y="0"/>
            <a:chExt cx="2501737" cy="849767"/>
          </a:xfrm>
        </p:grpSpPr>
        <p:sp>
          <p:nvSpPr>
            <p:cNvPr id="3" name="Freeform 3"/>
            <p:cNvSpPr/>
            <p:nvPr/>
          </p:nvSpPr>
          <p:spPr>
            <a:xfrm>
              <a:off x="0" y="0"/>
              <a:ext cx="2501737" cy="849767"/>
            </a:xfrm>
            <a:custGeom>
              <a:avLst/>
              <a:gdLst/>
              <a:ahLst/>
              <a:cxnLst/>
              <a:rect l="l" t="t" r="r" b="b"/>
              <a:pathLst>
                <a:path w="2501737" h="849767">
                  <a:moveTo>
                    <a:pt x="0" y="0"/>
                  </a:moveTo>
                  <a:lnTo>
                    <a:pt x="2501737" y="0"/>
                  </a:lnTo>
                  <a:lnTo>
                    <a:pt x="2501737" y="849767"/>
                  </a:lnTo>
                  <a:lnTo>
                    <a:pt x="0" y="849767"/>
                  </a:lnTo>
                  <a:close/>
                </a:path>
              </a:pathLst>
            </a:custGeom>
            <a:gradFill rotWithShape="1">
              <a:gsLst>
                <a:gs pos="0">
                  <a:srgbClr val="1941AE">
                    <a:alpha val="100000"/>
                  </a:srgbClr>
                </a:gs>
                <a:gs pos="100000">
                  <a:srgbClr val="1941AE">
                    <a:alpha val="0"/>
                  </a:srgbClr>
                </a:gs>
              </a:gsLst>
              <a:lin ang="0"/>
            </a:gradFill>
          </p:spPr>
          <p:txBody>
            <a:bodyPr/>
            <a:lstStyle/>
            <a:p>
              <a:endParaRPr lang="en-BZ"/>
            </a:p>
          </p:txBody>
        </p:sp>
        <p:sp>
          <p:nvSpPr>
            <p:cNvPr id="4" name="TextBox 4"/>
            <p:cNvSpPr txBox="1"/>
            <p:nvPr/>
          </p:nvSpPr>
          <p:spPr>
            <a:xfrm>
              <a:off x="0" y="-47625"/>
              <a:ext cx="2501737" cy="897392"/>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rot="8100000">
            <a:off x="2788122" y="-347831"/>
            <a:ext cx="3407101" cy="1083658"/>
            <a:chOff x="0" y="0"/>
            <a:chExt cx="897344" cy="285408"/>
          </a:xfrm>
        </p:grpSpPr>
        <p:sp>
          <p:nvSpPr>
            <p:cNvPr id="6" name="Freeform 6"/>
            <p:cNvSpPr/>
            <p:nvPr/>
          </p:nvSpPr>
          <p:spPr>
            <a:xfrm>
              <a:off x="0" y="0"/>
              <a:ext cx="897343" cy="285408"/>
            </a:xfrm>
            <a:custGeom>
              <a:avLst/>
              <a:gdLst/>
              <a:ahLst/>
              <a:cxnLst/>
              <a:rect l="l" t="t" r="r" b="b"/>
              <a:pathLst>
                <a:path w="897343" h="285408">
                  <a:moveTo>
                    <a:pt x="0" y="0"/>
                  </a:moveTo>
                  <a:lnTo>
                    <a:pt x="897343" y="0"/>
                  </a:lnTo>
                  <a:lnTo>
                    <a:pt x="897343" y="285408"/>
                  </a:lnTo>
                  <a:lnTo>
                    <a:pt x="0" y="285408"/>
                  </a:lnTo>
                  <a:close/>
                </a:path>
              </a:pathLst>
            </a:custGeom>
            <a:gradFill rotWithShape="1">
              <a:gsLst>
                <a:gs pos="0">
                  <a:srgbClr val="00CD00">
                    <a:alpha val="100000"/>
                  </a:srgbClr>
                </a:gs>
                <a:gs pos="100000">
                  <a:srgbClr val="FEC70B">
                    <a:alpha val="0"/>
                  </a:srgbClr>
                </a:gs>
              </a:gsLst>
              <a:lin ang="0"/>
            </a:gradFill>
          </p:spPr>
          <p:txBody>
            <a:bodyPr/>
            <a:lstStyle/>
            <a:p>
              <a:endParaRPr lang="en-BZ"/>
            </a:p>
          </p:txBody>
        </p:sp>
        <p:sp>
          <p:nvSpPr>
            <p:cNvPr id="7" name="TextBox 7"/>
            <p:cNvSpPr txBox="1"/>
            <p:nvPr/>
          </p:nvSpPr>
          <p:spPr>
            <a:xfrm>
              <a:off x="0" y="-47625"/>
              <a:ext cx="897344" cy="333033"/>
            </a:xfrm>
            <a:prstGeom prst="rect">
              <a:avLst/>
            </a:prstGeom>
          </p:spPr>
          <p:txBody>
            <a:bodyPr lIns="50800" tIns="50800" rIns="50800" bIns="50800" rtlCol="0" anchor="ctr"/>
            <a:lstStyle/>
            <a:p>
              <a:pPr algn="ctr">
                <a:lnSpc>
                  <a:spcPts val="2100"/>
                </a:lnSpc>
              </a:pPr>
              <a:endParaRPr/>
            </a:p>
          </p:txBody>
        </p:sp>
      </p:grpSp>
      <p:sp>
        <p:nvSpPr>
          <p:cNvPr id="8" name="Freeform 8"/>
          <p:cNvSpPr/>
          <p:nvPr/>
        </p:nvSpPr>
        <p:spPr>
          <a:xfrm>
            <a:off x="5257800" y="2350351"/>
            <a:ext cx="8354892" cy="2354561"/>
          </a:xfrm>
          <a:custGeom>
            <a:avLst/>
            <a:gdLst/>
            <a:ahLst/>
            <a:cxnLst/>
            <a:rect l="l" t="t" r="r" b="b"/>
            <a:pathLst>
              <a:path w="8354892" h="2354561">
                <a:moveTo>
                  <a:pt x="0" y="0"/>
                </a:moveTo>
                <a:lnTo>
                  <a:pt x="8354892" y="0"/>
                </a:lnTo>
                <a:lnTo>
                  <a:pt x="8354892" y="2354560"/>
                </a:lnTo>
                <a:lnTo>
                  <a:pt x="0" y="23545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BZ"/>
          </a:p>
        </p:txBody>
      </p:sp>
      <p:sp>
        <p:nvSpPr>
          <p:cNvPr id="9" name="TextBox 9"/>
          <p:cNvSpPr txBox="1"/>
          <p:nvPr/>
        </p:nvSpPr>
        <p:spPr>
          <a:xfrm>
            <a:off x="10433145" y="8217165"/>
            <a:ext cx="7356398" cy="559435"/>
          </a:xfrm>
          <a:prstGeom prst="rect">
            <a:avLst/>
          </a:prstGeom>
        </p:spPr>
        <p:txBody>
          <a:bodyPr lIns="0" tIns="0" rIns="0" bIns="0" rtlCol="0" anchor="t">
            <a:spAutoFit/>
          </a:bodyPr>
          <a:lstStyle/>
          <a:p>
            <a:pPr marL="0" lvl="0" indent="0" algn="ctr">
              <a:lnSpc>
                <a:spcPts val="4339"/>
              </a:lnSpc>
              <a:spcBef>
                <a:spcPct val="0"/>
              </a:spcBef>
            </a:pPr>
            <a:r>
              <a:rPr lang="en-US" sz="3099" b="1" dirty="0">
                <a:solidFill>
                  <a:srgbClr val="003053"/>
                </a:solidFill>
                <a:latin typeface="Poppins Bold"/>
                <a:ea typeface="Poppins Bold"/>
                <a:cs typeface="Poppins Bold"/>
                <a:sym typeface="Poppins Bold"/>
              </a:rPr>
              <a:t>From Emergence to Impact</a:t>
            </a:r>
          </a:p>
        </p:txBody>
      </p:sp>
      <p:pic>
        <p:nvPicPr>
          <p:cNvPr id="12" name="DFC logo" descr="dfc_logo_upload.png"/>
          <p:cNvPicPr>
            <a:picLocks noChangeAspect="1"/>
          </p:cNvPicPr>
          <p:nvPr/>
        </p:nvPicPr>
        <p:blipFill>
          <a:blip r:embed="rId4"/>
          <a:stretch>
            <a:fillRect/>
          </a:stretch>
        </p:blipFill>
        <p:spPr>
          <a:xfrm>
            <a:off x="2935899" y="5742089"/>
            <a:ext cx="3239410" cy="2743200"/>
          </a:xfrm>
          <a:prstGeom prst="rect">
            <a:avLst/>
          </a:prstGeom>
        </p:spPr>
      </p:pic>
      <p:pic>
        <p:nvPicPr>
          <p:cNvPr id="13" name="Transition arrow" descr="arrowOrange.png"/>
          <p:cNvPicPr>
            <a:picLocks noChangeAspect="1"/>
          </p:cNvPicPr>
          <p:nvPr/>
        </p:nvPicPr>
        <p:blipFill>
          <a:blip r:embed="rId5"/>
          <a:stretch>
            <a:fillRect/>
          </a:stretch>
        </p:blipFill>
        <p:spPr>
          <a:xfrm>
            <a:off x="7565781" y="6214238"/>
            <a:ext cx="1869465" cy="1250262"/>
          </a:xfrm>
          <a:prstGeom prst="rect">
            <a:avLst/>
          </a:prstGeom>
        </p:spPr>
      </p:pic>
      <p:pic>
        <p:nvPicPr>
          <p:cNvPr id="14" name="DBB logo" descr="image.png"/>
          <p:cNvPicPr>
            <a:picLocks noChangeAspect="1"/>
          </p:cNvPicPr>
          <p:nvPr/>
        </p:nvPicPr>
        <p:blipFill>
          <a:blip r:embed="rId6"/>
          <a:stretch>
            <a:fillRect/>
          </a:stretch>
        </p:blipFill>
        <p:spPr>
          <a:xfrm>
            <a:off x="10993885" y="5742089"/>
            <a:ext cx="5237613" cy="219456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TotalTime>
  <Words>2199</Words>
  <Application>Microsoft Office PowerPoint</Application>
  <PresentationFormat>Custom</PresentationFormat>
  <Paragraphs>196</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Poppins</vt:lpstr>
      <vt:lpstr>Calibri</vt:lpstr>
      <vt:lpstr>Poppins Bold</vt:lpstr>
      <vt:lpstr>Telegraf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DBB-Metamorphosis PPT Template</dc:title>
  <dc:creator>Manoellie Torres</dc:creator>
  <cp:lastModifiedBy>Henry Anderson</cp:lastModifiedBy>
  <cp:revision>4</cp:revision>
  <dcterms:created xsi:type="dcterms:W3CDTF">2006-08-16T00:00:00Z</dcterms:created>
  <dcterms:modified xsi:type="dcterms:W3CDTF">2026-10-19T15:01:56Z</dcterms:modified>
  <dc:identifier>DAHP74UNQ4w</dc:identifier>
</cp:coreProperties>
</file>