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99A"/>
    <a:srgbClr val="1E9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06B6FD-6705-4BAA-A2AA-17E1D7B1BA38}" v="7" dt="2026-10-23T12:50:49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01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XT Tiphaine Ferry" userId="1eb2d9d2-9d0b-4179-971e-41f0ab1ec97f" providerId="ADAL" clId="{29B0A74F-BDBD-4EE1-8C08-5879BCFDC10D}"/>
    <pc:docChg chg="mod modSld modMainMaster">
      <pc:chgData name="EXT Tiphaine Ferry" userId="1eb2d9d2-9d0b-4179-971e-41f0ab1ec97f" providerId="ADAL" clId="{29B0A74F-BDBD-4EE1-8C08-5879BCFDC10D}" dt="2026-10-23T12:51:09.441" v="6" actId="207"/>
      <pc:docMkLst>
        <pc:docMk/>
      </pc:docMkLst>
      <pc:sldChg chg="modSp mod setBg">
        <pc:chgData name="EXT Tiphaine Ferry" userId="1eb2d9d2-9d0b-4179-971e-41f0ab1ec97f" providerId="ADAL" clId="{29B0A74F-BDBD-4EE1-8C08-5879BCFDC10D}" dt="2026-10-23T12:51:09.441" v="6" actId="207"/>
        <pc:sldMkLst>
          <pc:docMk/>
          <pc:sldMk cId="0" sldId="256"/>
        </pc:sldMkLst>
        <pc:spChg chg="mod">
          <ac:chgData name="EXT Tiphaine Ferry" userId="1eb2d9d2-9d0b-4179-971e-41f0ab1ec97f" providerId="ADAL" clId="{29B0A74F-BDBD-4EE1-8C08-5879BCFDC10D}" dt="2026-10-23T12:51:09.441" v="6" actId="207"/>
          <ac:spMkLst>
            <pc:docMk/>
            <pc:sldMk cId="0" sldId="256"/>
            <ac:spMk id="2" creationId="{00000000-0000-0000-0000-000000000000}"/>
          </ac:spMkLst>
        </pc:spChg>
        <pc:spChg chg="mod">
          <ac:chgData name="EXT Tiphaine Ferry" userId="1eb2d9d2-9d0b-4179-971e-41f0ab1ec97f" providerId="ADAL" clId="{29B0A74F-BDBD-4EE1-8C08-5879BCFDC10D}" dt="2026-10-23T12:50:58.976" v="2" actId="207"/>
          <ac:spMkLst>
            <pc:docMk/>
            <pc:sldMk cId="0" sldId="256"/>
            <ac:spMk id="4" creationId="{00000000-0000-0000-0000-000000000000}"/>
          </ac:spMkLst>
        </pc:spChg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0" sldId="257"/>
        </pc:sldMkLst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0" sldId="258"/>
        </pc:sldMkLst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0" sldId="259"/>
        </pc:sldMkLst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0" sldId="260"/>
        </pc:sldMkLst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0" sldId="261"/>
        </pc:sldMkLst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0" sldId="262"/>
        </pc:sldMkLst>
      </pc:sldChg>
      <pc:sldChg chg="setBg">
        <pc:chgData name="EXT Tiphaine Ferry" userId="1eb2d9d2-9d0b-4179-971e-41f0ab1ec97f" providerId="ADAL" clId="{29B0A74F-BDBD-4EE1-8C08-5879BCFDC10D}" dt="2026-10-23T12:50:39.907" v="1"/>
        <pc:sldMkLst>
          <pc:docMk/>
          <pc:sldMk cId="4286934388" sldId="266"/>
        </pc:sldMkLst>
      </pc:sldChg>
      <pc:sldMasterChg chg="setBg modSldLayout">
        <pc:chgData name="EXT Tiphaine Ferry" userId="1eb2d9d2-9d0b-4179-971e-41f0ab1ec97f" providerId="ADAL" clId="{29B0A74F-BDBD-4EE1-8C08-5879BCFDC10D}" dt="2026-10-23T12:50:39.907" v="1"/>
        <pc:sldMasterMkLst>
          <pc:docMk/>
          <pc:sldMasterMk cId="3451627480" sldId="2147483680"/>
        </pc:sldMasterMkLst>
        <pc:sldLayoutChg chg="setBg">
          <pc:chgData name="EXT Tiphaine Ferry" userId="1eb2d9d2-9d0b-4179-971e-41f0ab1ec97f" providerId="ADAL" clId="{29B0A74F-BDBD-4EE1-8C08-5879BCFDC10D}" dt="2026-10-23T12:50:39.907" v="1"/>
          <pc:sldLayoutMkLst>
            <pc:docMk/>
            <pc:sldMasterMk cId="3451627480" sldId="2147483680"/>
            <pc:sldLayoutMk cId="3506519402" sldId="214748369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52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CEBCA-898A-979C-0AB9-A566CDD0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8CFEA4-5492-C5B1-D086-34A40052F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DAF81-B99F-91BC-C5D8-F757251E1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3049A-EE49-C678-68A6-4490E153EA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2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5DC7F-D5D8-EED7-1986-2B322BA70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FED26-10BE-E344-4FCD-D2E0126D1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EA6F4-59EA-4477-A3B2-6FA411ABE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DF410-40F5-A8F6-8BF5-0AE37010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1A9EE-AB39-EF78-8887-665B09006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5123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BB1F-48C3-3026-D61D-AF8712A25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B8C5B-ED4B-33B4-F3A1-3AAB70F20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EABD5-8989-CD1D-C73E-F1A3D1379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71BB8-8317-3CF2-6992-5EEE3FFA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C6220-35A4-5C20-99B5-AC126816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1720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3C3D-E485-4663-9440-442EB820B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F551F-28C8-1DF4-B0B7-1E711F8D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8A953-F2CF-792B-EA3A-4545E6FA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9961C-B98F-856E-1F3B-DD31766D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1BD9A-4CF3-716E-34BA-7295EAEA1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68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0ABF-EC85-1ADF-30BF-96199545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A4821-A097-C42E-02AD-212E26CAF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F6511-5DF2-7B63-D64D-04AA1B41F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C7492-8695-EC4B-B4E5-55D0EE5C7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B2886-08E0-F9F6-37C2-D898E17B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5DA0C-E1FB-D282-7FE2-BB8EB789D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0722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A15E8-144A-41DA-F4B7-72F98F90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3752-EF09-6236-C249-86E132888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9BD34-AC87-5AF8-BBF2-5D0B057A3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3CC096-89D6-BDC1-040E-FEA2A478C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1A0162-09EA-C5DD-1FE9-EA2E207A6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8F1AB6-1BCB-DE21-B704-3D6C696C6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5C3746-E986-2894-EF54-5A981A52E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071F53-0A13-40CA-0075-E93A61BA2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8683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8D75E-0558-7554-5A4C-A5A51268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D529EE-AD30-E4A4-372C-5AA774E9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AD46F7-1FD1-3435-CC8F-A63DB51D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388297-9B5F-2387-0DE2-758EE444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362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2B4854-3D05-5399-CFAB-F4271C17E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B72D24-2DCC-22DE-D2E8-ADDC0403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BB759-1E57-5AD4-6832-A19CC28A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6109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CFADA-5BED-C85A-7CFD-051F3A70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9075-E331-6554-66E5-2EBD8E4A0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4DFCC-33FB-42E3-8CF6-FEC940147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22B08-9E6F-C2A0-F2A2-152013BB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A4AAA-6144-B697-33D7-7EA8AF563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FDA0-A0FA-E688-D2A4-D1091502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6887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2FCD-3E73-8D2B-9016-B8C64B43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52686D-98EF-998E-02A0-5D6FE9F6D25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3372C-A925-53A5-B347-B7DD82038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C5F50-67E6-6671-32CA-6B8C2789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68028-D088-C7BE-FF94-84A518F5B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21F83-C0FE-6710-1DA4-EEB91ADD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892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8F3FB-F68F-6862-C7B5-97EC44DB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C1D283-44B3-0B91-7216-CA4AA8BD3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13008-41C6-6704-82D9-A0A15EF11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B5A25-C5FC-5202-59D6-8E46DB58A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3F5C7-7F38-B218-6068-254499B86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5906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A60FAE-2FA3-7348-85D4-58FC12AF1B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9B33FB-C9A8-2A60-4F15-BAACE4020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BA495-70B9-B7F1-E6B0-AEFBC441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5D7A9-7836-1DE9-36AB-5862E305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36B51-EFC4-329F-5FAE-CA1812F1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1048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049000" cy="3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600" dirty="0">
                <a:solidFill>
                  <a:srgbClr val="1A1D2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584200" y="1313160"/>
            <a:ext cx="10795000" cy="473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5464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0651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4E66C1-7380-B89A-7CF3-B16438751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28A1F-BF81-4C14-0FAD-1EBF92680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8561D-F947-EF79-6D35-BB3A04FF49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F280C-89A8-01B5-D5BA-332857491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3D8DB-0B99-A2E8-14AD-EF716B822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62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0774" cy="6858000"/>
          </a:xfrm>
          <a:prstGeom prst="rect">
            <a:avLst/>
          </a:prstGeom>
          <a:solidFill>
            <a:srgbClr val="01699A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349250"/>
            <a:ext cx="108310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SFI × AGRI-PDB PLATFORM WEBINAR / 22 OCTOBER 2026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92150" y="1143000"/>
            <a:ext cx="10876852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chemeClr val="accent1"/>
                </a:solidFill>
                <a:latin typeface="Aptos" panose="020B0004020202020204" pitchFamily="34" charset="0"/>
              </a:rPr>
              <a:t>School meals as a food systems investment </a:t>
            </a:r>
            <a:endParaRPr lang="en-US" sz="350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11200" y="1841500"/>
            <a:ext cx="10451719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1A1D24"/>
                </a:solidFill>
                <a:latin typeface="Aptos" panose="020B0004020202020204" pitchFamily="34" charset="0"/>
                <a:cs typeface="Arial" pitchFamily="34" charset="-120"/>
              </a:rPr>
              <a:t>The Role of Agri-PDBs</a:t>
            </a:r>
            <a:endParaRPr lang="en-US" sz="2400" dirty="0">
              <a:latin typeface="Aptos" panose="020B0004020202020204" pitchFamily="34" charset="0"/>
            </a:endParaRPr>
          </a:p>
        </p:txBody>
      </p:sp>
      <p:pic>
        <p:nvPicPr>
          <p:cNvPr id="11" name="Picture 10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F0CFAAAF-7109-32BA-BBA6-6992D62D7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  <p:pic>
        <p:nvPicPr>
          <p:cNvPr id="16" name="Food eggs" descr="1_eggs.png">
            <a:extLst>
              <a:ext uri="{FF2B5EF4-FFF2-40B4-BE49-F238E27FC236}">
                <a16:creationId xmlns:a16="http://schemas.microsoft.com/office/drawing/2014/main" id="{A744BEEA-8584-9A95-B8F3-CCB7A78A7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875" y="5073650"/>
            <a:ext cx="1679575" cy="1676400"/>
          </a:xfrm>
          <a:prstGeom prst="rect">
            <a:avLst/>
          </a:prstGeom>
        </p:spPr>
      </p:pic>
      <p:pic>
        <p:nvPicPr>
          <p:cNvPr id="17" name="Food noodletray" descr="2_noodletray.png">
            <a:extLst>
              <a:ext uri="{FF2B5EF4-FFF2-40B4-BE49-F238E27FC236}">
                <a16:creationId xmlns:a16="http://schemas.microsoft.com/office/drawing/2014/main" id="{1CF74B17-72D9-E840-69DA-DB5E1A086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700" y="4394200"/>
            <a:ext cx="2514600" cy="2463800"/>
          </a:xfrm>
          <a:prstGeom prst="rect">
            <a:avLst/>
          </a:prstGeom>
        </p:spPr>
      </p:pic>
      <p:pic>
        <p:nvPicPr>
          <p:cNvPr id="18" name="Food salad" descr="3_salad.png">
            <a:extLst>
              <a:ext uri="{FF2B5EF4-FFF2-40B4-BE49-F238E27FC236}">
                <a16:creationId xmlns:a16="http://schemas.microsoft.com/office/drawing/2014/main" id="{9E5B735D-FF8D-BA56-6BE0-4611BB6D50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0300" y="4867275"/>
            <a:ext cx="2070100" cy="1990725"/>
          </a:xfrm>
          <a:prstGeom prst="rect">
            <a:avLst/>
          </a:prstGeom>
        </p:spPr>
      </p:pic>
      <p:pic>
        <p:nvPicPr>
          <p:cNvPr id="19" name="Food potatotray" descr="4_potatotray.png">
            <a:extLst>
              <a:ext uri="{FF2B5EF4-FFF2-40B4-BE49-F238E27FC236}">
                <a16:creationId xmlns:a16="http://schemas.microsoft.com/office/drawing/2014/main" id="{EF13E163-5B45-C527-110B-C64E0E4EC9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6150" y="4997450"/>
            <a:ext cx="2676525" cy="1841500"/>
          </a:xfrm>
          <a:prstGeom prst="rect">
            <a:avLst/>
          </a:prstGeom>
        </p:spPr>
      </p:pic>
      <p:pic>
        <p:nvPicPr>
          <p:cNvPr id="20" name="Food leaf2" descr="5_leaf2.png">
            <a:extLst>
              <a:ext uri="{FF2B5EF4-FFF2-40B4-BE49-F238E27FC236}">
                <a16:creationId xmlns:a16="http://schemas.microsoft.com/office/drawing/2014/main" id="{550FAFD2-4CEC-C25F-06B3-253D5D235F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9975" y="4606925"/>
            <a:ext cx="730250" cy="438150"/>
          </a:xfrm>
          <a:prstGeom prst="rect">
            <a:avLst/>
          </a:prstGeom>
        </p:spPr>
      </p:pic>
      <p:pic>
        <p:nvPicPr>
          <p:cNvPr id="21" name="Food banana" descr="6_banana.png">
            <a:extLst>
              <a:ext uri="{FF2B5EF4-FFF2-40B4-BE49-F238E27FC236}">
                <a16:creationId xmlns:a16="http://schemas.microsoft.com/office/drawing/2014/main" id="{35F39038-A1DE-86BE-5281-72AC43C370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88575" y="5032375"/>
            <a:ext cx="2003425" cy="923925"/>
          </a:xfrm>
          <a:prstGeom prst="rect">
            <a:avLst/>
          </a:prstGeom>
        </p:spPr>
      </p:pic>
      <p:pic>
        <p:nvPicPr>
          <p:cNvPr id="22" name="Food orange" descr="7_orange.png">
            <a:extLst>
              <a:ext uri="{FF2B5EF4-FFF2-40B4-BE49-F238E27FC236}">
                <a16:creationId xmlns:a16="http://schemas.microsoft.com/office/drawing/2014/main" id="{114BA957-6AB3-5887-2D49-DB0E4FB9FD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9525" y="3946525"/>
            <a:ext cx="768350" cy="768350"/>
          </a:xfrm>
          <a:prstGeom prst="rect">
            <a:avLst/>
          </a:prstGeom>
        </p:spPr>
      </p:pic>
      <p:pic>
        <p:nvPicPr>
          <p:cNvPr id="23" name="Food pep_r" descr="8_pep_r.png">
            <a:extLst>
              <a:ext uri="{FF2B5EF4-FFF2-40B4-BE49-F238E27FC236}">
                <a16:creationId xmlns:a16="http://schemas.microsoft.com/office/drawing/2014/main" id="{D721975B-1F15-7496-1B7C-381B23EBF8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03725" y="4038600"/>
            <a:ext cx="200025" cy="523875"/>
          </a:xfrm>
          <a:prstGeom prst="rect">
            <a:avLst/>
          </a:prstGeom>
        </p:spPr>
      </p:pic>
      <p:pic>
        <p:nvPicPr>
          <p:cNvPr id="24" name="Food pep_y1" descr="9_pep_y1.png">
            <a:extLst>
              <a:ext uri="{FF2B5EF4-FFF2-40B4-BE49-F238E27FC236}">
                <a16:creationId xmlns:a16="http://schemas.microsoft.com/office/drawing/2014/main" id="{F90818C5-FE75-6CA8-492E-B8A6B357B3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0" y="4248150"/>
            <a:ext cx="460375" cy="311150"/>
          </a:xfrm>
          <a:prstGeom prst="rect">
            <a:avLst/>
          </a:prstGeom>
        </p:spPr>
      </p:pic>
      <p:pic>
        <p:nvPicPr>
          <p:cNvPr id="25" name="Food broccoli" descr="10_broccoli.png">
            <a:extLst>
              <a:ext uri="{FF2B5EF4-FFF2-40B4-BE49-F238E27FC236}">
                <a16:creationId xmlns:a16="http://schemas.microsoft.com/office/drawing/2014/main" id="{B154C7F3-AB68-EBB5-AAAA-267CEBA854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35075" y="4114800"/>
            <a:ext cx="590550" cy="546100"/>
          </a:xfrm>
          <a:prstGeom prst="rect">
            <a:avLst/>
          </a:prstGeom>
        </p:spPr>
      </p:pic>
      <p:pic>
        <p:nvPicPr>
          <p:cNvPr id="26" name="Food cube1" descr="11_cube1.png">
            <a:extLst>
              <a:ext uri="{FF2B5EF4-FFF2-40B4-BE49-F238E27FC236}">
                <a16:creationId xmlns:a16="http://schemas.microsoft.com/office/drawing/2014/main" id="{7E97CD5F-1234-9580-21CB-D3E9AB36AB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81550" y="4527550"/>
            <a:ext cx="203200" cy="190500"/>
          </a:xfrm>
          <a:prstGeom prst="rect">
            <a:avLst/>
          </a:prstGeom>
        </p:spPr>
      </p:pic>
      <p:pic>
        <p:nvPicPr>
          <p:cNvPr id="27" name="Food pep_y3" descr="12_pep_y3.png">
            <a:extLst>
              <a:ext uri="{FF2B5EF4-FFF2-40B4-BE49-F238E27FC236}">
                <a16:creationId xmlns:a16="http://schemas.microsoft.com/office/drawing/2014/main" id="{002DC39A-1070-D0AE-28F4-38061F9AD20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42725" y="4108450"/>
            <a:ext cx="425450" cy="349250"/>
          </a:xfrm>
          <a:prstGeom prst="rect">
            <a:avLst/>
          </a:prstGeom>
        </p:spPr>
      </p:pic>
      <p:pic>
        <p:nvPicPr>
          <p:cNvPr id="28" name="Food cube2" descr="13_cube2.png">
            <a:extLst>
              <a:ext uri="{FF2B5EF4-FFF2-40B4-BE49-F238E27FC236}">
                <a16:creationId xmlns:a16="http://schemas.microsoft.com/office/drawing/2014/main" id="{55FA2324-EF3F-6918-7773-7AE4A905AB3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38350" y="3810000"/>
            <a:ext cx="180975" cy="149225"/>
          </a:xfrm>
          <a:prstGeom prst="rect">
            <a:avLst/>
          </a:prstGeom>
        </p:spPr>
      </p:pic>
      <p:sp>
        <p:nvSpPr>
          <p:cNvPr id="29" name="Shape 4">
            <a:extLst>
              <a:ext uri="{FF2B5EF4-FFF2-40B4-BE49-F238E27FC236}">
                <a16:creationId xmlns:a16="http://schemas.microsoft.com/office/drawing/2014/main" id="{180D0CBF-67F9-C142-E60E-A72FA840F66B}"/>
              </a:ext>
            </a:extLst>
          </p:cNvPr>
          <p:cNvSpPr/>
          <p:nvPr/>
        </p:nvSpPr>
        <p:spPr>
          <a:xfrm flipV="1">
            <a:off x="636504" y="2233033"/>
            <a:ext cx="11299800" cy="45719"/>
          </a:xfrm>
          <a:prstGeom prst="rect">
            <a:avLst/>
          </a:prstGeom>
          <a:solidFill>
            <a:srgbClr val="1A1D24">
              <a:alpha val="14000"/>
            </a:srgbClr>
          </a:solidFill>
          <a:ln/>
        </p:spPr>
        <p:txBody>
          <a:bodyPr/>
          <a:lstStyle/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46A44972-7139-C5C4-335A-577A3B07F169}"/>
              </a:ext>
            </a:extLst>
          </p:cNvPr>
          <p:cNvSpPr/>
          <p:nvPr/>
        </p:nvSpPr>
        <p:spPr>
          <a:xfrm>
            <a:off x="4984750" y="2402733"/>
            <a:ext cx="6975022" cy="401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21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Thursday 22 October  2026  - 2:00 – 3:30 PM CEST</a:t>
            </a:r>
            <a:endParaRPr lang="en-US" sz="21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380470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dirty="0">
                <a:solidFill>
                  <a:srgbClr val="01699A"/>
                </a:solidFill>
                <a:latin typeface="Aptos" panose="020B0004020202020204" pitchFamily="34" charset="0"/>
              </a:rPr>
              <a:t>School meals demand and PDB Finance</a:t>
            </a:r>
            <a:endParaRPr lang="en-US" sz="2600" dirty="0">
              <a:solidFill>
                <a:srgbClr val="01699A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6900" y="1181100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School meals create recurring demand. PDBs have significant agricultural finance.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96900" y="1644650"/>
            <a:ext cx="10998200" cy="1905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7700" y="1879600"/>
            <a:ext cx="6527800" cy="2933700"/>
          </a:xfrm>
          <a:prstGeom prst="roundRect">
            <a:avLst>
              <a:gd name="adj" fmla="val 5844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76300" y="2063750"/>
            <a:ext cx="620039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SCHOOL MEALS DEMAND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89000" y="2552700"/>
            <a:ext cx="1962150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80"/>
              </a:lnSpc>
              <a:buNone/>
            </a:pPr>
            <a:r>
              <a:rPr lang="en-US" sz="34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466m</a:t>
            </a:r>
            <a:endParaRPr lang="en-US" sz="3400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89000" y="3340100"/>
            <a:ext cx="1471141" cy="7543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20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children reached globally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889250" y="2552700"/>
            <a:ext cx="1962150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80"/>
              </a:lnSpc>
              <a:buNone/>
            </a:pPr>
            <a:r>
              <a:rPr lang="en-US" sz="34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$84bn</a:t>
            </a:r>
            <a:endParaRPr lang="en-US" sz="3400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889250" y="3340099"/>
            <a:ext cx="1597914" cy="7543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20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annual spending on school meals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889500" y="2552700"/>
            <a:ext cx="1962150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080"/>
              </a:lnSpc>
              <a:buNone/>
            </a:pPr>
            <a:r>
              <a:rPr lang="en-US" sz="34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57%</a:t>
            </a:r>
            <a:endParaRPr lang="en-US" sz="34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889500" y="3340100"/>
            <a:ext cx="1883664" cy="75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20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of programmes aim to benefit smallholders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97750" y="1879600"/>
            <a:ext cx="4102100" cy="2933700"/>
          </a:xfrm>
          <a:prstGeom prst="roundRect">
            <a:avLst>
              <a:gd name="adj" fmla="val 5844"/>
            </a:avLst>
          </a:prstGeom>
          <a:solidFill>
            <a:srgbClr val="E2F1EA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645400" y="2063750"/>
            <a:ext cx="37934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PUBLIC DEVELOPMENT BANKS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26350" y="2559050"/>
            <a:ext cx="1651000" cy="497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≈⅔</a:t>
            </a:r>
            <a:endParaRPr lang="en-US" sz="3100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33935" y="2632670"/>
            <a:ext cx="2073338" cy="779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20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of formal agricultural finance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632700" y="3568700"/>
            <a:ext cx="3575050" cy="1270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26350" y="3657600"/>
            <a:ext cx="2112582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≈$1.4tn</a:t>
            </a:r>
            <a:endParaRPr lang="en-US" sz="2700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933935" y="3717278"/>
            <a:ext cx="1670565" cy="1060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20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Annual investment 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17550" y="5143500"/>
            <a:ext cx="10706100" cy="711200"/>
          </a:xfrm>
          <a:prstGeom prst="roundRect">
            <a:avLst>
              <a:gd name="adj" fmla="val 16964"/>
            </a:avLst>
          </a:prstGeom>
          <a:solidFill>
            <a:srgbClr val="FFFDF9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71931" y="5216439"/>
            <a:ext cx="10451719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40"/>
              </a:lnSpc>
            </a:pPr>
            <a:r>
              <a:rPr lang="en-US" sz="1600" b="1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The opportunity:</a:t>
            </a:r>
            <a:r>
              <a:rPr lang="en-US" sz="1600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 Leverage school meals demand to unlock investment in local food value chains, while shaping more nutritious, inclusive and climate-resilient food systems. 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4390" y="6388100"/>
            <a:ext cx="1007237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Sources: WFP (2025); GCNF (2024); Agri-PDB Platform (2024 annual report).</a:t>
            </a:r>
            <a:endParaRPr lang="en-US" sz="1200" dirty="0">
              <a:latin typeface="Aptos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/>
            <a:r>
              <a:rPr sz="1600" dirty="0">
                <a:solidFill>
                  <a:srgbClr val="61706C"/>
                </a:solidFill>
                <a:latin typeface="Aptos" panose="020B0004020202020204" pitchFamily="34" charset="0"/>
              </a:rPr>
              <a:t>2</a:t>
            </a:r>
          </a:p>
        </p:txBody>
      </p:sp>
      <p:pic>
        <p:nvPicPr>
          <p:cNvPr id="27" name="Picture 26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A60A7AD7-3570-0A53-EB53-90812EE54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380470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dirty="0">
                <a:solidFill>
                  <a:srgbClr val="01699A"/>
                </a:solidFill>
                <a:latin typeface="Aptos" panose="020B0004020202020204" pitchFamily="34" charset="0"/>
              </a:rPr>
              <a:t>School meals demand reaches across the food value chain</a:t>
            </a:r>
            <a:endParaRPr lang="en-US" sz="2600" dirty="0">
              <a:solidFill>
                <a:srgbClr val="01699A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6900" y="1181100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20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Agri-PDBs can finance value chain actors at different nodes 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96900" y="1644650"/>
            <a:ext cx="10998200" cy="1905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pic>
        <p:nvPicPr>
          <p:cNvPr id="7" name="Image 0" descr="Value chain stages: inputs and extension, farming, aggregation, processing, retail/distribution, with the programme procuring and the funder paying"/>
          <p:cNvPicPr>
            <a:picLocks noChangeAspect="1"/>
          </p:cNvPicPr>
          <p:nvPr/>
        </p:nvPicPr>
        <p:blipFill>
          <a:blip r:embed="rId3"/>
          <a:srcRect t="-55" b="-55"/>
          <a:stretch/>
        </p:blipFill>
        <p:spPr>
          <a:xfrm>
            <a:off x="666750" y="1936750"/>
            <a:ext cx="10890250" cy="282575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66750" y="4889500"/>
            <a:ext cx="10864850" cy="869950"/>
          </a:xfrm>
          <a:prstGeom prst="roundRect">
            <a:avLst>
              <a:gd name="adj" fmla="val 16058"/>
            </a:avLst>
          </a:prstGeom>
          <a:solidFill>
            <a:srgbClr val="E2F1EA"/>
          </a:solidFill>
          <a:ln/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920750" y="5054600"/>
            <a:ext cx="10641394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25"/>
              </a:lnSpc>
              <a:buNone/>
            </a:pPr>
            <a:r>
              <a:rPr lang="en-US" sz="1700" b="1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School meals procurement can create structured demand – farmers, cooperatives, and agribusinesses need the capacity and financing to respond.</a:t>
            </a:r>
            <a:endParaRPr lang="en-US" sz="1700" dirty="0">
              <a:latin typeface="Aptos" panose="020B00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algn="r"/>
            <a:r>
              <a:rPr lang="en-US" sz="1600" dirty="0">
                <a:solidFill>
                  <a:srgbClr val="61706C"/>
                </a:solidFill>
                <a:latin typeface="Aptos" panose="020B0004020202020204" pitchFamily="34" charset="0"/>
              </a:rPr>
              <a:t>3</a:t>
            </a:r>
            <a:endParaRPr sz="1600" dirty="0">
              <a:solidFill>
                <a:srgbClr val="61706C"/>
              </a:solidFill>
              <a:latin typeface="Aptos" panose="020B0004020202020204" pitchFamily="34" charset="0"/>
            </a:endParaRPr>
          </a:p>
        </p:txBody>
      </p:sp>
      <p:pic>
        <p:nvPicPr>
          <p:cNvPr id="13" name="Picture 12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38B0A40D-DDF6-793F-CCC7-67C64102F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380470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dirty="0">
                <a:solidFill>
                  <a:srgbClr val="01699A"/>
                </a:solidFill>
                <a:latin typeface="Aptos" panose="020B0004020202020204" pitchFamily="34" charset="0"/>
              </a:rPr>
              <a:t>Homegrown school feeding requires both demand and supply </a:t>
            </a:r>
            <a:endParaRPr lang="en-US" sz="2600" dirty="0">
              <a:solidFill>
                <a:srgbClr val="01699A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6900" y="1181100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820"/>
              </a:lnSpc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Well-designed procurement can open reliable markets for smallholder farmers and local agribusinesses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96900" y="1644650"/>
            <a:ext cx="10998200" cy="1905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66750" y="2025650"/>
            <a:ext cx="2089150" cy="1092200"/>
          </a:xfrm>
          <a:prstGeom prst="roundRect">
            <a:avLst>
              <a:gd name="adj" fmla="val 9884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87400" y="2203450"/>
            <a:ext cx="190982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WHAT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87400" y="2540000"/>
            <a:ext cx="1909826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menu (commodities) and quality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971800" y="2025650"/>
            <a:ext cx="2089150" cy="1092200"/>
          </a:xfrm>
          <a:prstGeom prst="roundRect">
            <a:avLst>
              <a:gd name="adj" fmla="val 9884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092450" y="2203450"/>
            <a:ext cx="190982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HOW MUCH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092450" y="2540000"/>
            <a:ext cx="1909826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Quantities and contract sizes 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270500" y="2025650"/>
            <a:ext cx="2089150" cy="1092200"/>
          </a:xfrm>
          <a:prstGeom prst="roundRect">
            <a:avLst>
              <a:gd name="adj" fmla="val 9884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397500" y="2203450"/>
            <a:ext cx="190982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PRICE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397500" y="2540000"/>
            <a:ext cx="1909826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Fair prices for buyers and suppliers 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575550" y="2025650"/>
            <a:ext cx="2089150" cy="1092200"/>
          </a:xfrm>
          <a:prstGeom prst="roundRect">
            <a:avLst>
              <a:gd name="adj" fmla="val 9884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96200" y="2203450"/>
            <a:ext cx="190982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DELIVERY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96200" y="2540000"/>
            <a:ext cx="190982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when, where, how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880600" y="2025650"/>
            <a:ext cx="2089150" cy="1092200"/>
          </a:xfrm>
          <a:prstGeom prst="roundRect">
            <a:avLst>
              <a:gd name="adj" fmla="val 9884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001250" y="2203450"/>
            <a:ext cx="190982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PAYMENT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001250" y="2540000"/>
            <a:ext cx="1909826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Predictable and timely payments 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42950" y="3384550"/>
            <a:ext cx="511467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kern="0" spc="50" dirty="0">
                <a:solidFill>
                  <a:srgbClr val="1E9F73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DEMAND-SIDE POLICY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66750" y="3849886"/>
            <a:ext cx="5105400" cy="1301750"/>
          </a:xfrm>
          <a:prstGeom prst="roundRect">
            <a:avLst>
              <a:gd name="adj" fmla="val 10732"/>
            </a:avLst>
          </a:prstGeom>
          <a:solidFill>
            <a:srgbClr val="E2F1EA"/>
          </a:solidFill>
          <a:ln/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99921" y="3877270"/>
            <a:ext cx="4800727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25"/>
              </a:lnSpc>
              <a:buNone/>
            </a:pPr>
            <a:r>
              <a:rPr lang="en-US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Credible public purchasing commitments</a:t>
            </a:r>
          </a:p>
          <a:p>
            <a:pPr marL="0" indent="0" algn="l">
              <a:buNone/>
            </a:pPr>
            <a:endParaRPr lang="en-US" sz="1000" b="1" dirty="0">
              <a:solidFill>
                <a:srgbClr val="1A1D24"/>
              </a:solidFill>
              <a:latin typeface="Aptos" panose="020B0004020202020204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ts val="2125"/>
              </a:lnSpc>
              <a:buNone/>
            </a:pPr>
            <a:r>
              <a:rPr lang="en-US" dirty="0">
                <a:solidFill>
                  <a:srgbClr val="1A1D24"/>
                </a:solidFill>
                <a:latin typeface="Aptos" panose="020B0004020202020204" pitchFamily="34" charset="0"/>
                <a:cs typeface="Arial" pitchFamily="34" charset="-120"/>
              </a:rPr>
              <a:t>Predictable demand, appropriate procurement terms, and timely payments</a:t>
            </a:r>
          </a:p>
        </p:txBody>
      </p:sp>
      <p:sp>
        <p:nvSpPr>
          <p:cNvPr id="25" name="Text 23"/>
          <p:cNvSpPr/>
          <p:nvPr/>
        </p:nvSpPr>
        <p:spPr>
          <a:xfrm>
            <a:off x="6407150" y="3384550"/>
            <a:ext cx="489883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SUPPLY-SIDE SUPPORT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324600" y="3810000"/>
            <a:ext cx="5105400" cy="1301750"/>
          </a:xfrm>
          <a:prstGeom prst="roundRect">
            <a:avLst>
              <a:gd name="adj" fmla="val 10732"/>
            </a:avLst>
          </a:prstGeom>
          <a:solidFill>
            <a:srgbClr val="E0EBF0"/>
          </a:solidFill>
          <a:ln/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581409" y="3877270"/>
            <a:ext cx="4794187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Building actors’ capacities across the school meals value chain</a:t>
            </a:r>
          </a:p>
          <a:p>
            <a:pPr marL="0" indent="0" algn="l">
              <a:buNone/>
            </a:pPr>
            <a:endParaRPr lang="en-US" sz="1050" b="1" dirty="0">
              <a:solidFill>
                <a:srgbClr val="1A1D24"/>
              </a:solidFill>
              <a:latin typeface="Aptos" panose="020B0004020202020204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Training, inputs, technology, infrastructure and appropriate financing </a:t>
            </a:r>
          </a:p>
        </p:txBody>
      </p:sp>
      <p:sp>
        <p:nvSpPr>
          <p:cNvPr id="31" name="Text 29"/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/>
            <a:r>
              <a:rPr lang="en-US" sz="1600" dirty="0">
                <a:solidFill>
                  <a:srgbClr val="61706C"/>
                </a:solidFill>
                <a:latin typeface="Aptos" panose="020B0004020202020204" pitchFamily="34" charset="0"/>
              </a:rPr>
              <a:t>4</a:t>
            </a:r>
            <a:endParaRPr sz="1600" dirty="0">
              <a:solidFill>
                <a:srgbClr val="61706C"/>
              </a:solidFill>
              <a:latin typeface="Aptos" panose="020B0004020202020204" pitchFamily="34" charset="0"/>
            </a:endParaRPr>
          </a:p>
        </p:txBody>
      </p:sp>
      <p:pic>
        <p:nvPicPr>
          <p:cNvPr id="32" name="Picture 31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DDB3084C-41F7-9210-8C63-2DA7A01B9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380470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dirty="0">
                <a:solidFill>
                  <a:srgbClr val="01699A"/>
                </a:solidFill>
                <a:latin typeface="Aptos" panose="020B0004020202020204" pitchFamily="34" charset="0"/>
              </a:rPr>
              <a:t>From school meals demand to investment-ready value chains </a:t>
            </a:r>
            <a:endParaRPr lang="en-US" sz="2600" dirty="0">
              <a:solidFill>
                <a:srgbClr val="01699A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6900" y="1144372"/>
            <a:ext cx="11017250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Agri-PDBs and partners can help bridge the gap by strengthening value chain actors’ capacities and investment readiness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96900" y="1638300"/>
            <a:ext cx="11017250" cy="2540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00100" y="1860550"/>
            <a:ext cx="10547350" cy="1028700"/>
          </a:xfrm>
          <a:prstGeom prst="roundRect">
            <a:avLst>
              <a:gd name="adj" fmla="val 16049"/>
            </a:avLst>
          </a:prstGeom>
          <a:solidFill>
            <a:srgbClr val="E2F1EA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98550" y="1936750"/>
            <a:ext cx="1026858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1 DEMAND FOR FOOD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98550" y="2171700"/>
            <a:ext cx="1026858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b="1" dirty="0">
                <a:solidFill>
                  <a:srgbClr val="1A1D24"/>
                </a:solidFill>
                <a:latin typeface="Aptos" panose="020B0004020202020204" pitchFamily="34" charset="0"/>
                <a:cs typeface="Arial" pitchFamily="34" charset="-120"/>
              </a:rPr>
              <a:t>Demand is structured through procurement systems and procedures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98550" y="2514600"/>
            <a:ext cx="10268585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Governments set menus, volumes, prices, supplier rules, delivery conditions and payment terms.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788025" y="2967773"/>
            <a:ext cx="571500" cy="39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940"/>
              </a:lnSpc>
              <a:buNone/>
            </a:pPr>
            <a:r>
              <a:rPr lang="en-US" sz="3200" b="1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00100" y="3263899"/>
            <a:ext cx="10547350" cy="1177329"/>
          </a:xfrm>
          <a:prstGeom prst="roundRect">
            <a:avLst>
              <a:gd name="adj" fmla="val 16049"/>
            </a:avLst>
          </a:prstGeom>
          <a:solidFill>
            <a:srgbClr val="FCEBDF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98550" y="3340100"/>
            <a:ext cx="1026858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2 THE BRIDGE – CAPACITY STRENGTHENING AND INVESTMENT PREPARATION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98550" y="3575050"/>
            <a:ext cx="1026858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Non-repayable finance in the form of grants + targeted TA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98550" y="3869548"/>
            <a:ext cx="10268585" cy="472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Strengthen the technical and financial capacities of those in the value chain to be able to access credit in the future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791200" y="4515288"/>
            <a:ext cx="571500" cy="39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940"/>
              </a:lnSpc>
              <a:buNone/>
            </a:pPr>
            <a:r>
              <a:rPr lang="en-US" sz="3200" b="1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00100" y="4821540"/>
            <a:ext cx="10547350" cy="1028700"/>
          </a:xfrm>
          <a:prstGeom prst="roundRect">
            <a:avLst>
              <a:gd name="adj" fmla="val 16049"/>
            </a:avLst>
          </a:prstGeom>
          <a:solidFill>
            <a:srgbClr val="E0EBF0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98550" y="4897740"/>
            <a:ext cx="1026858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3 DEMAND FOR FINANCE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98550" y="5132690"/>
            <a:ext cx="10268585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Agri-PDBs and partners can help develop a pipeline of viable investments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98550" y="5475590"/>
            <a:ext cx="10268585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Prospective borrowers can seek working-capital and asset loans where cash flows support repayment.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/>
            <a:r>
              <a:rPr lang="en-US" sz="1600" dirty="0">
                <a:solidFill>
                  <a:srgbClr val="61706C"/>
                </a:solidFill>
                <a:latin typeface="Aptos" panose="020B0004020202020204" pitchFamily="34" charset="0"/>
              </a:rPr>
              <a:t>5</a:t>
            </a:r>
          </a:p>
        </p:txBody>
      </p:sp>
      <p:pic>
        <p:nvPicPr>
          <p:cNvPr id="25" name="Picture 24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50027321-7CE9-FD4C-21EC-5EF4A80E3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380470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dirty="0">
                <a:solidFill>
                  <a:srgbClr val="01699A"/>
                </a:solidFill>
                <a:latin typeface="Aptos" panose="020B0004020202020204" pitchFamily="34" charset="0"/>
              </a:rPr>
              <a:t>Three financing opportunities across the SMP value chain</a:t>
            </a:r>
            <a:endParaRPr lang="en-US" sz="2600" dirty="0">
              <a:solidFill>
                <a:srgbClr val="01699A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6900" y="1181100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The appropriate financing instrument depends on the value chain actor 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96900" y="1644650"/>
            <a:ext cx="10998200" cy="1905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00386" y="1962150"/>
            <a:ext cx="3683000" cy="2578100"/>
          </a:xfrm>
          <a:prstGeom prst="roundRect">
            <a:avLst>
              <a:gd name="adj" fmla="val 4680"/>
            </a:avLst>
          </a:prstGeom>
          <a:solidFill>
            <a:srgbClr val="FFFDF9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94036" y="1955800"/>
            <a:ext cx="3695700" cy="76200"/>
          </a:xfrm>
          <a:custGeom>
            <a:avLst/>
            <a:gdLst/>
            <a:ahLst/>
            <a:cxnLst/>
            <a:rect l="l" t="t" r="r" b="b"/>
            <a:pathLst>
              <a:path w="3695700" h="76200">
                <a:moveTo>
                  <a:pt x="76200" y="0"/>
                </a:moveTo>
                <a:lnTo>
                  <a:pt x="3619500" y="0"/>
                </a:lnTo>
                <a:arcTo wR="76200" hR="76200" stAng="16200000" swAng="5400000"/>
                <a:lnTo>
                  <a:pt x="3695700" y="76200"/>
                </a:lnTo>
                <a:lnTo>
                  <a:pt x="0" y="76200"/>
                </a:lnTo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E9F73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78186" y="2159000"/>
            <a:ext cx="4699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E9F73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86720" y="2167285"/>
            <a:ext cx="300863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kern="0" spc="50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SEASONAL CREDIT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65486" y="2635250"/>
            <a:ext cx="3321050" cy="12700"/>
          </a:xfrm>
          <a:prstGeom prst="rect">
            <a:avLst/>
          </a:prstGeom>
          <a:solidFill>
            <a:srgbClr val="E6DCCB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3586" y="2787650"/>
            <a:ext cx="337489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Farmers and producer groups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3586" y="3244827"/>
            <a:ext cx="3374898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Inputs and crop-cycle production costs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3586" y="4089400"/>
            <a:ext cx="33552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Repayment from crop sales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280236" y="1962150"/>
            <a:ext cx="3683000" cy="2578100"/>
          </a:xfrm>
          <a:prstGeom prst="roundRect">
            <a:avLst>
              <a:gd name="adj" fmla="val 4680"/>
            </a:avLst>
          </a:prstGeom>
          <a:solidFill>
            <a:srgbClr val="FFFDF9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273886" y="1955800"/>
            <a:ext cx="3695700" cy="76200"/>
          </a:xfrm>
          <a:custGeom>
            <a:avLst/>
            <a:gdLst/>
            <a:ahLst/>
            <a:cxnLst/>
            <a:rect l="l" t="t" r="r" b="b"/>
            <a:pathLst>
              <a:path w="3695700" h="76200">
                <a:moveTo>
                  <a:pt x="76200" y="0"/>
                </a:moveTo>
                <a:lnTo>
                  <a:pt x="3619500" y="0"/>
                </a:lnTo>
                <a:arcTo wR="76200" hR="76200" stAng="16200000" swAng="5400000"/>
                <a:lnTo>
                  <a:pt x="3695700" y="76200"/>
                </a:lnTo>
                <a:lnTo>
                  <a:pt x="0" y="76200"/>
                </a:lnTo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E9F73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451686" y="2159000"/>
            <a:ext cx="4699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E9F73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750804" y="2167285"/>
            <a:ext cx="300863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kern="0" spc="50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WORKING CAPITAL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445336" y="2635250"/>
            <a:ext cx="3321050" cy="12700"/>
          </a:xfrm>
          <a:prstGeom prst="rect">
            <a:avLst/>
          </a:prstGeom>
          <a:solidFill>
            <a:srgbClr val="E6DCCB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483436" y="2787650"/>
            <a:ext cx="337489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Cooperatives and aggregators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483436" y="3435350"/>
            <a:ext cx="337489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Buy harvests and bridge payment lags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03057" y="4089400"/>
            <a:ext cx="335527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Repayment from verified buyer receipts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153736" y="1962150"/>
            <a:ext cx="3683000" cy="2578100"/>
          </a:xfrm>
          <a:prstGeom prst="roundRect">
            <a:avLst>
              <a:gd name="adj" fmla="val 4680"/>
            </a:avLst>
          </a:prstGeom>
          <a:solidFill>
            <a:srgbClr val="FFFDF9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147386" y="1955800"/>
            <a:ext cx="3695700" cy="76200"/>
          </a:xfrm>
          <a:custGeom>
            <a:avLst/>
            <a:gdLst/>
            <a:ahLst/>
            <a:cxnLst/>
            <a:rect l="l" t="t" r="r" b="b"/>
            <a:pathLst>
              <a:path w="3695700" h="76200">
                <a:moveTo>
                  <a:pt x="76200" y="0"/>
                </a:moveTo>
                <a:lnTo>
                  <a:pt x="3619500" y="0"/>
                </a:lnTo>
                <a:arcTo wR="76200" hR="76200" stAng="16200000" swAng="5400000"/>
                <a:lnTo>
                  <a:pt x="3695700" y="76200"/>
                </a:lnTo>
                <a:lnTo>
                  <a:pt x="0" y="76200"/>
                </a:lnTo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E9F73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31536" y="2159000"/>
            <a:ext cx="4699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E9F73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566486" y="2166565"/>
            <a:ext cx="300863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kern="0" spc="50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ASSET FINANCE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325186" y="2635250"/>
            <a:ext cx="3321050" cy="12700"/>
          </a:xfrm>
          <a:prstGeom prst="rect">
            <a:avLst/>
          </a:prstGeom>
          <a:solidFill>
            <a:srgbClr val="E6DCCB"/>
          </a:solidFill>
          <a:ln/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56936" y="2787650"/>
            <a:ext cx="337489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Processors and logistics firms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56936" y="3435350"/>
            <a:ext cx="3374898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Storage, processing and kitchen equipment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56936" y="4089400"/>
            <a:ext cx="356235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Longer-term cash flow from operations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/>
            <a:r>
              <a:rPr lang="en-US" sz="1600" dirty="0">
                <a:solidFill>
                  <a:srgbClr val="61706C"/>
                </a:solidFill>
                <a:latin typeface="Aptos" panose="020B0004020202020204" pitchFamily="34" charset="0"/>
              </a:rPr>
              <a:t>6</a:t>
            </a:r>
            <a:endParaRPr sz="1600" dirty="0">
              <a:solidFill>
                <a:srgbClr val="61706C"/>
              </a:solidFill>
              <a:latin typeface="Aptos" panose="020B0004020202020204" pitchFamily="34" charset="0"/>
            </a:endParaRPr>
          </a:p>
        </p:txBody>
      </p:sp>
      <p:pic>
        <p:nvPicPr>
          <p:cNvPr id="37" name="Picture 36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C1C5E19F-3F25-1B4A-2F80-2454D6619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5C2B9-B744-2C9F-EC58-36D8BD82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34">
            <a:extLst>
              <a:ext uri="{FF2B5EF4-FFF2-40B4-BE49-F238E27FC236}">
                <a16:creationId xmlns:a16="http://schemas.microsoft.com/office/drawing/2014/main" id="{8C1FE46D-8AF3-8421-BE1D-C694D7FB8CF9}"/>
              </a:ext>
            </a:extLst>
          </p:cNvPr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/>
            <a:r>
              <a:rPr lang="en-US" sz="2000" dirty="0">
                <a:solidFill>
                  <a:srgbClr val="61706C"/>
                </a:solidFill>
                <a:latin typeface="Aptos" panose="020B0004020202020204" pitchFamily="34" charset="0"/>
              </a:rPr>
              <a:t>7</a:t>
            </a:r>
            <a:endParaRPr sz="2000" dirty="0">
              <a:solidFill>
                <a:srgbClr val="61706C"/>
              </a:solidFill>
              <a:latin typeface="Aptos" panose="020B0004020202020204" pitchFamily="34" charset="0"/>
            </a:endParaRPr>
          </a:p>
        </p:txBody>
      </p:sp>
      <p:pic>
        <p:nvPicPr>
          <p:cNvPr id="37" name="Picture 36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02183BD1-01EF-50BC-FFA0-E3C18E2AE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54F551A-A65E-BA66-9D73-26E28EC84F51}"/>
              </a:ext>
            </a:extLst>
          </p:cNvPr>
          <p:cNvSpPr txBox="1"/>
          <p:nvPr/>
        </p:nvSpPr>
        <p:spPr>
          <a:xfrm>
            <a:off x="585216" y="621792"/>
            <a:ext cx="11082528" cy="384721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r>
              <a:rPr sz="2500" b="1" dirty="0">
                <a:solidFill>
                  <a:srgbClr val="01699A"/>
                </a:solidFill>
                <a:latin typeface="Aptos" panose="020B0004020202020204" pitchFamily="34" charset="0"/>
              </a:rPr>
              <a:t>Ghana: one bank financing both ends of the chain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564FB9-670F-436A-0632-2F83DBFBD67B}"/>
              </a:ext>
            </a:extLst>
          </p:cNvPr>
          <p:cNvSpPr txBox="1"/>
          <p:nvPr/>
        </p:nvSpPr>
        <p:spPr>
          <a:xfrm>
            <a:off x="594360" y="1170432"/>
            <a:ext cx="11064240" cy="276999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r>
              <a:rPr b="0" dirty="0">
                <a:solidFill>
                  <a:srgbClr val="61706C"/>
                </a:solidFill>
                <a:latin typeface="Aptos" panose="020B0004020202020204" pitchFamily="34" charset="0"/>
              </a:rPr>
              <a:t>In 2021, ADB linked farmer credit with working capital for an agricultural buyer serving public institutions.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3C4965F-572D-B6CF-A4F0-94A0D180CD09}"/>
              </a:ext>
            </a:extLst>
          </p:cNvPr>
          <p:cNvSpPr/>
          <p:nvPr/>
        </p:nvSpPr>
        <p:spPr>
          <a:xfrm>
            <a:off x="658368" y="1717337"/>
            <a:ext cx="7004304" cy="740664"/>
          </a:xfrm>
          <a:prstGeom prst="roundRect">
            <a:avLst/>
          </a:prstGeom>
          <a:solidFill>
            <a:srgbClr val="166178"/>
          </a:solidFill>
          <a:ln w="6350">
            <a:solidFill>
              <a:srgbClr val="1661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Aptos" panose="020B00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7B8DD9-1BC6-9EE7-15E1-0E51BCEAB139}"/>
              </a:ext>
            </a:extLst>
          </p:cNvPr>
          <p:cNvSpPr txBox="1"/>
          <p:nvPr/>
        </p:nvSpPr>
        <p:spPr>
          <a:xfrm>
            <a:off x="804672" y="1799633"/>
            <a:ext cx="6584046" cy="276999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ptos" panose="020B0004020202020204" pitchFamily="34" charset="0"/>
              </a:rPr>
              <a:t>AGRICULTURAL DEVELOPMENT BANK (GHANA)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A12398-C0E2-1A98-C527-BB8935DF7AAB}"/>
              </a:ext>
            </a:extLst>
          </p:cNvPr>
          <p:cNvSpPr txBox="1"/>
          <p:nvPr/>
        </p:nvSpPr>
        <p:spPr>
          <a:xfrm>
            <a:off x="976745" y="2112868"/>
            <a:ext cx="6367549" cy="215444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400" b="0" dirty="0">
                <a:solidFill>
                  <a:srgbClr val="FFFFFF"/>
                </a:solidFill>
                <a:latin typeface="Aptos" panose="020B0004020202020204" pitchFamily="34" charset="0"/>
              </a:rPr>
              <a:t>Value-chain finance linking producers and buyers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6F3BFE3-735C-EAD8-A4D6-402A37541C86}"/>
              </a:ext>
            </a:extLst>
          </p:cNvPr>
          <p:cNvSpPr/>
          <p:nvPr/>
        </p:nvSpPr>
        <p:spPr>
          <a:xfrm>
            <a:off x="427293" y="3727874"/>
            <a:ext cx="3172968" cy="1856231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Aptos" panose="020B0004020202020204" pitchFamily="34" charset="0"/>
            </a:endParaRPr>
          </a:p>
        </p:txBody>
      </p:sp>
      <p:pic>
        <p:nvPicPr>
          <p:cNvPr id="39" name="Picture 38" descr="farmer.png">
            <a:extLst>
              <a:ext uri="{FF2B5EF4-FFF2-40B4-BE49-F238E27FC236}">
                <a16:creationId xmlns:a16="http://schemas.microsoft.com/office/drawing/2014/main" id="{B7776C5C-8375-2C14-16D6-DE35FCCE6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881" y="3447288"/>
            <a:ext cx="786384" cy="78638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59B99E6-9B21-4824-2AD7-98204ED68C0D}"/>
              </a:ext>
            </a:extLst>
          </p:cNvPr>
          <p:cNvSpPr txBox="1"/>
          <p:nvPr/>
        </p:nvSpPr>
        <p:spPr>
          <a:xfrm>
            <a:off x="546165" y="4386242"/>
            <a:ext cx="2935224" cy="276999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b="1">
                <a:solidFill>
                  <a:srgbClr val="1A3834"/>
                </a:solidFill>
                <a:latin typeface="Aptos" panose="020B0004020202020204" pitchFamily="34" charset="0"/>
              </a:rPr>
              <a:t>FARMERS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4F476DE-1F51-D9E3-F5F7-49DB1FB14CC1}"/>
              </a:ext>
            </a:extLst>
          </p:cNvPr>
          <p:cNvSpPr txBox="1"/>
          <p:nvPr/>
        </p:nvSpPr>
        <p:spPr>
          <a:xfrm>
            <a:off x="619317" y="4761146"/>
            <a:ext cx="2788920" cy="646331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400" b="0" dirty="0">
                <a:solidFill>
                  <a:srgbClr val="24302D"/>
                </a:solidFill>
                <a:latin typeface="Aptos" panose="020B0004020202020204" pitchFamily="34" charset="0"/>
              </a:rPr>
              <a:t>ADB-financed farmers and participants
in Planting for Food and Jobs</a:t>
            </a:r>
            <a:r>
              <a:rPr lang="en-US" sz="1400" b="0" dirty="0">
                <a:solidFill>
                  <a:srgbClr val="24302D"/>
                </a:solidFill>
                <a:latin typeface="Aptos" panose="020B0004020202020204" pitchFamily="34" charset="0"/>
              </a:rPr>
              <a:t> (PFJ)</a:t>
            </a:r>
            <a:endParaRPr sz="1400" b="0" dirty="0">
              <a:solidFill>
                <a:srgbClr val="24302D"/>
              </a:solidFill>
              <a:latin typeface="Aptos" panose="020B00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E2D27C-3838-0DBB-502E-29C66346B5A5}"/>
              </a:ext>
            </a:extLst>
          </p:cNvPr>
          <p:cNvSpPr txBox="1"/>
          <p:nvPr/>
        </p:nvSpPr>
        <p:spPr>
          <a:xfrm>
            <a:off x="555309" y="5397098"/>
            <a:ext cx="2916936" cy="161583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050" b="0" dirty="0">
                <a:solidFill>
                  <a:srgbClr val="4A6761"/>
                </a:solidFill>
                <a:latin typeface="Aptos" panose="020B0004020202020204" pitchFamily="34" charset="0"/>
              </a:rPr>
              <a:t>PFJ: </a:t>
            </a:r>
            <a:r>
              <a:rPr lang="en-US" sz="1050" b="0" dirty="0">
                <a:solidFill>
                  <a:srgbClr val="4A6761"/>
                </a:solidFill>
                <a:latin typeface="Aptos" panose="020B0004020202020204" pitchFamily="34" charset="0"/>
              </a:rPr>
              <a:t>flagship </a:t>
            </a:r>
            <a:r>
              <a:rPr sz="1050" b="0" dirty="0">
                <a:solidFill>
                  <a:srgbClr val="4A6761"/>
                </a:solidFill>
                <a:latin typeface="Aptos" panose="020B0004020202020204" pitchFamily="34" charset="0"/>
              </a:rPr>
              <a:t>government agricultural initiative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E94654B-4501-5204-7AFD-6069CCCFCE3F}"/>
              </a:ext>
            </a:extLst>
          </p:cNvPr>
          <p:cNvSpPr/>
          <p:nvPr/>
        </p:nvSpPr>
        <p:spPr>
          <a:xfrm>
            <a:off x="4581391" y="3727874"/>
            <a:ext cx="2984899" cy="1856231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Aptos" panose="020B0004020202020204" pitchFamily="34" charset="0"/>
            </a:endParaRPr>
          </a:p>
        </p:txBody>
      </p:sp>
      <p:pic>
        <p:nvPicPr>
          <p:cNvPr id="44" name="Picture 43" descr="nafco.png">
            <a:extLst>
              <a:ext uri="{FF2B5EF4-FFF2-40B4-BE49-F238E27FC236}">
                <a16:creationId xmlns:a16="http://schemas.microsoft.com/office/drawing/2014/main" id="{E1CB3452-EB99-93CC-59E3-D29CE31BE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059" y="3447288"/>
            <a:ext cx="786384" cy="786384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933780F-EE60-5A17-FE28-FE78AB34AF49}"/>
              </a:ext>
            </a:extLst>
          </p:cNvPr>
          <p:cNvSpPr txBox="1"/>
          <p:nvPr/>
        </p:nvSpPr>
        <p:spPr>
          <a:xfrm>
            <a:off x="4512195" y="4386242"/>
            <a:ext cx="3017520" cy="276999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b="1">
                <a:solidFill>
                  <a:srgbClr val="1A3834"/>
                </a:solidFill>
                <a:latin typeface="Aptos" panose="020B0004020202020204" pitchFamily="34" charset="0"/>
              </a:rPr>
              <a:t>NAFCO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39E7D70-16A2-F1AB-40CA-52148F73C0CF}"/>
              </a:ext>
            </a:extLst>
          </p:cNvPr>
          <p:cNvSpPr txBox="1"/>
          <p:nvPr/>
        </p:nvSpPr>
        <p:spPr>
          <a:xfrm>
            <a:off x="4585347" y="4761146"/>
            <a:ext cx="2871216" cy="430887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400" b="0">
                <a:solidFill>
                  <a:srgbClr val="24302D"/>
                </a:solidFill>
                <a:latin typeface="Aptos" panose="020B0004020202020204" pitchFamily="34" charset="0"/>
              </a:rPr>
              <a:t>National Food Buffer Stock Company
Purchases produce from farmers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9949E9-6070-966A-54BE-E0DDD2C5F172}"/>
              </a:ext>
            </a:extLst>
          </p:cNvPr>
          <p:cNvSpPr txBox="1"/>
          <p:nvPr/>
        </p:nvSpPr>
        <p:spPr>
          <a:xfrm>
            <a:off x="4521339" y="5282354"/>
            <a:ext cx="2999232" cy="161583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050" b="0">
                <a:solidFill>
                  <a:srgbClr val="4A6761"/>
                </a:solidFill>
                <a:latin typeface="Aptos" panose="020B0004020202020204" pitchFamily="34" charset="0"/>
              </a:rPr>
              <a:t>Also maintains food buffer stocks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128224B2-B57C-C606-0D4C-DA882D9B474D}"/>
              </a:ext>
            </a:extLst>
          </p:cNvPr>
          <p:cNvSpPr/>
          <p:nvPr/>
        </p:nvSpPr>
        <p:spPr>
          <a:xfrm>
            <a:off x="8503052" y="3727874"/>
            <a:ext cx="3273552" cy="1856231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C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Aptos" panose="020B0004020202020204" pitchFamily="34" charset="0"/>
            </a:endParaRPr>
          </a:p>
        </p:txBody>
      </p:sp>
      <p:pic>
        <p:nvPicPr>
          <p:cNvPr id="49" name="Picture 48" descr="school.png">
            <a:extLst>
              <a:ext uri="{FF2B5EF4-FFF2-40B4-BE49-F238E27FC236}">
                <a16:creationId xmlns:a16="http://schemas.microsoft.com/office/drawing/2014/main" id="{B527877F-5D8D-E4FA-AAAF-5D343910A1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8932" y="3447288"/>
            <a:ext cx="786384" cy="78638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A7619E9-69E7-BB68-F1BF-D77CF0582809}"/>
              </a:ext>
            </a:extLst>
          </p:cNvPr>
          <p:cNvSpPr txBox="1"/>
          <p:nvPr/>
        </p:nvSpPr>
        <p:spPr>
          <a:xfrm>
            <a:off x="8621924" y="4386242"/>
            <a:ext cx="3035808" cy="276999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b="1" dirty="0">
                <a:solidFill>
                  <a:srgbClr val="1A3834"/>
                </a:solidFill>
                <a:latin typeface="Aptos" panose="020B0004020202020204" pitchFamily="34" charset="0"/>
              </a:rPr>
              <a:t>SENIOR HIGH SCHOOLS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81C9E3C-9903-8E21-F485-69D5BBD90140}"/>
              </a:ext>
            </a:extLst>
          </p:cNvPr>
          <p:cNvSpPr txBox="1"/>
          <p:nvPr/>
        </p:nvSpPr>
        <p:spPr>
          <a:xfrm>
            <a:off x="8695076" y="4761146"/>
            <a:ext cx="2889504" cy="430887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400" b="0">
                <a:solidFill>
                  <a:srgbClr val="24302D"/>
                </a:solidFill>
                <a:latin typeface="Aptos" panose="020B0004020202020204" pitchFamily="34" charset="0"/>
              </a:rPr>
              <a:t>Public institutional food supply
(and other institutions)</a:t>
            </a:r>
          </a:p>
        </p:txBody>
      </p:sp>
      <p:cxnSp>
        <p:nvCxnSpPr>
          <p:cNvPr id="52" name="Connector 32">
            <a:extLst>
              <a:ext uri="{FF2B5EF4-FFF2-40B4-BE49-F238E27FC236}">
                <a16:creationId xmlns:a16="http://schemas.microsoft.com/office/drawing/2014/main" id="{343AC34B-1F6C-E24E-133B-8F92BE1882CA}"/>
              </a:ext>
            </a:extLst>
          </p:cNvPr>
          <p:cNvCxnSpPr>
            <a:cxnSpLocks/>
          </p:cNvCxnSpPr>
          <p:nvPr/>
        </p:nvCxnSpPr>
        <p:spPr>
          <a:xfrm>
            <a:off x="3643758" y="4758593"/>
            <a:ext cx="937633" cy="2553"/>
          </a:xfrm>
          <a:prstGeom prst="line">
            <a:avLst/>
          </a:prstGeom>
          <a:ln w="57150">
            <a:solidFill>
              <a:srgbClr val="1E9F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33">
            <a:extLst>
              <a:ext uri="{FF2B5EF4-FFF2-40B4-BE49-F238E27FC236}">
                <a16:creationId xmlns:a16="http://schemas.microsoft.com/office/drawing/2014/main" id="{97B47083-4E6E-0CA3-94D9-3A003363BC09}"/>
              </a:ext>
            </a:extLst>
          </p:cNvPr>
          <p:cNvCxnSpPr>
            <a:cxnSpLocks/>
          </p:cNvCxnSpPr>
          <p:nvPr/>
        </p:nvCxnSpPr>
        <p:spPr>
          <a:xfrm>
            <a:off x="7617694" y="4775446"/>
            <a:ext cx="885358" cy="0"/>
          </a:xfrm>
          <a:prstGeom prst="line">
            <a:avLst/>
          </a:prstGeom>
          <a:ln w="57150">
            <a:solidFill>
              <a:srgbClr val="1E9F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8524A4E-2136-D11F-237E-DCD3A19E9008}"/>
              </a:ext>
            </a:extLst>
          </p:cNvPr>
          <p:cNvSpPr txBox="1"/>
          <p:nvPr/>
        </p:nvSpPr>
        <p:spPr>
          <a:xfrm>
            <a:off x="3652902" y="4904381"/>
            <a:ext cx="932445" cy="184666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lang="en-US" sz="1200" b="0" dirty="0">
                <a:solidFill>
                  <a:srgbClr val="1E9F73"/>
                </a:solidFill>
                <a:latin typeface="Aptos" panose="020B0004020202020204" pitchFamily="34" charset="0"/>
              </a:rPr>
              <a:t>Commodities</a:t>
            </a:r>
            <a:endParaRPr sz="1200" b="0" dirty="0">
              <a:solidFill>
                <a:srgbClr val="1E9F73"/>
              </a:solidFill>
              <a:latin typeface="Aptos" panose="020B00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5C3107D-7E3B-FF29-B25B-935C4C2A8DA1}"/>
              </a:ext>
            </a:extLst>
          </p:cNvPr>
          <p:cNvSpPr txBox="1"/>
          <p:nvPr/>
        </p:nvSpPr>
        <p:spPr>
          <a:xfrm>
            <a:off x="7568764" y="4888019"/>
            <a:ext cx="978656" cy="184666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lang="en-US" sz="1200" b="0" dirty="0">
                <a:solidFill>
                  <a:srgbClr val="1E9F73"/>
                </a:solidFill>
                <a:latin typeface="Aptos" panose="020B0004020202020204" pitchFamily="34" charset="0"/>
              </a:rPr>
              <a:t>Commodities</a:t>
            </a:r>
            <a:endParaRPr sz="1200" b="0" dirty="0">
              <a:solidFill>
                <a:srgbClr val="1E9F73"/>
              </a:solidFill>
              <a:latin typeface="Aptos" panose="020B0004020202020204" pitchFamily="34" charset="0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73B50380-5EC9-7996-FAD4-B0E4FAB5CC59}"/>
              </a:ext>
            </a:extLst>
          </p:cNvPr>
          <p:cNvSpPr/>
          <p:nvPr/>
        </p:nvSpPr>
        <p:spPr>
          <a:xfrm>
            <a:off x="612648" y="5748698"/>
            <a:ext cx="10817352" cy="475488"/>
          </a:xfrm>
          <a:prstGeom prst="roundRect">
            <a:avLst/>
          </a:prstGeom>
          <a:solidFill>
            <a:srgbClr val="E2F1EA"/>
          </a:solidFill>
          <a:ln w="7620">
            <a:solidFill>
              <a:srgbClr val="E2F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Aptos" panose="020B00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1FDDA03-F4FE-63FB-C1B8-3B90251F8870}"/>
              </a:ext>
            </a:extLst>
          </p:cNvPr>
          <p:cNvSpPr txBox="1"/>
          <p:nvPr/>
        </p:nvSpPr>
        <p:spPr>
          <a:xfrm>
            <a:off x="822960" y="5858426"/>
            <a:ext cx="10387584" cy="246221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sz="1600" b="1" dirty="0">
                <a:solidFill>
                  <a:srgbClr val="1A3834"/>
                </a:solidFill>
                <a:latin typeface="Aptos" panose="020B0004020202020204" pitchFamily="34" charset="0"/>
              </a:rPr>
              <a:t>The purpose: </a:t>
            </a:r>
            <a:r>
              <a:rPr lang="en-US" sz="1600" b="1" dirty="0">
                <a:solidFill>
                  <a:srgbClr val="1A3834"/>
                </a:solidFill>
                <a:latin typeface="Aptos" panose="020B0004020202020204" pitchFamily="34" charset="0"/>
              </a:rPr>
              <a:t>connect </a:t>
            </a:r>
            <a:r>
              <a:rPr sz="1600" b="1" dirty="0">
                <a:solidFill>
                  <a:srgbClr val="1A3834"/>
                </a:solidFill>
                <a:latin typeface="Aptos" panose="020B0004020202020204" pitchFamily="34" charset="0"/>
              </a:rPr>
              <a:t>ADB-financed farmers and PFJ participants</a:t>
            </a:r>
            <a:r>
              <a:rPr lang="en-US" sz="1600" b="1" dirty="0">
                <a:solidFill>
                  <a:srgbClr val="1A3834"/>
                </a:solidFill>
                <a:latin typeface="Aptos" panose="020B0004020202020204" pitchFamily="34" charset="0"/>
              </a:rPr>
              <a:t> to an institutional food market</a:t>
            </a:r>
            <a:endParaRPr sz="1600" b="1" dirty="0">
              <a:solidFill>
                <a:srgbClr val="1A3834"/>
              </a:solidFill>
              <a:latin typeface="Aptos" panose="020B00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2F3DC1-1102-DDA0-9822-44BE6E7F8334}"/>
              </a:ext>
            </a:extLst>
          </p:cNvPr>
          <p:cNvSpPr txBox="1"/>
          <p:nvPr/>
        </p:nvSpPr>
        <p:spPr>
          <a:xfrm>
            <a:off x="539496" y="6471074"/>
            <a:ext cx="10625328" cy="169277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r>
              <a:rPr sz="1100" b="0" dirty="0">
                <a:solidFill>
                  <a:srgbClr val="61706C"/>
                </a:solidFill>
                <a:latin typeface="Aptos" panose="020B0004020202020204" pitchFamily="34" charset="0"/>
              </a:rPr>
              <a:t>Source: </a:t>
            </a:r>
            <a:r>
              <a:rPr lang="en-US" sz="1100" b="0" dirty="0">
                <a:solidFill>
                  <a:srgbClr val="61706C"/>
                </a:solidFill>
                <a:latin typeface="Aptos" panose="020B0004020202020204" pitchFamily="34" charset="0"/>
              </a:rPr>
              <a:t>Authors elaboration based on </a:t>
            </a:r>
            <a:r>
              <a:rPr sz="1100" b="0" dirty="0">
                <a:solidFill>
                  <a:srgbClr val="61706C"/>
                </a:solidFill>
                <a:latin typeface="Aptos" panose="020B0004020202020204" pitchFamily="34" charset="0"/>
              </a:rPr>
              <a:t>ADB Ghana, 2021 Annual Report, p. 30</a:t>
            </a:r>
          </a:p>
        </p:txBody>
      </p:sp>
      <p:cxnSp>
        <p:nvCxnSpPr>
          <p:cNvPr id="60" name="Connector 32">
            <a:extLst>
              <a:ext uri="{FF2B5EF4-FFF2-40B4-BE49-F238E27FC236}">
                <a16:creationId xmlns:a16="http://schemas.microsoft.com/office/drawing/2014/main" id="{FAE9ADA5-4F41-8A61-773A-7F2A31917BA5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2096073" y="2518366"/>
            <a:ext cx="412635" cy="928922"/>
          </a:xfrm>
          <a:prstGeom prst="line">
            <a:avLst/>
          </a:prstGeom>
          <a:ln w="57150">
            <a:solidFill>
              <a:srgbClr val="0070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Graphic 61" descr="Money outline">
            <a:extLst>
              <a:ext uri="{FF2B5EF4-FFF2-40B4-BE49-F238E27FC236}">
                <a16:creationId xmlns:a16="http://schemas.microsoft.com/office/drawing/2014/main" id="{C878E4FC-C63A-7545-006D-BA7D36C042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01244" y="2656346"/>
            <a:ext cx="490719" cy="490719"/>
          </a:xfrm>
          <a:prstGeom prst="rect">
            <a:avLst/>
          </a:prstGeom>
        </p:spPr>
      </p:pic>
      <p:cxnSp>
        <p:nvCxnSpPr>
          <p:cNvPr id="63" name="Connector 32">
            <a:extLst>
              <a:ext uri="{FF2B5EF4-FFF2-40B4-BE49-F238E27FC236}">
                <a16:creationId xmlns:a16="http://schemas.microsoft.com/office/drawing/2014/main" id="{5B32439C-B675-EBFB-E8A7-52A709C77B83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673483" y="2545909"/>
            <a:ext cx="429768" cy="901379"/>
          </a:xfrm>
          <a:prstGeom prst="line">
            <a:avLst/>
          </a:prstGeom>
          <a:ln w="57150">
            <a:solidFill>
              <a:srgbClr val="0070C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Graphic 63" descr="Money outline">
            <a:extLst>
              <a:ext uri="{FF2B5EF4-FFF2-40B4-BE49-F238E27FC236}">
                <a16:creationId xmlns:a16="http://schemas.microsoft.com/office/drawing/2014/main" id="{F6A8FBF3-ACFA-3632-DCDE-3FCDD57269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16381" y="2662007"/>
            <a:ext cx="490719" cy="490719"/>
          </a:xfrm>
          <a:prstGeom prst="rect">
            <a:avLst/>
          </a:prstGeom>
        </p:spPr>
      </p:pic>
      <p:cxnSp>
        <p:nvCxnSpPr>
          <p:cNvPr id="65" name="Connector 33">
            <a:extLst>
              <a:ext uri="{FF2B5EF4-FFF2-40B4-BE49-F238E27FC236}">
                <a16:creationId xmlns:a16="http://schemas.microsoft.com/office/drawing/2014/main" id="{90AD306A-96B1-FF0C-C798-46E541433182}"/>
              </a:ext>
            </a:extLst>
          </p:cNvPr>
          <p:cNvCxnSpPr>
            <a:cxnSpLocks/>
          </p:cNvCxnSpPr>
          <p:nvPr/>
        </p:nvCxnSpPr>
        <p:spPr>
          <a:xfrm flipH="1">
            <a:off x="7566290" y="4386242"/>
            <a:ext cx="936762" cy="0"/>
          </a:xfrm>
          <a:prstGeom prst="line">
            <a:avLst/>
          </a:prstGeom>
          <a:ln w="571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EEF6B195-3F1B-0E3E-DDE1-CE2FCA80AE5F}"/>
              </a:ext>
            </a:extLst>
          </p:cNvPr>
          <p:cNvSpPr txBox="1"/>
          <p:nvPr/>
        </p:nvSpPr>
        <p:spPr>
          <a:xfrm>
            <a:off x="7617694" y="4089004"/>
            <a:ext cx="676656" cy="184666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lang="en-US" sz="1200" b="0" dirty="0">
                <a:solidFill>
                  <a:srgbClr val="C00000"/>
                </a:solidFill>
                <a:latin typeface="Aptos" panose="020B0004020202020204" pitchFamily="34" charset="0"/>
              </a:rPr>
              <a:t>Payment </a:t>
            </a:r>
            <a:endParaRPr sz="1200" b="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cxnSp>
        <p:nvCxnSpPr>
          <p:cNvPr id="67" name="Connector 33">
            <a:extLst>
              <a:ext uri="{FF2B5EF4-FFF2-40B4-BE49-F238E27FC236}">
                <a16:creationId xmlns:a16="http://schemas.microsoft.com/office/drawing/2014/main" id="{78F80BA1-3B30-5CAF-A62F-5149566F3CE3}"/>
              </a:ext>
            </a:extLst>
          </p:cNvPr>
          <p:cNvCxnSpPr>
            <a:cxnSpLocks/>
          </p:cNvCxnSpPr>
          <p:nvPr/>
        </p:nvCxnSpPr>
        <p:spPr>
          <a:xfrm flipH="1">
            <a:off x="3635110" y="4386242"/>
            <a:ext cx="946281" cy="0"/>
          </a:xfrm>
          <a:prstGeom prst="line">
            <a:avLst/>
          </a:prstGeom>
          <a:ln w="571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93C80DC-99F6-B2C3-A802-576E5D9FB757}"/>
              </a:ext>
            </a:extLst>
          </p:cNvPr>
          <p:cNvSpPr txBox="1"/>
          <p:nvPr/>
        </p:nvSpPr>
        <p:spPr>
          <a:xfrm>
            <a:off x="3643758" y="4107538"/>
            <a:ext cx="676656" cy="184666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lang="en-US" sz="1200" b="0" dirty="0">
                <a:solidFill>
                  <a:srgbClr val="C00000"/>
                </a:solidFill>
                <a:latin typeface="Aptos" panose="020B0004020202020204" pitchFamily="34" charset="0"/>
              </a:rPr>
              <a:t>Payment </a:t>
            </a:r>
            <a:endParaRPr sz="1200" b="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cxnSp>
        <p:nvCxnSpPr>
          <p:cNvPr id="69" name="Connector 33">
            <a:extLst>
              <a:ext uri="{FF2B5EF4-FFF2-40B4-BE49-F238E27FC236}">
                <a16:creationId xmlns:a16="http://schemas.microsoft.com/office/drawing/2014/main" id="{6997623E-B02E-6934-080F-69BF9329E8DE}"/>
              </a:ext>
            </a:extLst>
          </p:cNvPr>
          <p:cNvCxnSpPr>
            <a:cxnSpLocks/>
          </p:cNvCxnSpPr>
          <p:nvPr/>
        </p:nvCxnSpPr>
        <p:spPr>
          <a:xfrm flipH="1" flipV="1">
            <a:off x="5400597" y="2564893"/>
            <a:ext cx="452257" cy="937259"/>
          </a:xfrm>
          <a:prstGeom prst="line">
            <a:avLst/>
          </a:prstGeom>
          <a:ln w="571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C7DC111C-F61B-09AD-F3BD-CA379B05E5D7}"/>
              </a:ext>
            </a:extLst>
          </p:cNvPr>
          <p:cNvSpPr txBox="1"/>
          <p:nvPr/>
        </p:nvSpPr>
        <p:spPr>
          <a:xfrm>
            <a:off x="4745020" y="3122199"/>
            <a:ext cx="801065" cy="184666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lang="en-US" sz="1200" b="0" dirty="0">
                <a:solidFill>
                  <a:srgbClr val="C00000"/>
                </a:solidFill>
                <a:latin typeface="Aptos" panose="020B0004020202020204" pitchFamily="34" charset="0"/>
              </a:rPr>
              <a:t>Repayment </a:t>
            </a:r>
            <a:endParaRPr sz="1200" b="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cxnSp>
        <p:nvCxnSpPr>
          <p:cNvPr id="71" name="Connector 33">
            <a:extLst>
              <a:ext uri="{FF2B5EF4-FFF2-40B4-BE49-F238E27FC236}">
                <a16:creationId xmlns:a16="http://schemas.microsoft.com/office/drawing/2014/main" id="{DB5189C2-AD4C-A47A-79C1-30E73EBBCE2A}"/>
              </a:ext>
            </a:extLst>
          </p:cNvPr>
          <p:cNvCxnSpPr>
            <a:cxnSpLocks/>
          </p:cNvCxnSpPr>
          <p:nvPr/>
        </p:nvCxnSpPr>
        <p:spPr>
          <a:xfrm flipV="1">
            <a:off x="2440284" y="2543825"/>
            <a:ext cx="407256" cy="917268"/>
          </a:xfrm>
          <a:prstGeom prst="line">
            <a:avLst/>
          </a:prstGeom>
          <a:ln w="571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B9EC61AA-365B-2737-9B8B-C18B3370E9F5}"/>
              </a:ext>
            </a:extLst>
          </p:cNvPr>
          <p:cNvSpPr txBox="1"/>
          <p:nvPr/>
        </p:nvSpPr>
        <p:spPr>
          <a:xfrm>
            <a:off x="2598871" y="3039847"/>
            <a:ext cx="809366" cy="184666"/>
          </a:xfrm>
          <a:prstGeom prst="rect">
            <a:avLst/>
          </a:prstGeom>
          <a:noFill/>
        </p:spPr>
        <p:txBody>
          <a:bodyPr wrap="square" lIns="12700" tIns="0" rIns="12700" bIns="0">
            <a:spAutoFit/>
          </a:bodyPr>
          <a:lstStyle/>
          <a:p>
            <a:pPr algn="ctr"/>
            <a:r>
              <a:rPr lang="en-US" sz="1200" b="0" dirty="0">
                <a:solidFill>
                  <a:srgbClr val="C00000"/>
                </a:solidFill>
                <a:latin typeface="Aptos" panose="020B0004020202020204" pitchFamily="34" charset="0"/>
              </a:rPr>
              <a:t>Repayment </a:t>
            </a:r>
            <a:endParaRPr sz="1200" b="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934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4200" y="628650"/>
            <a:ext cx="11380470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i="0" dirty="0">
                <a:solidFill>
                  <a:srgbClr val="1A1D24"/>
                </a:solidFill>
                <a:latin typeface="Aptos" panose="020B0004020202020204" pitchFamily="34" charset="0"/>
              </a:rPr>
              <a:t>Agri-PDBs can develop markets — not just finance transactions</a:t>
            </a:r>
            <a:endParaRPr lang="en-US" sz="2600" dirty="0">
              <a:latin typeface="Aptos" panose="020B00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6900" y="1162049"/>
            <a:ext cx="11336274" cy="488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School meals are typically funded through education and social protection budgets, while the associated investment opportunities lie within agricultural value chains. 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81605" y="1752257"/>
            <a:ext cx="10998200" cy="25400"/>
          </a:xfrm>
          <a:prstGeom prst="rect">
            <a:avLst/>
          </a:prstGeom>
          <a:solidFill>
            <a:srgbClr val="1E9F73"/>
          </a:solidFill>
          <a:ln/>
        </p:spPr>
        <p:txBody>
          <a:bodyPr/>
          <a:lstStyle/>
          <a:p>
            <a:endParaRPr>
              <a:latin typeface="Aptos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98500" y="2000250"/>
            <a:ext cx="3587750" cy="2882900"/>
          </a:xfrm>
          <a:prstGeom prst="roundRect">
            <a:avLst>
              <a:gd name="adj" fmla="val 7709"/>
            </a:avLst>
          </a:prstGeom>
          <a:solidFill>
            <a:srgbClr val="E2F1EA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95350" y="2222500"/>
            <a:ext cx="33225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1 RECOGNISE OPPORTUNITIES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95350" y="2736850"/>
            <a:ext cx="3322574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Connect procurement to agricultural finance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95350" y="3690314"/>
            <a:ext cx="332257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Identifying financing opportunities arising from school meals demand and link them to agricultural investment portfolios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59300" y="2000250"/>
            <a:ext cx="3587750" cy="2882900"/>
          </a:xfrm>
          <a:prstGeom prst="roundRect">
            <a:avLst>
              <a:gd name="adj" fmla="val 7709"/>
            </a:avLst>
          </a:prstGeom>
          <a:solidFill>
            <a:srgbClr val="FCEBDF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64964" y="2213896"/>
            <a:ext cx="3519424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2 COORDINATE ACROSS SECTORS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56150" y="2736850"/>
            <a:ext cx="338455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Align procurement and value chain support and finance 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56150" y="3728669"/>
            <a:ext cx="3322574" cy="1202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Work with governments and partners to coordinate procurement, technical assistance, grants and financing 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420100" y="2000250"/>
            <a:ext cx="3587750" cy="2882900"/>
          </a:xfrm>
          <a:prstGeom prst="roundRect">
            <a:avLst>
              <a:gd name="adj" fmla="val 7709"/>
            </a:avLst>
          </a:prstGeom>
          <a:solidFill>
            <a:srgbClr val="E0EBF0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610600" y="2222500"/>
            <a:ext cx="33225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kern="0" spc="5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3 DEMONSTRATE AND SCALE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610600" y="2736850"/>
            <a:ext cx="3322574" cy="95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1A1D24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Finance  viable investments and bring others in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10600" y="3854323"/>
            <a:ext cx="3322574" cy="924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820"/>
              </a:lnSpc>
            </a:pPr>
            <a:r>
              <a:rPr lang="en-US" dirty="0">
                <a:solidFill>
                  <a:srgbClr val="45464B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Act as early adopters, demonstrate viable financing models and crowd in other financiers over time  </a:t>
            </a: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55650" y="5181600"/>
            <a:ext cx="10687050" cy="762000"/>
          </a:xfrm>
          <a:prstGeom prst="roundRect">
            <a:avLst>
              <a:gd name="adj" fmla="val 19167"/>
            </a:avLst>
          </a:prstGeom>
          <a:solidFill>
            <a:srgbClr val="FDF6F1"/>
          </a:solidFill>
          <a:ln w="12700">
            <a:solidFill>
              <a:srgbClr val="E6DCCB"/>
            </a:solidFill>
            <a:prstDash val="solid"/>
          </a:ln>
          <a:effectLst>
            <a:outerShdw blurRad="76200" dist="25400" dir="5400000" algn="bl" rotWithShape="0">
              <a:srgbClr val="1A1D24">
                <a:alpha val="10000"/>
              </a:srgbClr>
            </a:outerShdw>
          </a:effectLst>
        </p:spPr>
        <p:txBody>
          <a:bodyPr/>
          <a:lstStyle/>
          <a:p>
            <a:endParaRPr sz="2400">
              <a:latin typeface="Aptos" panose="020B00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85209" y="5314950"/>
            <a:ext cx="10615232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The development role: </a:t>
            </a:r>
            <a:r>
              <a:rPr lang="en-US" sz="1600" dirty="0">
                <a:solidFill>
                  <a:srgbClr val="156082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not simply to finance the agricultural supply response, but to help shape which markets develop, who participates, and what nutritional, social and environmental outcomes they deliver.  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604500" y="6388100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/>
            <a:r>
              <a:rPr lang="en-US" sz="2000" dirty="0">
                <a:solidFill>
                  <a:srgbClr val="61706C"/>
                </a:solidFill>
                <a:latin typeface="Aptos" panose="020B0004020202020204" pitchFamily="34" charset="0"/>
              </a:rPr>
              <a:t>8</a:t>
            </a:r>
            <a:endParaRPr sz="2000" dirty="0">
              <a:solidFill>
                <a:srgbClr val="61706C"/>
              </a:solidFill>
              <a:latin typeface="Aptos" panose="020B0004020202020204" pitchFamily="34" charset="0"/>
            </a:endParaRPr>
          </a:p>
        </p:txBody>
      </p:sp>
      <p:pic>
        <p:nvPicPr>
          <p:cNvPr id="23" name="Picture 22" descr="A logo with colorful arrows&#10;&#10;AI-generated content may be incorrect.">
            <a:extLst>
              <a:ext uri="{FF2B5EF4-FFF2-40B4-BE49-F238E27FC236}">
                <a16:creationId xmlns:a16="http://schemas.microsoft.com/office/drawing/2014/main" id="{9470E33B-8525-8331-7D43-F2C7F2F4E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431" y="123254"/>
            <a:ext cx="1235947" cy="12520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1985</TotalTime>
  <Words>736</Words>
  <Application>Microsoft Office PowerPoint</Application>
  <PresentationFormat>Widescreen</PresentationFormat>
  <Paragraphs>120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School meals as a food systems investment </vt:lpstr>
      <vt:lpstr>School meals demand and PDB Finance</vt:lpstr>
      <vt:lpstr>School meals demand reaches across the food value chain</vt:lpstr>
      <vt:lpstr>Homegrown school feeding requires both demand and supply </vt:lpstr>
      <vt:lpstr>From school meals demand to investment-ready value chains </vt:lpstr>
      <vt:lpstr>Three financing opportunities across the SMP value chain</vt:lpstr>
      <vt:lpstr>PowerPoint Presentation</vt:lpstr>
      <vt:lpstr>Agri-PDBs can develop markets — not just finance transactions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Financing home-grown school feeding (Agri-PDB webinar)</dc:title>
  <dc:subject/>
  <dc:creator/>
  <cp:lastModifiedBy>EXT Tiphaine Ferry</cp:lastModifiedBy>
  <cp:revision>10</cp:revision>
  <dcterms:created xsi:type="dcterms:W3CDTF">2026-10-19T22:43:44Z</dcterms:created>
  <dcterms:modified xsi:type="dcterms:W3CDTF">2026-10-23T12:51:12Z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3a108f-898d-4589-9ebc-7ee3b46df9b8_Enabled">
    <vt:lpwstr>true</vt:lpwstr>
  </property>
  <property fmtid="{D5CDD505-2E9C-101B-9397-08002B2CF9AE}" pid="3" name="MSIP_Label_2a3a108f-898d-4589-9ebc-7ee3b46df9b8_SetDate">
    <vt:lpwstr>2026-10-23T12:50:34Z</vt:lpwstr>
  </property>
  <property fmtid="{D5CDD505-2E9C-101B-9397-08002B2CF9AE}" pid="4" name="MSIP_Label_2a3a108f-898d-4589-9ebc-7ee3b46df9b8_Method">
    <vt:lpwstr>Standard</vt:lpwstr>
  </property>
  <property fmtid="{D5CDD505-2E9C-101B-9397-08002B2CF9AE}" pid="5" name="MSIP_Label_2a3a108f-898d-4589-9ebc-7ee3b46df9b8_Name">
    <vt:lpwstr>Official use only</vt:lpwstr>
  </property>
  <property fmtid="{D5CDD505-2E9C-101B-9397-08002B2CF9AE}" pid="6" name="MSIP_Label_2a3a108f-898d-4589-9ebc-7ee3b46df9b8_SiteId">
    <vt:lpwstr>462ad9ae-d7d9-4206-b874-71b1e079776f</vt:lpwstr>
  </property>
  <property fmtid="{D5CDD505-2E9C-101B-9397-08002B2CF9AE}" pid="7" name="MSIP_Label_2a3a108f-898d-4589-9ebc-7ee3b46df9b8_ActionId">
    <vt:lpwstr>97e1e21c-32de-4bfa-ba2c-5cbec9fe8156</vt:lpwstr>
  </property>
  <property fmtid="{D5CDD505-2E9C-101B-9397-08002B2CF9AE}" pid="8" name="MSIP_Label_2a3a108f-898d-4589-9ebc-7ee3b46df9b8_ContentBits">
    <vt:lpwstr>0</vt:lpwstr>
  </property>
  <property fmtid="{D5CDD505-2E9C-101B-9397-08002B2CF9AE}" pid="9" name="MSIP_Label_2a3a108f-898d-4589-9ebc-7ee3b46df9b8_Tag">
    <vt:lpwstr>10, 3, 0, 1</vt:lpwstr>
  </property>
</Properties>
</file>