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2"/>
  </p:notesMasterIdLst>
  <p:sldIdLst>
    <p:sldId id="256" r:id="rId2"/>
    <p:sldId id="257" r:id="rId3"/>
    <p:sldId id="260" r:id="rId4"/>
    <p:sldId id="261" r:id="rId5"/>
    <p:sldId id="262" r:id="rId6"/>
    <p:sldId id="263" r:id="rId7"/>
    <p:sldId id="264" r:id="rId8"/>
    <p:sldId id="265" r:id="rId9"/>
    <p:sldId id="266" r:id="rId10"/>
    <p:sldId id="267" r:id="rId11"/>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Context" id="{E09171EB-78D0-51DF-BB2B-EDA68D3B5577}">
          <p14:sldIdLst>
            <p14:sldId id="256"/>
            <p14:sldId id="257"/>
            <p14:sldId id="260"/>
            <p14:sldId id="261"/>
            <p14:sldId id="262"/>
          </p14:sldIdLst>
        </p14:section>
        <p14:section name="Q1: Collaboration with PDBs" id="{A4045DD0-AC5F-2903-389C-3DE3572C9F01}">
          <p14:sldIdLst>
            <p14:sldId id="263"/>
            <p14:sldId id="264"/>
          </p14:sldIdLst>
        </p14:section>
        <p14:section name="Q2: Instruments and scale-up" id="{E3099FE0-599F-1932-9044-3F94BF03C61D}">
          <p14:sldIdLst>
            <p14:sldId id="265"/>
            <p14:sldId id="266"/>
            <p14:sldId id="267"/>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1"/>
    <p:restoredTop sz="94610"/>
  </p:normalViewPr>
  <p:slideViewPr>
    <p:cSldViewPr snapToGrid="0" snapToObjects="1">
      <p:cViewPr varScale="1">
        <p:scale>
          <a:sx n="88" d="100"/>
          <a:sy n="88" d="100"/>
        </p:scale>
        <p:origin x="228" y="57"/>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8449657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 sec] Thank you to the Agri-PDB Platform and SFI. I coordinate the Bank’s ESAH and African Leaders for Nutrition programmes. In seven minutes I’ll cover how the Bank approaches nutrition, why development banks matter, and then the two questions: how we work with PDBs, and which instruments matter most.</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[~45 sec] First, where nutrition sits in the Bank. Our Multisectoral Nutrition Action Plan, anchored in the Ten-Year Strategy and linked to Feed Africa, has three objectives, each carried by an initiative. To use the Bank’s voice to drive action on nutrition, we have African Leaders for Nutrition. To mainstream nutrition in our portfolio, Banking on Nutrition. And to increase the production and consumption of safe and nutritious foods, the End School-Age Hunger Trust Fund, which finances school meals sourced from local producers. That third objective is where today’s topic sits. Behind all three is a goal: 9.5 billion dollars of nutrition-smart investment by 2030, committed at the Paris Nutrition for Growth Summit.</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[~20 sec] So where does the change start? The World Economic Forum’s answer is demand. Food systems will not change through governments and institutions alone. When buyers move towards nutritious food, manufacturers, farmers, policymakers and investors follow, and incentives work better than exhortation.</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[~25 sec] Here is that chain. Consumers shift demand, processors bring new products, farmers and input firms adapt, governments set policy and investors back the producers. In Africa there are three demand anchors the Bank can shape: urban consumers, regional trade under AfCFTA, and public procurement. Of these, school meals are the most predictable buyer of all, so let me show how a school-meal contract becomes a bankable deal.</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[~35 sec] Here is how a school-meal contract becomes a bankable deal. The programme signs a multi-year supply contract. A private processor or aggregator supplies it, buying from farmer co-ops. A national PDB or local bank lends to that firm against the contract, in local currency. And the Bank stands behind the lender with a guarantee, a credit line and first-loss cover. A paid contract is predictable revenue, which is why a lender says yes. Lenders like TADB in Tanzania already reach farmers at scale; the contract gives them a reason to lend more.</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[~35 sec] So, the first question: how do we collaborate with PDBs? In four ways, each with live deals. We lend through them, for example 300 million dollars with FirstRand. We catalyse with concessional ACFM money, such as 8 million with the Development Bank of Nigeria. We share risk, with a 50 million dollar guarantee for Nigeria’s Bank of Industry. And we build the demand through ESAH. The opportunity is to point the first three at the school-meal contract.</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[~40 sec] Here is what that looks like in practice. With EBID, the ECOWAS regional development bank, we signed a fifty million dollar and fifty million euro trade line, plus thirty million from the Africa Growing Together Fund, lent across fifteen states with agriculture a priority. The same model runs nationally: ten million with FirstRand in South Africa for women-owned farm businesses; ten million with Family Bank in Kenya, covering agriculture; and sixty-one million with the Development Bank of Nigeria. And in Ethiopia, work in progress: school feeding inside a poultry value chain project, for about 1,200 schools. [Confirm Ethiopia figures.]</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[~50 sec] Which instruments matter most? Each one here is already working with a national development bank, and each in a different country. A long-tenor credit line to South Africa’s Land Bank, one billion rand, aimed at 2,700 loans to emerging farmers. Equity of sixty-six million dollars to grow the Tanzania Agricultural Development Bank’s capital. A gender credit line with concessional money for the Development Bank of Nigeria, which lent around 300 billion naira to 180,000 small firms last year. A portfolio guarantee for the Uganda Development Bank through AFAWA. A regional trade finance line with EBID. And technical assistance for the Development Bank of Rwanda. What none of them does yet is lend against a school-meal contract. That is the gap to close.</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[~50 sec] If you remember one slide, make it this one. School-meal finance can be copied anywhere when five things are true. Budget certainty: Nigeria fed nine million pupils, then stopped; Brazil avoids that by putting school meals in law. Paid contracts: Ghana’s caterers went unpaid and every contract was cancelled, so no bank could lend against them. Bankable projects: Nigeria’s agro-processing zones drew 600 million dollars of private money because investors were lined up first. A visible pipeline: Brazil reserves about 45 percent of its school-meal budget for family farmers, so lenders know who to finance. And proven return: about nine dollars back for every dollar. Get these five right and PDB finance follows. [Sources: Guardian Nigeria Jul 2025; Graphic Online Apr–May 2025; AfDB Dec 2025; Brazil law Oct 2025; AfDB–CIFF Sep 2024.]</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[~30 sec] Three proposals for discussion. Pilot a school-meal supplier finance window with one or two national PDBs in ESAH countries. Co-design contract-backed working capital, pairing the Bank’s risk-sharing and TA with PDB products. And bring the results to Finance in Common 2027 through this Platform. School meals feed children today and build food systems for tomorrow; PDBs are how we finance both. Thank you.</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CONTENT">
    <p:bg>
      <p:bgPr>
        <a:solidFill>
          <a:schemeClr val="bg1"/>
        </a:solidFill>
        <a:effectLst/>
      </p:bgPr>
    </p:bg>
    <p:spTree>
      <p:nvGrpSpPr>
        <p:cNvPr id="1" name=""/>
        <p:cNvGrpSpPr/>
        <p:nvPr/>
      </p:nvGrpSpPr>
      <p:grpSpPr>
        <a:xfrm>
          <a:off x="0" y="0"/>
          <a:ext cx="0" cy="0"/>
          <a:chOff x="0" y="0"/>
          <a:chExt cx="0" cy="0"/>
        </a:xfrm>
      </p:grpSpPr>
      <p:sp>
        <p:nvSpPr>
          <p:cNvPr id="2" name="Text 0"/>
          <p:cNvSpPr/>
          <p:nvPr/>
        </p:nvSpPr>
        <p:spPr>
          <a:xfrm>
            <a:off x="548640" y="6400800"/>
            <a:ext cx="7315200" cy="274320"/>
          </a:xfrm>
          <a:prstGeom prst="rect">
            <a:avLst/>
          </a:prstGeom>
          <a:noFill/>
          <a:ln/>
        </p:spPr>
        <p:txBody>
          <a:bodyPr wrap="square" lIns="0" tIns="0" rIns="0" bIns="0" rtlCol="0" anchor="ctr"/>
          <a:lstStyle/>
          <a:p>
            <a:pPr marL="0" indent="0">
              <a:buNone/>
            </a:pPr>
            <a:r>
              <a:rPr lang="en-US" sz="1000" dirty="0">
                <a:solidFill>
                  <a:schemeClr val="accent6"/>
                </a:solidFill>
              </a:rPr>
              <a:t>AfDB · School meals as a food-systems investment</a:t>
            </a:r>
            <a:endParaRPr lang="en-US" sz="1000" dirty="0"/>
          </a:p>
        </p:txBody>
      </p:sp>
      <p:sp>
        <p:nvSpPr>
          <p:cNvPr id="3" name="Text 1"/>
          <p:cNvSpPr>
            <a:spLocks noGrp="1"/>
          </p:cNvSpPr>
          <p:nvPr>
            <p:ph type="body" idx="101" hasCustomPrompt="1"/>
          </p:nvPr>
        </p:nvSpPr>
        <p:spPr>
          <a:xfrm>
            <a:off x="548640" y="457200"/>
            <a:ext cx="11094415" cy="320040"/>
          </a:xfrm>
          <a:prstGeom prst="rect">
            <a:avLst/>
          </a:prstGeom>
          <a:noFill/>
          <a:ln/>
        </p:spPr>
        <p:txBody>
          <a:bodyPr wrap="square" rtlCol="0"/>
          <a:lstStyle>
            <a:lvl1pPr marL="0" indent="0">
              <a:buNone/>
              <a:defRPr lang="en-US" sz="1200" b="1" kern="0" spc="200" dirty="0">
                <a:solidFill>
                  <a:schemeClr val="accent2"/>
                </a:solidFill>
              </a:defRPr>
            </a:lvl1pPr>
          </a:lstStyle>
          <a:p>
            <a:pPr marL="0" indent="0">
              <a:buNone/>
            </a:pPr>
            <a:endParaRPr lang="en-US" sz="1200" dirty="0"/>
          </a:p>
        </p:txBody>
      </p:sp>
      <p:sp>
        <p:nvSpPr>
          <p:cNvPr id="4" name="Text 1"/>
          <p:cNvSpPr>
            <a:spLocks noGrp="1"/>
          </p:cNvSpPr>
          <p:nvPr>
            <p:ph type="title" idx="102" hasCustomPrompt="1"/>
          </p:nvPr>
        </p:nvSpPr>
        <p:spPr>
          <a:xfrm>
            <a:off x="548640" y="804672"/>
            <a:ext cx="11094415" cy="868680"/>
          </a:xfrm>
          <a:prstGeom prst="rect">
            <a:avLst/>
          </a:prstGeom>
          <a:noFill/>
          <a:ln/>
        </p:spPr>
        <p:txBody>
          <a:bodyPr wrap="square" rtlCol="0"/>
          <a:lstStyle>
            <a:lvl1pPr marL="0" indent="0" algn="l">
              <a:buNone/>
              <a:defRPr lang="en-US" sz="3400" b="1" dirty="0">
                <a:solidFill>
                  <a:schemeClr val="tx2"/>
                </a:solidFill>
              </a:defRPr>
            </a:lvl1pPr>
          </a:lstStyle>
          <a:p>
            <a:pPr marL="0" indent="0" algn="l">
              <a:buNone/>
            </a:pPr>
            <a:endParaRPr lang="en-US" sz="3400" dirty="0"/>
          </a:p>
        </p:txBody>
      </p:sp>
      <p:sp>
        <p:nvSpPr>
          <p:cNvPr id="25" name="Slide Number Placeholder 0"/>
          <p:cNvSpPr>
            <a:spLocks noGrp="1"/>
          </p:cNvSpPr>
          <p:nvPr>
            <p:ph type="sldNum" sz="quarter" idx="4294967295"/>
          </p:nvPr>
        </p:nvSpPr>
        <p:spPr>
          <a:xfrm>
            <a:off x="11094415" y="6400800"/>
            <a:ext cx="548640" cy="274320"/>
          </a:xfrm>
          <a:prstGeom prst="rect">
            <a:avLst/>
          </a:prstGeom>
          <a:extLst>
            <a:ext uri="{C572A759-6A51-4108-AA02-DFA0A04FC94B}">
              <ma14:wrappingTextBoxFlag xmlns="" xmlns:ma14="http://schemas.microsoft.com/office/mac/drawingml/2011/main" val="0"/>
            </a:ext>
          </a:extLst>
        </p:spPr>
        <p:txBody>
          <a:bodyPr/>
          <a:lstStyle>
            <a:lvl1pPr>
              <a:defRPr sz="1000">
                <a:solidFill>
                  <a:schemeClr val="accent6"/>
                </a:solidFill>
              </a:defRPr>
            </a:lvl1pPr>
          </a:lstStyle>
          <a:p>
            <a:pPr algn="r"/>
            <a:fld id="{F7021451-1387-4CA6-816F-3879F97B5CBC}" type="slidenum">
              <a:rPr lang="en-US" b="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CONTENT_TINT">
    <p:bg>
      <p:bgPr>
        <a:solidFill>
          <a:schemeClr val="bg2"/>
        </a:solidFill>
        <a:effectLst/>
      </p:bgPr>
    </p:bg>
    <p:spTree>
      <p:nvGrpSpPr>
        <p:cNvPr id="1" name=""/>
        <p:cNvGrpSpPr/>
        <p:nvPr/>
      </p:nvGrpSpPr>
      <p:grpSpPr>
        <a:xfrm>
          <a:off x="0" y="0"/>
          <a:ext cx="0" cy="0"/>
          <a:chOff x="0" y="0"/>
          <a:chExt cx="0" cy="0"/>
        </a:xfrm>
      </p:grpSpPr>
      <p:sp>
        <p:nvSpPr>
          <p:cNvPr id="2" name="Text 0"/>
          <p:cNvSpPr/>
          <p:nvPr/>
        </p:nvSpPr>
        <p:spPr>
          <a:xfrm>
            <a:off x="548640" y="6400800"/>
            <a:ext cx="7315200" cy="274320"/>
          </a:xfrm>
          <a:prstGeom prst="rect">
            <a:avLst/>
          </a:prstGeom>
          <a:noFill/>
          <a:ln/>
        </p:spPr>
        <p:txBody>
          <a:bodyPr wrap="square" lIns="0" tIns="0" rIns="0" bIns="0" rtlCol="0" anchor="ctr"/>
          <a:lstStyle/>
          <a:p>
            <a:pPr marL="0" indent="0">
              <a:buNone/>
            </a:pPr>
            <a:r>
              <a:rPr lang="en-US" sz="1000" dirty="0">
                <a:solidFill>
                  <a:schemeClr val="accent6"/>
                </a:solidFill>
              </a:rPr>
              <a:t>AfDB · School meals as a food-systems investment</a:t>
            </a:r>
            <a:endParaRPr lang="en-US" sz="1000" dirty="0"/>
          </a:p>
        </p:txBody>
      </p:sp>
      <p:sp>
        <p:nvSpPr>
          <p:cNvPr id="3" name="Text 1"/>
          <p:cNvSpPr>
            <a:spLocks noGrp="1"/>
          </p:cNvSpPr>
          <p:nvPr>
            <p:ph type="body" idx="101" hasCustomPrompt="1"/>
          </p:nvPr>
        </p:nvSpPr>
        <p:spPr>
          <a:xfrm>
            <a:off x="548640" y="457200"/>
            <a:ext cx="11094415" cy="320040"/>
          </a:xfrm>
          <a:prstGeom prst="rect">
            <a:avLst/>
          </a:prstGeom>
          <a:noFill/>
          <a:ln/>
        </p:spPr>
        <p:txBody>
          <a:bodyPr wrap="square" rtlCol="0"/>
          <a:lstStyle>
            <a:lvl1pPr marL="0" indent="0">
              <a:buNone/>
              <a:defRPr lang="en-US" sz="1200" b="1" kern="0" spc="200" dirty="0">
                <a:solidFill>
                  <a:schemeClr val="accent2"/>
                </a:solidFill>
              </a:defRPr>
            </a:lvl1pPr>
          </a:lstStyle>
          <a:p>
            <a:pPr marL="0" indent="0">
              <a:buNone/>
            </a:pPr>
            <a:endParaRPr lang="en-US" sz="1200" dirty="0"/>
          </a:p>
        </p:txBody>
      </p:sp>
      <p:sp>
        <p:nvSpPr>
          <p:cNvPr id="4" name="Text 1"/>
          <p:cNvSpPr>
            <a:spLocks noGrp="1"/>
          </p:cNvSpPr>
          <p:nvPr>
            <p:ph type="title" idx="102" hasCustomPrompt="1"/>
          </p:nvPr>
        </p:nvSpPr>
        <p:spPr>
          <a:xfrm>
            <a:off x="548640" y="804672"/>
            <a:ext cx="11094415" cy="868680"/>
          </a:xfrm>
          <a:prstGeom prst="rect">
            <a:avLst/>
          </a:prstGeom>
          <a:noFill/>
          <a:ln/>
        </p:spPr>
        <p:txBody>
          <a:bodyPr wrap="square" rtlCol="0"/>
          <a:lstStyle>
            <a:lvl1pPr marL="0" indent="0" algn="l">
              <a:buNone/>
              <a:defRPr lang="en-US" sz="3400" b="1" dirty="0">
                <a:solidFill>
                  <a:schemeClr val="tx2"/>
                </a:solidFill>
              </a:defRPr>
            </a:lvl1pPr>
          </a:lstStyle>
          <a:p>
            <a:pPr marL="0" indent="0" algn="l">
              <a:buNone/>
            </a:pPr>
            <a:endParaRPr lang="en-US" sz="3400" dirty="0"/>
          </a:p>
        </p:txBody>
      </p:sp>
      <p:sp>
        <p:nvSpPr>
          <p:cNvPr id="25" name="Slide Number Placeholder 0"/>
          <p:cNvSpPr>
            <a:spLocks noGrp="1"/>
          </p:cNvSpPr>
          <p:nvPr>
            <p:ph type="sldNum" sz="quarter" idx="4294967295"/>
          </p:nvPr>
        </p:nvSpPr>
        <p:spPr>
          <a:xfrm>
            <a:off x="11094415" y="6400800"/>
            <a:ext cx="548640" cy="274320"/>
          </a:xfrm>
          <a:prstGeom prst="rect">
            <a:avLst/>
          </a:prstGeom>
          <a:extLst>
            <a:ext uri="{C572A759-6A51-4108-AA02-DFA0A04FC94B}">
              <ma14:wrappingTextBoxFlag xmlns="" xmlns:ma14="http://schemas.microsoft.com/office/mac/drawingml/2011/main" val="0"/>
            </a:ext>
          </a:extLst>
        </p:spPr>
        <p:txBody>
          <a:bodyPr/>
          <a:lstStyle>
            <a:lvl1pPr>
              <a:defRPr sz="1000">
                <a:solidFill>
                  <a:schemeClr val="accent6"/>
                </a:solidFill>
              </a:defRPr>
            </a:lvl1pPr>
          </a:lstStyle>
          <a:p>
            <a:pPr algn="r"/>
            <a:fld id="{F7021451-1387-4CA6-816F-3879F97B5CBC}" type="slidenum">
              <a:rPr lang="en-US" b="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CONTENT_DARK">
    <p:bg>
      <p:bgPr>
        <a:solidFill>
          <a:schemeClr val="tx2"/>
        </a:solidFill>
        <a:effectLst/>
      </p:bgPr>
    </p:bg>
    <p:spTree>
      <p:nvGrpSpPr>
        <p:cNvPr id="1" name=""/>
        <p:cNvGrpSpPr/>
        <p:nvPr/>
      </p:nvGrpSpPr>
      <p:grpSpPr>
        <a:xfrm>
          <a:off x="0" y="0"/>
          <a:ext cx="0" cy="0"/>
          <a:chOff x="0" y="0"/>
          <a:chExt cx="0" cy="0"/>
        </a:xfrm>
      </p:grpSpPr>
      <p:sp>
        <p:nvSpPr>
          <p:cNvPr id="2" name="Text 0"/>
          <p:cNvSpPr/>
          <p:nvPr/>
        </p:nvSpPr>
        <p:spPr>
          <a:xfrm>
            <a:off x="548640" y="6400800"/>
            <a:ext cx="7315200" cy="274320"/>
          </a:xfrm>
          <a:prstGeom prst="rect">
            <a:avLst/>
          </a:prstGeom>
          <a:noFill/>
          <a:ln/>
        </p:spPr>
        <p:txBody>
          <a:bodyPr wrap="square" lIns="0" tIns="0" rIns="0" bIns="0" rtlCol="0" anchor="ctr"/>
          <a:lstStyle/>
          <a:p>
            <a:pPr marL="0" indent="0">
              <a:buNone/>
            </a:pPr>
            <a:r>
              <a:rPr lang="en-US" sz="1000" dirty="0">
                <a:solidFill>
                  <a:schemeClr val="accent5"/>
                </a:solidFill>
              </a:rPr>
              <a:t>AfDB · School meals as a food-systems investment</a:t>
            </a:r>
            <a:endParaRPr lang="en-US" sz="1000" dirty="0"/>
          </a:p>
        </p:txBody>
      </p:sp>
      <p:sp>
        <p:nvSpPr>
          <p:cNvPr id="3" name="Text 1"/>
          <p:cNvSpPr>
            <a:spLocks noGrp="1"/>
          </p:cNvSpPr>
          <p:nvPr>
            <p:ph type="body" idx="101" hasCustomPrompt="1"/>
          </p:nvPr>
        </p:nvSpPr>
        <p:spPr>
          <a:xfrm>
            <a:off x="548640" y="457200"/>
            <a:ext cx="11094415" cy="320040"/>
          </a:xfrm>
          <a:prstGeom prst="rect">
            <a:avLst/>
          </a:prstGeom>
          <a:noFill/>
          <a:ln/>
        </p:spPr>
        <p:txBody>
          <a:bodyPr wrap="square" rtlCol="0"/>
          <a:lstStyle>
            <a:lvl1pPr marL="0" indent="0">
              <a:buNone/>
              <a:defRPr lang="en-US" sz="1200" b="1" kern="0" spc="200" dirty="0">
                <a:solidFill>
                  <a:schemeClr val="accent4"/>
                </a:solidFill>
              </a:defRPr>
            </a:lvl1pPr>
          </a:lstStyle>
          <a:p>
            <a:pPr marL="0" indent="0">
              <a:buNone/>
            </a:pPr>
            <a:endParaRPr lang="en-US" sz="1200" dirty="0"/>
          </a:p>
        </p:txBody>
      </p:sp>
      <p:sp>
        <p:nvSpPr>
          <p:cNvPr id="4" name="Text 1"/>
          <p:cNvSpPr>
            <a:spLocks noGrp="1"/>
          </p:cNvSpPr>
          <p:nvPr>
            <p:ph type="title" idx="102" hasCustomPrompt="1"/>
          </p:nvPr>
        </p:nvSpPr>
        <p:spPr>
          <a:xfrm>
            <a:off x="548640" y="804672"/>
            <a:ext cx="11094415" cy="868680"/>
          </a:xfrm>
          <a:prstGeom prst="rect">
            <a:avLst/>
          </a:prstGeom>
          <a:noFill/>
          <a:ln/>
        </p:spPr>
        <p:txBody>
          <a:bodyPr wrap="square" rtlCol="0"/>
          <a:lstStyle>
            <a:lvl1pPr marL="0" indent="0" algn="l">
              <a:buNone/>
              <a:defRPr lang="en-US" sz="3400" b="1" dirty="0">
                <a:solidFill>
                  <a:schemeClr val="bg1"/>
                </a:solidFill>
              </a:defRPr>
            </a:lvl1pPr>
          </a:lstStyle>
          <a:p>
            <a:pPr marL="0" indent="0" algn="l">
              <a:buNone/>
            </a:pPr>
            <a:endParaRPr lang="en-US" sz="3400" dirty="0"/>
          </a:p>
        </p:txBody>
      </p:sp>
      <p:sp>
        <p:nvSpPr>
          <p:cNvPr id="25" name="Slide Number Placeholder 0"/>
          <p:cNvSpPr>
            <a:spLocks noGrp="1"/>
          </p:cNvSpPr>
          <p:nvPr>
            <p:ph type="sldNum" sz="quarter" idx="4294967295"/>
          </p:nvPr>
        </p:nvSpPr>
        <p:spPr>
          <a:xfrm>
            <a:off x="11094415" y="6400800"/>
            <a:ext cx="548640" cy="274320"/>
          </a:xfrm>
          <a:prstGeom prst="rect">
            <a:avLst/>
          </a:prstGeom>
          <a:extLst>
            <a:ext uri="{C572A759-6A51-4108-AA02-DFA0A04FC94B}">
              <ma14:wrappingTextBoxFlag xmlns="" xmlns:ma14="http://schemas.microsoft.com/office/mac/drawingml/2011/main" val="0"/>
            </a:ext>
          </a:extLst>
        </p:spPr>
        <p:txBody>
          <a:bodyPr/>
          <a:lstStyle>
            <a:lvl1pPr>
              <a:defRPr sz="1000">
                <a:solidFill>
                  <a:schemeClr val="accent5"/>
                </a:solidFill>
              </a:defRPr>
            </a:lvl1pPr>
          </a:lstStyle>
          <a:p>
            <a:pPr algn="r"/>
            <a:fld id="{F7021451-1387-4CA6-816F-3879F97B5CBC}" type="slidenum">
              <a:rPr lang="en-US" b="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LOSING">
    <p:bg>
      <p:bgPr>
        <a:solidFill>
          <a:schemeClr val="accent1"/>
        </a:solidFill>
        <a:effectLst/>
      </p:bgPr>
    </p:bg>
    <p:spTree>
      <p:nvGrpSpPr>
        <p:cNvPr id="1" name=""/>
        <p:cNvGrpSpPr/>
        <p:nvPr/>
      </p:nvGrpSpPr>
      <p:grpSpPr>
        <a:xfrm>
          <a:off x="0" y="0"/>
          <a:ext cx="0" cy="0"/>
          <a:chOff x="0" y="0"/>
          <a:chExt cx="0" cy="0"/>
        </a:xfrm>
      </p:grpSpPr>
      <p:sp>
        <p:nvSpPr>
          <p:cNvPr id="2" name="Text 0"/>
          <p:cNvSpPr>
            <a:spLocks noGrp="1"/>
          </p:cNvSpPr>
          <p:nvPr>
            <p:ph type="body" idx="100" hasCustomPrompt="1"/>
          </p:nvPr>
        </p:nvSpPr>
        <p:spPr>
          <a:xfrm>
            <a:off x="548640" y="457200"/>
            <a:ext cx="11094415" cy="320040"/>
          </a:xfrm>
          <a:prstGeom prst="rect">
            <a:avLst/>
          </a:prstGeom>
          <a:noFill/>
          <a:ln/>
        </p:spPr>
        <p:txBody>
          <a:bodyPr wrap="square" rtlCol="0"/>
          <a:lstStyle>
            <a:lvl1pPr marL="0" indent="0">
              <a:buNone/>
              <a:defRPr lang="en-US" sz="1200" b="1" kern="0" spc="200" dirty="0">
                <a:solidFill>
                  <a:schemeClr val="tx1"/>
                </a:solidFill>
              </a:defRPr>
            </a:lvl1pPr>
          </a:lstStyle>
          <a:p>
            <a:pPr marL="0" indent="0">
              <a:buNone/>
            </a:pPr>
            <a:endParaRPr lang="en-US" sz="1200" dirty="0"/>
          </a:p>
        </p:txBody>
      </p:sp>
      <p:sp>
        <p:nvSpPr>
          <p:cNvPr id="3" name="Text 0"/>
          <p:cNvSpPr>
            <a:spLocks noGrp="1"/>
          </p:cNvSpPr>
          <p:nvPr>
            <p:ph type="title" idx="101" hasCustomPrompt="1"/>
          </p:nvPr>
        </p:nvSpPr>
        <p:spPr>
          <a:xfrm>
            <a:off x="548640" y="804672"/>
            <a:ext cx="11094415" cy="868680"/>
          </a:xfrm>
          <a:prstGeom prst="rect">
            <a:avLst/>
          </a:prstGeom>
          <a:noFill/>
          <a:ln/>
        </p:spPr>
        <p:txBody>
          <a:bodyPr wrap="square" rtlCol="0"/>
          <a:lstStyle>
            <a:lvl1pPr marL="0" indent="0" algn="l">
              <a:buNone/>
              <a:defRPr lang="en-US" sz="3400" b="1" dirty="0">
                <a:solidFill>
                  <a:schemeClr val="tx1"/>
                </a:solidFill>
              </a:defRPr>
            </a:lvl1pPr>
          </a:lstStyle>
          <a:p>
            <a:pPr marL="0" indent="0" algn="l">
              <a:buNone/>
            </a:pPr>
            <a:endParaRPr lang="en-US" sz="3400" dirty="0"/>
          </a:p>
        </p:txBody>
      </p:sp>
      <p:sp>
        <p:nvSpPr>
          <p:cNvPr id="25" name="Slide Number Placeholder 0"/>
          <p:cNvSpPr>
            <a:spLocks noGrp="1"/>
          </p:cNvSpPr>
          <p:nvPr>
            <p:ph type="sldNum" sz="quarter" idx="4294967295"/>
          </p:nvPr>
        </p:nvSpPr>
        <p:spPr>
          <a:xfrm>
            <a:off x="11094415" y="6400800"/>
            <a:ext cx="548640" cy="274320"/>
          </a:xfrm>
          <a:prstGeom prst="rect">
            <a:avLst/>
          </a:prstGeom>
          <a:extLst>
            <a:ext uri="{C572A759-6A51-4108-AA02-DFA0A04FC94B}">
              <ma14:wrappingTextBoxFlag xmlns="" xmlns:ma14="http://schemas.microsoft.com/office/mac/drawingml/2011/main" val="0"/>
            </a:ext>
          </a:extLst>
        </p:spPr>
        <p:txBody>
          <a:bodyPr/>
          <a:lstStyle>
            <a:lvl1pPr>
              <a:defRPr sz="1000">
                <a:solidFill>
                  <a:schemeClr val="tx1"/>
                </a:solidFill>
              </a:defRPr>
            </a:lvl1pPr>
          </a:lstStyle>
          <a:p>
            <a:pPr algn="r"/>
            <a:fld id="{F7021451-1387-4CA6-816F-3879F97B5CBC}" type="slidenum">
              <a:rPr lang="en-US" b="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TATEMENT">
    <p:bg>
      <p:bgPr>
        <a:solidFill>
          <a:srgbClr val="E6AF4B"/>
        </a:solidFill>
        <a:effectLst/>
      </p:bgPr>
    </p:bg>
    <p:spTree>
      <p:nvGrpSpPr>
        <p:cNvPr id="1" name=""/>
        <p:cNvGrpSpPr/>
        <p:nvPr/>
      </p:nvGrpSpPr>
      <p:grpSpPr>
        <a:xfrm>
          <a:off x="0" y="0"/>
          <a:ext cx="0" cy="0"/>
          <a:chOff x="0" y="0"/>
          <a:chExt cx="0" cy="0"/>
        </a:xfrm>
      </p:grpSpPr>
      <p:sp>
        <p:nvSpPr>
          <p:cNvPr id="2" name="Text 0"/>
          <p:cNvSpPr/>
          <p:nvPr/>
        </p:nvSpPr>
        <p:spPr>
          <a:xfrm>
            <a:off x="731520" y="6400800"/>
            <a:ext cx="7315200" cy="274320"/>
          </a:xfrm>
          <a:prstGeom prst="rect">
            <a:avLst/>
          </a:prstGeom>
          <a:noFill/>
          <a:ln/>
        </p:spPr>
        <p:txBody>
          <a:bodyPr wrap="square" lIns="0" tIns="0" rIns="0" bIns="0" rtlCol="0" anchor="ctr"/>
          <a:lstStyle/>
          <a:p>
            <a:pPr marL="0" indent="0">
              <a:buNone/>
            </a:pPr>
            <a:r>
              <a:rPr lang="en-US" sz="1000" dirty="0">
                <a:solidFill>
                  <a:schemeClr val="tx1"/>
                </a:solidFill>
              </a:rPr>
              <a:t>AfDB · School meals as a food-systems investment</a:t>
            </a:r>
            <a:endParaRPr lang="en-US" sz="1000" dirty="0"/>
          </a:p>
        </p:txBody>
      </p:sp>
      <p:sp>
        <p:nvSpPr>
          <p:cNvPr id="3" name="Text 1"/>
          <p:cNvSpPr>
            <a:spLocks noGrp="1"/>
          </p:cNvSpPr>
          <p:nvPr>
            <p:ph type="body" idx="101" hasCustomPrompt="1"/>
          </p:nvPr>
        </p:nvSpPr>
        <p:spPr>
          <a:xfrm>
            <a:off x="731520" y="1600200"/>
            <a:ext cx="11094415" cy="320040"/>
          </a:xfrm>
          <a:prstGeom prst="rect">
            <a:avLst/>
          </a:prstGeom>
          <a:noFill/>
          <a:ln/>
        </p:spPr>
        <p:txBody>
          <a:bodyPr wrap="square" rtlCol="0"/>
          <a:lstStyle>
            <a:lvl1pPr marL="0" indent="0">
              <a:buNone/>
              <a:defRPr lang="en-US" sz="1300" b="1" kern="0" spc="300" dirty="0">
                <a:solidFill>
                  <a:schemeClr val="tx1"/>
                </a:solidFill>
              </a:defRPr>
            </a:lvl1pPr>
          </a:lstStyle>
          <a:p>
            <a:pPr marL="0" indent="0">
              <a:buNone/>
            </a:pPr>
            <a:endParaRPr lang="en-US" sz="1300" dirty="0"/>
          </a:p>
        </p:txBody>
      </p:sp>
      <p:sp>
        <p:nvSpPr>
          <p:cNvPr id="4" name="Text 1"/>
          <p:cNvSpPr>
            <a:spLocks noGrp="1"/>
          </p:cNvSpPr>
          <p:nvPr>
            <p:ph type="title" idx="102" hasCustomPrompt="1"/>
          </p:nvPr>
        </p:nvSpPr>
        <p:spPr>
          <a:xfrm>
            <a:off x="731520" y="2057400"/>
            <a:ext cx="10424160" cy="2194560"/>
          </a:xfrm>
          <a:prstGeom prst="rect">
            <a:avLst/>
          </a:prstGeom>
          <a:noFill/>
          <a:ln/>
        </p:spPr>
        <p:txBody>
          <a:bodyPr wrap="square" rtlCol="0"/>
          <a:lstStyle>
            <a:lvl1pPr marL="0" indent="0" algn="l">
              <a:buNone/>
              <a:defRPr lang="en-US" sz="4400" b="1" dirty="0">
                <a:solidFill>
                  <a:schemeClr val="tx1"/>
                </a:solidFill>
                <a:latin typeface="Cambria" pitchFamily="34" charset="0"/>
                <a:ea typeface="Cambria" pitchFamily="34" charset="-122"/>
                <a:cs typeface="Cambria" pitchFamily="34" charset="-120"/>
              </a:defRPr>
            </a:lvl1pPr>
          </a:lstStyle>
          <a:p>
            <a:pPr marL="0" indent="0" algn="l">
              <a:buNone/>
            </a:pPr>
            <a:endParaRPr lang="en-US" sz="4400" dirty="0"/>
          </a:p>
        </p:txBody>
      </p:sp>
      <p:sp>
        <p:nvSpPr>
          <p:cNvPr id="5" name="Text 1"/>
          <p:cNvSpPr>
            <a:spLocks noGrp="1"/>
          </p:cNvSpPr>
          <p:nvPr>
            <p:ph type="body" idx="103" hasCustomPrompt="1"/>
          </p:nvPr>
        </p:nvSpPr>
        <p:spPr>
          <a:xfrm>
            <a:off x="731520" y="4434840"/>
            <a:ext cx="10058400" cy="914400"/>
          </a:xfrm>
          <a:prstGeom prst="rect">
            <a:avLst/>
          </a:prstGeom>
          <a:noFill/>
          <a:ln/>
        </p:spPr>
        <p:txBody>
          <a:bodyPr wrap="square" rtlCol="0"/>
          <a:lstStyle>
            <a:lvl1pPr marL="0" indent="0">
              <a:lnSpc>
                <a:spcPct val="115000"/>
              </a:lnSpc>
              <a:buNone/>
              <a:defRPr lang="en-US" sz="2000" dirty="0">
                <a:solidFill>
                  <a:schemeClr val="tx1"/>
                </a:solidFill>
              </a:defRPr>
            </a:lvl1pPr>
          </a:lstStyle>
          <a:p>
            <a:pPr marL="0" indent="0">
              <a:lnSpc>
                <a:spcPct val="115000"/>
              </a:lnSpc>
              <a:buNone/>
            </a:pPr>
            <a:endParaRPr lang="en-US" sz="2000" dirty="0"/>
          </a:p>
        </p:txBody>
      </p:sp>
      <p:sp>
        <p:nvSpPr>
          <p:cNvPr id="25" name="Slide Number Placeholder 0"/>
          <p:cNvSpPr>
            <a:spLocks noGrp="1"/>
          </p:cNvSpPr>
          <p:nvPr>
            <p:ph type="sldNum" sz="quarter" idx="4294967295"/>
          </p:nvPr>
        </p:nvSpPr>
        <p:spPr>
          <a:xfrm>
            <a:off x="11094415" y="6400800"/>
            <a:ext cx="548640" cy="274320"/>
          </a:xfrm>
          <a:prstGeom prst="rect">
            <a:avLst/>
          </a:prstGeom>
          <a:extLst>
            <a:ext uri="{C572A759-6A51-4108-AA02-DFA0A04FC94B}">
              <ma14:wrappingTextBoxFlag xmlns="" xmlns:ma14="http://schemas.microsoft.com/office/mac/drawingml/2011/main" val="0"/>
            </a:ext>
          </a:extLst>
        </p:spPr>
        <p:txBody>
          <a:bodyPr/>
          <a:lstStyle>
            <a:lvl1pPr>
              <a:defRPr sz="1000">
                <a:solidFill>
                  <a:schemeClr val="tx1"/>
                </a:solidFill>
              </a:defRPr>
            </a:lvl1pPr>
          </a:lstStyle>
          <a:p>
            <a:pPr algn="r"/>
            <a:fld id="{F7021451-1387-4CA6-816F-3879F97B5CBC}" type="slidenum">
              <a:rPr lang="en-US" b="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p:bg>
      <p:bgPr>
        <a:solidFill>
          <a:schemeClr val="tx2"/>
        </a:solidFill>
        <a:effectLst/>
      </p:bgPr>
    </p:bg>
    <p:spTree>
      <p:nvGrpSpPr>
        <p:cNvPr id="1" name=""/>
        <p:cNvGrpSpPr/>
        <p:nvPr/>
      </p:nvGrpSpPr>
      <p:grpSpPr>
        <a:xfrm>
          <a:off x="0" y="0"/>
          <a:ext cx="0" cy="0"/>
          <a:chOff x="0" y="0"/>
          <a:chExt cx="0" cy="0"/>
        </a:xfrm>
      </p:grpSpPr>
      <p:sp>
        <p:nvSpPr>
          <p:cNvPr id="2" name="Text 0"/>
          <p:cNvSpPr>
            <a:spLocks noGrp="1"/>
          </p:cNvSpPr>
          <p:nvPr>
            <p:ph type="body" idx="100" hasCustomPrompt="1"/>
          </p:nvPr>
        </p:nvSpPr>
        <p:spPr>
          <a:xfrm>
            <a:off x="731520" y="640080"/>
            <a:ext cx="10058400" cy="365760"/>
          </a:xfrm>
          <a:prstGeom prst="rect">
            <a:avLst/>
          </a:prstGeom>
          <a:noFill/>
          <a:ln/>
        </p:spPr>
        <p:txBody>
          <a:bodyPr wrap="square" rtlCol="0"/>
          <a:lstStyle>
            <a:lvl1pPr marL="0" indent="0">
              <a:buNone/>
              <a:defRPr lang="en-US" sz="1400" b="1" kern="0" spc="200" dirty="0">
                <a:solidFill>
                  <a:schemeClr val="accent4"/>
                </a:solidFill>
              </a:defRPr>
            </a:lvl1pPr>
          </a:lstStyle>
          <a:p>
            <a:pPr marL="0" indent="0">
              <a:buNone/>
            </a:pPr>
            <a:endParaRPr lang="en-US" sz="1400" dirty="0"/>
          </a:p>
        </p:txBody>
      </p:sp>
      <p:sp>
        <p:nvSpPr>
          <p:cNvPr id="3" name="Text 0"/>
          <p:cNvSpPr>
            <a:spLocks noGrp="1"/>
          </p:cNvSpPr>
          <p:nvPr>
            <p:ph type="title" idx="101" hasCustomPrompt="1"/>
          </p:nvPr>
        </p:nvSpPr>
        <p:spPr>
          <a:xfrm>
            <a:off x="731520" y="1828800"/>
            <a:ext cx="9601200" cy="1463040"/>
          </a:xfrm>
          <a:prstGeom prst="rect">
            <a:avLst/>
          </a:prstGeom>
          <a:noFill/>
          <a:ln/>
        </p:spPr>
        <p:txBody>
          <a:bodyPr wrap="square" rtlCol="0"/>
          <a:lstStyle>
            <a:lvl1pPr marL="0" indent="0" algn="l">
              <a:buNone/>
              <a:defRPr lang="en-US" sz="5200" b="1" dirty="0">
                <a:solidFill>
                  <a:schemeClr val="bg1"/>
                </a:solidFill>
              </a:defRPr>
            </a:lvl1pPr>
          </a:lstStyle>
          <a:p>
            <a:pPr marL="0" indent="0" algn="l">
              <a:buNone/>
            </a:pPr>
            <a:endParaRPr lang="en-US" sz="5200" dirty="0"/>
          </a:p>
        </p:txBody>
      </p:sp>
      <p:sp>
        <p:nvSpPr>
          <p:cNvPr id="4" name="Text 0"/>
          <p:cNvSpPr>
            <a:spLocks noGrp="1"/>
          </p:cNvSpPr>
          <p:nvPr>
            <p:ph type="body" idx="102" hasCustomPrompt="1"/>
          </p:nvPr>
        </p:nvSpPr>
        <p:spPr>
          <a:xfrm>
            <a:off x="731520" y="3383280"/>
            <a:ext cx="8686800" cy="914400"/>
          </a:xfrm>
          <a:prstGeom prst="rect">
            <a:avLst/>
          </a:prstGeom>
          <a:noFill/>
          <a:ln/>
        </p:spPr>
        <p:txBody>
          <a:bodyPr wrap="square" rtlCol="0"/>
          <a:lstStyle>
            <a:lvl1pPr marL="0" indent="0">
              <a:buNone/>
              <a:defRPr lang="en-US" sz="2000" dirty="0">
                <a:solidFill>
                  <a:schemeClr val="accent5"/>
                </a:solidFill>
              </a:defRPr>
            </a:lvl1pPr>
          </a:lstStyle>
          <a:p>
            <a:pPr marL="0" indent="0">
              <a:buNone/>
            </a:pPr>
            <a:endParaRPr lang="en-US" sz="2000"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094415" y="6400800"/>
            <a:ext cx="548640" cy="274320"/>
          </a:xfrm>
          <a:prstGeom prst="rect">
            <a:avLst/>
          </a:prstGeom>
          <a:extLst>
            <a:ext uri="{C572A759-6A51-4108-AA02-DFA0A04FC94B}">
              <ma14:wrappingTextBoxFlag xmlns="" xmlns:ma14="http://schemas.microsoft.com/office/mac/drawingml/2011/main" val="0"/>
            </a:ext>
          </a:extLst>
        </p:spPr>
        <p:txBody>
          <a:bodyPr/>
          <a:lstStyle>
            <a:lvl1pPr>
              <a:defRPr sz="1000">
                <a:solidFill>
                  <a:schemeClr val="accent6"/>
                </a:solidFill>
              </a:defRPr>
            </a:lvl1pPr>
          </a:lstStyle>
          <a:p>
            <a:pPr algn="r"/>
            <a:fld id="{F7021451-1387-4CA6-816F-3879F97B5CBC}" type="slidenum">
              <a:rPr lang="en-US" b="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a:spLocks noGrp="1"/>
          </p:cNvSpPr>
          <p:nvPr>
            <p:ph type="body" idx="100" hasCustomPrompt="1"/>
          </p:nvPr>
        </p:nvSpPr>
        <p:spPr>
          <a:xfrm>
            <a:off x="731520" y="640080"/>
            <a:ext cx="10058400" cy="365760"/>
          </a:xfrm>
          <a:prstGeom prst="rect">
            <a:avLst/>
          </a:prstGeom>
          <a:noFill/>
          <a:ln/>
        </p:spPr>
        <p:txBody>
          <a:bodyPr wrap="square" lIns="0" tIns="0" rIns="0" bIns="0" rtlCol="0"/>
          <a:lstStyle/>
          <a:p>
            <a:pPr marL="0" indent="0">
              <a:buNone/>
            </a:pPr>
            <a:r>
              <a:rPr lang="en-US" sz="1400" b="1" kern="0" spc="200" dirty="0">
                <a:solidFill>
                  <a:schemeClr val="accent4"/>
                </a:solidFill>
              </a:rPr>
              <a:t>Agri-PDB Platform · SFI Learning Event · 22 October 2026</a:t>
            </a:r>
            <a:endParaRPr lang="en-US" sz="1400" dirty="0"/>
          </a:p>
        </p:txBody>
      </p:sp>
      <p:sp>
        <p:nvSpPr>
          <p:cNvPr id="3" name="Text 0"/>
          <p:cNvSpPr>
            <a:spLocks noGrp="1"/>
          </p:cNvSpPr>
          <p:nvPr>
            <p:ph type="title" idx="101" hasCustomPrompt="1"/>
          </p:nvPr>
        </p:nvSpPr>
        <p:spPr>
          <a:xfrm>
            <a:off x="731520" y="1828800"/>
            <a:ext cx="9601200" cy="1463040"/>
          </a:xfrm>
          <a:prstGeom prst="rect">
            <a:avLst/>
          </a:prstGeom>
          <a:noFill/>
          <a:ln/>
        </p:spPr>
        <p:txBody>
          <a:bodyPr wrap="square" lIns="0" tIns="0" rIns="0" bIns="0" rtlCol="0" anchor="t"/>
          <a:lstStyle/>
          <a:p>
            <a:pPr marL="0" indent="0" algn="l">
              <a:buNone/>
            </a:pPr>
            <a:r>
              <a:rPr lang="en-US" sz="5200" b="1" dirty="0">
                <a:solidFill>
                  <a:schemeClr val="bg1"/>
                </a:solidFill>
              </a:rPr>
              <a:t>From school plates to farm finance</a:t>
            </a:r>
            <a:endParaRPr lang="en-US" sz="5200" dirty="0"/>
          </a:p>
        </p:txBody>
      </p:sp>
      <p:sp>
        <p:nvSpPr>
          <p:cNvPr id="4" name="Text 0"/>
          <p:cNvSpPr>
            <a:spLocks noGrp="1"/>
          </p:cNvSpPr>
          <p:nvPr>
            <p:ph type="body" idx="102" hasCustomPrompt="1"/>
          </p:nvPr>
        </p:nvSpPr>
        <p:spPr>
          <a:xfrm>
            <a:off x="731520" y="3383280"/>
            <a:ext cx="8686800" cy="914400"/>
          </a:xfrm>
          <a:prstGeom prst="rect">
            <a:avLst/>
          </a:prstGeom>
          <a:noFill/>
          <a:ln/>
        </p:spPr>
        <p:txBody>
          <a:bodyPr wrap="square" lIns="0" tIns="0" rIns="0" bIns="0" rtlCol="0" anchor="t"/>
          <a:lstStyle/>
          <a:p>
            <a:pPr marL="0" indent="0">
              <a:buNone/>
            </a:pPr>
            <a:r>
              <a:rPr lang="en-US" sz="2000" dirty="0">
                <a:solidFill>
                  <a:schemeClr val="accent5"/>
                </a:solidFill>
              </a:rPr>
              <a:t>How the African Development Bank works with public development banks to make school meals a food-systems investment</a:t>
            </a:r>
            <a:endParaRPr lang="en-US" sz="2000" dirty="0"/>
          </a:p>
        </p:txBody>
      </p:sp>
      <p:sp>
        <p:nvSpPr>
          <p:cNvPr id="5" name="Text 3"/>
          <p:cNvSpPr txBox="1"/>
          <p:nvPr/>
        </p:nvSpPr>
        <p:spPr>
          <a:xfrm>
            <a:off x="731520" y="5074920"/>
            <a:ext cx="10058400" cy="365760"/>
          </a:xfrm>
          <a:prstGeom prst="rect">
            <a:avLst/>
          </a:prstGeom>
          <a:noFill/>
          <a:ln/>
        </p:spPr>
        <p:txBody>
          <a:bodyPr wrap="square" lIns="0" tIns="0" rIns="0" bIns="0" rtlCol="0" anchor="t"/>
          <a:lstStyle/>
          <a:p>
            <a:pPr marL="0" indent="0">
              <a:buNone/>
            </a:pPr>
            <a:r>
              <a:rPr lang="en-US" sz="2000" b="1" dirty="0">
                <a:solidFill>
                  <a:schemeClr val="bg1"/>
                </a:solidFill>
              </a:rPr>
              <a:t>George Ouma</a:t>
            </a:r>
            <a:endParaRPr lang="en-US" sz="2000" dirty="0"/>
          </a:p>
        </p:txBody>
      </p:sp>
      <p:sp>
        <p:nvSpPr>
          <p:cNvPr id="6" name="Text 4"/>
          <p:cNvSpPr txBox="1"/>
          <p:nvPr/>
        </p:nvSpPr>
        <p:spPr>
          <a:xfrm>
            <a:off x="731520" y="5468112"/>
            <a:ext cx="10515600" cy="320040"/>
          </a:xfrm>
          <a:prstGeom prst="rect">
            <a:avLst/>
          </a:prstGeom>
          <a:noFill/>
          <a:ln/>
        </p:spPr>
        <p:txBody>
          <a:bodyPr wrap="square" lIns="0" tIns="0" rIns="0" bIns="0" rtlCol="0" anchor="t"/>
          <a:lstStyle/>
          <a:p>
            <a:pPr marL="0" indent="0">
              <a:buNone/>
            </a:pPr>
            <a:r>
              <a:rPr lang="en-US" sz="1500" dirty="0">
                <a:solidFill>
                  <a:schemeClr val="accent5"/>
                </a:solidFill>
              </a:rPr>
              <a:t>Programme Coordinator, Ending School-Age Hunger in Africa (ESAH) and African Leaders for Nutrition (ALN)</a:t>
            </a:r>
            <a:endParaRPr lang="en-US" sz="1500" dirty="0"/>
          </a:p>
        </p:txBody>
      </p:sp>
      <p:sp>
        <p:nvSpPr>
          <p:cNvPr id="7" name="Text 5"/>
          <p:cNvSpPr txBox="1"/>
          <p:nvPr/>
        </p:nvSpPr>
        <p:spPr>
          <a:xfrm>
            <a:off x="731520" y="5788152"/>
            <a:ext cx="10058400" cy="320040"/>
          </a:xfrm>
          <a:prstGeom prst="rect">
            <a:avLst/>
          </a:prstGeom>
          <a:noFill/>
          <a:ln/>
        </p:spPr>
        <p:txBody>
          <a:bodyPr wrap="square" lIns="0" tIns="0" rIns="0" bIns="0" rtlCol="0" anchor="t"/>
          <a:lstStyle/>
          <a:p>
            <a:pPr marL="0" indent="0">
              <a:buNone/>
            </a:pPr>
            <a:r>
              <a:rPr lang="en-US" sz="1500" dirty="0">
                <a:solidFill>
                  <a:schemeClr val="accent5"/>
                </a:solidFill>
              </a:rPr>
              <a:t>African Development Bank</a:t>
            </a:r>
            <a:endParaRPr lang="en-US" sz="15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1"/>
          <p:cNvSpPr>
            <a:spLocks noGrp="1"/>
          </p:cNvSpPr>
          <p:nvPr>
            <p:ph type="body" idx="101" hasCustomPrompt="1"/>
          </p:nvPr>
        </p:nvSpPr>
        <p:spPr>
          <a:xfrm>
            <a:off x="548640" y="457200"/>
            <a:ext cx="11094415" cy="320040"/>
          </a:xfrm>
          <a:prstGeom prst="rect">
            <a:avLst/>
          </a:prstGeom>
          <a:noFill/>
          <a:ln/>
        </p:spPr>
        <p:txBody>
          <a:bodyPr wrap="square" lIns="0" tIns="0" rIns="0" bIns="0" rtlCol="0" anchor="t"/>
          <a:lstStyle/>
          <a:p>
            <a:pPr marL="0" indent="0">
              <a:buNone/>
            </a:pPr>
            <a:r>
              <a:rPr lang="en-US" sz="1200" b="1" kern="0" spc="200" dirty="0">
                <a:solidFill>
                  <a:schemeClr val="accent2"/>
                </a:solidFill>
              </a:rPr>
              <a:t>THE BANK’S APPROACH TO NUTRITION</a:t>
            </a:r>
            <a:endParaRPr lang="en-US" sz="1200" dirty="0"/>
          </a:p>
        </p:txBody>
      </p:sp>
      <p:sp>
        <p:nvSpPr>
          <p:cNvPr id="3" name="Text 1"/>
          <p:cNvSpPr>
            <a:spLocks noGrp="1"/>
          </p:cNvSpPr>
          <p:nvPr>
            <p:ph type="title" idx="102" hasCustomPrompt="1"/>
          </p:nvPr>
        </p:nvSpPr>
        <p:spPr>
          <a:xfrm>
            <a:off x="548640" y="804672"/>
            <a:ext cx="11094415" cy="868680"/>
          </a:xfrm>
          <a:prstGeom prst="rect">
            <a:avLst/>
          </a:prstGeom>
          <a:noFill/>
          <a:ln/>
        </p:spPr>
        <p:txBody>
          <a:bodyPr wrap="square" lIns="0" tIns="0" rIns="0" bIns="0" rtlCol="0" anchor="t"/>
          <a:lstStyle/>
          <a:p>
            <a:pPr marL="0" indent="0" algn="l">
              <a:buNone/>
            </a:pPr>
            <a:r>
              <a:rPr lang="en-US" sz="3400" b="1" dirty="0">
                <a:solidFill>
                  <a:schemeClr val="tx2"/>
                </a:solidFill>
              </a:rPr>
              <a:t>Nutrition designed, financed and measured</a:t>
            </a:r>
            <a:endParaRPr lang="en-US" sz="3400" dirty="0"/>
          </a:p>
        </p:txBody>
      </p:sp>
      <p:sp>
        <p:nvSpPr>
          <p:cNvPr id="4" name="Goal card"/>
          <p:cNvSpPr/>
          <p:nvPr/>
        </p:nvSpPr>
        <p:spPr>
          <a:xfrm>
            <a:off x="548640" y="1828800"/>
            <a:ext cx="3246120" cy="4069080"/>
          </a:xfrm>
          <a:prstGeom prst="roundRect">
            <a:avLst>
              <a:gd name="adj" fmla="val 3380"/>
            </a:avLst>
          </a:prstGeom>
          <a:solidFill>
            <a:srgbClr val="0E4F51"/>
          </a:solidFill>
          <a:ln w="12700">
            <a:solidFill>
              <a:srgbClr val="0E4F51"/>
            </a:solidFill>
            <a:prstDash val="solid"/>
          </a:ln>
          <a:effectLst>
            <a:outerShdw blurRad="101600" dist="25400" dir="5400000" algn="bl" rotWithShape="0">
              <a:srgbClr val="14262A">
                <a:alpha val="12000"/>
              </a:srgbClr>
            </a:outerShdw>
          </a:effectLst>
        </p:spPr>
        <p:txBody>
          <a:bodyPr/>
          <a:lstStyle/>
          <a:p>
            <a:endParaRPr lang="en-KE"/>
          </a:p>
        </p:txBody>
      </p:sp>
      <p:sp>
        <p:nvSpPr>
          <p:cNvPr id="5" name="Text 3"/>
          <p:cNvSpPr txBox="1"/>
          <p:nvPr/>
        </p:nvSpPr>
        <p:spPr>
          <a:xfrm>
            <a:off x="822960" y="2103120"/>
            <a:ext cx="2697480" cy="274320"/>
          </a:xfrm>
          <a:prstGeom prst="rect">
            <a:avLst/>
          </a:prstGeom>
          <a:noFill/>
          <a:ln/>
        </p:spPr>
        <p:txBody>
          <a:bodyPr wrap="square" lIns="0" tIns="0" rIns="0" bIns="0" rtlCol="0" anchor="t"/>
          <a:lstStyle/>
          <a:p>
            <a:pPr marL="0" indent="0">
              <a:buNone/>
            </a:pPr>
            <a:r>
              <a:rPr lang="en-US" sz="1200" b="1" kern="0" spc="200" dirty="0">
                <a:solidFill>
                  <a:schemeClr val="accent4"/>
                </a:solidFill>
              </a:rPr>
              <a:t>OUR GOAL BY 2030</a:t>
            </a:r>
            <a:endParaRPr lang="en-US" sz="1200" dirty="0"/>
          </a:p>
        </p:txBody>
      </p:sp>
      <p:sp>
        <p:nvSpPr>
          <p:cNvPr id="6" name="Text 4"/>
          <p:cNvSpPr txBox="1"/>
          <p:nvPr/>
        </p:nvSpPr>
        <p:spPr>
          <a:xfrm>
            <a:off x="822960" y="2423160"/>
            <a:ext cx="2697480" cy="685800"/>
          </a:xfrm>
          <a:prstGeom prst="rect">
            <a:avLst/>
          </a:prstGeom>
          <a:noFill/>
          <a:ln/>
        </p:spPr>
        <p:txBody>
          <a:bodyPr wrap="square" lIns="0" tIns="0" rIns="0" bIns="0" rtlCol="0" anchor="t"/>
          <a:lstStyle/>
          <a:p>
            <a:pPr marL="0" indent="0">
              <a:buNone/>
            </a:pPr>
            <a:r>
              <a:rPr lang="en-US" sz="4400" b="1" dirty="0">
                <a:solidFill>
                  <a:schemeClr val="bg1"/>
                </a:solidFill>
              </a:rPr>
              <a:t>USD 9.5B</a:t>
            </a:r>
            <a:endParaRPr lang="en-US" sz="4400" dirty="0"/>
          </a:p>
        </p:txBody>
      </p:sp>
      <p:sp>
        <p:nvSpPr>
          <p:cNvPr id="7" name="Text 5"/>
          <p:cNvSpPr txBox="1"/>
          <p:nvPr/>
        </p:nvSpPr>
        <p:spPr>
          <a:xfrm>
            <a:off x="822960" y="3200400"/>
            <a:ext cx="2697480" cy="1097280"/>
          </a:xfrm>
          <a:prstGeom prst="rect">
            <a:avLst/>
          </a:prstGeom>
          <a:noFill/>
          <a:ln/>
        </p:spPr>
        <p:txBody>
          <a:bodyPr wrap="square" lIns="0" tIns="0" rIns="0" bIns="0" rtlCol="0" anchor="t"/>
          <a:lstStyle/>
          <a:p>
            <a:pPr marL="0" indent="0">
              <a:buNone/>
            </a:pPr>
            <a:r>
              <a:rPr lang="en-US" sz="1500" dirty="0">
                <a:solidFill>
                  <a:schemeClr val="accent5"/>
                </a:solidFill>
              </a:rPr>
              <a:t>in cumulative nutrition-smart investment, committed at the 2025 Paris Nutrition for Growth Summit</a:t>
            </a:r>
            <a:endParaRPr lang="en-US" sz="1500" dirty="0"/>
          </a:p>
        </p:txBody>
      </p:sp>
      <p:sp>
        <p:nvSpPr>
          <p:cNvPr id="8" name="Shape 6"/>
          <p:cNvSpPr/>
          <p:nvPr/>
        </p:nvSpPr>
        <p:spPr>
          <a:xfrm>
            <a:off x="822960" y="4434840"/>
            <a:ext cx="2697480" cy="0"/>
          </a:xfrm>
          <a:prstGeom prst="line">
            <a:avLst/>
          </a:prstGeom>
          <a:noFill/>
          <a:ln w="12700">
            <a:solidFill>
              <a:srgbClr val="2E6E70"/>
            </a:solidFill>
            <a:prstDash val="solid"/>
          </a:ln>
        </p:spPr>
        <p:txBody>
          <a:bodyPr/>
          <a:lstStyle/>
          <a:p>
            <a:endParaRPr lang="en-KE"/>
          </a:p>
        </p:txBody>
      </p:sp>
      <p:sp>
        <p:nvSpPr>
          <p:cNvPr id="9" name="Text 7"/>
          <p:cNvSpPr txBox="1"/>
          <p:nvPr/>
        </p:nvSpPr>
        <p:spPr>
          <a:xfrm>
            <a:off x="822960" y="4572000"/>
            <a:ext cx="2697480" cy="822960"/>
          </a:xfrm>
          <a:prstGeom prst="rect">
            <a:avLst/>
          </a:prstGeom>
          <a:noFill/>
          <a:ln/>
        </p:spPr>
        <p:txBody>
          <a:bodyPr wrap="square" lIns="0" tIns="0" rIns="0" bIns="0" rtlCol="0" anchor="t"/>
          <a:lstStyle/>
          <a:p>
            <a:pPr marL="0" indent="0">
              <a:buNone/>
            </a:pPr>
            <a:r>
              <a:rPr lang="en-US" sz="1400" dirty="0">
                <a:solidFill>
                  <a:schemeClr val="accent5"/>
                </a:solidFill>
              </a:rPr>
              <a:t>Up from USD 4.9B at end-2023, growing at least 20% a year</a:t>
            </a:r>
            <a:endParaRPr lang="en-US" sz="1400" dirty="0"/>
          </a:p>
        </p:txBody>
      </p:sp>
      <p:sp>
        <p:nvSpPr>
          <p:cNvPr id="10" name="MNAP band"/>
          <p:cNvSpPr/>
          <p:nvPr/>
        </p:nvSpPr>
        <p:spPr>
          <a:xfrm>
            <a:off x="4069080" y="1828800"/>
            <a:ext cx="7573975" cy="438912"/>
          </a:xfrm>
          <a:prstGeom prst="roundRect">
            <a:avLst>
              <a:gd name="adj" fmla="val 16667"/>
            </a:avLst>
          </a:prstGeom>
          <a:solidFill>
            <a:srgbClr val="2C6B3F"/>
          </a:solidFill>
          <a:ln w="12700">
            <a:solidFill>
              <a:srgbClr val="2C6B3F"/>
            </a:solidFill>
            <a:prstDash val="solid"/>
          </a:ln>
        </p:spPr>
        <p:txBody>
          <a:bodyPr/>
          <a:lstStyle/>
          <a:p>
            <a:endParaRPr lang="en-KE"/>
          </a:p>
        </p:txBody>
      </p:sp>
      <p:sp>
        <p:nvSpPr>
          <p:cNvPr id="11" name="Text 9"/>
          <p:cNvSpPr txBox="1"/>
          <p:nvPr/>
        </p:nvSpPr>
        <p:spPr>
          <a:xfrm>
            <a:off x="4069080" y="1828800"/>
            <a:ext cx="7573975" cy="438912"/>
          </a:xfrm>
          <a:prstGeom prst="rect">
            <a:avLst/>
          </a:prstGeom>
          <a:noFill/>
          <a:ln/>
        </p:spPr>
        <p:txBody>
          <a:bodyPr wrap="square" lIns="0" tIns="0" rIns="0" bIns="0" rtlCol="0" anchor="ctr"/>
          <a:lstStyle/>
          <a:p>
            <a:pPr marL="0" indent="0" algn="ctr">
              <a:buNone/>
            </a:pPr>
            <a:r>
              <a:rPr lang="en-US" sz="1500" b="1" dirty="0">
                <a:solidFill>
                  <a:schemeClr val="bg1"/>
                </a:solidFill>
              </a:rPr>
              <a:t>Multisectoral Nutrition Action Plan (MNAP): three objectives, three initiatives</a:t>
            </a:r>
            <a:endParaRPr lang="en-US" sz="1500" dirty="0"/>
          </a:p>
        </p:txBody>
      </p:sp>
      <p:sp>
        <p:nvSpPr>
          <p:cNvPr id="12" name="Objective 1"/>
          <p:cNvSpPr/>
          <p:nvPr/>
        </p:nvSpPr>
        <p:spPr>
          <a:xfrm>
            <a:off x="4069080" y="2395728"/>
            <a:ext cx="2402738" cy="1078992"/>
          </a:xfrm>
          <a:prstGeom prst="roundRect">
            <a:avLst>
              <a:gd name="adj" fmla="val 6780"/>
            </a:avLst>
          </a:prstGeom>
          <a:solidFill>
            <a:srgbClr val="DCEAE6"/>
          </a:solidFill>
          <a:ln w="12700">
            <a:solidFill>
              <a:srgbClr val="DCEAE6"/>
            </a:solidFill>
            <a:prstDash val="solid"/>
          </a:ln>
        </p:spPr>
        <p:txBody>
          <a:bodyPr/>
          <a:lstStyle/>
          <a:p>
            <a:endParaRPr lang="en-KE"/>
          </a:p>
        </p:txBody>
      </p:sp>
      <p:sp>
        <p:nvSpPr>
          <p:cNvPr id="13" name="Text 11"/>
          <p:cNvSpPr txBox="1"/>
          <p:nvPr/>
        </p:nvSpPr>
        <p:spPr>
          <a:xfrm>
            <a:off x="4233672" y="2450592"/>
            <a:ext cx="2073554" cy="969264"/>
          </a:xfrm>
          <a:prstGeom prst="rect">
            <a:avLst/>
          </a:prstGeom>
          <a:noFill/>
          <a:ln/>
        </p:spPr>
        <p:txBody>
          <a:bodyPr wrap="square" lIns="0" tIns="0" rIns="0" bIns="0" rtlCol="0" anchor="ctr"/>
          <a:lstStyle/>
          <a:p>
            <a:pPr marL="0" indent="0">
              <a:buNone/>
            </a:pPr>
            <a:r>
              <a:rPr lang="en-US" sz="1000" b="1" dirty="0">
                <a:solidFill>
                  <a:srgbClr val="0E4F51"/>
                </a:solidFill>
              </a:rPr>
              <a:t>OBJECTIVE 1</a:t>
            </a:r>
            <a:endParaRPr lang="en-US" sz="1300" dirty="0"/>
          </a:p>
          <a:p>
            <a:pPr marL="0" indent="0">
              <a:buNone/>
            </a:pPr>
            <a:r>
              <a:rPr lang="en-US" sz="1300" b="1" dirty="0">
                <a:solidFill>
                  <a:schemeClr val="tx1"/>
                </a:solidFill>
              </a:rPr>
              <a:t>Leverage the Bank’s voice and leadership to catalyse action on nutrition across Africa</a:t>
            </a:r>
            <a:endParaRPr lang="en-US" sz="1300" dirty="0"/>
          </a:p>
        </p:txBody>
      </p:sp>
      <p:sp>
        <p:nvSpPr>
          <p:cNvPr id="14" name="Arrow down 1"/>
          <p:cNvSpPr/>
          <p:nvPr/>
        </p:nvSpPr>
        <p:spPr>
          <a:xfrm>
            <a:off x="5151577" y="3529584"/>
            <a:ext cx="237744" cy="274320"/>
          </a:xfrm>
          <a:prstGeom prst="downArrow">
            <a:avLst/>
          </a:prstGeom>
          <a:solidFill>
            <a:schemeClr val="accent1"/>
          </a:solidFill>
          <a:ln w="12700">
            <a:solidFill>
              <a:schemeClr val="accent1"/>
            </a:solidFill>
            <a:prstDash val="solid"/>
          </a:ln>
        </p:spPr>
        <p:txBody>
          <a:bodyPr/>
          <a:lstStyle/>
          <a:p>
            <a:endParaRPr lang="en-KE"/>
          </a:p>
        </p:txBody>
      </p:sp>
      <p:sp>
        <p:nvSpPr>
          <p:cNvPr id="15" name="African Leaders for Nutrition (ALN) card"/>
          <p:cNvSpPr/>
          <p:nvPr/>
        </p:nvSpPr>
        <p:spPr>
          <a:xfrm>
            <a:off x="4069080" y="3858768"/>
            <a:ext cx="2402738" cy="2039112"/>
          </a:xfrm>
          <a:prstGeom prst="roundRect">
            <a:avLst>
              <a:gd name="adj" fmla="val 5381"/>
            </a:avLst>
          </a:prstGeom>
          <a:solidFill>
            <a:srgbClr val="F3F5F4"/>
          </a:solidFill>
          <a:ln w="12700">
            <a:solidFill>
              <a:srgbClr val="F3F5F4"/>
            </a:solidFill>
            <a:prstDash val="solid"/>
          </a:ln>
          <a:effectLst>
            <a:outerShdw blurRad="101600" dist="25400" dir="5400000" algn="bl" rotWithShape="0">
              <a:srgbClr val="14262A">
                <a:alpha val="12000"/>
              </a:srgbClr>
            </a:outerShdw>
          </a:effectLst>
        </p:spPr>
        <p:txBody>
          <a:bodyPr/>
          <a:lstStyle/>
          <a:p>
            <a:endParaRPr lang="en-KE"/>
          </a:p>
        </p:txBody>
      </p:sp>
      <p:sp>
        <p:nvSpPr>
          <p:cNvPr id="16" name="African Leaders for Nutrition (ALN) circle"/>
          <p:cNvSpPr/>
          <p:nvPr/>
        </p:nvSpPr>
        <p:spPr>
          <a:xfrm>
            <a:off x="4251960" y="4023360"/>
            <a:ext cx="502920" cy="502920"/>
          </a:xfrm>
          <a:prstGeom prst="ellipse">
            <a:avLst/>
          </a:prstGeom>
          <a:solidFill>
            <a:schemeClr val="tx2"/>
          </a:solidFill>
          <a:ln w="12700">
            <a:solidFill>
              <a:schemeClr val="tx2"/>
            </a:solidFill>
            <a:prstDash val="solid"/>
          </a:ln>
        </p:spPr>
        <p:txBody>
          <a:bodyPr/>
          <a:lstStyle/>
          <a:p>
            <a:endParaRPr lang="en-KE"/>
          </a:p>
        </p:txBody>
      </p:sp>
      <p:pic>
        <p:nvPicPr>
          <p:cNvPr id="17" name="African Leaders for Nutrition (ALN) icon" descr="African Leaders for Nutrition (ALN)"/>
          <p:cNvPicPr>
            <a:picLocks noChangeAspect="1"/>
          </p:cNvPicPr>
          <p:nvPr/>
        </p:nvPicPr>
        <p:blipFill>
          <a:blip r:embed="rId3"/>
          <a:stretch>
            <a:fillRect/>
          </a:stretch>
        </p:blipFill>
        <p:spPr>
          <a:xfrm>
            <a:off x="4377690" y="4149090"/>
            <a:ext cx="251460" cy="251460"/>
          </a:xfrm>
          <a:prstGeom prst="rect">
            <a:avLst/>
          </a:prstGeom>
        </p:spPr>
      </p:pic>
      <p:sp>
        <p:nvSpPr>
          <p:cNvPr id="18" name="Text 15"/>
          <p:cNvSpPr txBox="1"/>
          <p:nvPr/>
        </p:nvSpPr>
        <p:spPr>
          <a:xfrm>
            <a:off x="4251960" y="4590288"/>
            <a:ext cx="2036978" cy="502920"/>
          </a:xfrm>
          <a:prstGeom prst="rect">
            <a:avLst/>
          </a:prstGeom>
          <a:noFill/>
          <a:ln/>
        </p:spPr>
        <p:txBody>
          <a:bodyPr wrap="square" lIns="0" tIns="0" rIns="0" bIns="0" rtlCol="0" anchor="t"/>
          <a:lstStyle/>
          <a:p>
            <a:pPr marL="0" indent="0">
              <a:buNone/>
            </a:pPr>
            <a:r>
              <a:rPr lang="en-US" sz="1400" b="1" dirty="0">
                <a:solidFill>
                  <a:srgbClr val="14262A"/>
                </a:solidFill>
              </a:rPr>
              <a:t>African Leaders for Nutrition (ALN)</a:t>
            </a:r>
            <a:endParaRPr lang="en-US" sz="1400" dirty="0"/>
          </a:p>
        </p:txBody>
      </p:sp>
      <p:sp>
        <p:nvSpPr>
          <p:cNvPr id="19" name="Text 16"/>
          <p:cNvSpPr txBox="1"/>
          <p:nvPr/>
        </p:nvSpPr>
        <p:spPr>
          <a:xfrm>
            <a:off x="4251960" y="5102352"/>
            <a:ext cx="2036978" cy="731520"/>
          </a:xfrm>
          <a:prstGeom prst="rect">
            <a:avLst/>
          </a:prstGeom>
          <a:noFill/>
          <a:ln/>
        </p:spPr>
        <p:txBody>
          <a:bodyPr wrap="square" lIns="0" tIns="0" rIns="0" bIns="0" rtlCol="0" anchor="t"/>
          <a:lstStyle/>
          <a:p>
            <a:pPr marL="0" indent="0">
              <a:buNone/>
            </a:pPr>
            <a:r>
              <a:rPr lang="en-US" sz="1200" dirty="0">
                <a:solidFill>
                  <a:schemeClr val="accent6"/>
                </a:solidFill>
              </a:rPr>
              <a:t>Mobilises political commitment and financing from Heads of State and finance ministers</a:t>
            </a:r>
            <a:endParaRPr lang="en-US" sz="1200" dirty="0"/>
          </a:p>
        </p:txBody>
      </p:sp>
      <p:sp>
        <p:nvSpPr>
          <p:cNvPr id="20" name="Objective 2"/>
          <p:cNvSpPr/>
          <p:nvPr/>
        </p:nvSpPr>
        <p:spPr>
          <a:xfrm>
            <a:off x="6654698" y="2395728"/>
            <a:ext cx="2402738" cy="1078992"/>
          </a:xfrm>
          <a:prstGeom prst="roundRect">
            <a:avLst>
              <a:gd name="adj" fmla="val 6780"/>
            </a:avLst>
          </a:prstGeom>
          <a:solidFill>
            <a:srgbClr val="DCEAE6"/>
          </a:solidFill>
          <a:ln w="12700">
            <a:solidFill>
              <a:srgbClr val="DCEAE6"/>
            </a:solidFill>
            <a:prstDash val="solid"/>
          </a:ln>
        </p:spPr>
        <p:txBody>
          <a:bodyPr/>
          <a:lstStyle/>
          <a:p>
            <a:endParaRPr lang="en-KE"/>
          </a:p>
        </p:txBody>
      </p:sp>
      <p:sp>
        <p:nvSpPr>
          <p:cNvPr id="21" name="Text 18"/>
          <p:cNvSpPr txBox="1"/>
          <p:nvPr/>
        </p:nvSpPr>
        <p:spPr>
          <a:xfrm>
            <a:off x="6819290" y="2450592"/>
            <a:ext cx="2073554" cy="969264"/>
          </a:xfrm>
          <a:prstGeom prst="rect">
            <a:avLst/>
          </a:prstGeom>
          <a:noFill/>
          <a:ln/>
        </p:spPr>
        <p:txBody>
          <a:bodyPr wrap="square" lIns="0" tIns="0" rIns="0" bIns="0" rtlCol="0" anchor="ctr"/>
          <a:lstStyle/>
          <a:p>
            <a:pPr marL="0" indent="0">
              <a:buNone/>
            </a:pPr>
            <a:r>
              <a:rPr lang="en-US" sz="1000" b="1" dirty="0">
                <a:solidFill>
                  <a:srgbClr val="0E4F51"/>
                </a:solidFill>
              </a:rPr>
              <a:t>OBJECTIVE 2</a:t>
            </a:r>
            <a:endParaRPr lang="en-US" sz="1300" dirty="0"/>
          </a:p>
          <a:p>
            <a:pPr marL="0" indent="0">
              <a:buNone/>
            </a:pPr>
            <a:r>
              <a:rPr lang="en-US" sz="1300" b="1" dirty="0">
                <a:solidFill>
                  <a:schemeClr val="tx1"/>
                </a:solidFill>
              </a:rPr>
              <a:t>Mainstream nutrition in the Bank’s portfolio, pipeline and workplace</a:t>
            </a:r>
            <a:endParaRPr lang="en-US" sz="1300" dirty="0"/>
          </a:p>
        </p:txBody>
      </p:sp>
      <p:sp>
        <p:nvSpPr>
          <p:cNvPr id="22" name="Arrow down 2"/>
          <p:cNvSpPr/>
          <p:nvPr/>
        </p:nvSpPr>
        <p:spPr>
          <a:xfrm>
            <a:off x="7737196" y="3529584"/>
            <a:ext cx="237744" cy="274320"/>
          </a:xfrm>
          <a:prstGeom prst="downArrow">
            <a:avLst/>
          </a:prstGeom>
          <a:solidFill>
            <a:schemeClr val="accent1"/>
          </a:solidFill>
          <a:ln w="12700">
            <a:solidFill>
              <a:schemeClr val="accent1"/>
            </a:solidFill>
            <a:prstDash val="solid"/>
          </a:ln>
        </p:spPr>
        <p:txBody>
          <a:bodyPr/>
          <a:lstStyle/>
          <a:p>
            <a:endParaRPr lang="en-KE"/>
          </a:p>
        </p:txBody>
      </p:sp>
      <p:sp>
        <p:nvSpPr>
          <p:cNvPr id="23" name="Banking on Nutrition card"/>
          <p:cNvSpPr/>
          <p:nvPr/>
        </p:nvSpPr>
        <p:spPr>
          <a:xfrm>
            <a:off x="6654698" y="3858768"/>
            <a:ext cx="2402738" cy="2039112"/>
          </a:xfrm>
          <a:prstGeom prst="roundRect">
            <a:avLst>
              <a:gd name="adj" fmla="val 5381"/>
            </a:avLst>
          </a:prstGeom>
          <a:solidFill>
            <a:srgbClr val="F3F5F4"/>
          </a:solidFill>
          <a:ln w="12700">
            <a:solidFill>
              <a:srgbClr val="F3F5F4"/>
            </a:solidFill>
            <a:prstDash val="solid"/>
          </a:ln>
          <a:effectLst>
            <a:outerShdw blurRad="101600" dist="25400" dir="5400000" algn="bl" rotWithShape="0">
              <a:srgbClr val="14262A">
                <a:alpha val="12000"/>
              </a:srgbClr>
            </a:outerShdw>
          </a:effectLst>
        </p:spPr>
        <p:txBody>
          <a:bodyPr/>
          <a:lstStyle/>
          <a:p>
            <a:endParaRPr lang="en-KE"/>
          </a:p>
        </p:txBody>
      </p:sp>
      <p:sp>
        <p:nvSpPr>
          <p:cNvPr id="24" name="Banking on Nutrition circle"/>
          <p:cNvSpPr/>
          <p:nvPr/>
        </p:nvSpPr>
        <p:spPr>
          <a:xfrm>
            <a:off x="6837578" y="4023360"/>
            <a:ext cx="502920" cy="502920"/>
          </a:xfrm>
          <a:prstGeom prst="ellipse">
            <a:avLst/>
          </a:prstGeom>
          <a:solidFill>
            <a:schemeClr val="tx2"/>
          </a:solidFill>
          <a:ln w="12700">
            <a:solidFill>
              <a:schemeClr val="tx2"/>
            </a:solidFill>
            <a:prstDash val="solid"/>
          </a:ln>
        </p:spPr>
        <p:txBody>
          <a:bodyPr/>
          <a:lstStyle/>
          <a:p>
            <a:endParaRPr lang="en-KE"/>
          </a:p>
        </p:txBody>
      </p:sp>
      <p:pic>
        <p:nvPicPr>
          <p:cNvPr id="25" name="Banking on Nutrition icon" descr="Banking on Nutrition"/>
          <p:cNvPicPr>
            <a:picLocks noChangeAspect="1"/>
          </p:cNvPicPr>
          <p:nvPr/>
        </p:nvPicPr>
        <p:blipFill>
          <a:blip r:embed="rId4"/>
          <a:stretch>
            <a:fillRect/>
          </a:stretch>
        </p:blipFill>
        <p:spPr>
          <a:xfrm>
            <a:off x="6963308" y="4149090"/>
            <a:ext cx="251460" cy="251460"/>
          </a:xfrm>
          <a:prstGeom prst="rect">
            <a:avLst/>
          </a:prstGeom>
        </p:spPr>
      </p:pic>
      <p:sp>
        <p:nvSpPr>
          <p:cNvPr id="26" name="Text 22"/>
          <p:cNvSpPr txBox="1"/>
          <p:nvPr/>
        </p:nvSpPr>
        <p:spPr>
          <a:xfrm>
            <a:off x="6837578" y="4590288"/>
            <a:ext cx="2036978" cy="502920"/>
          </a:xfrm>
          <a:prstGeom prst="rect">
            <a:avLst/>
          </a:prstGeom>
          <a:noFill/>
          <a:ln/>
        </p:spPr>
        <p:txBody>
          <a:bodyPr wrap="square" lIns="0" tIns="0" rIns="0" bIns="0" rtlCol="0" anchor="t"/>
          <a:lstStyle/>
          <a:p>
            <a:pPr marL="0" indent="0">
              <a:buNone/>
            </a:pPr>
            <a:r>
              <a:rPr lang="en-US" sz="1400" b="1" dirty="0">
                <a:solidFill>
                  <a:srgbClr val="14262A"/>
                </a:solidFill>
              </a:rPr>
              <a:t>Banking on Nutrition</a:t>
            </a:r>
            <a:endParaRPr lang="en-US" sz="1400" dirty="0"/>
          </a:p>
        </p:txBody>
      </p:sp>
      <p:sp>
        <p:nvSpPr>
          <p:cNvPr id="27" name="Text 23"/>
          <p:cNvSpPr txBox="1"/>
          <p:nvPr/>
        </p:nvSpPr>
        <p:spPr>
          <a:xfrm>
            <a:off x="6837578" y="5102352"/>
            <a:ext cx="2036978" cy="731520"/>
          </a:xfrm>
          <a:prstGeom prst="rect">
            <a:avLst/>
          </a:prstGeom>
          <a:noFill/>
          <a:ln/>
        </p:spPr>
        <p:txBody>
          <a:bodyPr wrap="square" lIns="0" tIns="0" rIns="0" bIns="0" rtlCol="0" anchor="t"/>
          <a:lstStyle/>
          <a:p>
            <a:pPr marL="0" indent="0">
              <a:buNone/>
            </a:pPr>
            <a:r>
              <a:rPr lang="en-US" sz="1200" dirty="0">
                <a:solidFill>
                  <a:schemeClr val="accent6"/>
                </a:solidFill>
              </a:rPr>
              <a:t>Makes nutrition a standard design feature of the Bank’s sovereign operations</a:t>
            </a:r>
            <a:endParaRPr lang="en-US" sz="1200" dirty="0"/>
          </a:p>
        </p:txBody>
      </p:sp>
      <p:sp>
        <p:nvSpPr>
          <p:cNvPr id="28" name="Objective 3"/>
          <p:cNvSpPr/>
          <p:nvPr/>
        </p:nvSpPr>
        <p:spPr>
          <a:xfrm>
            <a:off x="9240317" y="2395728"/>
            <a:ext cx="2402738" cy="1078992"/>
          </a:xfrm>
          <a:prstGeom prst="roundRect">
            <a:avLst>
              <a:gd name="adj" fmla="val 6780"/>
            </a:avLst>
          </a:prstGeom>
          <a:solidFill>
            <a:srgbClr val="F8E6D0"/>
          </a:solidFill>
          <a:ln w="19050">
            <a:solidFill>
              <a:srgbClr val="E8891C"/>
            </a:solidFill>
            <a:prstDash val="solid"/>
          </a:ln>
        </p:spPr>
        <p:txBody>
          <a:bodyPr/>
          <a:lstStyle/>
          <a:p>
            <a:endParaRPr lang="en-KE"/>
          </a:p>
        </p:txBody>
      </p:sp>
      <p:sp>
        <p:nvSpPr>
          <p:cNvPr id="29" name="Text 25"/>
          <p:cNvSpPr txBox="1"/>
          <p:nvPr/>
        </p:nvSpPr>
        <p:spPr>
          <a:xfrm>
            <a:off x="9404909" y="2450592"/>
            <a:ext cx="2073554" cy="969264"/>
          </a:xfrm>
          <a:prstGeom prst="rect">
            <a:avLst/>
          </a:prstGeom>
          <a:noFill/>
          <a:ln/>
        </p:spPr>
        <p:txBody>
          <a:bodyPr wrap="square" lIns="0" tIns="0" rIns="0" bIns="0" rtlCol="0" anchor="ctr"/>
          <a:lstStyle/>
          <a:p>
            <a:pPr marL="0" indent="0">
              <a:buNone/>
            </a:pPr>
            <a:r>
              <a:rPr lang="en-US" sz="1000" b="1" dirty="0">
                <a:solidFill>
                  <a:srgbClr val="A35400"/>
                </a:solidFill>
              </a:rPr>
              <a:t>OBJECTIVE 3</a:t>
            </a:r>
            <a:endParaRPr lang="en-US" sz="1300" dirty="0"/>
          </a:p>
          <a:p>
            <a:pPr marL="0" indent="0">
              <a:buNone/>
            </a:pPr>
            <a:r>
              <a:rPr lang="en-US" sz="1300" b="1" dirty="0">
                <a:solidFill>
                  <a:schemeClr val="tx1"/>
                </a:solidFill>
              </a:rPr>
              <a:t>Increase the production and consumption of safe and nutritious foods</a:t>
            </a:r>
            <a:endParaRPr lang="en-US" sz="1300" dirty="0"/>
          </a:p>
        </p:txBody>
      </p:sp>
      <p:sp>
        <p:nvSpPr>
          <p:cNvPr id="30" name="Arrow down 3"/>
          <p:cNvSpPr/>
          <p:nvPr/>
        </p:nvSpPr>
        <p:spPr>
          <a:xfrm>
            <a:off x="10322814" y="3529584"/>
            <a:ext cx="237744" cy="274320"/>
          </a:xfrm>
          <a:prstGeom prst="downArrow">
            <a:avLst/>
          </a:prstGeom>
          <a:solidFill>
            <a:schemeClr val="accent1"/>
          </a:solidFill>
          <a:ln w="12700">
            <a:solidFill>
              <a:schemeClr val="accent1"/>
            </a:solidFill>
            <a:prstDash val="solid"/>
          </a:ln>
        </p:spPr>
        <p:txBody>
          <a:bodyPr/>
          <a:lstStyle/>
          <a:p>
            <a:endParaRPr lang="en-KE"/>
          </a:p>
        </p:txBody>
      </p:sp>
      <p:sp>
        <p:nvSpPr>
          <p:cNvPr id="31" name="Ending School-Age Hunger (ESAH) card"/>
          <p:cNvSpPr/>
          <p:nvPr/>
        </p:nvSpPr>
        <p:spPr>
          <a:xfrm>
            <a:off x="9240317" y="3858768"/>
            <a:ext cx="2402738" cy="2039112"/>
          </a:xfrm>
          <a:prstGeom prst="roundRect">
            <a:avLst>
              <a:gd name="adj" fmla="val 5381"/>
            </a:avLst>
          </a:prstGeom>
          <a:solidFill>
            <a:srgbClr val="FFF6EC"/>
          </a:solidFill>
          <a:ln w="12700">
            <a:solidFill>
              <a:srgbClr val="FFF6EC"/>
            </a:solidFill>
            <a:prstDash val="solid"/>
          </a:ln>
          <a:effectLst>
            <a:outerShdw blurRad="101600" dist="25400" dir="5400000" algn="bl" rotWithShape="0">
              <a:srgbClr val="14262A">
                <a:alpha val="12000"/>
              </a:srgbClr>
            </a:outerShdw>
          </a:effectLst>
        </p:spPr>
        <p:txBody>
          <a:bodyPr/>
          <a:lstStyle/>
          <a:p>
            <a:endParaRPr lang="en-KE"/>
          </a:p>
        </p:txBody>
      </p:sp>
      <p:sp>
        <p:nvSpPr>
          <p:cNvPr id="32" name="Ending School-Age Hunger (ESAH) circle"/>
          <p:cNvSpPr/>
          <p:nvPr/>
        </p:nvSpPr>
        <p:spPr>
          <a:xfrm>
            <a:off x="9423197" y="4023360"/>
            <a:ext cx="502920" cy="502920"/>
          </a:xfrm>
          <a:prstGeom prst="ellipse">
            <a:avLst/>
          </a:prstGeom>
          <a:solidFill>
            <a:schemeClr val="accent1"/>
          </a:solidFill>
          <a:ln w="12700">
            <a:solidFill>
              <a:schemeClr val="accent1"/>
            </a:solidFill>
            <a:prstDash val="solid"/>
          </a:ln>
        </p:spPr>
        <p:txBody>
          <a:bodyPr/>
          <a:lstStyle/>
          <a:p>
            <a:endParaRPr lang="en-KE"/>
          </a:p>
        </p:txBody>
      </p:sp>
      <p:pic>
        <p:nvPicPr>
          <p:cNvPr id="33" name="Ending School-Age Hunger (ESAH) icon" descr="Ending School-Age Hunger (ESAH)"/>
          <p:cNvPicPr>
            <a:picLocks noChangeAspect="1"/>
          </p:cNvPicPr>
          <p:nvPr/>
        </p:nvPicPr>
        <p:blipFill>
          <a:blip r:embed="rId5"/>
          <a:stretch>
            <a:fillRect/>
          </a:stretch>
        </p:blipFill>
        <p:spPr>
          <a:xfrm>
            <a:off x="9548927" y="4149090"/>
            <a:ext cx="251460" cy="251460"/>
          </a:xfrm>
          <a:prstGeom prst="rect">
            <a:avLst/>
          </a:prstGeom>
        </p:spPr>
      </p:pic>
      <p:sp>
        <p:nvSpPr>
          <p:cNvPr id="34" name="Text 29"/>
          <p:cNvSpPr txBox="1"/>
          <p:nvPr/>
        </p:nvSpPr>
        <p:spPr>
          <a:xfrm>
            <a:off x="9423197" y="4590288"/>
            <a:ext cx="2036978" cy="502920"/>
          </a:xfrm>
          <a:prstGeom prst="rect">
            <a:avLst/>
          </a:prstGeom>
          <a:noFill/>
          <a:ln/>
        </p:spPr>
        <p:txBody>
          <a:bodyPr wrap="square" lIns="0" tIns="0" rIns="0" bIns="0" rtlCol="0" anchor="t"/>
          <a:lstStyle/>
          <a:p>
            <a:pPr marL="0" indent="0">
              <a:buNone/>
            </a:pPr>
            <a:r>
              <a:rPr lang="en-US" sz="1400" b="1" dirty="0">
                <a:solidFill>
                  <a:srgbClr val="A35400"/>
                </a:solidFill>
              </a:rPr>
              <a:t>Ending School-Age Hunger (ESAH)</a:t>
            </a:r>
            <a:endParaRPr lang="en-US" sz="1400" dirty="0"/>
          </a:p>
        </p:txBody>
      </p:sp>
      <p:sp>
        <p:nvSpPr>
          <p:cNvPr id="35" name="Text 30"/>
          <p:cNvSpPr txBox="1"/>
          <p:nvPr/>
        </p:nvSpPr>
        <p:spPr>
          <a:xfrm>
            <a:off x="9423197" y="5102352"/>
            <a:ext cx="2036978" cy="731520"/>
          </a:xfrm>
          <a:prstGeom prst="rect">
            <a:avLst/>
          </a:prstGeom>
          <a:noFill/>
          <a:ln/>
        </p:spPr>
        <p:txBody>
          <a:bodyPr wrap="square" lIns="0" tIns="0" rIns="0" bIns="0" rtlCol="0" anchor="t"/>
          <a:lstStyle/>
          <a:p>
            <a:pPr marL="0" indent="0">
              <a:buNone/>
            </a:pPr>
            <a:r>
              <a:rPr lang="en-US" sz="1200" dirty="0">
                <a:solidFill>
                  <a:schemeClr val="accent6"/>
                </a:solidFill>
              </a:rPr>
              <a:t>Finances safe, diverse and nutritious school meals, sourced from local producers</a:t>
            </a:r>
            <a:endParaRPr lang="en-US" sz="1200" dirty="0"/>
          </a:p>
        </p:txBody>
      </p:sp>
      <p:sp>
        <p:nvSpPr>
          <p:cNvPr id="36" name="Source note"/>
          <p:cNvSpPr txBox="1"/>
          <p:nvPr/>
        </p:nvSpPr>
        <p:spPr>
          <a:xfrm>
            <a:off x="548640" y="6053328"/>
            <a:ext cx="11094415" cy="274320"/>
          </a:xfrm>
          <a:prstGeom prst="rect">
            <a:avLst/>
          </a:prstGeom>
          <a:noFill/>
          <a:ln/>
        </p:spPr>
        <p:txBody>
          <a:bodyPr wrap="square" lIns="0" tIns="0" rIns="0" bIns="0" rtlCol="0" anchor="t"/>
          <a:lstStyle/>
          <a:p>
            <a:pPr marL="0" indent="0">
              <a:buNone/>
            </a:pPr>
            <a:r>
              <a:rPr lang="en-US" sz="1000" dirty="0">
                <a:solidFill>
                  <a:schemeClr val="accent6"/>
                </a:solidFill>
              </a:rPr>
              <a:t>MNAP 2018–2025 · anchored in the Ten-Year Strategy 2024–2033 and linked to Feed Africa · Goal: Global Nutrition Report commitment tracker</a:t>
            </a:r>
            <a:endParaRPr lang="en-US" sz="1000" dirty="0"/>
          </a:p>
        </p:txBody>
      </p:sp>
      <p:sp>
        <p:nvSpPr>
          <p:cNvPr id="37" name="Slide Number Placeholder 0"/>
          <p:cNvSpPr>
            <a:spLocks noGrp="1"/>
          </p:cNvSpPr>
          <p:nvPr>
            <p:ph type="sldNum" sz="quarter" idx="4294967295"/>
          </p:nvPr>
        </p:nvSpPr>
        <p:spPr>
          <a:xfrm>
            <a:off x="11094415" y="6400800"/>
            <a:ext cx="548640" cy="274320"/>
          </a:xfrm>
          <a:prstGeom prst="rect">
            <a:avLst/>
          </a:prstGeom>
          <a:extLst>
            <a:ext uri="{C572A759-6A51-4108-AA02-DFA0A04FC94B}">
              <ma14:wrappingTextBoxFlag xmlns="" xmlns:ma14="http://schemas.microsoft.com/office/mac/drawingml/2011/main" val="0"/>
            </a:ext>
          </a:extLst>
        </p:spPr>
        <p:txBody>
          <a:bodyPr/>
          <a:lstStyle>
            <a:lvl1pPr>
              <a:defRPr sz="1000">
                <a:solidFill>
                  <a:schemeClr val="accent6"/>
                </a:solidFill>
              </a:defRPr>
            </a:lvl1pPr>
          </a:lstStyle>
          <a:p>
            <a:pPr algn="r"/>
            <a:fld id="{F7021451-1387-4CA6-816F-3879F97B5CBC}" type="slidenum">
              <a:rPr lang="en-US" b="0"/>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1"/>
          <p:cNvSpPr>
            <a:spLocks noGrp="1"/>
          </p:cNvSpPr>
          <p:nvPr>
            <p:ph type="body" idx="101" hasCustomPrompt="1"/>
          </p:nvPr>
        </p:nvSpPr>
        <p:spPr>
          <a:xfrm>
            <a:off x="548640" y="457200"/>
            <a:ext cx="11094415" cy="320040"/>
          </a:xfrm>
          <a:prstGeom prst="rect">
            <a:avLst/>
          </a:prstGeom>
          <a:noFill/>
          <a:ln/>
        </p:spPr>
        <p:txBody>
          <a:bodyPr wrap="square" lIns="0" tIns="0" rIns="0" bIns="0" rtlCol="0" anchor="t"/>
          <a:lstStyle/>
          <a:p>
            <a:pPr marL="0" indent="0">
              <a:buNone/>
            </a:pPr>
            <a:r>
              <a:rPr lang="en-US" sz="1200" b="1" kern="0" spc="200" dirty="0">
                <a:solidFill>
                  <a:schemeClr val="accent4"/>
                </a:solidFill>
              </a:rPr>
              <a:t>THE CONSUMER LENS · WORLD ECONOMIC FORUM</a:t>
            </a:r>
            <a:endParaRPr lang="en-US" sz="1200" dirty="0"/>
          </a:p>
        </p:txBody>
      </p:sp>
      <p:sp>
        <p:nvSpPr>
          <p:cNvPr id="3" name="Text 1"/>
          <p:cNvSpPr txBox="1"/>
          <p:nvPr/>
        </p:nvSpPr>
        <p:spPr>
          <a:xfrm>
            <a:off x="548640" y="914400"/>
            <a:ext cx="11094415" cy="1463040"/>
          </a:xfrm>
          <a:prstGeom prst="rect">
            <a:avLst/>
          </a:prstGeom>
          <a:noFill/>
          <a:ln/>
        </p:spPr>
        <p:txBody>
          <a:bodyPr wrap="square" lIns="0" tIns="0" rIns="0" bIns="0" rtlCol="0" anchor="t"/>
          <a:lstStyle/>
          <a:p>
            <a:pPr marL="0" indent="0">
              <a:buNone/>
            </a:pPr>
            <a:r>
              <a:rPr lang="en-US" sz="4800" b="1" i="1" dirty="0">
                <a:solidFill>
                  <a:schemeClr val="bg1"/>
                </a:solidFill>
                <a:latin typeface="Cambria" pitchFamily="34" charset="0"/>
                <a:ea typeface="Cambria" pitchFamily="34" charset="-122"/>
                <a:cs typeface="Cambria" pitchFamily="34" charset="-120"/>
              </a:rPr>
              <a:t>“Consumers must be at the heart of solutions.”</a:t>
            </a:r>
            <a:endParaRPr lang="en-US" sz="4800" dirty="0"/>
          </a:p>
        </p:txBody>
      </p:sp>
      <p:sp>
        <p:nvSpPr>
          <p:cNvPr id="4" name="Text 2"/>
          <p:cNvSpPr txBox="1"/>
          <p:nvPr/>
        </p:nvSpPr>
        <p:spPr>
          <a:xfrm>
            <a:off x="548640" y="2606040"/>
            <a:ext cx="11094415" cy="457200"/>
          </a:xfrm>
          <a:prstGeom prst="rect">
            <a:avLst/>
          </a:prstGeom>
          <a:noFill/>
          <a:ln/>
        </p:spPr>
        <p:txBody>
          <a:bodyPr wrap="square" lIns="0" tIns="0" rIns="0" bIns="0" rtlCol="0" anchor="t"/>
          <a:lstStyle/>
          <a:p>
            <a:pPr marL="0" indent="0">
              <a:buNone/>
            </a:pPr>
            <a:r>
              <a:rPr lang="en-US" sz="2000" dirty="0">
                <a:solidFill>
                  <a:schemeClr val="accent5"/>
                </a:solidFill>
              </a:rPr>
              <a:t>More than 7.7 billion shoppers have the power to change eating habits that have held for a century.</a:t>
            </a:r>
            <a:endParaRPr lang="en-US" sz="2000" dirty="0"/>
          </a:p>
        </p:txBody>
      </p:sp>
      <p:sp>
        <p:nvSpPr>
          <p:cNvPr id="5" name="Text 3"/>
          <p:cNvSpPr txBox="1"/>
          <p:nvPr/>
        </p:nvSpPr>
        <p:spPr>
          <a:xfrm>
            <a:off x="548640" y="3611880"/>
            <a:ext cx="5852160" cy="365760"/>
          </a:xfrm>
          <a:prstGeom prst="rect">
            <a:avLst/>
          </a:prstGeom>
          <a:noFill/>
          <a:ln/>
        </p:spPr>
        <p:txBody>
          <a:bodyPr wrap="square" lIns="0" tIns="0" rIns="0" bIns="0" rtlCol="0" anchor="t"/>
          <a:lstStyle/>
          <a:p>
            <a:pPr marL="0" indent="0">
              <a:buNone/>
            </a:pPr>
            <a:r>
              <a:rPr lang="en-US" sz="1800" b="1" dirty="0">
                <a:solidFill>
                  <a:schemeClr val="bg1"/>
                </a:solidFill>
              </a:rPr>
              <a:t>When demand moves to responsible, nutritious food</a:t>
            </a:r>
            <a:endParaRPr lang="en-US" sz="1800" dirty="0"/>
          </a:p>
        </p:txBody>
      </p:sp>
      <p:sp>
        <p:nvSpPr>
          <p:cNvPr id="6" name="Text 4"/>
          <p:cNvSpPr txBox="1"/>
          <p:nvPr/>
        </p:nvSpPr>
        <p:spPr>
          <a:xfrm>
            <a:off x="548640" y="4069080"/>
            <a:ext cx="5852160" cy="1280160"/>
          </a:xfrm>
          <a:prstGeom prst="rect">
            <a:avLst/>
          </a:prstGeom>
          <a:noFill/>
          <a:ln/>
        </p:spPr>
        <p:txBody>
          <a:bodyPr wrap="square" lIns="0" tIns="0" rIns="0" bIns="0" rtlCol="0" anchor="t"/>
          <a:lstStyle/>
          <a:p>
            <a:pPr marL="0" indent="0">
              <a:buNone/>
            </a:pPr>
            <a:r>
              <a:rPr lang="en-US" sz="1500" dirty="0">
                <a:solidFill>
                  <a:schemeClr val="accent5"/>
                </a:solidFill>
              </a:rPr>
              <a:t>Manufacturers launch new products, farmers and input suppliers adapt to health needs, governments are pushed toward better policy, and investors back the companies making these products.</a:t>
            </a:r>
            <a:endParaRPr lang="en-US" sz="1500" dirty="0"/>
          </a:p>
        </p:txBody>
      </p:sp>
      <p:sp>
        <p:nvSpPr>
          <p:cNvPr id="7" name="Incentives, not exhortation"/>
          <p:cNvSpPr/>
          <p:nvPr/>
        </p:nvSpPr>
        <p:spPr>
          <a:xfrm>
            <a:off x="6858000" y="3474720"/>
            <a:ext cx="4785055" cy="2194560"/>
          </a:xfrm>
          <a:prstGeom prst="roundRect">
            <a:avLst>
              <a:gd name="adj" fmla="val 5000"/>
            </a:avLst>
          </a:prstGeom>
          <a:solidFill>
            <a:srgbClr val="135F61"/>
          </a:solidFill>
          <a:ln w="12700">
            <a:solidFill>
              <a:srgbClr val="135F61"/>
            </a:solidFill>
            <a:prstDash val="solid"/>
          </a:ln>
          <a:effectLst>
            <a:outerShdw blurRad="101600" dist="25400" dir="5400000" algn="bl" rotWithShape="0">
              <a:srgbClr val="14262A">
                <a:alpha val="12000"/>
              </a:srgbClr>
            </a:outerShdw>
          </a:effectLst>
        </p:spPr>
        <p:txBody>
          <a:bodyPr/>
          <a:lstStyle/>
          <a:p>
            <a:endParaRPr lang="en-KE"/>
          </a:p>
        </p:txBody>
      </p:sp>
      <p:sp>
        <p:nvSpPr>
          <p:cNvPr id="8" name="Text 6"/>
          <p:cNvSpPr txBox="1"/>
          <p:nvPr/>
        </p:nvSpPr>
        <p:spPr>
          <a:xfrm>
            <a:off x="7178040" y="3703320"/>
            <a:ext cx="4144975" cy="365760"/>
          </a:xfrm>
          <a:prstGeom prst="rect">
            <a:avLst/>
          </a:prstGeom>
          <a:noFill/>
          <a:ln/>
        </p:spPr>
        <p:txBody>
          <a:bodyPr wrap="square" lIns="0" tIns="0" rIns="0" bIns="0" rtlCol="0" anchor="t"/>
          <a:lstStyle/>
          <a:p>
            <a:pPr marL="0" indent="0">
              <a:buNone/>
            </a:pPr>
            <a:r>
              <a:rPr lang="en-US" sz="1800" b="1" dirty="0">
                <a:solidFill>
                  <a:schemeClr val="accent4"/>
                </a:solidFill>
              </a:rPr>
              <a:t>Incentives, not exhortation</a:t>
            </a:r>
            <a:endParaRPr lang="en-US" sz="1800" dirty="0"/>
          </a:p>
        </p:txBody>
      </p:sp>
      <p:sp>
        <p:nvSpPr>
          <p:cNvPr id="9" name="Text 7"/>
          <p:cNvSpPr txBox="1"/>
          <p:nvPr/>
        </p:nvSpPr>
        <p:spPr>
          <a:xfrm>
            <a:off x="7178040" y="4160520"/>
            <a:ext cx="4144975" cy="1280160"/>
          </a:xfrm>
          <a:prstGeom prst="rect">
            <a:avLst/>
          </a:prstGeom>
          <a:noFill/>
          <a:ln/>
        </p:spPr>
        <p:txBody>
          <a:bodyPr wrap="square" lIns="0" tIns="0" rIns="0" bIns="0" rtlCol="0" anchor="t"/>
          <a:lstStyle/>
          <a:p>
            <a:pPr marL="0" indent="0">
              <a:buNone/>
            </a:pPr>
            <a:r>
              <a:rPr lang="en-US" sz="1500" dirty="0">
                <a:solidFill>
                  <a:schemeClr val="bg1"/>
                </a:solidFill>
              </a:rPr>
              <a:t>A WEF report argues that better incentives for farmers and consumers can drive the transformation, and sets out four transition pathways.</a:t>
            </a:r>
            <a:endParaRPr lang="en-US" sz="1500" dirty="0"/>
          </a:p>
        </p:txBody>
      </p:sp>
      <p:sp>
        <p:nvSpPr>
          <p:cNvPr id="10" name="Source note"/>
          <p:cNvSpPr txBox="1"/>
          <p:nvPr/>
        </p:nvSpPr>
        <p:spPr>
          <a:xfrm>
            <a:off x="548640" y="6053328"/>
            <a:ext cx="11094415" cy="274320"/>
          </a:xfrm>
          <a:prstGeom prst="rect">
            <a:avLst/>
          </a:prstGeom>
          <a:noFill/>
          <a:ln/>
        </p:spPr>
        <p:txBody>
          <a:bodyPr wrap="square" lIns="0" tIns="0" rIns="0" bIns="0" rtlCol="0" anchor="t"/>
          <a:lstStyle/>
          <a:p>
            <a:pPr marL="0" indent="0">
              <a:buNone/>
            </a:pPr>
            <a:r>
              <a:rPr lang="en-US" sz="1000" dirty="0">
                <a:solidFill>
                  <a:schemeClr val="accent5"/>
                </a:solidFill>
              </a:rPr>
              <a:t>Source: World Economic Forum, “Consumers must be at the heart of food systems transformation” (January 2020)</a:t>
            </a:r>
            <a:endParaRPr lang="en-US" sz="1000" dirty="0"/>
          </a:p>
        </p:txBody>
      </p:sp>
      <p:sp>
        <p:nvSpPr>
          <p:cNvPr id="25" name="Slide Number Placeholder 0"/>
          <p:cNvSpPr>
            <a:spLocks noGrp="1"/>
          </p:cNvSpPr>
          <p:nvPr>
            <p:ph type="sldNum" sz="quarter" idx="4294967295"/>
          </p:nvPr>
        </p:nvSpPr>
        <p:spPr>
          <a:xfrm>
            <a:off x="11094415" y="6400800"/>
            <a:ext cx="548640" cy="274320"/>
          </a:xfrm>
          <a:prstGeom prst="rect">
            <a:avLst/>
          </a:prstGeom>
          <a:extLst>
            <a:ext uri="{C572A759-6A51-4108-AA02-DFA0A04FC94B}">
              <ma14:wrappingTextBoxFlag xmlns="" xmlns:ma14="http://schemas.microsoft.com/office/mac/drawingml/2011/main" val="0"/>
            </a:ext>
          </a:extLst>
        </p:spPr>
        <p:txBody>
          <a:bodyPr/>
          <a:lstStyle>
            <a:lvl1pPr>
              <a:defRPr sz="1000">
                <a:solidFill>
                  <a:schemeClr val="accent5"/>
                </a:solidFill>
              </a:defRPr>
            </a:lvl1pPr>
          </a:lstStyle>
          <a:p>
            <a:pPr algn="r"/>
            <a:fld id="{F7021451-1387-4CA6-816F-3879F97B5CBC}" type="slidenum">
              <a:rPr lang="en-US" b="0"/>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1"/>
          <p:cNvSpPr>
            <a:spLocks noGrp="1"/>
          </p:cNvSpPr>
          <p:nvPr>
            <p:ph type="body" idx="101" hasCustomPrompt="1"/>
          </p:nvPr>
        </p:nvSpPr>
        <p:spPr>
          <a:xfrm>
            <a:off x="548640" y="457200"/>
            <a:ext cx="11094415" cy="320040"/>
          </a:xfrm>
          <a:prstGeom prst="rect">
            <a:avLst/>
          </a:prstGeom>
          <a:noFill/>
          <a:ln/>
        </p:spPr>
        <p:txBody>
          <a:bodyPr wrap="square" lIns="0" tIns="0" rIns="0" bIns="0" rtlCol="0" anchor="t"/>
          <a:lstStyle/>
          <a:p>
            <a:pPr marL="0" indent="0">
              <a:buNone/>
            </a:pPr>
            <a:r>
              <a:rPr lang="en-US" sz="1200" b="1" kern="0" spc="200" dirty="0">
                <a:solidFill>
                  <a:schemeClr val="accent2"/>
                </a:solidFill>
              </a:rPr>
              <a:t>THE DEMAND CHAIN</a:t>
            </a:r>
            <a:endParaRPr lang="en-US" sz="1200" dirty="0"/>
          </a:p>
        </p:txBody>
      </p:sp>
      <p:sp>
        <p:nvSpPr>
          <p:cNvPr id="3" name="Text 1"/>
          <p:cNvSpPr>
            <a:spLocks noGrp="1"/>
          </p:cNvSpPr>
          <p:nvPr>
            <p:ph type="title" idx="102" hasCustomPrompt="1"/>
          </p:nvPr>
        </p:nvSpPr>
        <p:spPr>
          <a:xfrm>
            <a:off x="548640" y="804672"/>
            <a:ext cx="11094415" cy="868680"/>
          </a:xfrm>
          <a:prstGeom prst="rect">
            <a:avLst/>
          </a:prstGeom>
          <a:noFill/>
          <a:ln/>
        </p:spPr>
        <p:txBody>
          <a:bodyPr wrap="square" lIns="0" tIns="0" rIns="0" bIns="0" rtlCol="0" anchor="t"/>
          <a:lstStyle/>
          <a:p>
            <a:pPr marL="0" indent="0" algn="l">
              <a:buNone/>
            </a:pPr>
            <a:r>
              <a:rPr lang="en-US" sz="3400" b="1" dirty="0">
                <a:solidFill>
                  <a:schemeClr val="tx2"/>
                </a:solidFill>
              </a:rPr>
              <a:t>Demand moves food systems</a:t>
            </a:r>
            <a:endParaRPr lang="en-US" sz="3400" dirty="0"/>
          </a:p>
        </p:txBody>
      </p:sp>
      <p:sp>
        <p:nvSpPr>
          <p:cNvPr id="4" name="Text 2"/>
          <p:cNvSpPr txBox="1"/>
          <p:nvPr/>
        </p:nvSpPr>
        <p:spPr>
          <a:xfrm>
            <a:off x="548640" y="1645920"/>
            <a:ext cx="10180015" cy="594360"/>
          </a:xfrm>
          <a:prstGeom prst="rect">
            <a:avLst/>
          </a:prstGeom>
          <a:noFill/>
          <a:ln/>
        </p:spPr>
        <p:txBody>
          <a:bodyPr wrap="square" lIns="0" tIns="0" rIns="0" bIns="0" rtlCol="0" anchor="t"/>
          <a:lstStyle/>
          <a:p>
            <a:pPr marL="0" indent="0">
              <a:buNone/>
            </a:pPr>
            <a:r>
              <a:rPr lang="en-US" sz="1600" dirty="0">
                <a:solidFill>
                  <a:schemeClr val="accent6"/>
                </a:solidFill>
              </a:rPr>
              <a:t>The World Economic Forum’s case: when consumers shift what they buy, the whole chain follows. Policy and investment respond to markets as much as they lead them.</a:t>
            </a:r>
            <a:endParaRPr lang="en-US" sz="1600" dirty="0"/>
          </a:p>
        </p:txBody>
      </p:sp>
      <p:sp>
        <p:nvSpPr>
          <p:cNvPr id="5" name="Consumers shift demand"/>
          <p:cNvSpPr/>
          <p:nvPr/>
        </p:nvSpPr>
        <p:spPr>
          <a:xfrm>
            <a:off x="548640" y="2514600"/>
            <a:ext cx="1823862" cy="868680"/>
          </a:xfrm>
          <a:prstGeom prst="roundRect">
            <a:avLst>
              <a:gd name="adj" fmla="val 12632"/>
            </a:avLst>
          </a:prstGeom>
          <a:solidFill>
            <a:srgbClr val="0E4F51"/>
          </a:solidFill>
          <a:ln w="12700">
            <a:solidFill>
              <a:srgbClr val="0E4F51"/>
            </a:solidFill>
            <a:prstDash val="solid"/>
          </a:ln>
          <a:effectLst>
            <a:outerShdw blurRad="101600" dist="25400" dir="5400000" algn="bl" rotWithShape="0">
              <a:srgbClr val="14262A">
                <a:alpha val="12000"/>
              </a:srgbClr>
            </a:outerShdw>
          </a:effectLst>
        </p:spPr>
        <p:txBody>
          <a:bodyPr/>
          <a:lstStyle/>
          <a:p>
            <a:endParaRPr lang="en-KE"/>
          </a:p>
        </p:txBody>
      </p:sp>
      <p:sp>
        <p:nvSpPr>
          <p:cNvPr id="6" name="Text 4"/>
          <p:cNvSpPr txBox="1"/>
          <p:nvPr/>
        </p:nvSpPr>
        <p:spPr>
          <a:xfrm>
            <a:off x="640080" y="2514600"/>
            <a:ext cx="1640982" cy="868680"/>
          </a:xfrm>
          <a:prstGeom prst="rect">
            <a:avLst/>
          </a:prstGeom>
          <a:noFill/>
          <a:ln/>
        </p:spPr>
        <p:txBody>
          <a:bodyPr wrap="square" lIns="0" tIns="0" rIns="0" bIns="0" rtlCol="0" anchor="ctr"/>
          <a:lstStyle/>
          <a:p>
            <a:pPr marL="0" indent="0" algn="ctr">
              <a:buNone/>
            </a:pPr>
            <a:r>
              <a:rPr lang="en-US" sz="1500" b="1" dirty="0">
                <a:solidFill>
                  <a:schemeClr val="bg1"/>
                </a:solidFill>
              </a:rPr>
              <a:t>Consumers shift demand</a:t>
            </a:r>
            <a:endParaRPr lang="en-US" sz="1500" dirty="0"/>
          </a:p>
        </p:txBody>
      </p:sp>
      <p:sp>
        <p:nvSpPr>
          <p:cNvPr id="7" name="Chain arrow 1"/>
          <p:cNvSpPr/>
          <p:nvPr/>
        </p:nvSpPr>
        <p:spPr>
          <a:xfrm>
            <a:off x="2482230" y="2843784"/>
            <a:ext cx="274320" cy="201168"/>
          </a:xfrm>
          <a:prstGeom prst="rightArrow">
            <a:avLst/>
          </a:prstGeom>
          <a:solidFill>
            <a:schemeClr val="accent2"/>
          </a:solidFill>
          <a:ln w="12700">
            <a:solidFill>
              <a:schemeClr val="accent2"/>
            </a:solidFill>
            <a:prstDash val="solid"/>
          </a:ln>
        </p:spPr>
        <p:txBody>
          <a:bodyPr/>
          <a:lstStyle/>
          <a:p>
            <a:endParaRPr lang="en-KE"/>
          </a:p>
        </p:txBody>
      </p:sp>
      <p:sp>
        <p:nvSpPr>
          <p:cNvPr id="8" name="Processors bring new products"/>
          <p:cNvSpPr/>
          <p:nvPr/>
        </p:nvSpPr>
        <p:spPr>
          <a:xfrm>
            <a:off x="2866278" y="2514600"/>
            <a:ext cx="1823862" cy="868680"/>
          </a:xfrm>
          <a:prstGeom prst="roundRect">
            <a:avLst>
              <a:gd name="adj" fmla="val 12632"/>
            </a:avLst>
          </a:prstGeom>
          <a:solidFill>
            <a:srgbClr val="FFFFFF"/>
          </a:solidFill>
          <a:ln w="12700">
            <a:solidFill>
              <a:srgbClr val="FFFFFF"/>
            </a:solidFill>
            <a:prstDash val="solid"/>
          </a:ln>
          <a:effectLst>
            <a:outerShdw blurRad="101600" dist="25400" dir="5400000" algn="bl" rotWithShape="0">
              <a:srgbClr val="14262A">
                <a:alpha val="12000"/>
              </a:srgbClr>
            </a:outerShdw>
          </a:effectLst>
        </p:spPr>
        <p:txBody>
          <a:bodyPr/>
          <a:lstStyle/>
          <a:p>
            <a:endParaRPr lang="en-KE"/>
          </a:p>
        </p:txBody>
      </p:sp>
      <p:sp>
        <p:nvSpPr>
          <p:cNvPr id="9" name="Text 7"/>
          <p:cNvSpPr txBox="1"/>
          <p:nvPr/>
        </p:nvSpPr>
        <p:spPr>
          <a:xfrm>
            <a:off x="2957718" y="2514600"/>
            <a:ext cx="1640982" cy="868680"/>
          </a:xfrm>
          <a:prstGeom prst="rect">
            <a:avLst/>
          </a:prstGeom>
          <a:noFill/>
          <a:ln/>
        </p:spPr>
        <p:txBody>
          <a:bodyPr wrap="square" lIns="0" tIns="0" rIns="0" bIns="0" rtlCol="0" anchor="ctr"/>
          <a:lstStyle/>
          <a:p>
            <a:pPr marL="0" indent="0" algn="ctr">
              <a:buNone/>
            </a:pPr>
            <a:r>
              <a:rPr lang="en-US" sz="1500" b="1" dirty="0">
                <a:solidFill>
                  <a:schemeClr val="tx1"/>
                </a:solidFill>
              </a:rPr>
              <a:t>Processors bring new products</a:t>
            </a:r>
            <a:endParaRPr lang="en-US" sz="1500" dirty="0"/>
          </a:p>
        </p:txBody>
      </p:sp>
      <p:sp>
        <p:nvSpPr>
          <p:cNvPr id="10" name="Chain arrow 2"/>
          <p:cNvSpPr/>
          <p:nvPr/>
        </p:nvSpPr>
        <p:spPr>
          <a:xfrm>
            <a:off x="4799868" y="2843784"/>
            <a:ext cx="274320" cy="201168"/>
          </a:xfrm>
          <a:prstGeom prst="rightArrow">
            <a:avLst/>
          </a:prstGeom>
          <a:solidFill>
            <a:schemeClr val="accent2"/>
          </a:solidFill>
          <a:ln w="12700">
            <a:solidFill>
              <a:schemeClr val="accent2"/>
            </a:solidFill>
            <a:prstDash val="solid"/>
          </a:ln>
        </p:spPr>
        <p:txBody>
          <a:bodyPr/>
          <a:lstStyle/>
          <a:p>
            <a:endParaRPr lang="en-KE"/>
          </a:p>
        </p:txBody>
      </p:sp>
      <p:sp>
        <p:nvSpPr>
          <p:cNvPr id="11" name="Farmers and input firms adapt"/>
          <p:cNvSpPr/>
          <p:nvPr/>
        </p:nvSpPr>
        <p:spPr>
          <a:xfrm>
            <a:off x="5183916" y="2514600"/>
            <a:ext cx="1823862" cy="868680"/>
          </a:xfrm>
          <a:prstGeom prst="roundRect">
            <a:avLst>
              <a:gd name="adj" fmla="val 12632"/>
            </a:avLst>
          </a:prstGeom>
          <a:solidFill>
            <a:srgbClr val="FFFFFF"/>
          </a:solidFill>
          <a:ln w="12700">
            <a:solidFill>
              <a:srgbClr val="FFFFFF"/>
            </a:solidFill>
            <a:prstDash val="solid"/>
          </a:ln>
          <a:effectLst>
            <a:outerShdw blurRad="101600" dist="25400" dir="5400000" algn="bl" rotWithShape="0">
              <a:srgbClr val="14262A">
                <a:alpha val="12000"/>
              </a:srgbClr>
            </a:outerShdw>
          </a:effectLst>
        </p:spPr>
        <p:txBody>
          <a:bodyPr/>
          <a:lstStyle/>
          <a:p>
            <a:endParaRPr lang="en-KE"/>
          </a:p>
        </p:txBody>
      </p:sp>
      <p:sp>
        <p:nvSpPr>
          <p:cNvPr id="12" name="Text 10"/>
          <p:cNvSpPr txBox="1"/>
          <p:nvPr/>
        </p:nvSpPr>
        <p:spPr>
          <a:xfrm>
            <a:off x="5275356" y="2514600"/>
            <a:ext cx="1640982" cy="868680"/>
          </a:xfrm>
          <a:prstGeom prst="rect">
            <a:avLst/>
          </a:prstGeom>
          <a:noFill/>
          <a:ln/>
        </p:spPr>
        <p:txBody>
          <a:bodyPr wrap="square" lIns="0" tIns="0" rIns="0" bIns="0" rtlCol="0" anchor="ctr"/>
          <a:lstStyle/>
          <a:p>
            <a:pPr marL="0" indent="0" algn="ctr">
              <a:buNone/>
            </a:pPr>
            <a:r>
              <a:rPr lang="en-US" sz="1500" b="1" dirty="0">
                <a:solidFill>
                  <a:schemeClr val="tx1"/>
                </a:solidFill>
              </a:rPr>
              <a:t>Farmers and input firms adapt</a:t>
            </a:r>
            <a:endParaRPr lang="en-US" sz="1500" dirty="0"/>
          </a:p>
        </p:txBody>
      </p:sp>
      <p:sp>
        <p:nvSpPr>
          <p:cNvPr id="13" name="Chain arrow 3"/>
          <p:cNvSpPr/>
          <p:nvPr/>
        </p:nvSpPr>
        <p:spPr>
          <a:xfrm>
            <a:off x="7117507" y="2843784"/>
            <a:ext cx="274320" cy="201168"/>
          </a:xfrm>
          <a:prstGeom prst="rightArrow">
            <a:avLst/>
          </a:prstGeom>
          <a:solidFill>
            <a:schemeClr val="accent2"/>
          </a:solidFill>
          <a:ln w="12700">
            <a:solidFill>
              <a:schemeClr val="accent2"/>
            </a:solidFill>
            <a:prstDash val="solid"/>
          </a:ln>
        </p:spPr>
        <p:txBody>
          <a:bodyPr/>
          <a:lstStyle/>
          <a:p>
            <a:endParaRPr lang="en-KE"/>
          </a:p>
        </p:txBody>
      </p:sp>
      <p:sp>
        <p:nvSpPr>
          <p:cNvPr id="14" name="Governments set policy"/>
          <p:cNvSpPr/>
          <p:nvPr/>
        </p:nvSpPr>
        <p:spPr>
          <a:xfrm>
            <a:off x="7501555" y="2514600"/>
            <a:ext cx="1823862" cy="868680"/>
          </a:xfrm>
          <a:prstGeom prst="roundRect">
            <a:avLst>
              <a:gd name="adj" fmla="val 12632"/>
            </a:avLst>
          </a:prstGeom>
          <a:solidFill>
            <a:srgbClr val="FFFFFF"/>
          </a:solidFill>
          <a:ln w="12700">
            <a:solidFill>
              <a:srgbClr val="FFFFFF"/>
            </a:solidFill>
            <a:prstDash val="solid"/>
          </a:ln>
          <a:effectLst>
            <a:outerShdw blurRad="101600" dist="25400" dir="5400000" algn="bl" rotWithShape="0">
              <a:srgbClr val="14262A">
                <a:alpha val="12000"/>
              </a:srgbClr>
            </a:outerShdw>
          </a:effectLst>
        </p:spPr>
        <p:txBody>
          <a:bodyPr/>
          <a:lstStyle/>
          <a:p>
            <a:endParaRPr lang="en-KE"/>
          </a:p>
        </p:txBody>
      </p:sp>
      <p:sp>
        <p:nvSpPr>
          <p:cNvPr id="15" name="Text 13"/>
          <p:cNvSpPr txBox="1"/>
          <p:nvPr/>
        </p:nvSpPr>
        <p:spPr>
          <a:xfrm>
            <a:off x="7592995" y="2514600"/>
            <a:ext cx="1640982" cy="868680"/>
          </a:xfrm>
          <a:prstGeom prst="rect">
            <a:avLst/>
          </a:prstGeom>
          <a:noFill/>
          <a:ln/>
        </p:spPr>
        <p:txBody>
          <a:bodyPr wrap="square" lIns="0" tIns="0" rIns="0" bIns="0" rtlCol="0" anchor="ctr"/>
          <a:lstStyle/>
          <a:p>
            <a:pPr marL="0" indent="0" algn="ctr">
              <a:buNone/>
            </a:pPr>
            <a:r>
              <a:rPr lang="en-US" sz="1500" b="1" dirty="0">
                <a:solidFill>
                  <a:schemeClr val="tx1"/>
                </a:solidFill>
              </a:rPr>
              <a:t>Governments set policy</a:t>
            </a:r>
            <a:endParaRPr lang="en-US" sz="1500" dirty="0"/>
          </a:p>
        </p:txBody>
      </p:sp>
      <p:sp>
        <p:nvSpPr>
          <p:cNvPr id="16" name="Chain arrow 4"/>
          <p:cNvSpPr/>
          <p:nvPr/>
        </p:nvSpPr>
        <p:spPr>
          <a:xfrm>
            <a:off x="9435145" y="2843784"/>
            <a:ext cx="274320" cy="201168"/>
          </a:xfrm>
          <a:prstGeom prst="rightArrow">
            <a:avLst/>
          </a:prstGeom>
          <a:solidFill>
            <a:schemeClr val="accent2"/>
          </a:solidFill>
          <a:ln w="12700">
            <a:solidFill>
              <a:schemeClr val="accent2"/>
            </a:solidFill>
            <a:prstDash val="solid"/>
          </a:ln>
        </p:spPr>
        <p:txBody>
          <a:bodyPr/>
          <a:lstStyle/>
          <a:p>
            <a:endParaRPr lang="en-KE"/>
          </a:p>
        </p:txBody>
      </p:sp>
      <p:sp>
        <p:nvSpPr>
          <p:cNvPr id="17" name="Investors back producers"/>
          <p:cNvSpPr/>
          <p:nvPr/>
        </p:nvSpPr>
        <p:spPr>
          <a:xfrm>
            <a:off x="9819193" y="2514600"/>
            <a:ext cx="1823862" cy="868680"/>
          </a:xfrm>
          <a:prstGeom prst="roundRect">
            <a:avLst>
              <a:gd name="adj" fmla="val 12632"/>
            </a:avLst>
          </a:prstGeom>
          <a:solidFill>
            <a:srgbClr val="FFFFFF"/>
          </a:solidFill>
          <a:ln w="12700">
            <a:solidFill>
              <a:srgbClr val="FFFFFF"/>
            </a:solidFill>
            <a:prstDash val="solid"/>
          </a:ln>
          <a:effectLst>
            <a:outerShdw blurRad="101600" dist="25400" dir="5400000" algn="bl" rotWithShape="0">
              <a:srgbClr val="14262A">
                <a:alpha val="12000"/>
              </a:srgbClr>
            </a:outerShdw>
          </a:effectLst>
        </p:spPr>
        <p:txBody>
          <a:bodyPr/>
          <a:lstStyle/>
          <a:p>
            <a:endParaRPr lang="en-KE"/>
          </a:p>
        </p:txBody>
      </p:sp>
      <p:sp>
        <p:nvSpPr>
          <p:cNvPr id="18" name="Text 16"/>
          <p:cNvSpPr txBox="1"/>
          <p:nvPr/>
        </p:nvSpPr>
        <p:spPr>
          <a:xfrm>
            <a:off x="9910633" y="2514600"/>
            <a:ext cx="1640982" cy="868680"/>
          </a:xfrm>
          <a:prstGeom prst="rect">
            <a:avLst/>
          </a:prstGeom>
          <a:noFill/>
          <a:ln/>
        </p:spPr>
        <p:txBody>
          <a:bodyPr wrap="square" lIns="0" tIns="0" rIns="0" bIns="0" rtlCol="0" anchor="ctr"/>
          <a:lstStyle/>
          <a:p>
            <a:pPr marL="0" indent="0" algn="ctr">
              <a:buNone/>
            </a:pPr>
            <a:r>
              <a:rPr lang="en-US" sz="1500" b="1" dirty="0">
                <a:solidFill>
                  <a:schemeClr val="tx1"/>
                </a:solidFill>
              </a:rPr>
              <a:t>Investors back producers</a:t>
            </a:r>
            <a:endParaRPr lang="en-US" sz="1500" dirty="0"/>
          </a:p>
        </p:txBody>
      </p:sp>
      <p:sp>
        <p:nvSpPr>
          <p:cNvPr id="19" name="Text 17"/>
          <p:cNvSpPr txBox="1"/>
          <p:nvPr/>
        </p:nvSpPr>
        <p:spPr>
          <a:xfrm>
            <a:off x="548640" y="3703320"/>
            <a:ext cx="11094415" cy="365760"/>
          </a:xfrm>
          <a:prstGeom prst="rect">
            <a:avLst/>
          </a:prstGeom>
          <a:noFill/>
          <a:ln/>
        </p:spPr>
        <p:txBody>
          <a:bodyPr wrap="square" lIns="0" tIns="0" rIns="0" bIns="0" rtlCol="0" anchor="t"/>
          <a:lstStyle/>
          <a:p>
            <a:pPr marL="0" indent="0">
              <a:buNone/>
            </a:pPr>
            <a:r>
              <a:rPr lang="en-US" sz="1800" b="1" dirty="0">
                <a:solidFill>
                  <a:schemeClr val="tx1"/>
                </a:solidFill>
              </a:rPr>
              <a:t>In Africa, three demand anchors the Bank can shape</a:t>
            </a:r>
            <a:endParaRPr lang="en-US" sz="1800" dirty="0"/>
          </a:p>
        </p:txBody>
      </p:sp>
      <p:sp>
        <p:nvSpPr>
          <p:cNvPr id="20" name="Urban consumers"/>
          <p:cNvSpPr/>
          <p:nvPr/>
        </p:nvSpPr>
        <p:spPr>
          <a:xfrm>
            <a:off x="548640" y="4206240"/>
            <a:ext cx="3515258" cy="1600200"/>
          </a:xfrm>
          <a:prstGeom prst="roundRect">
            <a:avLst>
              <a:gd name="adj" fmla="val 6857"/>
            </a:avLst>
          </a:prstGeom>
          <a:solidFill>
            <a:srgbClr val="FFFFFF"/>
          </a:solidFill>
          <a:ln w="12700">
            <a:solidFill>
              <a:srgbClr val="FFFFFF"/>
            </a:solidFill>
            <a:prstDash val="solid"/>
          </a:ln>
          <a:effectLst>
            <a:outerShdw blurRad="101600" dist="25400" dir="5400000" algn="bl" rotWithShape="0">
              <a:srgbClr val="14262A">
                <a:alpha val="12000"/>
              </a:srgbClr>
            </a:outerShdw>
          </a:effectLst>
        </p:spPr>
        <p:txBody>
          <a:bodyPr/>
          <a:lstStyle/>
          <a:p>
            <a:endParaRPr lang="en-KE"/>
          </a:p>
        </p:txBody>
      </p:sp>
      <p:sp>
        <p:nvSpPr>
          <p:cNvPr id="21" name="Text 19"/>
          <p:cNvSpPr txBox="1"/>
          <p:nvPr/>
        </p:nvSpPr>
        <p:spPr>
          <a:xfrm>
            <a:off x="822960" y="4407408"/>
            <a:ext cx="2966618" cy="365760"/>
          </a:xfrm>
          <a:prstGeom prst="rect">
            <a:avLst/>
          </a:prstGeom>
          <a:noFill/>
          <a:ln/>
        </p:spPr>
        <p:txBody>
          <a:bodyPr wrap="square" lIns="0" tIns="0" rIns="0" bIns="0" rtlCol="0" anchor="t"/>
          <a:lstStyle/>
          <a:p>
            <a:pPr marL="0" indent="0">
              <a:buNone/>
            </a:pPr>
            <a:r>
              <a:rPr lang="en-US" sz="1700" b="1" dirty="0">
                <a:solidFill>
                  <a:srgbClr val="14262A"/>
                </a:solidFill>
              </a:rPr>
              <a:t>Urban consumers</a:t>
            </a:r>
            <a:endParaRPr lang="en-US" sz="1700" dirty="0"/>
          </a:p>
        </p:txBody>
      </p:sp>
      <p:sp>
        <p:nvSpPr>
          <p:cNvPr id="22" name="Text 20"/>
          <p:cNvSpPr txBox="1"/>
          <p:nvPr/>
        </p:nvSpPr>
        <p:spPr>
          <a:xfrm>
            <a:off x="822960" y="4818888"/>
            <a:ext cx="2966618" cy="731520"/>
          </a:xfrm>
          <a:prstGeom prst="rect">
            <a:avLst/>
          </a:prstGeom>
          <a:noFill/>
          <a:ln/>
        </p:spPr>
        <p:txBody>
          <a:bodyPr wrap="square" lIns="0" tIns="0" rIns="0" bIns="0" rtlCol="0" anchor="t"/>
          <a:lstStyle/>
          <a:p>
            <a:pPr marL="0" indent="0">
              <a:buNone/>
            </a:pPr>
            <a:r>
              <a:rPr lang="en-US" sz="1400" dirty="0">
                <a:solidFill>
                  <a:schemeClr val="accent6"/>
                </a:solidFill>
              </a:rPr>
              <a:t>Fast-growing cities buying processed and convenience foods</a:t>
            </a:r>
            <a:endParaRPr lang="en-US" sz="1400" dirty="0"/>
          </a:p>
        </p:txBody>
      </p:sp>
      <p:sp>
        <p:nvSpPr>
          <p:cNvPr id="23" name="Public procurement"/>
          <p:cNvSpPr/>
          <p:nvPr/>
        </p:nvSpPr>
        <p:spPr>
          <a:xfrm>
            <a:off x="4338218" y="4206240"/>
            <a:ext cx="3515258" cy="1600200"/>
          </a:xfrm>
          <a:prstGeom prst="roundRect">
            <a:avLst>
              <a:gd name="adj" fmla="val 6857"/>
            </a:avLst>
          </a:prstGeom>
          <a:solidFill>
            <a:srgbClr val="FFF6EC"/>
          </a:solidFill>
          <a:ln w="12700">
            <a:solidFill>
              <a:srgbClr val="FFF6EC"/>
            </a:solidFill>
            <a:prstDash val="solid"/>
          </a:ln>
          <a:effectLst>
            <a:outerShdw blurRad="101600" dist="25400" dir="5400000" algn="bl" rotWithShape="0">
              <a:srgbClr val="14262A">
                <a:alpha val="12000"/>
              </a:srgbClr>
            </a:outerShdw>
          </a:effectLst>
        </p:spPr>
        <p:txBody>
          <a:bodyPr/>
          <a:lstStyle/>
          <a:p>
            <a:endParaRPr lang="en-KE"/>
          </a:p>
        </p:txBody>
      </p:sp>
      <p:sp>
        <p:nvSpPr>
          <p:cNvPr id="24" name="Text 22"/>
          <p:cNvSpPr txBox="1"/>
          <p:nvPr/>
        </p:nvSpPr>
        <p:spPr>
          <a:xfrm>
            <a:off x="4612538" y="4407408"/>
            <a:ext cx="2966618" cy="365760"/>
          </a:xfrm>
          <a:prstGeom prst="rect">
            <a:avLst/>
          </a:prstGeom>
          <a:noFill/>
          <a:ln/>
        </p:spPr>
        <p:txBody>
          <a:bodyPr wrap="square" lIns="0" tIns="0" rIns="0" bIns="0" rtlCol="0" anchor="t"/>
          <a:lstStyle/>
          <a:p>
            <a:pPr marL="0" indent="0">
              <a:buNone/>
            </a:pPr>
            <a:r>
              <a:rPr lang="en-US" sz="1700" b="1" dirty="0">
                <a:solidFill>
                  <a:srgbClr val="A35400"/>
                </a:solidFill>
              </a:rPr>
              <a:t>Public procurement</a:t>
            </a:r>
            <a:endParaRPr lang="en-US" sz="1700" dirty="0"/>
          </a:p>
        </p:txBody>
      </p:sp>
      <p:sp>
        <p:nvSpPr>
          <p:cNvPr id="25" name="Text 23"/>
          <p:cNvSpPr txBox="1"/>
          <p:nvPr/>
        </p:nvSpPr>
        <p:spPr>
          <a:xfrm>
            <a:off x="4612538" y="4818888"/>
            <a:ext cx="2966618" cy="731520"/>
          </a:xfrm>
          <a:prstGeom prst="rect">
            <a:avLst/>
          </a:prstGeom>
          <a:noFill/>
          <a:ln/>
        </p:spPr>
        <p:txBody>
          <a:bodyPr wrap="square" lIns="0" tIns="0" rIns="0" bIns="0" rtlCol="0" anchor="t"/>
          <a:lstStyle/>
          <a:p>
            <a:pPr marL="0" indent="0">
              <a:buNone/>
            </a:pPr>
            <a:r>
              <a:rPr lang="en-US" sz="1400" dirty="0">
                <a:solidFill>
                  <a:schemeClr val="accent6"/>
                </a:solidFill>
              </a:rPr>
              <a:t>School meals, hospitals and the military as predictable buyers</a:t>
            </a:r>
            <a:endParaRPr lang="en-US" sz="1400" dirty="0"/>
          </a:p>
        </p:txBody>
      </p:sp>
      <p:sp>
        <p:nvSpPr>
          <p:cNvPr id="26" name="Regional trade"/>
          <p:cNvSpPr/>
          <p:nvPr/>
        </p:nvSpPr>
        <p:spPr>
          <a:xfrm>
            <a:off x="8127797" y="4206240"/>
            <a:ext cx="3515258" cy="1600200"/>
          </a:xfrm>
          <a:prstGeom prst="roundRect">
            <a:avLst>
              <a:gd name="adj" fmla="val 6857"/>
            </a:avLst>
          </a:prstGeom>
          <a:solidFill>
            <a:srgbClr val="FFFFFF"/>
          </a:solidFill>
          <a:ln w="12700">
            <a:solidFill>
              <a:srgbClr val="FFFFFF"/>
            </a:solidFill>
            <a:prstDash val="solid"/>
          </a:ln>
          <a:effectLst>
            <a:outerShdw blurRad="101600" dist="25400" dir="5400000" algn="bl" rotWithShape="0">
              <a:srgbClr val="14262A">
                <a:alpha val="12000"/>
              </a:srgbClr>
            </a:outerShdw>
          </a:effectLst>
        </p:spPr>
        <p:txBody>
          <a:bodyPr/>
          <a:lstStyle/>
          <a:p>
            <a:endParaRPr lang="en-KE"/>
          </a:p>
        </p:txBody>
      </p:sp>
      <p:sp>
        <p:nvSpPr>
          <p:cNvPr id="27" name="Text 25"/>
          <p:cNvSpPr txBox="1"/>
          <p:nvPr/>
        </p:nvSpPr>
        <p:spPr>
          <a:xfrm>
            <a:off x="8402117" y="4407408"/>
            <a:ext cx="2966618" cy="365760"/>
          </a:xfrm>
          <a:prstGeom prst="rect">
            <a:avLst/>
          </a:prstGeom>
          <a:noFill/>
          <a:ln/>
        </p:spPr>
        <p:txBody>
          <a:bodyPr wrap="square" lIns="0" tIns="0" rIns="0" bIns="0" rtlCol="0" anchor="t"/>
          <a:lstStyle/>
          <a:p>
            <a:pPr marL="0" indent="0">
              <a:buNone/>
            </a:pPr>
            <a:r>
              <a:rPr lang="en-US" sz="1700" b="1" dirty="0">
                <a:solidFill>
                  <a:srgbClr val="14262A"/>
                </a:solidFill>
              </a:rPr>
              <a:t>Regional trade</a:t>
            </a:r>
            <a:endParaRPr lang="en-US" sz="1700" dirty="0"/>
          </a:p>
        </p:txBody>
      </p:sp>
      <p:sp>
        <p:nvSpPr>
          <p:cNvPr id="28" name="Text 26"/>
          <p:cNvSpPr txBox="1"/>
          <p:nvPr/>
        </p:nvSpPr>
        <p:spPr>
          <a:xfrm>
            <a:off x="8402117" y="4818888"/>
            <a:ext cx="2966618" cy="731520"/>
          </a:xfrm>
          <a:prstGeom prst="rect">
            <a:avLst/>
          </a:prstGeom>
          <a:noFill/>
          <a:ln/>
        </p:spPr>
        <p:txBody>
          <a:bodyPr wrap="square" lIns="0" tIns="0" rIns="0" bIns="0" rtlCol="0" anchor="t"/>
          <a:lstStyle/>
          <a:p>
            <a:pPr marL="0" indent="0">
              <a:buNone/>
            </a:pPr>
            <a:r>
              <a:rPr lang="en-US" sz="1400" dirty="0">
                <a:solidFill>
                  <a:schemeClr val="accent6"/>
                </a:solidFill>
              </a:rPr>
              <a:t>AfCFTA corridors replacing imports with African supply</a:t>
            </a:r>
            <a:endParaRPr lang="en-US" sz="1400" dirty="0"/>
          </a:p>
        </p:txBody>
      </p:sp>
      <p:sp>
        <p:nvSpPr>
          <p:cNvPr id="29" name="Source note"/>
          <p:cNvSpPr txBox="1"/>
          <p:nvPr/>
        </p:nvSpPr>
        <p:spPr>
          <a:xfrm>
            <a:off x="548640" y="6053328"/>
            <a:ext cx="11094415" cy="274320"/>
          </a:xfrm>
          <a:prstGeom prst="rect">
            <a:avLst/>
          </a:prstGeom>
          <a:noFill/>
          <a:ln/>
        </p:spPr>
        <p:txBody>
          <a:bodyPr wrap="square" lIns="0" tIns="0" rIns="0" bIns="0" rtlCol="0" anchor="t"/>
          <a:lstStyle/>
          <a:p>
            <a:pPr marL="0" indent="0">
              <a:buNone/>
            </a:pPr>
            <a:r>
              <a:rPr lang="en-US" sz="1000" dirty="0">
                <a:solidFill>
                  <a:schemeClr val="accent6"/>
                </a:solidFill>
              </a:rPr>
              <a:t>Adapted from World Economic Forum, “Consumers must be at the heart of food systems transformation”</a:t>
            </a:r>
            <a:endParaRPr lang="en-US" sz="1000" dirty="0"/>
          </a:p>
        </p:txBody>
      </p:sp>
      <p:sp>
        <p:nvSpPr>
          <p:cNvPr id="30" name="Slide Number Placeholder 0"/>
          <p:cNvSpPr>
            <a:spLocks noGrp="1"/>
          </p:cNvSpPr>
          <p:nvPr>
            <p:ph type="sldNum" sz="quarter" idx="4294967295"/>
          </p:nvPr>
        </p:nvSpPr>
        <p:spPr>
          <a:xfrm>
            <a:off x="11094415" y="6400800"/>
            <a:ext cx="548640" cy="274320"/>
          </a:xfrm>
          <a:prstGeom prst="rect">
            <a:avLst/>
          </a:prstGeom>
          <a:extLst>
            <a:ext uri="{C572A759-6A51-4108-AA02-DFA0A04FC94B}">
              <ma14:wrappingTextBoxFlag xmlns="" xmlns:ma14="http://schemas.microsoft.com/office/mac/drawingml/2011/main" val="0"/>
            </a:ext>
          </a:extLst>
        </p:spPr>
        <p:txBody>
          <a:bodyPr/>
          <a:lstStyle>
            <a:lvl1pPr>
              <a:defRPr sz="1000">
                <a:solidFill>
                  <a:schemeClr val="accent6"/>
                </a:solidFill>
              </a:defRPr>
            </a:lvl1pPr>
          </a:lstStyle>
          <a:p>
            <a:pPr algn="r"/>
            <a:fld id="{F7021451-1387-4CA6-816F-3879F97B5CBC}" type="slidenum">
              <a:rPr lang="en-US" b="0"/>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1"/>
          <p:cNvSpPr>
            <a:spLocks noGrp="1"/>
          </p:cNvSpPr>
          <p:nvPr>
            <p:ph type="body" idx="101" hasCustomPrompt="1"/>
          </p:nvPr>
        </p:nvSpPr>
        <p:spPr>
          <a:xfrm>
            <a:off x="548640" y="457200"/>
            <a:ext cx="11094415" cy="320040"/>
          </a:xfrm>
          <a:prstGeom prst="rect">
            <a:avLst/>
          </a:prstGeom>
          <a:noFill/>
          <a:ln/>
        </p:spPr>
        <p:txBody>
          <a:bodyPr wrap="square" lIns="0" tIns="0" rIns="0" bIns="0" rtlCol="0" anchor="t"/>
          <a:lstStyle/>
          <a:p>
            <a:pPr marL="0" indent="0">
              <a:buNone/>
            </a:pPr>
            <a:r>
              <a:rPr lang="en-US" sz="1200" b="1" kern="0" spc="200" dirty="0">
                <a:solidFill>
                  <a:schemeClr val="accent2"/>
                </a:solidFill>
              </a:rPr>
              <a:t>DEMAND, PDBS AND THE PRIVATE SECTOR</a:t>
            </a:r>
            <a:endParaRPr lang="en-US" sz="1200" dirty="0"/>
          </a:p>
        </p:txBody>
      </p:sp>
      <p:sp>
        <p:nvSpPr>
          <p:cNvPr id="3" name="Text 1"/>
          <p:cNvSpPr>
            <a:spLocks noGrp="1"/>
          </p:cNvSpPr>
          <p:nvPr>
            <p:ph type="title" idx="102" hasCustomPrompt="1"/>
          </p:nvPr>
        </p:nvSpPr>
        <p:spPr>
          <a:xfrm>
            <a:off x="548640" y="804672"/>
            <a:ext cx="11094415" cy="868680"/>
          </a:xfrm>
          <a:prstGeom prst="rect">
            <a:avLst/>
          </a:prstGeom>
          <a:noFill/>
          <a:ln/>
        </p:spPr>
        <p:txBody>
          <a:bodyPr wrap="square" lIns="0" tIns="0" rIns="0" bIns="0" rtlCol="0" anchor="t"/>
          <a:lstStyle/>
          <a:p>
            <a:pPr marL="0" indent="0" algn="l">
              <a:buNone/>
            </a:pPr>
            <a:r>
              <a:rPr lang="en-US" sz="3400" b="1" dirty="0">
                <a:solidFill>
                  <a:schemeClr val="tx2"/>
                </a:solidFill>
              </a:rPr>
              <a:t>A school-meal contract makes a food firm bankable</a:t>
            </a:r>
            <a:endParaRPr lang="en-US" sz="3400" dirty="0"/>
          </a:p>
        </p:txBody>
      </p:sp>
      <p:sp>
        <p:nvSpPr>
          <p:cNvPr id="4" name="School-meal programme"/>
          <p:cNvSpPr/>
          <p:nvPr/>
        </p:nvSpPr>
        <p:spPr>
          <a:xfrm>
            <a:off x="548640" y="1828800"/>
            <a:ext cx="2362124" cy="2057400"/>
          </a:xfrm>
          <a:prstGeom prst="roundRect">
            <a:avLst>
              <a:gd name="adj" fmla="val 5333"/>
            </a:avLst>
          </a:prstGeom>
          <a:solidFill>
            <a:srgbClr val="F3F5F4"/>
          </a:solidFill>
          <a:ln w="12700">
            <a:solidFill>
              <a:srgbClr val="F3F5F4"/>
            </a:solidFill>
            <a:prstDash val="solid"/>
          </a:ln>
          <a:effectLst>
            <a:outerShdw blurRad="101600" dist="25400" dir="5400000" algn="bl" rotWithShape="0">
              <a:srgbClr val="14262A">
                <a:alpha val="12000"/>
              </a:srgbClr>
            </a:outerShdw>
          </a:effectLst>
        </p:spPr>
        <p:txBody>
          <a:bodyPr/>
          <a:lstStyle/>
          <a:p>
            <a:endParaRPr lang="en-KE"/>
          </a:p>
        </p:txBody>
      </p:sp>
      <p:sp>
        <p:nvSpPr>
          <p:cNvPr id="5" name="Text 3"/>
          <p:cNvSpPr txBox="1"/>
          <p:nvPr/>
        </p:nvSpPr>
        <p:spPr>
          <a:xfrm>
            <a:off x="777240" y="2029968"/>
            <a:ext cx="1904924" cy="274320"/>
          </a:xfrm>
          <a:prstGeom prst="rect">
            <a:avLst/>
          </a:prstGeom>
          <a:noFill/>
          <a:ln/>
        </p:spPr>
        <p:txBody>
          <a:bodyPr wrap="square" lIns="0" tIns="0" rIns="0" bIns="0" rtlCol="0" anchor="t"/>
          <a:lstStyle/>
          <a:p>
            <a:pPr marL="0" indent="0">
              <a:buNone/>
            </a:pPr>
            <a:r>
              <a:rPr lang="en-US" sz="1100" b="1" kern="0" spc="100" dirty="0">
                <a:solidFill>
                  <a:schemeClr val="accent2"/>
                </a:solidFill>
              </a:rPr>
              <a:t>BUYER</a:t>
            </a:r>
            <a:endParaRPr lang="en-US" sz="1100" dirty="0"/>
          </a:p>
        </p:txBody>
      </p:sp>
      <p:sp>
        <p:nvSpPr>
          <p:cNvPr id="6" name="Text 4"/>
          <p:cNvSpPr txBox="1"/>
          <p:nvPr/>
        </p:nvSpPr>
        <p:spPr>
          <a:xfrm>
            <a:off x="777240" y="2331720"/>
            <a:ext cx="1904924" cy="594360"/>
          </a:xfrm>
          <a:prstGeom prst="rect">
            <a:avLst/>
          </a:prstGeom>
          <a:noFill/>
          <a:ln/>
        </p:spPr>
        <p:txBody>
          <a:bodyPr wrap="square" lIns="0" tIns="0" rIns="0" bIns="0" rtlCol="0" anchor="t"/>
          <a:lstStyle/>
          <a:p>
            <a:pPr marL="0" indent="0">
              <a:buNone/>
            </a:pPr>
            <a:r>
              <a:rPr lang="en-US" sz="1700" b="1" dirty="0">
                <a:solidFill>
                  <a:schemeClr val="tx1"/>
                </a:solidFill>
              </a:rPr>
              <a:t>School-meal programme</a:t>
            </a:r>
            <a:endParaRPr lang="en-US" sz="1700" dirty="0"/>
          </a:p>
        </p:txBody>
      </p:sp>
      <p:sp>
        <p:nvSpPr>
          <p:cNvPr id="7" name="Text 5"/>
          <p:cNvSpPr txBox="1"/>
          <p:nvPr/>
        </p:nvSpPr>
        <p:spPr>
          <a:xfrm>
            <a:off x="777240" y="2971800"/>
            <a:ext cx="1904924" cy="777240"/>
          </a:xfrm>
          <a:prstGeom prst="rect">
            <a:avLst/>
          </a:prstGeom>
          <a:noFill/>
          <a:ln/>
        </p:spPr>
        <p:txBody>
          <a:bodyPr wrap="square" lIns="0" tIns="0" rIns="0" bIns="0" rtlCol="0" anchor="t"/>
          <a:lstStyle/>
          <a:p>
            <a:pPr marL="0" indent="0">
              <a:buNone/>
            </a:pPr>
            <a:r>
              <a:rPr lang="en-US" sz="1400" dirty="0">
                <a:solidFill>
                  <a:schemeClr val="accent6"/>
                </a:solidFill>
              </a:rPr>
              <a:t>Signs a multi-year supply contract</a:t>
            </a:r>
            <a:endParaRPr lang="en-US" sz="1400" dirty="0"/>
          </a:p>
        </p:txBody>
      </p:sp>
      <p:sp>
        <p:nvSpPr>
          <p:cNvPr id="8" name="Arrow 1"/>
          <p:cNvSpPr/>
          <p:nvPr/>
        </p:nvSpPr>
        <p:spPr>
          <a:xfrm>
            <a:off x="3038780" y="2743200"/>
            <a:ext cx="292608" cy="228600"/>
          </a:xfrm>
          <a:prstGeom prst="rightArrow">
            <a:avLst/>
          </a:prstGeom>
          <a:solidFill>
            <a:schemeClr val="accent1"/>
          </a:solidFill>
          <a:ln w="12700">
            <a:solidFill>
              <a:schemeClr val="accent1"/>
            </a:solidFill>
            <a:prstDash val="solid"/>
          </a:ln>
        </p:spPr>
        <p:txBody>
          <a:bodyPr/>
          <a:lstStyle/>
          <a:p>
            <a:endParaRPr lang="en-KE"/>
          </a:p>
        </p:txBody>
      </p:sp>
      <p:sp>
        <p:nvSpPr>
          <p:cNvPr id="9" name="Processor or aggregator"/>
          <p:cNvSpPr/>
          <p:nvPr/>
        </p:nvSpPr>
        <p:spPr>
          <a:xfrm>
            <a:off x="3459404" y="1828800"/>
            <a:ext cx="2362124" cy="2057400"/>
          </a:xfrm>
          <a:prstGeom prst="roundRect">
            <a:avLst>
              <a:gd name="adj" fmla="val 5333"/>
            </a:avLst>
          </a:prstGeom>
          <a:solidFill>
            <a:srgbClr val="F3F5F4"/>
          </a:solidFill>
          <a:ln w="12700">
            <a:solidFill>
              <a:srgbClr val="F3F5F4"/>
            </a:solidFill>
            <a:prstDash val="solid"/>
          </a:ln>
          <a:effectLst>
            <a:outerShdw blurRad="101600" dist="25400" dir="5400000" algn="bl" rotWithShape="0">
              <a:srgbClr val="14262A">
                <a:alpha val="12000"/>
              </a:srgbClr>
            </a:outerShdw>
          </a:effectLst>
        </p:spPr>
        <p:txBody>
          <a:bodyPr/>
          <a:lstStyle/>
          <a:p>
            <a:endParaRPr lang="en-KE"/>
          </a:p>
        </p:txBody>
      </p:sp>
      <p:sp>
        <p:nvSpPr>
          <p:cNvPr id="10" name="Text 8"/>
          <p:cNvSpPr txBox="1"/>
          <p:nvPr/>
        </p:nvSpPr>
        <p:spPr>
          <a:xfrm>
            <a:off x="3688004" y="2029968"/>
            <a:ext cx="1904924" cy="274320"/>
          </a:xfrm>
          <a:prstGeom prst="rect">
            <a:avLst/>
          </a:prstGeom>
          <a:noFill/>
          <a:ln/>
        </p:spPr>
        <p:txBody>
          <a:bodyPr wrap="square" lIns="0" tIns="0" rIns="0" bIns="0" rtlCol="0" anchor="t"/>
          <a:lstStyle/>
          <a:p>
            <a:pPr marL="0" indent="0">
              <a:buNone/>
            </a:pPr>
            <a:r>
              <a:rPr lang="en-US" sz="1100" b="1" kern="0" spc="100" dirty="0">
                <a:solidFill>
                  <a:schemeClr val="accent2"/>
                </a:solidFill>
              </a:rPr>
              <a:t>PRIVATE FIRM</a:t>
            </a:r>
            <a:endParaRPr lang="en-US" sz="1100" dirty="0"/>
          </a:p>
        </p:txBody>
      </p:sp>
      <p:sp>
        <p:nvSpPr>
          <p:cNvPr id="11" name="Text 9"/>
          <p:cNvSpPr txBox="1"/>
          <p:nvPr/>
        </p:nvSpPr>
        <p:spPr>
          <a:xfrm>
            <a:off x="3688004" y="2331720"/>
            <a:ext cx="1904924" cy="594360"/>
          </a:xfrm>
          <a:prstGeom prst="rect">
            <a:avLst/>
          </a:prstGeom>
          <a:noFill/>
          <a:ln/>
        </p:spPr>
        <p:txBody>
          <a:bodyPr wrap="square" lIns="0" tIns="0" rIns="0" bIns="0" rtlCol="0" anchor="t"/>
          <a:lstStyle/>
          <a:p>
            <a:pPr marL="0" indent="0">
              <a:buNone/>
            </a:pPr>
            <a:r>
              <a:rPr lang="en-US" sz="1700" b="1" dirty="0">
                <a:solidFill>
                  <a:schemeClr val="tx1"/>
                </a:solidFill>
              </a:rPr>
              <a:t>Processor or aggregator</a:t>
            </a:r>
            <a:endParaRPr lang="en-US" sz="1700" dirty="0"/>
          </a:p>
        </p:txBody>
      </p:sp>
      <p:sp>
        <p:nvSpPr>
          <p:cNvPr id="12" name="Text 10"/>
          <p:cNvSpPr txBox="1"/>
          <p:nvPr/>
        </p:nvSpPr>
        <p:spPr>
          <a:xfrm>
            <a:off x="3688004" y="2971800"/>
            <a:ext cx="1904924" cy="777240"/>
          </a:xfrm>
          <a:prstGeom prst="rect">
            <a:avLst/>
          </a:prstGeom>
          <a:noFill/>
          <a:ln/>
        </p:spPr>
        <p:txBody>
          <a:bodyPr wrap="square" lIns="0" tIns="0" rIns="0" bIns="0" rtlCol="0" anchor="t"/>
          <a:lstStyle/>
          <a:p>
            <a:pPr marL="0" indent="0">
              <a:buNone/>
            </a:pPr>
            <a:r>
              <a:rPr lang="en-US" sz="1400" dirty="0">
                <a:solidFill>
                  <a:schemeClr val="accent6"/>
                </a:solidFill>
              </a:rPr>
              <a:t>Supplies eggs, flour, meals; buys from farmer co-ops</a:t>
            </a:r>
            <a:endParaRPr lang="en-US" sz="1400" dirty="0"/>
          </a:p>
        </p:txBody>
      </p:sp>
      <p:sp>
        <p:nvSpPr>
          <p:cNvPr id="13" name="Arrow 2"/>
          <p:cNvSpPr/>
          <p:nvPr/>
        </p:nvSpPr>
        <p:spPr>
          <a:xfrm>
            <a:off x="5949544" y="2743200"/>
            <a:ext cx="292608" cy="228600"/>
          </a:xfrm>
          <a:prstGeom prst="rightArrow">
            <a:avLst/>
          </a:prstGeom>
          <a:solidFill>
            <a:schemeClr val="accent1"/>
          </a:solidFill>
          <a:ln w="12700">
            <a:solidFill>
              <a:schemeClr val="accent1"/>
            </a:solidFill>
            <a:prstDash val="solid"/>
          </a:ln>
        </p:spPr>
        <p:txBody>
          <a:bodyPr/>
          <a:lstStyle/>
          <a:p>
            <a:endParaRPr lang="en-KE"/>
          </a:p>
        </p:txBody>
      </p:sp>
      <p:sp>
        <p:nvSpPr>
          <p:cNvPr id="14" name="National PDB or local bank"/>
          <p:cNvSpPr/>
          <p:nvPr/>
        </p:nvSpPr>
        <p:spPr>
          <a:xfrm>
            <a:off x="6370168" y="1828800"/>
            <a:ext cx="2362124" cy="2057400"/>
          </a:xfrm>
          <a:prstGeom prst="roundRect">
            <a:avLst>
              <a:gd name="adj" fmla="val 5333"/>
            </a:avLst>
          </a:prstGeom>
          <a:solidFill>
            <a:srgbClr val="F3F5F4"/>
          </a:solidFill>
          <a:ln w="12700">
            <a:solidFill>
              <a:srgbClr val="F3F5F4"/>
            </a:solidFill>
            <a:prstDash val="solid"/>
          </a:ln>
          <a:effectLst>
            <a:outerShdw blurRad="101600" dist="25400" dir="5400000" algn="bl" rotWithShape="0">
              <a:srgbClr val="14262A">
                <a:alpha val="12000"/>
              </a:srgbClr>
            </a:outerShdw>
          </a:effectLst>
        </p:spPr>
        <p:txBody>
          <a:bodyPr/>
          <a:lstStyle/>
          <a:p>
            <a:endParaRPr lang="en-KE"/>
          </a:p>
        </p:txBody>
      </p:sp>
      <p:sp>
        <p:nvSpPr>
          <p:cNvPr id="15" name="Text 13"/>
          <p:cNvSpPr txBox="1"/>
          <p:nvPr/>
        </p:nvSpPr>
        <p:spPr>
          <a:xfrm>
            <a:off x="6598768" y="2029968"/>
            <a:ext cx="1904924" cy="274320"/>
          </a:xfrm>
          <a:prstGeom prst="rect">
            <a:avLst/>
          </a:prstGeom>
          <a:noFill/>
          <a:ln/>
        </p:spPr>
        <p:txBody>
          <a:bodyPr wrap="square" lIns="0" tIns="0" rIns="0" bIns="0" rtlCol="0" anchor="t"/>
          <a:lstStyle/>
          <a:p>
            <a:pPr marL="0" indent="0">
              <a:buNone/>
            </a:pPr>
            <a:r>
              <a:rPr lang="en-US" sz="1100" b="1" kern="0" spc="100" dirty="0">
                <a:solidFill>
                  <a:schemeClr val="accent2"/>
                </a:solidFill>
              </a:rPr>
              <a:t>LENDER</a:t>
            </a:r>
            <a:endParaRPr lang="en-US" sz="1100" dirty="0"/>
          </a:p>
        </p:txBody>
      </p:sp>
      <p:sp>
        <p:nvSpPr>
          <p:cNvPr id="16" name="Text 14"/>
          <p:cNvSpPr txBox="1"/>
          <p:nvPr/>
        </p:nvSpPr>
        <p:spPr>
          <a:xfrm>
            <a:off x="6598768" y="2331720"/>
            <a:ext cx="1904924" cy="594360"/>
          </a:xfrm>
          <a:prstGeom prst="rect">
            <a:avLst/>
          </a:prstGeom>
          <a:noFill/>
          <a:ln/>
        </p:spPr>
        <p:txBody>
          <a:bodyPr wrap="square" lIns="0" tIns="0" rIns="0" bIns="0" rtlCol="0" anchor="t"/>
          <a:lstStyle/>
          <a:p>
            <a:pPr marL="0" indent="0">
              <a:buNone/>
            </a:pPr>
            <a:r>
              <a:rPr lang="en-US" sz="1700" b="1" dirty="0">
                <a:solidFill>
                  <a:schemeClr val="tx1"/>
                </a:solidFill>
              </a:rPr>
              <a:t>National PDB or local bank</a:t>
            </a:r>
            <a:endParaRPr lang="en-US" sz="1700" dirty="0"/>
          </a:p>
        </p:txBody>
      </p:sp>
      <p:sp>
        <p:nvSpPr>
          <p:cNvPr id="17" name="Text 15"/>
          <p:cNvSpPr txBox="1"/>
          <p:nvPr/>
        </p:nvSpPr>
        <p:spPr>
          <a:xfrm>
            <a:off x="6598768" y="2971800"/>
            <a:ext cx="1904924" cy="777240"/>
          </a:xfrm>
          <a:prstGeom prst="rect">
            <a:avLst/>
          </a:prstGeom>
          <a:noFill/>
          <a:ln/>
        </p:spPr>
        <p:txBody>
          <a:bodyPr wrap="square" lIns="0" tIns="0" rIns="0" bIns="0" rtlCol="0" anchor="t"/>
          <a:lstStyle/>
          <a:p>
            <a:pPr marL="0" indent="0">
              <a:buNone/>
            </a:pPr>
            <a:r>
              <a:rPr lang="en-US" sz="1400" dirty="0">
                <a:solidFill>
                  <a:schemeClr val="accent6"/>
                </a:solidFill>
              </a:rPr>
              <a:t>Lends against the contract, in local currency</a:t>
            </a:r>
            <a:endParaRPr lang="en-US" sz="1400" dirty="0"/>
          </a:p>
        </p:txBody>
      </p:sp>
      <p:sp>
        <p:nvSpPr>
          <p:cNvPr id="18" name="Arrow 3"/>
          <p:cNvSpPr/>
          <p:nvPr/>
        </p:nvSpPr>
        <p:spPr>
          <a:xfrm>
            <a:off x="8860307" y="2743200"/>
            <a:ext cx="292608" cy="228600"/>
          </a:xfrm>
          <a:prstGeom prst="rightArrow">
            <a:avLst/>
          </a:prstGeom>
          <a:solidFill>
            <a:schemeClr val="accent1"/>
          </a:solidFill>
          <a:ln w="12700">
            <a:solidFill>
              <a:schemeClr val="accent1"/>
            </a:solidFill>
            <a:prstDash val="solid"/>
          </a:ln>
        </p:spPr>
        <p:txBody>
          <a:bodyPr/>
          <a:lstStyle/>
          <a:p>
            <a:endParaRPr lang="en-KE"/>
          </a:p>
        </p:txBody>
      </p:sp>
      <p:sp>
        <p:nvSpPr>
          <p:cNvPr id="19" name="AfDB and partners"/>
          <p:cNvSpPr/>
          <p:nvPr/>
        </p:nvSpPr>
        <p:spPr>
          <a:xfrm>
            <a:off x="9280931" y="1828800"/>
            <a:ext cx="2362124" cy="2057400"/>
          </a:xfrm>
          <a:prstGeom prst="roundRect">
            <a:avLst>
              <a:gd name="adj" fmla="val 5333"/>
            </a:avLst>
          </a:prstGeom>
          <a:solidFill>
            <a:srgbClr val="0E4F51"/>
          </a:solidFill>
          <a:ln w="12700">
            <a:solidFill>
              <a:srgbClr val="0E4F51"/>
            </a:solidFill>
            <a:prstDash val="solid"/>
          </a:ln>
          <a:effectLst>
            <a:outerShdw blurRad="101600" dist="25400" dir="5400000" algn="bl" rotWithShape="0">
              <a:srgbClr val="14262A">
                <a:alpha val="12000"/>
              </a:srgbClr>
            </a:outerShdw>
          </a:effectLst>
        </p:spPr>
        <p:txBody>
          <a:bodyPr/>
          <a:lstStyle/>
          <a:p>
            <a:endParaRPr lang="en-KE"/>
          </a:p>
        </p:txBody>
      </p:sp>
      <p:sp>
        <p:nvSpPr>
          <p:cNvPr id="20" name="Text 18"/>
          <p:cNvSpPr txBox="1"/>
          <p:nvPr/>
        </p:nvSpPr>
        <p:spPr>
          <a:xfrm>
            <a:off x="9509531" y="2029968"/>
            <a:ext cx="1904924" cy="274320"/>
          </a:xfrm>
          <a:prstGeom prst="rect">
            <a:avLst/>
          </a:prstGeom>
          <a:noFill/>
          <a:ln/>
        </p:spPr>
        <p:txBody>
          <a:bodyPr wrap="square" lIns="0" tIns="0" rIns="0" bIns="0" rtlCol="0" anchor="t"/>
          <a:lstStyle/>
          <a:p>
            <a:pPr marL="0" indent="0">
              <a:buNone/>
            </a:pPr>
            <a:r>
              <a:rPr lang="en-US" sz="1100" b="1" kern="0" spc="100" dirty="0">
                <a:solidFill>
                  <a:schemeClr val="accent4"/>
                </a:solidFill>
              </a:rPr>
              <a:t>BACKSTOP</a:t>
            </a:r>
            <a:endParaRPr lang="en-US" sz="1100" dirty="0"/>
          </a:p>
        </p:txBody>
      </p:sp>
      <p:sp>
        <p:nvSpPr>
          <p:cNvPr id="21" name="Text 19"/>
          <p:cNvSpPr txBox="1"/>
          <p:nvPr/>
        </p:nvSpPr>
        <p:spPr>
          <a:xfrm>
            <a:off x="9509531" y="2331720"/>
            <a:ext cx="1904924" cy="594360"/>
          </a:xfrm>
          <a:prstGeom prst="rect">
            <a:avLst/>
          </a:prstGeom>
          <a:noFill/>
          <a:ln/>
        </p:spPr>
        <p:txBody>
          <a:bodyPr wrap="square" lIns="0" tIns="0" rIns="0" bIns="0" rtlCol="0" anchor="t"/>
          <a:lstStyle/>
          <a:p>
            <a:pPr marL="0" indent="0">
              <a:buNone/>
            </a:pPr>
            <a:r>
              <a:rPr lang="en-US" sz="1700" b="1" dirty="0">
                <a:solidFill>
                  <a:schemeClr val="bg1"/>
                </a:solidFill>
              </a:rPr>
              <a:t>AfDB and partners</a:t>
            </a:r>
            <a:endParaRPr lang="en-US" sz="1700" dirty="0"/>
          </a:p>
        </p:txBody>
      </p:sp>
      <p:sp>
        <p:nvSpPr>
          <p:cNvPr id="22" name="Text 20"/>
          <p:cNvSpPr txBox="1"/>
          <p:nvPr/>
        </p:nvSpPr>
        <p:spPr>
          <a:xfrm>
            <a:off x="9509531" y="2971800"/>
            <a:ext cx="1904924" cy="777240"/>
          </a:xfrm>
          <a:prstGeom prst="rect">
            <a:avLst/>
          </a:prstGeom>
          <a:noFill/>
          <a:ln/>
        </p:spPr>
        <p:txBody>
          <a:bodyPr wrap="square" lIns="0" tIns="0" rIns="0" bIns="0" rtlCol="0" anchor="t"/>
          <a:lstStyle/>
          <a:p>
            <a:pPr marL="0" indent="0">
              <a:buNone/>
            </a:pPr>
            <a:r>
              <a:rPr lang="en-US" sz="1400" dirty="0">
                <a:solidFill>
                  <a:schemeClr val="accent5"/>
                </a:solidFill>
              </a:rPr>
              <a:t>Guarantee, credit line, first-loss cover</a:t>
            </a:r>
            <a:endParaRPr lang="en-US" sz="1400" dirty="0"/>
          </a:p>
        </p:txBody>
      </p:sp>
      <p:sp>
        <p:nvSpPr>
          <p:cNvPr id="23" name="Why a lender says yes"/>
          <p:cNvSpPr/>
          <p:nvPr/>
        </p:nvSpPr>
        <p:spPr>
          <a:xfrm>
            <a:off x="548640" y="4206240"/>
            <a:ext cx="5410048" cy="1554480"/>
          </a:xfrm>
          <a:prstGeom prst="roundRect">
            <a:avLst>
              <a:gd name="adj" fmla="val 7059"/>
            </a:avLst>
          </a:prstGeom>
          <a:solidFill>
            <a:srgbClr val="E9EFEC"/>
          </a:solidFill>
          <a:ln w="12700">
            <a:solidFill>
              <a:srgbClr val="E9EFEC"/>
            </a:solidFill>
            <a:prstDash val="solid"/>
          </a:ln>
        </p:spPr>
        <p:txBody>
          <a:bodyPr/>
          <a:lstStyle/>
          <a:p>
            <a:endParaRPr lang="en-KE"/>
          </a:p>
        </p:txBody>
      </p:sp>
      <p:sp>
        <p:nvSpPr>
          <p:cNvPr id="24" name="Text 22"/>
          <p:cNvSpPr txBox="1"/>
          <p:nvPr/>
        </p:nvSpPr>
        <p:spPr>
          <a:xfrm>
            <a:off x="868680" y="4407408"/>
            <a:ext cx="4769968" cy="365760"/>
          </a:xfrm>
          <a:prstGeom prst="rect">
            <a:avLst/>
          </a:prstGeom>
          <a:noFill/>
          <a:ln/>
        </p:spPr>
        <p:txBody>
          <a:bodyPr wrap="square" lIns="0" tIns="0" rIns="0" bIns="0" rtlCol="0" anchor="t"/>
          <a:lstStyle/>
          <a:p>
            <a:pPr marL="0" indent="0">
              <a:buNone/>
            </a:pPr>
            <a:r>
              <a:rPr lang="en-US" sz="1600" b="1" dirty="0">
                <a:solidFill>
                  <a:schemeClr val="tx2"/>
                </a:solidFill>
              </a:rPr>
              <a:t>Why a lender says yes</a:t>
            </a:r>
            <a:endParaRPr lang="en-US" sz="1600" dirty="0"/>
          </a:p>
        </p:txBody>
      </p:sp>
      <p:sp>
        <p:nvSpPr>
          <p:cNvPr id="25" name="Text 23"/>
          <p:cNvSpPr txBox="1"/>
          <p:nvPr/>
        </p:nvSpPr>
        <p:spPr>
          <a:xfrm>
            <a:off x="868680" y="4818888"/>
            <a:ext cx="4769968" cy="777240"/>
          </a:xfrm>
          <a:prstGeom prst="rect">
            <a:avLst/>
          </a:prstGeom>
          <a:noFill/>
          <a:ln/>
        </p:spPr>
        <p:txBody>
          <a:bodyPr wrap="square" lIns="0" tIns="0" rIns="0" bIns="0" rtlCol="0" anchor="t"/>
          <a:lstStyle/>
          <a:p>
            <a:pPr marL="0" indent="0">
              <a:buNone/>
            </a:pPr>
            <a:r>
              <a:rPr lang="en-US" sz="1400" dirty="0">
                <a:solidFill>
                  <a:schemeClr val="accent6"/>
                </a:solidFill>
              </a:rPr>
              <a:t>A paid, multi-year contract is predictable revenue: it turns a small supplier into a borrower a bank can price and secure.</a:t>
            </a:r>
            <a:endParaRPr lang="en-US" sz="1400" dirty="0"/>
          </a:p>
        </p:txBody>
      </p:sp>
      <p:sp>
        <p:nvSpPr>
          <p:cNvPr id="26" name="National agri-lenders already at scale"/>
          <p:cNvSpPr/>
          <p:nvPr/>
        </p:nvSpPr>
        <p:spPr>
          <a:xfrm>
            <a:off x="6233008" y="4206240"/>
            <a:ext cx="5410048" cy="1554480"/>
          </a:xfrm>
          <a:prstGeom prst="roundRect">
            <a:avLst>
              <a:gd name="adj" fmla="val 7059"/>
            </a:avLst>
          </a:prstGeom>
          <a:solidFill>
            <a:srgbClr val="E9EFEC"/>
          </a:solidFill>
          <a:ln w="12700">
            <a:solidFill>
              <a:srgbClr val="E9EFEC"/>
            </a:solidFill>
            <a:prstDash val="solid"/>
          </a:ln>
        </p:spPr>
        <p:txBody>
          <a:bodyPr/>
          <a:lstStyle/>
          <a:p>
            <a:endParaRPr lang="en-KE"/>
          </a:p>
        </p:txBody>
      </p:sp>
      <p:sp>
        <p:nvSpPr>
          <p:cNvPr id="27" name="Text 25"/>
          <p:cNvSpPr txBox="1"/>
          <p:nvPr/>
        </p:nvSpPr>
        <p:spPr>
          <a:xfrm>
            <a:off x="6553048" y="4407408"/>
            <a:ext cx="4769968" cy="365760"/>
          </a:xfrm>
          <a:prstGeom prst="rect">
            <a:avLst/>
          </a:prstGeom>
          <a:noFill/>
          <a:ln/>
        </p:spPr>
        <p:txBody>
          <a:bodyPr wrap="square" lIns="0" tIns="0" rIns="0" bIns="0" rtlCol="0" anchor="t"/>
          <a:lstStyle/>
          <a:p>
            <a:pPr marL="0" indent="0">
              <a:buNone/>
            </a:pPr>
            <a:r>
              <a:rPr lang="en-US" sz="1600" b="1" dirty="0">
                <a:solidFill>
                  <a:schemeClr val="tx2"/>
                </a:solidFill>
              </a:rPr>
              <a:t>National agri-lenders already at scale</a:t>
            </a:r>
            <a:endParaRPr lang="en-US" sz="1600" dirty="0"/>
          </a:p>
        </p:txBody>
      </p:sp>
      <p:sp>
        <p:nvSpPr>
          <p:cNvPr id="28" name="Text 26"/>
          <p:cNvSpPr txBox="1"/>
          <p:nvPr/>
        </p:nvSpPr>
        <p:spPr>
          <a:xfrm>
            <a:off x="6553048" y="4818888"/>
            <a:ext cx="4769968" cy="777240"/>
          </a:xfrm>
          <a:prstGeom prst="rect">
            <a:avLst/>
          </a:prstGeom>
          <a:noFill/>
          <a:ln/>
        </p:spPr>
        <p:txBody>
          <a:bodyPr wrap="square" lIns="0" tIns="0" rIns="0" bIns="0" rtlCol="0" anchor="t"/>
          <a:lstStyle/>
          <a:p>
            <a:pPr marL="0" indent="0">
              <a:buNone/>
            </a:pPr>
            <a:r>
              <a:rPr lang="en-US" sz="1400" dirty="0">
                <a:solidFill>
                  <a:schemeClr val="accent6"/>
                </a:solidFill>
              </a:rPr>
              <a:t>TADB in Tanzania · Cooperative Bank of Oromia in Ethiopia</a:t>
            </a:r>
            <a:endParaRPr lang="en-US" sz="1400" dirty="0"/>
          </a:p>
        </p:txBody>
      </p:sp>
      <p:sp>
        <p:nvSpPr>
          <p:cNvPr id="29" name="Source note"/>
          <p:cNvSpPr txBox="1"/>
          <p:nvPr/>
        </p:nvSpPr>
        <p:spPr>
          <a:xfrm>
            <a:off x="548640" y="6053328"/>
            <a:ext cx="11094415" cy="274320"/>
          </a:xfrm>
          <a:prstGeom prst="rect">
            <a:avLst/>
          </a:prstGeom>
          <a:noFill/>
          <a:ln/>
        </p:spPr>
        <p:txBody>
          <a:bodyPr wrap="square" lIns="0" tIns="0" rIns="0" bIns="0" rtlCol="0" anchor="t"/>
          <a:lstStyle/>
          <a:p>
            <a:pPr marL="0" indent="0">
              <a:buNone/>
            </a:pPr>
            <a:r>
              <a:rPr lang="en-US" sz="1000" dirty="0">
                <a:solidFill>
                  <a:schemeClr val="accent6"/>
                </a:solidFill>
              </a:rPr>
              <a:t>Illustrative structure · demand-chain logic adapted from World Economic Forum (2020)</a:t>
            </a:r>
            <a:endParaRPr lang="en-US" sz="1000" dirty="0"/>
          </a:p>
        </p:txBody>
      </p:sp>
      <p:sp>
        <p:nvSpPr>
          <p:cNvPr id="30" name="Slide Number Placeholder 0"/>
          <p:cNvSpPr>
            <a:spLocks noGrp="1"/>
          </p:cNvSpPr>
          <p:nvPr>
            <p:ph type="sldNum" sz="quarter" idx="4294967295"/>
          </p:nvPr>
        </p:nvSpPr>
        <p:spPr>
          <a:xfrm>
            <a:off x="11094415" y="6400800"/>
            <a:ext cx="548640" cy="274320"/>
          </a:xfrm>
          <a:prstGeom prst="rect">
            <a:avLst/>
          </a:prstGeom>
          <a:extLst>
            <a:ext uri="{C572A759-6A51-4108-AA02-DFA0A04FC94B}">
              <ma14:wrappingTextBoxFlag xmlns="" xmlns:ma14="http://schemas.microsoft.com/office/mac/drawingml/2011/main" val="0"/>
            </a:ext>
          </a:extLst>
        </p:spPr>
        <p:txBody>
          <a:bodyPr/>
          <a:lstStyle>
            <a:lvl1pPr>
              <a:defRPr sz="1000">
                <a:solidFill>
                  <a:schemeClr val="accent6"/>
                </a:solidFill>
              </a:defRPr>
            </a:lvl1pPr>
          </a:lstStyle>
          <a:p>
            <a:pPr algn="r"/>
            <a:fld id="{F7021451-1387-4CA6-816F-3879F97B5CBC}" type="slidenum">
              <a:rPr lang="en-US" b="0"/>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1"/>
          <p:cNvSpPr>
            <a:spLocks noGrp="1"/>
          </p:cNvSpPr>
          <p:nvPr>
            <p:ph type="body" idx="101" hasCustomPrompt="1"/>
          </p:nvPr>
        </p:nvSpPr>
        <p:spPr>
          <a:xfrm>
            <a:off x="548640" y="457200"/>
            <a:ext cx="11094415" cy="320040"/>
          </a:xfrm>
          <a:prstGeom prst="rect">
            <a:avLst/>
          </a:prstGeom>
          <a:noFill/>
          <a:ln/>
        </p:spPr>
        <p:txBody>
          <a:bodyPr wrap="square" lIns="0" tIns="0" rIns="0" bIns="0" rtlCol="0" anchor="t"/>
          <a:lstStyle/>
          <a:p>
            <a:pPr marL="0" indent="0">
              <a:buNone/>
            </a:pPr>
            <a:r>
              <a:rPr lang="en-US" sz="1200" b="1" kern="0" spc="200" dirty="0">
                <a:solidFill>
                  <a:schemeClr val="accent2"/>
                </a:solidFill>
              </a:rPr>
              <a:t>QUESTION 1 · HOW AFDB COLLABORATES</a:t>
            </a:r>
            <a:endParaRPr lang="en-US" sz="1200" dirty="0"/>
          </a:p>
        </p:txBody>
      </p:sp>
      <p:sp>
        <p:nvSpPr>
          <p:cNvPr id="3" name="Text 1"/>
          <p:cNvSpPr>
            <a:spLocks noGrp="1"/>
          </p:cNvSpPr>
          <p:nvPr>
            <p:ph type="title" idx="102" hasCustomPrompt="1"/>
          </p:nvPr>
        </p:nvSpPr>
        <p:spPr>
          <a:xfrm>
            <a:off x="548640" y="804672"/>
            <a:ext cx="11094415" cy="868680"/>
          </a:xfrm>
          <a:prstGeom prst="rect">
            <a:avLst/>
          </a:prstGeom>
          <a:noFill/>
          <a:ln/>
        </p:spPr>
        <p:txBody>
          <a:bodyPr wrap="square" lIns="0" tIns="0" rIns="0" bIns="0" rtlCol="0" anchor="t"/>
          <a:lstStyle/>
          <a:p>
            <a:pPr marL="0" indent="0" algn="l">
              <a:buNone/>
            </a:pPr>
            <a:r>
              <a:rPr lang="en-US" sz="3400" b="1" dirty="0">
                <a:solidFill>
                  <a:schemeClr val="tx2"/>
                </a:solidFill>
              </a:rPr>
              <a:t>We work through PDBs: wholesale, not retail</a:t>
            </a:r>
            <a:endParaRPr lang="en-US" sz="3400" dirty="0"/>
          </a:p>
        </p:txBody>
      </p:sp>
      <p:sp>
        <p:nvSpPr>
          <p:cNvPr id="4" name="Lend through them"/>
          <p:cNvSpPr/>
          <p:nvPr/>
        </p:nvSpPr>
        <p:spPr>
          <a:xfrm>
            <a:off x="548640" y="1828800"/>
            <a:ext cx="2567864" cy="4114800"/>
          </a:xfrm>
          <a:prstGeom prst="roundRect">
            <a:avLst>
              <a:gd name="adj" fmla="val 4273"/>
            </a:avLst>
          </a:prstGeom>
          <a:solidFill>
            <a:srgbClr val="F3F5F4"/>
          </a:solidFill>
          <a:ln w="12700">
            <a:solidFill>
              <a:srgbClr val="F3F5F4"/>
            </a:solidFill>
            <a:prstDash val="solid"/>
          </a:ln>
          <a:effectLst>
            <a:outerShdw blurRad="101600" dist="25400" dir="5400000" algn="bl" rotWithShape="0">
              <a:srgbClr val="14262A">
                <a:alpha val="12000"/>
              </a:srgbClr>
            </a:outerShdw>
          </a:effectLst>
        </p:spPr>
        <p:txBody>
          <a:bodyPr/>
          <a:lstStyle/>
          <a:p>
            <a:endParaRPr lang="en-KE"/>
          </a:p>
        </p:txBody>
      </p:sp>
      <p:sp>
        <p:nvSpPr>
          <p:cNvPr id="5" name="Lend through them circle"/>
          <p:cNvSpPr/>
          <p:nvPr/>
        </p:nvSpPr>
        <p:spPr>
          <a:xfrm>
            <a:off x="777240" y="2011680"/>
            <a:ext cx="566928" cy="566928"/>
          </a:xfrm>
          <a:prstGeom prst="ellipse">
            <a:avLst/>
          </a:prstGeom>
          <a:solidFill>
            <a:schemeClr val="tx2"/>
          </a:solidFill>
          <a:ln w="12700">
            <a:solidFill>
              <a:schemeClr val="tx2"/>
            </a:solidFill>
            <a:prstDash val="solid"/>
          </a:ln>
        </p:spPr>
        <p:txBody>
          <a:bodyPr/>
          <a:lstStyle/>
          <a:p>
            <a:endParaRPr lang="en-KE"/>
          </a:p>
        </p:txBody>
      </p:sp>
      <p:pic>
        <p:nvPicPr>
          <p:cNvPr id="6" name="Lend through them icon" descr="Lend through them"/>
          <p:cNvPicPr>
            <a:picLocks noChangeAspect="1"/>
          </p:cNvPicPr>
          <p:nvPr/>
        </p:nvPicPr>
        <p:blipFill>
          <a:blip r:embed="rId3"/>
          <a:stretch>
            <a:fillRect/>
          </a:stretch>
        </p:blipFill>
        <p:spPr>
          <a:xfrm>
            <a:off x="918972" y="2153412"/>
            <a:ext cx="283464" cy="283464"/>
          </a:xfrm>
          <a:prstGeom prst="rect">
            <a:avLst/>
          </a:prstGeom>
        </p:spPr>
      </p:pic>
      <p:sp>
        <p:nvSpPr>
          <p:cNvPr id="7" name="Text 4"/>
          <p:cNvSpPr txBox="1"/>
          <p:nvPr/>
        </p:nvSpPr>
        <p:spPr>
          <a:xfrm>
            <a:off x="777240" y="2697480"/>
            <a:ext cx="2110664" cy="365760"/>
          </a:xfrm>
          <a:prstGeom prst="rect">
            <a:avLst/>
          </a:prstGeom>
          <a:noFill/>
          <a:ln/>
        </p:spPr>
        <p:txBody>
          <a:bodyPr wrap="square" lIns="0" tIns="0" rIns="0" bIns="0" rtlCol="0" anchor="t"/>
          <a:lstStyle/>
          <a:p>
            <a:pPr marL="0" indent="0">
              <a:buNone/>
            </a:pPr>
            <a:r>
              <a:rPr lang="en-US" sz="1800" b="1" dirty="0">
                <a:solidFill>
                  <a:schemeClr val="tx1"/>
                </a:solidFill>
              </a:rPr>
              <a:t>Lend through them</a:t>
            </a:r>
            <a:endParaRPr lang="en-US" sz="1800" dirty="0"/>
          </a:p>
        </p:txBody>
      </p:sp>
      <p:sp>
        <p:nvSpPr>
          <p:cNvPr id="8" name="Text 5"/>
          <p:cNvSpPr txBox="1"/>
          <p:nvPr/>
        </p:nvSpPr>
        <p:spPr>
          <a:xfrm>
            <a:off x="777240" y="3090672"/>
            <a:ext cx="2110664" cy="731520"/>
          </a:xfrm>
          <a:prstGeom prst="rect">
            <a:avLst/>
          </a:prstGeom>
          <a:noFill/>
          <a:ln/>
        </p:spPr>
        <p:txBody>
          <a:bodyPr wrap="square" lIns="0" tIns="0" rIns="0" bIns="0" rtlCol="0" anchor="t"/>
          <a:lstStyle/>
          <a:p>
            <a:pPr marL="0" indent="0">
              <a:buNone/>
            </a:pPr>
            <a:r>
              <a:rPr lang="en-US" sz="1400" dirty="0">
                <a:solidFill>
                  <a:schemeClr val="accent6"/>
                </a:solidFill>
              </a:rPr>
              <a:t>Long-tenor credit lines, on-lent to agri-SMEs, co-ops and farmers</a:t>
            </a:r>
            <a:endParaRPr lang="en-US" sz="1400" dirty="0"/>
          </a:p>
        </p:txBody>
      </p:sp>
      <p:sp>
        <p:nvSpPr>
          <p:cNvPr id="9" name="Examples 1"/>
          <p:cNvSpPr/>
          <p:nvPr/>
        </p:nvSpPr>
        <p:spPr>
          <a:xfrm>
            <a:off x="685800" y="3886200"/>
            <a:ext cx="2293544" cy="1920240"/>
          </a:xfrm>
          <a:prstGeom prst="roundRect">
            <a:avLst>
              <a:gd name="adj" fmla="val 3810"/>
            </a:avLst>
          </a:prstGeom>
          <a:solidFill>
            <a:srgbClr val="DCEAE6"/>
          </a:solidFill>
          <a:ln w="12700">
            <a:solidFill>
              <a:srgbClr val="FFFFFF"/>
            </a:solidFill>
            <a:prstDash val="solid"/>
          </a:ln>
        </p:spPr>
        <p:txBody>
          <a:bodyPr/>
          <a:lstStyle/>
          <a:p>
            <a:endParaRPr lang="en-KE"/>
          </a:p>
        </p:txBody>
      </p:sp>
      <p:sp>
        <p:nvSpPr>
          <p:cNvPr id="10" name="Text 7"/>
          <p:cNvSpPr txBox="1"/>
          <p:nvPr/>
        </p:nvSpPr>
        <p:spPr>
          <a:xfrm>
            <a:off x="822960" y="4005072"/>
            <a:ext cx="2019224" cy="1737360"/>
          </a:xfrm>
          <a:prstGeom prst="rect">
            <a:avLst/>
          </a:prstGeom>
          <a:noFill/>
          <a:ln/>
        </p:spPr>
        <p:txBody>
          <a:bodyPr wrap="square" lIns="0" tIns="0" rIns="0" bIns="0" rtlCol="0" anchor="t"/>
          <a:lstStyle/>
          <a:p>
            <a:pPr marL="0" indent="0">
              <a:spcAft>
                <a:spcPts val="800"/>
              </a:spcAft>
              <a:buNone/>
            </a:pPr>
            <a:r>
              <a:rPr lang="en-US" sz="1300" b="1" dirty="0">
                <a:solidFill>
                  <a:srgbClr val="0E4F51"/>
                </a:solidFill>
              </a:rPr>
              <a:t>EBID: </a:t>
            </a:r>
            <a:r>
              <a:rPr lang="en-US" sz="1300" dirty="0">
                <a:solidFill>
                  <a:schemeClr val="tx1"/>
                </a:solidFill>
              </a:rPr>
              <a:t>$50M + €50M trade line across 15 ECOWAS states</a:t>
            </a:r>
            <a:endParaRPr lang="en-US" sz="1300" dirty="0"/>
          </a:p>
          <a:p>
            <a:pPr marL="0" indent="0">
              <a:spcAft>
                <a:spcPts val="800"/>
              </a:spcAft>
              <a:buNone/>
            </a:pPr>
            <a:r>
              <a:rPr lang="en-US" sz="1300" b="1" dirty="0">
                <a:solidFill>
                  <a:srgbClr val="0E4F51"/>
                </a:solidFill>
              </a:rPr>
              <a:t>FirstRand (FNB), South Africa: </a:t>
            </a:r>
            <a:r>
              <a:rPr lang="en-US" sz="1300" dirty="0">
                <a:solidFill>
                  <a:schemeClr val="tx1"/>
                </a:solidFill>
              </a:rPr>
              <a:t>$300M for MSME on-lending (2025)</a:t>
            </a:r>
            <a:endParaRPr lang="en-US" sz="1300" dirty="0"/>
          </a:p>
        </p:txBody>
      </p:sp>
      <p:sp>
        <p:nvSpPr>
          <p:cNvPr id="11" name="Catalyse with them"/>
          <p:cNvSpPr/>
          <p:nvPr/>
        </p:nvSpPr>
        <p:spPr>
          <a:xfrm>
            <a:off x="3390824" y="1828800"/>
            <a:ext cx="2567864" cy="4114800"/>
          </a:xfrm>
          <a:prstGeom prst="roundRect">
            <a:avLst>
              <a:gd name="adj" fmla="val 4273"/>
            </a:avLst>
          </a:prstGeom>
          <a:solidFill>
            <a:srgbClr val="F3F5F4"/>
          </a:solidFill>
          <a:ln w="12700">
            <a:solidFill>
              <a:srgbClr val="F3F5F4"/>
            </a:solidFill>
            <a:prstDash val="solid"/>
          </a:ln>
          <a:effectLst>
            <a:outerShdw blurRad="101600" dist="25400" dir="5400000" algn="bl" rotWithShape="0">
              <a:srgbClr val="14262A">
                <a:alpha val="12000"/>
              </a:srgbClr>
            </a:outerShdw>
          </a:effectLst>
        </p:spPr>
        <p:txBody>
          <a:bodyPr/>
          <a:lstStyle/>
          <a:p>
            <a:endParaRPr lang="en-KE"/>
          </a:p>
        </p:txBody>
      </p:sp>
      <p:sp>
        <p:nvSpPr>
          <p:cNvPr id="12" name="Catalyse with them circle"/>
          <p:cNvSpPr/>
          <p:nvPr/>
        </p:nvSpPr>
        <p:spPr>
          <a:xfrm>
            <a:off x="3619424" y="2011680"/>
            <a:ext cx="566928" cy="566928"/>
          </a:xfrm>
          <a:prstGeom prst="ellipse">
            <a:avLst/>
          </a:prstGeom>
          <a:solidFill>
            <a:schemeClr val="tx2"/>
          </a:solidFill>
          <a:ln w="12700">
            <a:solidFill>
              <a:schemeClr val="tx2"/>
            </a:solidFill>
            <a:prstDash val="solid"/>
          </a:ln>
        </p:spPr>
        <p:txBody>
          <a:bodyPr/>
          <a:lstStyle/>
          <a:p>
            <a:endParaRPr lang="en-KE"/>
          </a:p>
        </p:txBody>
      </p:sp>
      <p:pic>
        <p:nvPicPr>
          <p:cNvPr id="13" name="Catalyse with them icon" descr="Catalyse with them"/>
          <p:cNvPicPr>
            <a:picLocks noChangeAspect="1"/>
          </p:cNvPicPr>
          <p:nvPr/>
        </p:nvPicPr>
        <p:blipFill>
          <a:blip r:embed="rId4"/>
          <a:stretch>
            <a:fillRect/>
          </a:stretch>
        </p:blipFill>
        <p:spPr>
          <a:xfrm>
            <a:off x="3761156" y="2153412"/>
            <a:ext cx="283464" cy="283464"/>
          </a:xfrm>
          <a:prstGeom prst="rect">
            <a:avLst/>
          </a:prstGeom>
        </p:spPr>
      </p:pic>
      <p:sp>
        <p:nvSpPr>
          <p:cNvPr id="14" name="Text 10"/>
          <p:cNvSpPr txBox="1"/>
          <p:nvPr/>
        </p:nvSpPr>
        <p:spPr>
          <a:xfrm>
            <a:off x="3619424" y="2697480"/>
            <a:ext cx="2110664" cy="365760"/>
          </a:xfrm>
          <a:prstGeom prst="rect">
            <a:avLst/>
          </a:prstGeom>
          <a:noFill/>
          <a:ln/>
        </p:spPr>
        <p:txBody>
          <a:bodyPr wrap="square" lIns="0" tIns="0" rIns="0" bIns="0" rtlCol="0" anchor="t"/>
          <a:lstStyle/>
          <a:p>
            <a:pPr marL="0" indent="0">
              <a:buNone/>
            </a:pPr>
            <a:r>
              <a:rPr lang="en-US" sz="1800" b="1" dirty="0">
                <a:solidFill>
                  <a:schemeClr val="tx1"/>
                </a:solidFill>
              </a:rPr>
              <a:t>Catalyse with them</a:t>
            </a:r>
            <a:endParaRPr lang="en-US" sz="1800" dirty="0"/>
          </a:p>
        </p:txBody>
      </p:sp>
      <p:sp>
        <p:nvSpPr>
          <p:cNvPr id="15" name="Text 11"/>
          <p:cNvSpPr txBox="1"/>
          <p:nvPr/>
        </p:nvSpPr>
        <p:spPr>
          <a:xfrm>
            <a:off x="3619424" y="3090672"/>
            <a:ext cx="2110664" cy="731520"/>
          </a:xfrm>
          <a:prstGeom prst="rect">
            <a:avLst/>
          </a:prstGeom>
          <a:noFill/>
          <a:ln/>
        </p:spPr>
        <p:txBody>
          <a:bodyPr wrap="square" lIns="0" tIns="0" rIns="0" bIns="0" rtlCol="0" anchor="t"/>
          <a:lstStyle/>
          <a:p>
            <a:pPr marL="0" indent="0">
              <a:buNone/>
            </a:pPr>
            <a:r>
              <a:rPr lang="en-US" sz="1400" dirty="0">
                <a:solidFill>
                  <a:schemeClr val="accent6"/>
                </a:solidFill>
              </a:rPr>
              <a:t>Concessional ACFM capital for first-mover agri-SME lending</a:t>
            </a:r>
            <a:endParaRPr lang="en-US" sz="1400" dirty="0"/>
          </a:p>
        </p:txBody>
      </p:sp>
      <p:sp>
        <p:nvSpPr>
          <p:cNvPr id="16" name="Examples 2"/>
          <p:cNvSpPr/>
          <p:nvPr/>
        </p:nvSpPr>
        <p:spPr>
          <a:xfrm>
            <a:off x="3527984" y="3886200"/>
            <a:ext cx="2293544" cy="1920240"/>
          </a:xfrm>
          <a:prstGeom prst="roundRect">
            <a:avLst>
              <a:gd name="adj" fmla="val 3810"/>
            </a:avLst>
          </a:prstGeom>
          <a:solidFill>
            <a:srgbClr val="DCEAE6"/>
          </a:solidFill>
          <a:ln w="12700">
            <a:solidFill>
              <a:srgbClr val="FFFFFF"/>
            </a:solidFill>
            <a:prstDash val="solid"/>
          </a:ln>
        </p:spPr>
        <p:txBody>
          <a:bodyPr/>
          <a:lstStyle/>
          <a:p>
            <a:endParaRPr lang="en-KE"/>
          </a:p>
        </p:txBody>
      </p:sp>
      <p:sp>
        <p:nvSpPr>
          <p:cNvPr id="17" name="Text 13"/>
          <p:cNvSpPr txBox="1"/>
          <p:nvPr/>
        </p:nvSpPr>
        <p:spPr>
          <a:xfrm>
            <a:off x="3665144" y="4005072"/>
            <a:ext cx="2019224" cy="1737360"/>
          </a:xfrm>
          <a:prstGeom prst="rect">
            <a:avLst/>
          </a:prstGeom>
          <a:noFill/>
          <a:ln/>
        </p:spPr>
        <p:txBody>
          <a:bodyPr wrap="square" lIns="0" tIns="0" rIns="0" bIns="0" rtlCol="0" anchor="t"/>
          <a:lstStyle/>
          <a:p>
            <a:pPr marL="0" indent="0">
              <a:spcAft>
                <a:spcPts val="800"/>
              </a:spcAft>
              <a:buNone/>
            </a:pPr>
            <a:r>
              <a:rPr lang="en-US" sz="1300" b="1" dirty="0">
                <a:solidFill>
                  <a:srgbClr val="0E4F51"/>
                </a:solidFill>
              </a:rPr>
              <a:t>Development Bank of Nigeria: </a:t>
            </a:r>
            <a:r>
              <a:rPr lang="en-US" sz="1300" dirty="0">
                <a:solidFill>
                  <a:schemeClr val="tx1"/>
                </a:solidFill>
              </a:rPr>
              <a:t>$8M for women-led agri-SMEs (2026)</a:t>
            </a:r>
            <a:endParaRPr lang="en-US" sz="1300" dirty="0"/>
          </a:p>
          <a:p>
            <a:pPr marL="0" indent="0">
              <a:spcAft>
                <a:spcPts val="800"/>
              </a:spcAft>
              <a:buNone/>
            </a:pPr>
            <a:r>
              <a:rPr lang="en-US" sz="1300" b="1" dirty="0">
                <a:solidFill>
                  <a:srgbClr val="0E4F51"/>
                </a:solidFill>
              </a:rPr>
              <a:t>FirstRand: </a:t>
            </a:r>
            <a:r>
              <a:rPr lang="en-US" sz="1300" dirty="0">
                <a:solidFill>
                  <a:schemeClr val="tx1"/>
                </a:solidFill>
              </a:rPr>
              <a:t>$10M ring-fenced for women-owned agri firms</a:t>
            </a:r>
            <a:endParaRPr lang="en-US" sz="1300" dirty="0"/>
          </a:p>
        </p:txBody>
      </p:sp>
      <p:sp>
        <p:nvSpPr>
          <p:cNvPr id="18" name="Share the risk"/>
          <p:cNvSpPr/>
          <p:nvPr/>
        </p:nvSpPr>
        <p:spPr>
          <a:xfrm>
            <a:off x="6233008" y="1828800"/>
            <a:ext cx="2567864" cy="4114800"/>
          </a:xfrm>
          <a:prstGeom prst="roundRect">
            <a:avLst>
              <a:gd name="adj" fmla="val 4273"/>
            </a:avLst>
          </a:prstGeom>
          <a:solidFill>
            <a:srgbClr val="F3F5F4"/>
          </a:solidFill>
          <a:ln w="12700">
            <a:solidFill>
              <a:srgbClr val="F3F5F4"/>
            </a:solidFill>
            <a:prstDash val="solid"/>
          </a:ln>
          <a:effectLst>
            <a:outerShdw blurRad="101600" dist="25400" dir="5400000" algn="bl" rotWithShape="0">
              <a:srgbClr val="14262A">
                <a:alpha val="12000"/>
              </a:srgbClr>
            </a:outerShdw>
          </a:effectLst>
        </p:spPr>
        <p:txBody>
          <a:bodyPr/>
          <a:lstStyle/>
          <a:p>
            <a:endParaRPr lang="en-KE"/>
          </a:p>
        </p:txBody>
      </p:sp>
      <p:sp>
        <p:nvSpPr>
          <p:cNvPr id="19" name="Share the risk circle"/>
          <p:cNvSpPr/>
          <p:nvPr/>
        </p:nvSpPr>
        <p:spPr>
          <a:xfrm>
            <a:off x="6461608" y="2011680"/>
            <a:ext cx="566928" cy="566928"/>
          </a:xfrm>
          <a:prstGeom prst="ellipse">
            <a:avLst/>
          </a:prstGeom>
          <a:solidFill>
            <a:schemeClr val="tx2"/>
          </a:solidFill>
          <a:ln w="12700">
            <a:solidFill>
              <a:schemeClr val="tx2"/>
            </a:solidFill>
            <a:prstDash val="solid"/>
          </a:ln>
        </p:spPr>
        <p:txBody>
          <a:bodyPr/>
          <a:lstStyle/>
          <a:p>
            <a:endParaRPr lang="en-KE"/>
          </a:p>
        </p:txBody>
      </p:sp>
      <p:pic>
        <p:nvPicPr>
          <p:cNvPr id="20" name="Share the risk icon" descr="Share the risk"/>
          <p:cNvPicPr>
            <a:picLocks noChangeAspect="1"/>
          </p:cNvPicPr>
          <p:nvPr/>
        </p:nvPicPr>
        <p:blipFill>
          <a:blip r:embed="rId5"/>
          <a:stretch>
            <a:fillRect/>
          </a:stretch>
        </p:blipFill>
        <p:spPr>
          <a:xfrm>
            <a:off x="6603340" y="2153412"/>
            <a:ext cx="283464" cy="283464"/>
          </a:xfrm>
          <a:prstGeom prst="rect">
            <a:avLst/>
          </a:prstGeom>
        </p:spPr>
      </p:pic>
      <p:sp>
        <p:nvSpPr>
          <p:cNvPr id="21" name="Text 16"/>
          <p:cNvSpPr txBox="1"/>
          <p:nvPr/>
        </p:nvSpPr>
        <p:spPr>
          <a:xfrm>
            <a:off x="6461608" y="2697480"/>
            <a:ext cx="2110664" cy="365760"/>
          </a:xfrm>
          <a:prstGeom prst="rect">
            <a:avLst/>
          </a:prstGeom>
          <a:noFill/>
          <a:ln/>
        </p:spPr>
        <p:txBody>
          <a:bodyPr wrap="square" lIns="0" tIns="0" rIns="0" bIns="0" rtlCol="0" anchor="t"/>
          <a:lstStyle/>
          <a:p>
            <a:pPr marL="0" indent="0">
              <a:buNone/>
            </a:pPr>
            <a:r>
              <a:rPr lang="en-US" sz="1800" b="1" dirty="0">
                <a:solidFill>
                  <a:schemeClr val="tx1"/>
                </a:solidFill>
              </a:rPr>
              <a:t>Share the risk</a:t>
            </a:r>
            <a:endParaRPr lang="en-US" sz="1800" dirty="0"/>
          </a:p>
        </p:txBody>
      </p:sp>
      <p:sp>
        <p:nvSpPr>
          <p:cNvPr id="22" name="Text 17"/>
          <p:cNvSpPr txBox="1"/>
          <p:nvPr/>
        </p:nvSpPr>
        <p:spPr>
          <a:xfrm>
            <a:off x="6461608" y="3090672"/>
            <a:ext cx="2110664" cy="731520"/>
          </a:xfrm>
          <a:prstGeom prst="rect">
            <a:avLst/>
          </a:prstGeom>
          <a:noFill/>
          <a:ln/>
        </p:spPr>
        <p:txBody>
          <a:bodyPr wrap="square" lIns="0" tIns="0" rIns="0" bIns="0" rtlCol="0" anchor="t"/>
          <a:lstStyle/>
          <a:p>
            <a:pPr marL="0" indent="0">
              <a:buNone/>
            </a:pPr>
            <a:r>
              <a:rPr lang="en-US" sz="1400" dirty="0">
                <a:solidFill>
                  <a:schemeClr val="accent6"/>
                </a:solidFill>
              </a:rPr>
              <a:t>Guarantees that let banks lend to firms they see as too risky</a:t>
            </a:r>
            <a:endParaRPr lang="en-US" sz="1400" dirty="0"/>
          </a:p>
        </p:txBody>
      </p:sp>
      <p:sp>
        <p:nvSpPr>
          <p:cNvPr id="23" name="Examples 3"/>
          <p:cNvSpPr/>
          <p:nvPr/>
        </p:nvSpPr>
        <p:spPr>
          <a:xfrm>
            <a:off x="6370168" y="3886200"/>
            <a:ext cx="2293544" cy="1920240"/>
          </a:xfrm>
          <a:prstGeom prst="roundRect">
            <a:avLst>
              <a:gd name="adj" fmla="val 3810"/>
            </a:avLst>
          </a:prstGeom>
          <a:solidFill>
            <a:srgbClr val="DCEAE6"/>
          </a:solidFill>
          <a:ln w="12700">
            <a:solidFill>
              <a:srgbClr val="FFFFFF"/>
            </a:solidFill>
            <a:prstDash val="solid"/>
          </a:ln>
        </p:spPr>
        <p:txBody>
          <a:bodyPr/>
          <a:lstStyle/>
          <a:p>
            <a:endParaRPr lang="en-KE"/>
          </a:p>
        </p:txBody>
      </p:sp>
      <p:sp>
        <p:nvSpPr>
          <p:cNvPr id="24" name="Text 19"/>
          <p:cNvSpPr txBox="1"/>
          <p:nvPr/>
        </p:nvSpPr>
        <p:spPr>
          <a:xfrm>
            <a:off x="6507328" y="4005072"/>
            <a:ext cx="2019224" cy="1737360"/>
          </a:xfrm>
          <a:prstGeom prst="rect">
            <a:avLst/>
          </a:prstGeom>
          <a:noFill/>
          <a:ln/>
        </p:spPr>
        <p:txBody>
          <a:bodyPr wrap="square" lIns="0" tIns="0" rIns="0" bIns="0" rtlCol="0" anchor="t"/>
          <a:lstStyle/>
          <a:p>
            <a:pPr marL="0" indent="0">
              <a:spcAft>
                <a:spcPts val="800"/>
              </a:spcAft>
              <a:buNone/>
            </a:pPr>
            <a:r>
              <a:rPr lang="en-US" sz="1300" b="1" dirty="0">
                <a:solidFill>
                  <a:srgbClr val="0E4F51"/>
                </a:solidFill>
              </a:rPr>
              <a:t>Bank of Industry, Nigeria: </a:t>
            </a:r>
            <a:r>
              <a:rPr lang="en-US" sz="1300" dirty="0">
                <a:solidFill>
                  <a:schemeClr val="tx1"/>
                </a:solidFill>
              </a:rPr>
              <a:t>$50M AFAWA guarantee, up to $100M of SME loans</a:t>
            </a:r>
            <a:endParaRPr lang="en-US" sz="1300" dirty="0"/>
          </a:p>
          <a:p>
            <a:pPr marL="0" indent="0">
              <a:spcAft>
                <a:spcPts val="800"/>
              </a:spcAft>
              <a:buNone/>
            </a:pPr>
            <a:r>
              <a:rPr lang="en-US" sz="1300" b="1" dirty="0">
                <a:solidFill>
                  <a:srgbClr val="0E4F51"/>
                </a:solidFill>
              </a:rPr>
              <a:t>Equity Bank, Kenya: </a:t>
            </a:r>
            <a:r>
              <a:rPr lang="en-US" sz="1300" dirty="0">
                <a:solidFill>
                  <a:schemeClr val="tx1"/>
                </a:solidFill>
              </a:rPr>
              <a:t>$60M trade finance guarantee (2025)</a:t>
            </a:r>
            <a:endParaRPr lang="en-US" sz="1300" dirty="0"/>
          </a:p>
        </p:txBody>
      </p:sp>
      <p:sp>
        <p:nvSpPr>
          <p:cNvPr id="25" name="Build the demand"/>
          <p:cNvSpPr/>
          <p:nvPr/>
        </p:nvSpPr>
        <p:spPr>
          <a:xfrm>
            <a:off x="9075191" y="1828800"/>
            <a:ext cx="2567864" cy="4114800"/>
          </a:xfrm>
          <a:prstGeom prst="roundRect">
            <a:avLst>
              <a:gd name="adj" fmla="val 4273"/>
            </a:avLst>
          </a:prstGeom>
          <a:solidFill>
            <a:srgbClr val="F3F5F4"/>
          </a:solidFill>
          <a:ln w="12700">
            <a:solidFill>
              <a:srgbClr val="F3F5F4"/>
            </a:solidFill>
            <a:prstDash val="solid"/>
          </a:ln>
          <a:effectLst>
            <a:outerShdw blurRad="101600" dist="25400" dir="5400000" algn="bl" rotWithShape="0">
              <a:srgbClr val="14262A">
                <a:alpha val="12000"/>
              </a:srgbClr>
            </a:outerShdw>
          </a:effectLst>
        </p:spPr>
        <p:txBody>
          <a:bodyPr/>
          <a:lstStyle/>
          <a:p>
            <a:endParaRPr lang="en-KE"/>
          </a:p>
        </p:txBody>
      </p:sp>
      <p:sp>
        <p:nvSpPr>
          <p:cNvPr id="26" name="Build the demand circle"/>
          <p:cNvSpPr/>
          <p:nvPr/>
        </p:nvSpPr>
        <p:spPr>
          <a:xfrm>
            <a:off x="9303791" y="2011680"/>
            <a:ext cx="566928" cy="566928"/>
          </a:xfrm>
          <a:prstGeom prst="ellipse">
            <a:avLst/>
          </a:prstGeom>
          <a:solidFill>
            <a:schemeClr val="accent1"/>
          </a:solidFill>
          <a:ln w="12700">
            <a:solidFill>
              <a:schemeClr val="accent1"/>
            </a:solidFill>
            <a:prstDash val="solid"/>
          </a:ln>
        </p:spPr>
        <p:txBody>
          <a:bodyPr/>
          <a:lstStyle/>
          <a:p>
            <a:endParaRPr lang="en-KE"/>
          </a:p>
        </p:txBody>
      </p:sp>
      <p:pic>
        <p:nvPicPr>
          <p:cNvPr id="27" name="Build the demand icon" descr="Build the demand"/>
          <p:cNvPicPr>
            <a:picLocks noChangeAspect="1"/>
          </p:cNvPicPr>
          <p:nvPr/>
        </p:nvPicPr>
        <p:blipFill>
          <a:blip r:embed="rId6"/>
          <a:stretch>
            <a:fillRect/>
          </a:stretch>
        </p:blipFill>
        <p:spPr>
          <a:xfrm>
            <a:off x="9445523" y="2153412"/>
            <a:ext cx="283464" cy="283464"/>
          </a:xfrm>
          <a:prstGeom prst="rect">
            <a:avLst/>
          </a:prstGeom>
        </p:spPr>
      </p:pic>
      <p:sp>
        <p:nvSpPr>
          <p:cNvPr id="28" name="Text 22"/>
          <p:cNvSpPr txBox="1"/>
          <p:nvPr/>
        </p:nvSpPr>
        <p:spPr>
          <a:xfrm>
            <a:off x="9303791" y="2697480"/>
            <a:ext cx="2110664" cy="365760"/>
          </a:xfrm>
          <a:prstGeom prst="rect">
            <a:avLst/>
          </a:prstGeom>
          <a:noFill/>
          <a:ln/>
        </p:spPr>
        <p:txBody>
          <a:bodyPr wrap="square" lIns="0" tIns="0" rIns="0" bIns="0" rtlCol="0" anchor="t"/>
          <a:lstStyle/>
          <a:p>
            <a:pPr marL="0" indent="0">
              <a:buNone/>
            </a:pPr>
            <a:r>
              <a:rPr lang="en-US" sz="1800" b="1" dirty="0">
                <a:solidFill>
                  <a:schemeClr val="tx1"/>
                </a:solidFill>
              </a:rPr>
              <a:t>Build the demand</a:t>
            </a:r>
            <a:endParaRPr lang="en-US" sz="1800" dirty="0"/>
          </a:p>
        </p:txBody>
      </p:sp>
      <p:sp>
        <p:nvSpPr>
          <p:cNvPr id="29" name="Text 23"/>
          <p:cNvSpPr txBox="1"/>
          <p:nvPr/>
        </p:nvSpPr>
        <p:spPr>
          <a:xfrm>
            <a:off x="9303791" y="3090672"/>
            <a:ext cx="2110664" cy="731520"/>
          </a:xfrm>
          <a:prstGeom prst="rect">
            <a:avLst/>
          </a:prstGeom>
          <a:noFill/>
          <a:ln/>
        </p:spPr>
        <p:txBody>
          <a:bodyPr wrap="square" lIns="0" tIns="0" rIns="0" bIns="0" rtlCol="0" anchor="t"/>
          <a:lstStyle/>
          <a:p>
            <a:pPr marL="0" indent="0">
              <a:buNone/>
            </a:pPr>
            <a:r>
              <a:rPr lang="en-US" sz="1400" dirty="0">
                <a:solidFill>
                  <a:schemeClr val="accent6"/>
                </a:solidFill>
              </a:rPr>
              <a:t>Make school meals a reliable, bankable buyer</a:t>
            </a:r>
            <a:endParaRPr lang="en-US" sz="1400" dirty="0"/>
          </a:p>
        </p:txBody>
      </p:sp>
      <p:sp>
        <p:nvSpPr>
          <p:cNvPr id="30" name="Examples 4"/>
          <p:cNvSpPr/>
          <p:nvPr/>
        </p:nvSpPr>
        <p:spPr>
          <a:xfrm>
            <a:off x="9212351" y="3886200"/>
            <a:ext cx="2293544" cy="1920240"/>
          </a:xfrm>
          <a:prstGeom prst="roundRect">
            <a:avLst>
              <a:gd name="adj" fmla="val 3810"/>
            </a:avLst>
          </a:prstGeom>
          <a:solidFill>
            <a:srgbClr val="F8E6D0"/>
          </a:solidFill>
          <a:ln w="12700">
            <a:solidFill>
              <a:srgbClr val="FFFFFF"/>
            </a:solidFill>
            <a:prstDash val="solid"/>
          </a:ln>
        </p:spPr>
        <p:txBody>
          <a:bodyPr/>
          <a:lstStyle/>
          <a:p>
            <a:endParaRPr lang="en-KE"/>
          </a:p>
        </p:txBody>
      </p:sp>
      <p:sp>
        <p:nvSpPr>
          <p:cNvPr id="31" name="Text 25"/>
          <p:cNvSpPr txBox="1"/>
          <p:nvPr/>
        </p:nvSpPr>
        <p:spPr>
          <a:xfrm>
            <a:off x="9349511" y="4005072"/>
            <a:ext cx="2019224" cy="1737360"/>
          </a:xfrm>
          <a:prstGeom prst="rect">
            <a:avLst/>
          </a:prstGeom>
          <a:noFill/>
          <a:ln/>
        </p:spPr>
        <p:txBody>
          <a:bodyPr wrap="square" lIns="0" tIns="0" rIns="0" bIns="0" rtlCol="0" anchor="t"/>
          <a:lstStyle/>
          <a:p>
            <a:pPr marL="0" indent="0">
              <a:spcAft>
                <a:spcPts val="800"/>
              </a:spcAft>
              <a:buNone/>
            </a:pPr>
            <a:r>
              <a:rPr lang="en-US" sz="1300" b="1" dirty="0">
                <a:solidFill>
                  <a:srgbClr val="14262A"/>
                </a:solidFill>
              </a:rPr>
              <a:t>ESAH Trust Fund: </a:t>
            </a:r>
            <a:r>
              <a:rPr lang="en-US" sz="1300" dirty="0">
                <a:solidFill>
                  <a:schemeClr val="tx1"/>
                </a:solidFill>
              </a:rPr>
              <a:t>$50M with CIFF in six countries</a:t>
            </a:r>
            <a:endParaRPr lang="en-US" sz="1300" dirty="0"/>
          </a:p>
          <a:p>
            <a:pPr marL="0" indent="0">
              <a:spcAft>
                <a:spcPts val="800"/>
              </a:spcAft>
              <a:buNone/>
            </a:pPr>
            <a:r>
              <a:rPr lang="en-US" sz="1300" b="1" dirty="0">
                <a:solidFill>
                  <a:srgbClr val="14262A"/>
                </a:solidFill>
              </a:rPr>
              <a:t>Ethiopia: </a:t>
            </a:r>
            <a:r>
              <a:rPr lang="en-US" sz="1300" dirty="0">
                <a:solidFill>
                  <a:schemeClr val="tx1"/>
                </a:solidFill>
              </a:rPr>
              <a:t>school feeding inside a poultry value chain project (in design)</a:t>
            </a:r>
            <a:endParaRPr lang="en-US" sz="1300" dirty="0"/>
          </a:p>
        </p:txBody>
      </p:sp>
      <p:sp>
        <p:nvSpPr>
          <p:cNvPr id="32" name="Source note"/>
          <p:cNvSpPr txBox="1"/>
          <p:nvPr/>
        </p:nvSpPr>
        <p:spPr>
          <a:xfrm>
            <a:off x="548640" y="6053328"/>
            <a:ext cx="11094415" cy="274320"/>
          </a:xfrm>
          <a:prstGeom prst="rect">
            <a:avLst/>
          </a:prstGeom>
          <a:noFill/>
          <a:ln/>
        </p:spPr>
        <p:txBody>
          <a:bodyPr wrap="square" lIns="0" tIns="0" rIns="0" bIns="0" rtlCol="0" anchor="t"/>
          <a:lstStyle/>
          <a:p>
            <a:pPr marL="0" indent="0">
              <a:buNone/>
            </a:pPr>
            <a:r>
              <a:rPr lang="en-US" sz="1000" dirty="0">
                <a:solidFill>
                  <a:schemeClr val="accent6"/>
                </a:solidFill>
              </a:rPr>
              <a:t>Sources: AfDB press releases 2023–2026 · ACFM = Agri-Food SME Catalytic Financing Mechanism · AFAWA = Affirmative Finance Action for Women in Africa</a:t>
            </a:r>
            <a:endParaRPr lang="en-US" sz="1000" dirty="0"/>
          </a:p>
        </p:txBody>
      </p:sp>
      <p:sp>
        <p:nvSpPr>
          <p:cNvPr id="33" name="Slide Number Placeholder 0"/>
          <p:cNvSpPr>
            <a:spLocks noGrp="1"/>
          </p:cNvSpPr>
          <p:nvPr>
            <p:ph type="sldNum" sz="quarter" idx="4294967295"/>
          </p:nvPr>
        </p:nvSpPr>
        <p:spPr>
          <a:xfrm>
            <a:off x="11094415" y="6400800"/>
            <a:ext cx="548640" cy="274320"/>
          </a:xfrm>
          <a:prstGeom prst="rect">
            <a:avLst/>
          </a:prstGeom>
          <a:extLst>
            <a:ext uri="{C572A759-6A51-4108-AA02-DFA0A04FC94B}">
              <ma14:wrappingTextBoxFlag xmlns="" xmlns:ma14="http://schemas.microsoft.com/office/mac/drawingml/2011/main" val="0"/>
            </a:ext>
          </a:extLst>
        </p:spPr>
        <p:txBody>
          <a:bodyPr/>
          <a:lstStyle>
            <a:lvl1pPr>
              <a:defRPr sz="1000">
                <a:solidFill>
                  <a:schemeClr val="accent6"/>
                </a:solidFill>
              </a:defRPr>
            </a:lvl1pPr>
          </a:lstStyle>
          <a:p>
            <a:pPr algn="r"/>
            <a:fld id="{F7021451-1387-4CA6-816F-3879F97B5CBC}" type="slidenum">
              <a:rPr lang="en-US" b="0"/>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1"/>
          <p:cNvSpPr>
            <a:spLocks noGrp="1"/>
          </p:cNvSpPr>
          <p:nvPr>
            <p:ph type="body" idx="101" hasCustomPrompt="1"/>
          </p:nvPr>
        </p:nvSpPr>
        <p:spPr>
          <a:xfrm>
            <a:off x="548640" y="457200"/>
            <a:ext cx="11094415" cy="320040"/>
          </a:xfrm>
          <a:prstGeom prst="rect">
            <a:avLst/>
          </a:prstGeom>
          <a:noFill/>
          <a:ln/>
        </p:spPr>
        <p:txBody>
          <a:bodyPr wrap="square" lIns="0" tIns="0" rIns="0" bIns="0" rtlCol="0" anchor="t"/>
          <a:lstStyle/>
          <a:p>
            <a:pPr marL="0" indent="0">
              <a:buNone/>
            </a:pPr>
            <a:r>
              <a:rPr lang="en-US" sz="1200" b="1" kern="0" spc="200" dirty="0">
                <a:solidFill>
                  <a:schemeClr val="accent4"/>
                </a:solidFill>
              </a:rPr>
              <a:t>EXISTING COOPERATION</a:t>
            </a:r>
            <a:endParaRPr lang="en-US" sz="1200" dirty="0"/>
          </a:p>
        </p:txBody>
      </p:sp>
      <p:sp>
        <p:nvSpPr>
          <p:cNvPr id="3" name="Text 1"/>
          <p:cNvSpPr>
            <a:spLocks noGrp="1"/>
          </p:cNvSpPr>
          <p:nvPr>
            <p:ph type="title" idx="102" hasCustomPrompt="1"/>
          </p:nvPr>
        </p:nvSpPr>
        <p:spPr>
          <a:xfrm>
            <a:off x="548640" y="804672"/>
            <a:ext cx="11094415" cy="868680"/>
          </a:xfrm>
          <a:prstGeom prst="rect">
            <a:avLst/>
          </a:prstGeom>
          <a:noFill/>
          <a:ln/>
        </p:spPr>
        <p:txBody>
          <a:bodyPr wrap="square" lIns="0" tIns="0" rIns="0" bIns="0" rtlCol="0" anchor="t"/>
          <a:lstStyle/>
          <a:p>
            <a:pPr marL="0" indent="0" algn="l">
              <a:buNone/>
            </a:pPr>
            <a:r>
              <a:rPr lang="en-US" sz="3400" b="1" dirty="0">
                <a:solidFill>
                  <a:schemeClr val="bg1"/>
                </a:solidFill>
              </a:rPr>
              <a:t>From a regional PDB to national partners</a:t>
            </a:r>
            <a:endParaRPr lang="en-US" sz="3400" dirty="0"/>
          </a:p>
        </p:txBody>
      </p:sp>
      <p:sp>
        <p:nvSpPr>
          <p:cNvPr id="4" name="EBID"/>
          <p:cNvSpPr/>
          <p:nvPr/>
        </p:nvSpPr>
        <p:spPr>
          <a:xfrm>
            <a:off x="548640" y="1828800"/>
            <a:ext cx="5715000" cy="4114800"/>
          </a:xfrm>
          <a:prstGeom prst="roundRect">
            <a:avLst>
              <a:gd name="adj" fmla="val 2667"/>
            </a:avLst>
          </a:prstGeom>
          <a:solidFill>
            <a:srgbClr val="135F61"/>
          </a:solidFill>
          <a:ln w="12700">
            <a:solidFill>
              <a:srgbClr val="135F61"/>
            </a:solidFill>
            <a:prstDash val="solid"/>
          </a:ln>
          <a:effectLst>
            <a:outerShdw blurRad="101600" dist="25400" dir="5400000" algn="bl" rotWithShape="0">
              <a:srgbClr val="14262A">
                <a:alpha val="12000"/>
              </a:srgbClr>
            </a:outerShdw>
          </a:effectLst>
        </p:spPr>
        <p:txBody>
          <a:bodyPr/>
          <a:lstStyle/>
          <a:p>
            <a:endParaRPr lang="en-KE"/>
          </a:p>
        </p:txBody>
      </p:sp>
      <p:sp>
        <p:nvSpPr>
          <p:cNvPr id="5" name="Text 3"/>
          <p:cNvSpPr txBox="1"/>
          <p:nvPr/>
        </p:nvSpPr>
        <p:spPr>
          <a:xfrm>
            <a:off x="822960" y="1993392"/>
            <a:ext cx="5166360" cy="365760"/>
          </a:xfrm>
          <a:prstGeom prst="rect">
            <a:avLst/>
          </a:prstGeom>
          <a:noFill/>
          <a:ln/>
        </p:spPr>
        <p:txBody>
          <a:bodyPr wrap="square" lIns="0" tIns="0" rIns="0" bIns="0" rtlCol="0" anchor="t"/>
          <a:lstStyle/>
          <a:p>
            <a:pPr marL="0" indent="0">
              <a:buNone/>
            </a:pPr>
            <a:r>
              <a:rPr lang="en-US" sz="1700" b="1" dirty="0">
                <a:solidFill>
                  <a:schemeClr val="bg1"/>
                </a:solidFill>
              </a:rPr>
              <a:t>EBID · ECOWAS Bank for Investment and Development</a:t>
            </a:r>
            <a:endParaRPr lang="en-US" sz="1700" dirty="0"/>
          </a:p>
        </p:txBody>
      </p:sp>
      <p:sp>
        <p:nvSpPr>
          <p:cNvPr id="6" name="Text 4"/>
          <p:cNvSpPr txBox="1"/>
          <p:nvPr/>
        </p:nvSpPr>
        <p:spPr>
          <a:xfrm>
            <a:off x="822960" y="2423160"/>
            <a:ext cx="2011680" cy="457200"/>
          </a:xfrm>
          <a:prstGeom prst="rect">
            <a:avLst/>
          </a:prstGeom>
          <a:noFill/>
          <a:ln/>
        </p:spPr>
        <p:txBody>
          <a:bodyPr wrap="square" lIns="0" tIns="0" rIns="0" bIns="0" rtlCol="0" anchor="t"/>
          <a:lstStyle/>
          <a:p>
            <a:pPr marL="0" indent="0">
              <a:buNone/>
            </a:pPr>
            <a:r>
              <a:rPr lang="en-US" sz="2400" b="1" dirty="0">
                <a:solidFill>
                  <a:schemeClr val="accent4"/>
                </a:solidFill>
              </a:rPr>
              <a:t>$50M + €50M</a:t>
            </a:r>
            <a:endParaRPr lang="en-US" sz="2400" dirty="0"/>
          </a:p>
        </p:txBody>
      </p:sp>
      <p:sp>
        <p:nvSpPr>
          <p:cNvPr id="7" name="Text 5"/>
          <p:cNvSpPr txBox="1"/>
          <p:nvPr/>
        </p:nvSpPr>
        <p:spPr>
          <a:xfrm>
            <a:off x="822960" y="2880360"/>
            <a:ext cx="2011680" cy="411480"/>
          </a:xfrm>
          <a:prstGeom prst="rect">
            <a:avLst/>
          </a:prstGeom>
          <a:noFill/>
          <a:ln/>
        </p:spPr>
        <p:txBody>
          <a:bodyPr wrap="square" lIns="0" tIns="0" rIns="0" bIns="0" rtlCol="0" anchor="t"/>
          <a:lstStyle/>
          <a:p>
            <a:pPr marL="0" indent="0">
              <a:buNone/>
            </a:pPr>
            <a:r>
              <a:rPr lang="en-US" sz="1200" dirty="0">
                <a:solidFill>
                  <a:schemeClr val="accent5"/>
                </a:solidFill>
              </a:rPr>
              <a:t>dual-currency trade finance line</a:t>
            </a:r>
            <a:endParaRPr lang="en-US" sz="1200" dirty="0"/>
          </a:p>
        </p:txBody>
      </p:sp>
      <p:sp>
        <p:nvSpPr>
          <p:cNvPr id="8" name="Text 6"/>
          <p:cNvSpPr txBox="1"/>
          <p:nvPr/>
        </p:nvSpPr>
        <p:spPr>
          <a:xfrm>
            <a:off x="2971800" y="2423160"/>
            <a:ext cx="1645920" cy="457200"/>
          </a:xfrm>
          <a:prstGeom prst="rect">
            <a:avLst/>
          </a:prstGeom>
          <a:noFill/>
          <a:ln/>
        </p:spPr>
        <p:txBody>
          <a:bodyPr wrap="square" lIns="0" tIns="0" rIns="0" bIns="0" rtlCol="0" anchor="t"/>
          <a:lstStyle/>
          <a:p>
            <a:pPr marL="0" indent="0">
              <a:buNone/>
            </a:pPr>
            <a:r>
              <a:rPr lang="en-US" sz="2400" b="1" dirty="0">
                <a:solidFill>
                  <a:schemeClr val="accent4"/>
                </a:solidFill>
              </a:rPr>
              <a:t>$30M</a:t>
            </a:r>
            <a:endParaRPr lang="en-US" sz="2400" dirty="0"/>
          </a:p>
        </p:txBody>
      </p:sp>
      <p:sp>
        <p:nvSpPr>
          <p:cNvPr id="9" name="Text 7"/>
          <p:cNvSpPr txBox="1"/>
          <p:nvPr/>
        </p:nvSpPr>
        <p:spPr>
          <a:xfrm>
            <a:off x="2971800" y="2880360"/>
            <a:ext cx="1645920" cy="411480"/>
          </a:xfrm>
          <a:prstGeom prst="rect">
            <a:avLst/>
          </a:prstGeom>
          <a:noFill/>
          <a:ln/>
        </p:spPr>
        <p:txBody>
          <a:bodyPr wrap="square" lIns="0" tIns="0" rIns="0" bIns="0" rtlCol="0" anchor="t"/>
          <a:lstStyle/>
          <a:p>
            <a:pPr marL="0" indent="0">
              <a:buNone/>
            </a:pPr>
            <a:r>
              <a:rPr lang="en-US" sz="1200" dirty="0">
                <a:solidFill>
                  <a:schemeClr val="accent5"/>
                </a:solidFill>
              </a:rPr>
              <a:t>via Africa Growing Together Fund</a:t>
            </a:r>
            <a:endParaRPr lang="en-US" sz="1200" dirty="0"/>
          </a:p>
        </p:txBody>
      </p:sp>
      <p:sp>
        <p:nvSpPr>
          <p:cNvPr id="10" name="Text 8"/>
          <p:cNvSpPr txBox="1"/>
          <p:nvPr/>
        </p:nvSpPr>
        <p:spPr>
          <a:xfrm>
            <a:off x="4709160" y="2423160"/>
            <a:ext cx="1280160" cy="457200"/>
          </a:xfrm>
          <a:prstGeom prst="rect">
            <a:avLst/>
          </a:prstGeom>
          <a:noFill/>
          <a:ln/>
        </p:spPr>
        <p:txBody>
          <a:bodyPr wrap="square" lIns="0" tIns="0" rIns="0" bIns="0" rtlCol="0" anchor="t"/>
          <a:lstStyle/>
          <a:p>
            <a:pPr marL="0" indent="0">
              <a:buNone/>
            </a:pPr>
            <a:r>
              <a:rPr lang="en-US" sz="2400" b="1" dirty="0">
                <a:solidFill>
                  <a:schemeClr val="accent4"/>
                </a:solidFill>
              </a:rPr>
              <a:t>15</a:t>
            </a:r>
            <a:endParaRPr lang="en-US" sz="2400" dirty="0"/>
          </a:p>
        </p:txBody>
      </p:sp>
      <p:sp>
        <p:nvSpPr>
          <p:cNvPr id="11" name="Text 9"/>
          <p:cNvSpPr txBox="1"/>
          <p:nvPr/>
        </p:nvSpPr>
        <p:spPr>
          <a:xfrm>
            <a:off x="4709160" y="2880360"/>
            <a:ext cx="1280160" cy="411480"/>
          </a:xfrm>
          <a:prstGeom prst="rect">
            <a:avLst/>
          </a:prstGeom>
          <a:noFill/>
          <a:ln/>
        </p:spPr>
        <p:txBody>
          <a:bodyPr wrap="square" lIns="0" tIns="0" rIns="0" bIns="0" rtlCol="0" anchor="t"/>
          <a:lstStyle/>
          <a:p>
            <a:pPr marL="0" indent="0">
              <a:buNone/>
            </a:pPr>
            <a:r>
              <a:rPr lang="en-US" sz="1200" dirty="0">
                <a:solidFill>
                  <a:schemeClr val="accent5"/>
                </a:solidFill>
              </a:rPr>
              <a:t>ECOWAS states</a:t>
            </a:r>
            <a:endParaRPr lang="en-US" sz="1200" dirty="0"/>
          </a:p>
        </p:txBody>
      </p:sp>
      <p:sp>
        <p:nvSpPr>
          <p:cNvPr id="12" name="Text 10"/>
          <p:cNvSpPr txBox="1"/>
          <p:nvPr/>
        </p:nvSpPr>
        <p:spPr>
          <a:xfrm>
            <a:off x="822960" y="3401568"/>
            <a:ext cx="5166360" cy="1371600"/>
          </a:xfrm>
          <a:prstGeom prst="rect">
            <a:avLst/>
          </a:prstGeom>
          <a:noFill/>
          <a:ln/>
        </p:spPr>
        <p:txBody>
          <a:bodyPr wrap="square" lIns="0" tIns="0" rIns="0" bIns="0" rtlCol="0" anchor="t"/>
          <a:lstStyle/>
          <a:p>
            <a:pPr marL="342900" indent="-342900">
              <a:spcAft>
                <a:spcPts val="400"/>
              </a:spcAft>
              <a:buSzPct val="100000"/>
              <a:buChar char="•"/>
            </a:pPr>
            <a:r>
              <a:rPr lang="en-US" sz="1400" dirty="0">
                <a:solidFill>
                  <a:schemeClr val="bg1"/>
                </a:solidFill>
              </a:rPr>
              <a:t>The Bank’s first financing to EBID (signed October 2023)</a:t>
            </a:r>
            <a:endParaRPr lang="en-US" sz="1400" dirty="0"/>
          </a:p>
          <a:p>
            <a:pPr marL="342900" indent="-342900">
              <a:spcAft>
                <a:spcPts val="400"/>
              </a:spcAft>
              <a:buSzPct val="100000"/>
              <a:buChar char="•"/>
            </a:pPr>
            <a:r>
              <a:rPr lang="en-US" sz="1400" dirty="0">
                <a:solidFill>
                  <a:schemeClr val="bg1"/>
                </a:solidFill>
              </a:rPr>
              <a:t>EBID lends directly and on-lends through local banks</a:t>
            </a:r>
            <a:endParaRPr lang="en-US" sz="1400" dirty="0"/>
          </a:p>
          <a:p>
            <a:pPr marL="342900" indent="-342900">
              <a:spcAft>
                <a:spcPts val="400"/>
              </a:spcAft>
              <a:buSzPct val="100000"/>
              <a:buChar char="•"/>
            </a:pPr>
            <a:r>
              <a:rPr lang="en-US" sz="1400" dirty="0">
                <a:solidFill>
                  <a:schemeClr val="bg1"/>
                </a:solidFill>
              </a:rPr>
              <a:t>Reaches SMEs, co-ops, farmers and women-owned firms</a:t>
            </a:r>
            <a:endParaRPr lang="en-US" sz="1400" dirty="0"/>
          </a:p>
          <a:p>
            <a:pPr marL="342900" indent="-342900">
              <a:spcAft>
                <a:spcPts val="400"/>
              </a:spcAft>
              <a:buSzPct val="100000"/>
              <a:buChar char="•"/>
            </a:pPr>
            <a:r>
              <a:rPr lang="en-US" sz="1400" dirty="0">
                <a:solidFill>
                  <a:schemeClr val="bg1"/>
                </a:solidFill>
              </a:rPr>
              <a:t>Agricultural value chains are a priority sector</a:t>
            </a:r>
            <a:endParaRPr lang="en-US" sz="1400" dirty="0"/>
          </a:p>
        </p:txBody>
      </p:sp>
      <p:sp>
        <p:nvSpPr>
          <p:cNvPr id="13" name="School-meal link"/>
          <p:cNvSpPr/>
          <p:nvPr/>
        </p:nvSpPr>
        <p:spPr>
          <a:xfrm>
            <a:off x="822960" y="4864608"/>
            <a:ext cx="5166360" cy="896112"/>
          </a:xfrm>
          <a:prstGeom prst="roundRect">
            <a:avLst>
              <a:gd name="adj" fmla="val 10204"/>
            </a:avLst>
          </a:prstGeom>
          <a:solidFill>
            <a:schemeClr val="accent4"/>
          </a:solidFill>
          <a:ln w="12700">
            <a:solidFill>
              <a:schemeClr val="accent4"/>
            </a:solidFill>
            <a:prstDash val="solid"/>
          </a:ln>
        </p:spPr>
        <p:txBody>
          <a:bodyPr/>
          <a:lstStyle/>
          <a:p>
            <a:endParaRPr lang="en-KE"/>
          </a:p>
        </p:txBody>
      </p:sp>
      <p:sp>
        <p:nvSpPr>
          <p:cNvPr id="14" name="Text 12"/>
          <p:cNvSpPr txBox="1"/>
          <p:nvPr/>
        </p:nvSpPr>
        <p:spPr>
          <a:xfrm>
            <a:off x="1005840" y="4864608"/>
            <a:ext cx="4800600" cy="896112"/>
          </a:xfrm>
          <a:prstGeom prst="rect">
            <a:avLst/>
          </a:prstGeom>
          <a:noFill/>
          <a:ln/>
        </p:spPr>
        <p:txBody>
          <a:bodyPr wrap="square" lIns="0" tIns="0" rIns="0" bIns="0" rtlCol="0" anchor="ctr"/>
          <a:lstStyle/>
          <a:p>
            <a:pPr marL="0" indent="0">
              <a:buNone/>
            </a:pPr>
            <a:r>
              <a:rPr lang="en-US" sz="1400" b="1" dirty="0">
                <a:solidFill>
                  <a:schemeClr val="tx1"/>
                </a:solidFill>
              </a:rPr>
              <a:t>The school-meal link: </a:t>
            </a:r>
            <a:r>
              <a:rPr lang="en-US" sz="1400" dirty="0">
                <a:solidFill>
                  <a:schemeClr val="tx1"/>
                </a:solidFill>
              </a:rPr>
              <a:t>the same pipe can carry working capital to the aggregators and processors that supply school meals.</a:t>
            </a:r>
            <a:endParaRPr lang="en-US" sz="1400" dirty="0"/>
          </a:p>
        </p:txBody>
      </p:sp>
      <p:sp>
        <p:nvSpPr>
          <p:cNvPr id="15" name="FirstRand (FNB)"/>
          <p:cNvSpPr/>
          <p:nvPr/>
        </p:nvSpPr>
        <p:spPr>
          <a:xfrm>
            <a:off x="6537960" y="1828800"/>
            <a:ext cx="5105095" cy="950976"/>
          </a:xfrm>
          <a:prstGeom prst="roundRect">
            <a:avLst>
              <a:gd name="adj" fmla="val 11538"/>
            </a:avLst>
          </a:prstGeom>
          <a:solidFill>
            <a:srgbClr val="135F61"/>
          </a:solidFill>
          <a:ln w="12700">
            <a:solidFill>
              <a:srgbClr val="135F61"/>
            </a:solidFill>
            <a:prstDash val="solid"/>
          </a:ln>
          <a:effectLst>
            <a:outerShdw blurRad="101600" dist="25400" dir="5400000" algn="bl" rotWithShape="0">
              <a:srgbClr val="14262A">
                <a:alpha val="12000"/>
              </a:srgbClr>
            </a:outerShdw>
          </a:effectLst>
        </p:spPr>
        <p:txBody>
          <a:bodyPr/>
          <a:lstStyle/>
          <a:p>
            <a:endParaRPr lang="en-KE"/>
          </a:p>
        </p:txBody>
      </p:sp>
      <p:sp>
        <p:nvSpPr>
          <p:cNvPr id="16" name="Text 14"/>
          <p:cNvSpPr txBox="1"/>
          <p:nvPr/>
        </p:nvSpPr>
        <p:spPr>
          <a:xfrm>
            <a:off x="6766560" y="1920240"/>
            <a:ext cx="3550615" cy="228600"/>
          </a:xfrm>
          <a:prstGeom prst="rect">
            <a:avLst/>
          </a:prstGeom>
          <a:noFill/>
          <a:ln/>
        </p:spPr>
        <p:txBody>
          <a:bodyPr wrap="square" lIns="0" tIns="0" rIns="0" bIns="0" rtlCol="0" anchor="t"/>
          <a:lstStyle/>
          <a:p>
            <a:pPr marL="0" indent="0">
              <a:buNone/>
            </a:pPr>
            <a:r>
              <a:rPr lang="en-US" sz="1100" b="1" kern="0" spc="100" dirty="0">
                <a:solidFill>
                  <a:schemeClr val="accent4"/>
                </a:solidFill>
              </a:rPr>
              <a:t>SOUTH AFRICA · 2025</a:t>
            </a:r>
            <a:endParaRPr lang="en-US" sz="1100" dirty="0"/>
          </a:p>
        </p:txBody>
      </p:sp>
      <p:sp>
        <p:nvSpPr>
          <p:cNvPr id="17" name="Text 15"/>
          <p:cNvSpPr txBox="1"/>
          <p:nvPr/>
        </p:nvSpPr>
        <p:spPr>
          <a:xfrm>
            <a:off x="6766560" y="2139696"/>
            <a:ext cx="3550615" cy="274320"/>
          </a:xfrm>
          <a:prstGeom prst="rect">
            <a:avLst/>
          </a:prstGeom>
          <a:noFill/>
          <a:ln/>
        </p:spPr>
        <p:txBody>
          <a:bodyPr wrap="square" lIns="0" tIns="0" rIns="0" bIns="0" rtlCol="0" anchor="t"/>
          <a:lstStyle/>
          <a:p>
            <a:pPr marL="0" indent="0">
              <a:buNone/>
            </a:pPr>
            <a:r>
              <a:rPr lang="en-US" sz="1500" b="1" dirty="0">
                <a:solidFill>
                  <a:schemeClr val="bg1"/>
                </a:solidFill>
              </a:rPr>
              <a:t>FirstRand (FNB)</a:t>
            </a:r>
            <a:endParaRPr lang="en-US" sz="1500" dirty="0"/>
          </a:p>
        </p:txBody>
      </p:sp>
      <p:sp>
        <p:nvSpPr>
          <p:cNvPr id="18" name="Text 16"/>
          <p:cNvSpPr txBox="1"/>
          <p:nvPr/>
        </p:nvSpPr>
        <p:spPr>
          <a:xfrm>
            <a:off x="6766560" y="2404872"/>
            <a:ext cx="3687775" cy="347472"/>
          </a:xfrm>
          <a:prstGeom prst="rect">
            <a:avLst/>
          </a:prstGeom>
          <a:noFill/>
          <a:ln/>
        </p:spPr>
        <p:txBody>
          <a:bodyPr wrap="square" lIns="0" tIns="0" rIns="0" bIns="0" rtlCol="0" anchor="t"/>
          <a:lstStyle/>
          <a:p>
            <a:pPr marL="0" indent="0">
              <a:buNone/>
            </a:pPr>
            <a:r>
              <a:rPr lang="en-US" sz="1100" dirty="0">
                <a:solidFill>
                  <a:schemeClr val="accent5"/>
                </a:solidFill>
              </a:rPr>
              <a:t>Concessional ACFM line for women-owned agricultural SMEs, within a $310M MSME package</a:t>
            </a:r>
            <a:endParaRPr lang="en-US" sz="1100" dirty="0"/>
          </a:p>
        </p:txBody>
      </p:sp>
      <p:sp>
        <p:nvSpPr>
          <p:cNvPr id="19" name="Text 17"/>
          <p:cNvSpPr txBox="1"/>
          <p:nvPr/>
        </p:nvSpPr>
        <p:spPr>
          <a:xfrm>
            <a:off x="10408615" y="1993392"/>
            <a:ext cx="1051560" cy="502920"/>
          </a:xfrm>
          <a:prstGeom prst="rect">
            <a:avLst/>
          </a:prstGeom>
          <a:noFill/>
          <a:ln/>
        </p:spPr>
        <p:txBody>
          <a:bodyPr wrap="square" lIns="0" tIns="0" rIns="0" bIns="0" rtlCol="0" anchor="t"/>
          <a:lstStyle/>
          <a:p>
            <a:pPr marL="0" indent="0" algn="r">
              <a:buNone/>
            </a:pPr>
            <a:r>
              <a:rPr lang="en-US" sz="2400" b="1" dirty="0">
                <a:solidFill>
                  <a:schemeClr val="accent4"/>
                </a:solidFill>
              </a:rPr>
              <a:t>$10M</a:t>
            </a:r>
            <a:endParaRPr lang="en-US" sz="2400" dirty="0"/>
          </a:p>
        </p:txBody>
      </p:sp>
      <p:sp>
        <p:nvSpPr>
          <p:cNvPr id="20" name="Family Bank"/>
          <p:cNvSpPr/>
          <p:nvPr/>
        </p:nvSpPr>
        <p:spPr>
          <a:xfrm>
            <a:off x="6537960" y="2871216"/>
            <a:ext cx="5105095" cy="950976"/>
          </a:xfrm>
          <a:prstGeom prst="roundRect">
            <a:avLst>
              <a:gd name="adj" fmla="val 11538"/>
            </a:avLst>
          </a:prstGeom>
          <a:solidFill>
            <a:srgbClr val="135F61"/>
          </a:solidFill>
          <a:ln w="12700">
            <a:solidFill>
              <a:srgbClr val="135F61"/>
            </a:solidFill>
            <a:prstDash val="solid"/>
          </a:ln>
          <a:effectLst>
            <a:outerShdw blurRad="101600" dist="25400" dir="5400000" algn="bl" rotWithShape="0">
              <a:srgbClr val="14262A">
                <a:alpha val="12000"/>
              </a:srgbClr>
            </a:outerShdw>
          </a:effectLst>
        </p:spPr>
        <p:txBody>
          <a:bodyPr/>
          <a:lstStyle/>
          <a:p>
            <a:endParaRPr lang="en-KE"/>
          </a:p>
        </p:txBody>
      </p:sp>
      <p:sp>
        <p:nvSpPr>
          <p:cNvPr id="21" name="Text 19"/>
          <p:cNvSpPr txBox="1"/>
          <p:nvPr/>
        </p:nvSpPr>
        <p:spPr>
          <a:xfrm>
            <a:off x="6766560" y="2962656"/>
            <a:ext cx="3550615" cy="228600"/>
          </a:xfrm>
          <a:prstGeom prst="rect">
            <a:avLst/>
          </a:prstGeom>
          <a:noFill/>
          <a:ln/>
        </p:spPr>
        <p:txBody>
          <a:bodyPr wrap="square" lIns="0" tIns="0" rIns="0" bIns="0" rtlCol="0" anchor="t"/>
          <a:lstStyle/>
          <a:p>
            <a:pPr marL="0" indent="0">
              <a:buNone/>
            </a:pPr>
            <a:r>
              <a:rPr lang="en-US" sz="1100" b="1" kern="0" spc="100" dirty="0">
                <a:solidFill>
                  <a:schemeClr val="accent4"/>
                </a:solidFill>
              </a:rPr>
              <a:t>KENYA · 2026</a:t>
            </a:r>
            <a:endParaRPr lang="en-US" sz="1100" dirty="0"/>
          </a:p>
        </p:txBody>
      </p:sp>
      <p:sp>
        <p:nvSpPr>
          <p:cNvPr id="22" name="Text 20"/>
          <p:cNvSpPr txBox="1"/>
          <p:nvPr/>
        </p:nvSpPr>
        <p:spPr>
          <a:xfrm>
            <a:off x="6766560" y="3182112"/>
            <a:ext cx="3550615" cy="274320"/>
          </a:xfrm>
          <a:prstGeom prst="rect">
            <a:avLst/>
          </a:prstGeom>
          <a:noFill/>
          <a:ln/>
        </p:spPr>
        <p:txBody>
          <a:bodyPr wrap="square" lIns="0" tIns="0" rIns="0" bIns="0" rtlCol="0" anchor="t"/>
          <a:lstStyle/>
          <a:p>
            <a:pPr marL="0" indent="0">
              <a:buNone/>
            </a:pPr>
            <a:r>
              <a:rPr lang="en-US" sz="1500" b="1" dirty="0">
                <a:solidFill>
                  <a:schemeClr val="bg1"/>
                </a:solidFill>
              </a:rPr>
              <a:t>Family Bank</a:t>
            </a:r>
            <a:endParaRPr lang="en-US" sz="1500" dirty="0"/>
          </a:p>
        </p:txBody>
      </p:sp>
      <p:sp>
        <p:nvSpPr>
          <p:cNvPr id="23" name="Text 21"/>
          <p:cNvSpPr txBox="1"/>
          <p:nvPr/>
        </p:nvSpPr>
        <p:spPr>
          <a:xfrm>
            <a:off x="6766560" y="3447288"/>
            <a:ext cx="3687775" cy="347472"/>
          </a:xfrm>
          <a:prstGeom prst="rect">
            <a:avLst/>
          </a:prstGeom>
          <a:noFill/>
          <a:ln/>
        </p:spPr>
        <p:txBody>
          <a:bodyPr wrap="square" lIns="0" tIns="0" rIns="0" bIns="0" rtlCol="0" anchor="t"/>
          <a:lstStyle/>
          <a:p>
            <a:pPr marL="0" indent="0">
              <a:buNone/>
            </a:pPr>
            <a:r>
              <a:rPr lang="en-US" sz="1100" dirty="0">
                <a:solidFill>
                  <a:schemeClr val="accent5"/>
                </a:solidFill>
              </a:rPr>
              <a:t>Trade finance line for SMEs in agriculture, manufacturing, health and energy</a:t>
            </a:r>
            <a:endParaRPr lang="en-US" sz="1100" dirty="0"/>
          </a:p>
        </p:txBody>
      </p:sp>
      <p:sp>
        <p:nvSpPr>
          <p:cNvPr id="24" name="Text 22"/>
          <p:cNvSpPr txBox="1"/>
          <p:nvPr/>
        </p:nvSpPr>
        <p:spPr>
          <a:xfrm>
            <a:off x="10408615" y="3035808"/>
            <a:ext cx="1051560" cy="502920"/>
          </a:xfrm>
          <a:prstGeom prst="rect">
            <a:avLst/>
          </a:prstGeom>
          <a:noFill/>
          <a:ln/>
        </p:spPr>
        <p:txBody>
          <a:bodyPr wrap="square" lIns="0" tIns="0" rIns="0" bIns="0" rtlCol="0" anchor="t"/>
          <a:lstStyle/>
          <a:p>
            <a:pPr marL="0" indent="0" algn="r">
              <a:buNone/>
            </a:pPr>
            <a:r>
              <a:rPr lang="en-US" sz="2400" b="1" dirty="0">
                <a:solidFill>
                  <a:schemeClr val="accent4"/>
                </a:solidFill>
              </a:rPr>
              <a:t>$10M</a:t>
            </a:r>
            <a:endParaRPr lang="en-US" sz="2400" dirty="0"/>
          </a:p>
        </p:txBody>
      </p:sp>
      <p:sp>
        <p:nvSpPr>
          <p:cNvPr id="25" name="Development Bank of Nigeria"/>
          <p:cNvSpPr/>
          <p:nvPr/>
        </p:nvSpPr>
        <p:spPr>
          <a:xfrm>
            <a:off x="6537960" y="3913632"/>
            <a:ext cx="5105095" cy="950976"/>
          </a:xfrm>
          <a:prstGeom prst="roundRect">
            <a:avLst>
              <a:gd name="adj" fmla="val 11538"/>
            </a:avLst>
          </a:prstGeom>
          <a:solidFill>
            <a:srgbClr val="135F61"/>
          </a:solidFill>
          <a:ln w="12700">
            <a:solidFill>
              <a:srgbClr val="135F61"/>
            </a:solidFill>
            <a:prstDash val="solid"/>
          </a:ln>
          <a:effectLst>
            <a:outerShdw blurRad="101600" dist="25400" dir="5400000" algn="bl" rotWithShape="0">
              <a:srgbClr val="14262A">
                <a:alpha val="12000"/>
              </a:srgbClr>
            </a:outerShdw>
          </a:effectLst>
        </p:spPr>
        <p:txBody>
          <a:bodyPr/>
          <a:lstStyle/>
          <a:p>
            <a:endParaRPr lang="en-KE"/>
          </a:p>
        </p:txBody>
      </p:sp>
      <p:sp>
        <p:nvSpPr>
          <p:cNvPr id="26" name="Text 24"/>
          <p:cNvSpPr txBox="1"/>
          <p:nvPr/>
        </p:nvSpPr>
        <p:spPr>
          <a:xfrm>
            <a:off x="6766560" y="4005072"/>
            <a:ext cx="3550615" cy="228600"/>
          </a:xfrm>
          <a:prstGeom prst="rect">
            <a:avLst/>
          </a:prstGeom>
          <a:noFill/>
          <a:ln/>
        </p:spPr>
        <p:txBody>
          <a:bodyPr wrap="square" lIns="0" tIns="0" rIns="0" bIns="0" rtlCol="0" anchor="t"/>
          <a:lstStyle/>
          <a:p>
            <a:pPr marL="0" indent="0">
              <a:buNone/>
            </a:pPr>
            <a:r>
              <a:rPr lang="en-US" sz="1100" b="1" kern="0" spc="100" dirty="0">
                <a:solidFill>
                  <a:schemeClr val="accent4"/>
                </a:solidFill>
              </a:rPr>
              <a:t>NIGERIA · 2026</a:t>
            </a:r>
            <a:endParaRPr lang="en-US" sz="1100" dirty="0"/>
          </a:p>
        </p:txBody>
      </p:sp>
      <p:sp>
        <p:nvSpPr>
          <p:cNvPr id="27" name="Text 25"/>
          <p:cNvSpPr txBox="1"/>
          <p:nvPr/>
        </p:nvSpPr>
        <p:spPr>
          <a:xfrm>
            <a:off x="6766560" y="4224528"/>
            <a:ext cx="3550615" cy="274320"/>
          </a:xfrm>
          <a:prstGeom prst="rect">
            <a:avLst/>
          </a:prstGeom>
          <a:noFill/>
          <a:ln/>
        </p:spPr>
        <p:txBody>
          <a:bodyPr wrap="square" lIns="0" tIns="0" rIns="0" bIns="0" rtlCol="0" anchor="t"/>
          <a:lstStyle/>
          <a:p>
            <a:pPr marL="0" indent="0">
              <a:buNone/>
            </a:pPr>
            <a:r>
              <a:rPr lang="en-US" sz="1500" b="1" dirty="0">
                <a:solidFill>
                  <a:schemeClr val="bg1"/>
                </a:solidFill>
              </a:rPr>
              <a:t>Development Bank of Nigeria</a:t>
            </a:r>
            <a:endParaRPr lang="en-US" sz="1500" dirty="0"/>
          </a:p>
        </p:txBody>
      </p:sp>
      <p:sp>
        <p:nvSpPr>
          <p:cNvPr id="28" name="Text 26"/>
          <p:cNvSpPr txBox="1"/>
          <p:nvPr/>
        </p:nvSpPr>
        <p:spPr>
          <a:xfrm>
            <a:off x="6766560" y="4489704"/>
            <a:ext cx="3687775" cy="347472"/>
          </a:xfrm>
          <a:prstGeom prst="rect">
            <a:avLst/>
          </a:prstGeom>
          <a:noFill/>
          <a:ln/>
        </p:spPr>
        <p:txBody>
          <a:bodyPr wrap="square" lIns="0" tIns="0" rIns="0" bIns="0" rtlCol="0" anchor="t"/>
          <a:lstStyle/>
          <a:p>
            <a:pPr marL="0" indent="0">
              <a:buNone/>
            </a:pPr>
            <a:r>
              <a:rPr lang="en-US" sz="1100" dirty="0">
                <a:solidFill>
                  <a:schemeClr val="accent5"/>
                </a:solidFill>
              </a:rPr>
              <a:t>Gender credit line plus ACFM and AFAWA funds, with agriculture a priority</a:t>
            </a:r>
            <a:endParaRPr lang="en-US" sz="1100" dirty="0"/>
          </a:p>
        </p:txBody>
      </p:sp>
      <p:sp>
        <p:nvSpPr>
          <p:cNvPr id="29" name="Text 27"/>
          <p:cNvSpPr txBox="1"/>
          <p:nvPr/>
        </p:nvSpPr>
        <p:spPr>
          <a:xfrm>
            <a:off x="10408615" y="4078224"/>
            <a:ext cx="1051560" cy="502920"/>
          </a:xfrm>
          <a:prstGeom prst="rect">
            <a:avLst/>
          </a:prstGeom>
          <a:noFill/>
          <a:ln/>
        </p:spPr>
        <p:txBody>
          <a:bodyPr wrap="square" lIns="0" tIns="0" rIns="0" bIns="0" rtlCol="0" anchor="t"/>
          <a:lstStyle/>
          <a:p>
            <a:pPr marL="0" indent="0" algn="r">
              <a:buNone/>
            </a:pPr>
            <a:r>
              <a:rPr lang="en-US" sz="2400" b="1" dirty="0">
                <a:solidFill>
                  <a:schemeClr val="accent4"/>
                </a:solidFill>
              </a:rPr>
              <a:t>$61M</a:t>
            </a:r>
            <a:endParaRPr lang="en-US" sz="2400" dirty="0"/>
          </a:p>
        </p:txBody>
      </p:sp>
      <p:sp>
        <p:nvSpPr>
          <p:cNvPr id="30" name="Poultry value chain project"/>
          <p:cNvSpPr/>
          <p:nvPr/>
        </p:nvSpPr>
        <p:spPr>
          <a:xfrm>
            <a:off x="6537960" y="4956048"/>
            <a:ext cx="5105095" cy="950976"/>
          </a:xfrm>
          <a:prstGeom prst="roundRect">
            <a:avLst>
              <a:gd name="adj" fmla="val 11538"/>
            </a:avLst>
          </a:prstGeom>
          <a:solidFill>
            <a:srgbClr val="F8E6D0"/>
          </a:solidFill>
          <a:ln w="12700">
            <a:solidFill>
              <a:srgbClr val="F8E6D0"/>
            </a:solidFill>
            <a:prstDash val="solid"/>
          </a:ln>
          <a:effectLst>
            <a:outerShdw blurRad="101600" dist="25400" dir="5400000" algn="bl" rotWithShape="0">
              <a:srgbClr val="14262A">
                <a:alpha val="12000"/>
              </a:srgbClr>
            </a:outerShdw>
          </a:effectLst>
        </p:spPr>
        <p:txBody>
          <a:bodyPr/>
          <a:lstStyle/>
          <a:p>
            <a:endParaRPr lang="en-KE"/>
          </a:p>
        </p:txBody>
      </p:sp>
      <p:sp>
        <p:nvSpPr>
          <p:cNvPr id="31" name="Text 29"/>
          <p:cNvSpPr txBox="1"/>
          <p:nvPr/>
        </p:nvSpPr>
        <p:spPr>
          <a:xfrm>
            <a:off x="6766560" y="5047488"/>
            <a:ext cx="3550615" cy="228600"/>
          </a:xfrm>
          <a:prstGeom prst="rect">
            <a:avLst/>
          </a:prstGeom>
          <a:noFill/>
          <a:ln/>
        </p:spPr>
        <p:txBody>
          <a:bodyPr wrap="square" lIns="0" tIns="0" rIns="0" bIns="0" rtlCol="0" anchor="t"/>
          <a:lstStyle/>
          <a:p>
            <a:pPr marL="0" indent="0">
              <a:buNone/>
            </a:pPr>
            <a:r>
              <a:rPr lang="en-US" sz="1100" b="1" kern="0" spc="100" dirty="0">
                <a:solidFill>
                  <a:schemeClr val="accent2"/>
                </a:solidFill>
              </a:rPr>
              <a:t>ETHIOPIA · WORK IN PROGRESS</a:t>
            </a:r>
            <a:endParaRPr lang="en-US" sz="1100" dirty="0"/>
          </a:p>
        </p:txBody>
      </p:sp>
      <p:sp>
        <p:nvSpPr>
          <p:cNvPr id="32" name="Text 30"/>
          <p:cNvSpPr txBox="1"/>
          <p:nvPr/>
        </p:nvSpPr>
        <p:spPr>
          <a:xfrm>
            <a:off x="6766560" y="5266944"/>
            <a:ext cx="3550615" cy="274320"/>
          </a:xfrm>
          <a:prstGeom prst="rect">
            <a:avLst/>
          </a:prstGeom>
          <a:noFill/>
          <a:ln/>
        </p:spPr>
        <p:txBody>
          <a:bodyPr wrap="square" lIns="0" tIns="0" rIns="0" bIns="0" rtlCol="0" anchor="t"/>
          <a:lstStyle/>
          <a:p>
            <a:pPr marL="0" indent="0">
              <a:buNone/>
            </a:pPr>
            <a:r>
              <a:rPr lang="en-US" sz="1500" b="1" dirty="0">
                <a:solidFill>
                  <a:schemeClr val="tx1"/>
                </a:solidFill>
              </a:rPr>
              <a:t>Poultry value chain project</a:t>
            </a:r>
            <a:endParaRPr lang="en-US" sz="1500" dirty="0"/>
          </a:p>
        </p:txBody>
      </p:sp>
      <p:sp>
        <p:nvSpPr>
          <p:cNvPr id="33" name="Text 31"/>
          <p:cNvSpPr txBox="1"/>
          <p:nvPr/>
        </p:nvSpPr>
        <p:spPr>
          <a:xfrm>
            <a:off x="6766560" y="5532120"/>
            <a:ext cx="3687775" cy="347472"/>
          </a:xfrm>
          <a:prstGeom prst="rect">
            <a:avLst/>
          </a:prstGeom>
          <a:noFill/>
          <a:ln/>
        </p:spPr>
        <p:txBody>
          <a:bodyPr wrap="square" lIns="0" tIns="0" rIns="0" bIns="0" rtlCol="0" anchor="t"/>
          <a:lstStyle/>
          <a:p>
            <a:pPr marL="0" indent="0">
              <a:buNone/>
            </a:pPr>
            <a:r>
              <a:rPr lang="en-US" sz="1100" dirty="0">
                <a:solidFill>
                  <a:schemeClr val="tx1"/>
                </a:solidFill>
              </a:rPr>
              <a:t>schools in a planned school-feeding component reaching 300,000 children</a:t>
            </a:r>
            <a:endParaRPr lang="en-US" sz="1100" dirty="0"/>
          </a:p>
        </p:txBody>
      </p:sp>
      <p:sp>
        <p:nvSpPr>
          <p:cNvPr id="34" name="Text 32"/>
          <p:cNvSpPr txBox="1"/>
          <p:nvPr/>
        </p:nvSpPr>
        <p:spPr>
          <a:xfrm>
            <a:off x="10408615" y="5120640"/>
            <a:ext cx="1051560" cy="502920"/>
          </a:xfrm>
          <a:prstGeom prst="rect">
            <a:avLst/>
          </a:prstGeom>
          <a:noFill/>
          <a:ln/>
        </p:spPr>
        <p:txBody>
          <a:bodyPr wrap="square" lIns="0" tIns="0" rIns="0" bIns="0" rtlCol="0" anchor="t"/>
          <a:lstStyle/>
          <a:p>
            <a:pPr marL="0" indent="0" algn="r">
              <a:buNone/>
            </a:pPr>
            <a:r>
              <a:rPr lang="en-US" sz="2400" b="1" dirty="0">
                <a:solidFill>
                  <a:schemeClr val="accent2"/>
                </a:solidFill>
              </a:rPr>
              <a:t>1,200</a:t>
            </a:r>
            <a:endParaRPr lang="en-US" sz="2400" dirty="0"/>
          </a:p>
        </p:txBody>
      </p:sp>
      <p:sp>
        <p:nvSpPr>
          <p:cNvPr id="35" name="Source note"/>
          <p:cNvSpPr txBox="1"/>
          <p:nvPr/>
        </p:nvSpPr>
        <p:spPr>
          <a:xfrm>
            <a:off x="548640" y="6053328"/>
            <a:ext cx="11094415" cy="274320"/>
          </a:xfrm>
          <a:prstGeom prst="rect">
            <a:avLst/>
          </a:prstGeom>
          <a:noFill/>
          <a:ln/>
        </p:spPr>
        <p:txBody>
          <a:bodyPr wrap="square" lIns="0" tIns="0" rIns="0" bIns="0" rtlCol="0" anchor="t"/>
          <a:lstStyle/>
          <a:p>
            <a:pPr marL="0" indent="0">
              <a:buNone/>
            </a:pPr>
            <a:r>
              <a:rPr lang="en-US" sz="1000" dirty="0">
                <a:solidFill>
                  <a:schemeClr val="accent5"/>
                </a:solidFill>
              </a:rPr>
              <a:t>Sources: AfDB (EBID 2023; FirstRand Nov 2025; DBN May 2026); AllAfrica (Family Bank, Oct 2026) · Ethiopia: project design estimates</a:t>
            </a:r>
            <a:endParaRPr lang="en-US" sz="1000" dirty="0"/>
          </a:p>
        </p:txBody>
      </p:sp>
      <p:sp>
        <p:nvSpPr>
          <p:cNvPr id="36" name="Slide Number Placeholder 0"/>
          <p:cNvSpPr>
            <a:spLocks noGrp="1"/>
          </p:cNvSpPr>
          <p:nvPr>
            <p:ph type="sldNum" sz="quarter" idx="4294967295"/>
          </p:nvPr>
        </p:nvSpPr>
        <p:spPr>
          <a:xfrm>
            <a:off x="11094415" y="6400800"/>
            <a:ext cx="548640" cy="274320"/>
          </a:xfrm>
          <a:prstGeom prst="rect">
            <a:avLst/>
          </a:prstGeom>
          <a:extLst>
            <a:ext uri="{C572A759-6A51-4108-AA02-DFA0A04FC94B}">
              <ma14:wrappingTextBoxFlag xmlns="" xmlns:ma14="http://schemas.microsoft.com/office/mac/drawingml/2011/main" val="0"/>
            </a:ext>
          </a:extLst>
        </p:spPr>
        <p:txBody>
          <a:bodyPr/>
          <a:lstStyle>
            <a:lvl1pPr>
              <a:defRPr sz="1000">
                <a:solidFill>
                  <a:schemeClr val="accent5"/>
                </a:solidFill>
              </a:defRPr>
            </a:lvl1pPr>
          </a:lstStyle>
          <a:p>
            <a:pPr algn="r"/>
            <a:fld id="{F7021451-1387-4CA6-816F-3879F97B5CBC}" type="slidenum">
              <a:rPr lang="en-US" b="0"/>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1"/>
          <p:cNvSpPr>
            <a:spLocks noGrp="1"/>
          </p:cNvSpPr>
          <p:nvPr>
            <p:ph type="body" idx="101" hasCustomPrompt="1"/>
          </p:nvPr>
        </p:nvSpPr>
        <p:spPr>
          <a:xfrm>
            <a:off x="548640" y="457200"/>
            <a:ext cx="11094415" cy="320040"/>
          </a:xfrm>
          <a:prstGeom prst="rect">
            <a:avLst/>
          </a:prstGeom>
          <a:noFill/>
          <a:ln/>
        </p:spPr>
        <p:txBody>
          <a:bodyPr wrap="square" lIns="0" tIns="0" rIns="0" bIns="0" rtlCol="0" anchor="t"/>
          <a:lstStyle/>
          <a:p>
            <a:pPr marL="0" indent="0">
              <a:buNone/>
            </a:pPr>
            <a:r>
              <a:rPr lang="en-US" sz="1200" b="1" kern="0" spc="200" dirty="0">
                <a:solidFill>
                  <a:schemeClr val="accent2"/>
                </a:solidFill>
              </a:rPr>
              <a:t>QUESTION 2 · THE MOST RELEVANT INSTRUMENTS</a:t>
            </a:r>
            <a:endParaRPr lang="en-US" sz="1200" dirty="0"/>
          </a:p>
        </p:txBody>
      </p:sp>
      <p:sp>
        <p:nvSpPr>
          <p:cNvPr id="3" name="Text 1"/>
          <p:cNvSpPr>
            <a:spLocks noGrp="1"/>
          </p:cNvSpPr>
          <p:nvPr>
            <p:ph type="title" idx="102" hasCustomPrompt="1"/>
          </p:nvPr>
        </p:nvSpPr>
        <p:spPr>
          <a:xfrm>
            <a:off x="548640" y="804672"/>
            <a:ext cx="11094415" cy="868680"/>
          </a:xfrm>
          <a:prstGeom prst="rect">
            <a:avLst/>
          </a:prstGeom>
          <a:noFill/>
          <a:ln/>
        </p:spPr>
        <p:txBody>
          <a:bodyPr wrap="square" lIns="0" tIns="0" rIns="0" bIns="0" rtlCol="0" anchor="t"/>
          <a:lstStyle/>
          <a:p>
            <a:pPr marL="0" indent="0" algn="l">
              <a:buNone/>
            </a:pPr>
            <a:r>
              <a:rPr lang="en-US" sz="3400" b="1" dirty="0">
                <a:solidFill>
                  <a:schemeClr val="tx2"/>
                </a:solidFill>
              </a:rPr>
              <a:t>One instrument, one national PDB, one country</a:t>
            </a:r>
            <a:endParaRPr lang="en-US" sz="3400" dirty="0"/>
          </a:p>
        </p:txBody>
      </p:sp>
      <p:graphicFrame>
        <p:nvGraphicFramePr>
          <p:cNvPr id="11" name="Instruments table"/>
          <p:cNvGraphicFramePr>
            <a:graphicFrameLocks noGrp="1"/>
          </p:cNvGraphicFramePr>
          <p:nvPr>
            <p:extLst>
              <p:ext uri="{D42A27DB-BD31-4B8C-83A1-F6EECF244321}">
                <p14:modId xmlns:p14="http://schemas.microsoft.com/office/powerpoint/2010/main" val="1579011935"/>
              </p:ext>
            </p:extLst>
          </p:nvPr>
        </p:nvGraphicFramePr>
        <p:xfrm>
          <a:off x="548640" y="1828800"/>
          <a:ext cx="11094415" cy="3968496"/>
        </p:xfrm>
        <a:graphic>
          <a:graphicData uri="http://schemas.openxmlformats.org/drawingml/2006/table">
            <a:tbl>
              <a:tblPr/>
              <a:tblGrid>
                <a:gridCol w="2743200">
                  <a:extLst>
                    <a:ext uri="{9D8B030D-6E8A-4147-A177-3AD203B41FA5}">
                      <a16:colId xmlns:a16="http://schemas.microsoft.com/office/drawing/2014/main" val="20000"/>
                    </a:ext>
                  </a:extLst>
                </a:gridCol>
                <a:gridCol w="3657600">
                  <a:extLst>
                    <a:ext uri="{9D8B030D-6E8A-4147-A177-3AD203B41FA5}">
                      <a16:colId xmlns:a16="http://schemas.microsoft.com/office/drawing/2014/main" val="20001"/>
                    </a:ext>
                  </a:extLst>
                </a:gridCol>
                <a:gridCol w="4693615">
                  <a:extLst>
                    <a:ext uri="{9D8B030D-6E8A-4147-A177-3AD203B41FA5}">
                      <a16:colId xmlns:a16="http://schemas.microsoft.com/office/drawing/2014/main" val="20002"/>
                    </a:ext>
                  </a:extLst>
                </a:gridCol>
              </a:tblGrid>
              <a:tr h="566928">
                <a:tc>
                  <a:txBody>
                    <a:bodyPr/>
                    <a:lstStyle/>
                    <a:p>
                      <a:pPr marL="0" indent="0">
                        <a:buNone/>
                      </a:pPr>
                      <a:r>
                        <a:rPr lang="en-US" sz="1400" b="1" dirty="0">
                          <a:solidFill>
                            <a:srgbClr val="FFFFFF"/>
                          </a:solidFill>
                          <a:latin typeface="Calibri" pitchFamily="34" charset="0"/>
                          <a:ea typeface="Calibri" pitchFamily="34" charset="-122"/>
                          <a:cs typeface="Calibri" pitchFamily="34" charset="-120"/>
                        </a:rPr>
                        <a:t>Instrument</a:t>
                      </a:r>
                      <a:endParaRPr lang="en-US" sz="1400" dirty="0">
                        <a:latin typeface="Calibri" charset="0"/>
                        <a:ea typeface="Calibri" charset="0"/>
                        <a:cs typeface="Calibri" charset="0"/>
                      </a:endParaRPr>
                    </a:p>
                  </a:txBody>
                  <a:tcPr marL="137160" marR="137160" marT="64008" marB="64008" anchor="ctr">
                    <a:lnL w="9525" cap="flat" cmpd="sng" algn="ctr">
                      <a:solidFill>
                        <a:srgbClr val="D9DFDA"/>
                      </a:solidFill>
                      <a:prstDash val="solid"/>
                      <a:round/>
                      <a:headEnd type="none" w="med" len="med"/>
                      <a:tailEnd type="none" w="med" len="med"/>
                    </a:lnL>
                    <a:lnR w="9525" cap="flat" cmpd="sng" algn="ctr">
                      <a:solidFill>
                        <a:srgbClr val="D9DFDA"/>
                      </a:solidFill>
                      <a:prstDash val="solid"/>
                      <a:round/>
                      <a:headEnd type="none" w="med" len="med"/>
                      <a:tailEnd type="none" w="med" len="med"/>
                    </a:lnR>
                    <a:lnT w="9525" cap="flat" cmpd="sng" algn="ctr">
                      <a:solidFill>
                        <a:srgbClr val="D9DFDA"/>
                      </a:solidFill>
                      <a:prstDash val="solid"/>
                      <a:round/>
                      <a:headEnd type="none" w="med" len="med"/>
                      <a:tailEnd type="none" w="med" len="med"/>
                    </a:lnT>
                    <a:lnB w="9525" cap="flat" cmpd="sng" algn="ctr">
                      <a:solidFill>
                        <a:srgbClr val="D9DFDA"/>
                      </a:solidFill>
                      <a:prstDash val="solid"/>
                      <a:round/>
                      <a:headEnd type="none" w="med" len="med"/>
                      <a:tailEnd type="none" w="med" len="med"/>
                    </a:lnB>
                    <a:solidFill>
                      <a:srgbClr val="0E4F51"/>
                    </a:solidFill>
                  </a:tcPr>
                </a:tc>
                <a:tc>
                  <a:txBody>
                    <a:bodyPr/>
                    <a:lstStyle/>
                    <a:p>
                      <a:pPr marL="0" indent="0">
                        <a:buNone/>
                      </a:pPr>
                      <a:r>
                        <a:rPr lang="en-US" sz="1400" b="1" dirty="0">
                          <a:solidFill>
                            <a:srgbClr val="FFFFFF"/>
                          </a:solidFill>
                          <a:latin typeface="Calibri" pitchFamily="34" charset="0"/>
                          <a:ea typeface="Calibri" pitchFamily="34" charset="-122"/>
                          <a:cs typeface="Calibri" pitchFamily="34" charset="-120"/>
                        </a:rPr>
                        <a:t>National PDB · country · amount</a:t>
                      </a:r>
                      <a:endParaRPr lang="en-US" sz="1400" dirty="0">
                        <a:latin typeface="Calibri" charset="0"/>
                        <a:ea typeface="Calibri" charset="0"/>
                        <a:cs typeface="Calibri" charset="0"/>
                      </a:endParaRPr>
                    </a:p>
                  </a:txBody>
                  <a:tcPr marL="137160" marR="137160" marT="64008" marB="64008" anchor="ctr">
                    <a:lnL w="9525" cap="flat" cmpd="sng" algn="ctr">
                      <a:solidFill>
                        <a:srgbClr val="D9DFDA"/>
                      </a:solidFill>
                      <a:prstDash val="solid"/>
                      <a:round/>
                      <a:headEnd type="none" w="med" len="med"/>
                      <a:tailEnd type="none" w="med" len="med"/>
                    </a:lnL>
                    <a:lnR w="9525" cap="flat" cmpd="sng" algn="ctr">
                      <a:solidFill>
                        <a:srgbClr val="D9DFDA"/>
                      </a:solidFill>
                      <a:prstDash val="solid"/>
                      <a:round/>
                      <a:headEnd type="none" w="med" len="med"/>
                      <a:tailEnd type="none" w="med" len="med"/>
                    </a:lnR>
                    <a:lnT w="9525" cap="flat" cmpd="sng" algn="ctr">
                      <a:solidFill>
                        <a:srgbClr val="D9DFDA"/>
                      </a:solidFill>
                      <a:prstDash val="solid"/>
                      <a:round/>
                      <a:headEnd type="none" w="med" len="med"/>
                      <a:tailEnd type="none" w="med" len="med"/>
                    </a:lnT>
                    <a:lnB w="9525" cap="flat" cmpd="sng" algn="ctr">
                      <a:solidFill>
                        <a:srgbClr val="D9DFDA"/>
                      </a:solidFill>
                      <a:prstDash val="solid"/>
                      <a:round/>
                      <a:headEnd type="none" w="med" len="med"/>
                      <a:tailEnd type="none" w="med" len="med"/>
                    </a:lnB>
                    <a:solidFill>
                      <a:srgbClr val="0E4F51"/>
                    </a:solidFill>
                  </a:tcPr>
                </a:tc>
                <a:tc>
                  <a:txBody>
                    <a:bodyPr/>
                    <a:lstStyle/>
                    <a:p>
                      <a:pPr marL="0" indent="0">
                        <a:buNone/>
                      </a:pPr>
                      <a:r>
                        <a:rPr lang="en-US" sz="1400" b="1" dirty="0">
                          <a:solidFill>
                            <a:srgbClr val="FFFFFF"/>
                          </a:solidFill>
                          <a:latin typeface="Calibri" pitchFamily="34" charset="0"/>
                          <a:ea typeface="Calibri" pitchFamily="34" charset="-122"/>
                          <a:cs typeface="Calibri" pitchFamily="34" charset="-120"/>
                        </a:rPr>
                        <a:t>What it reaches</a:t>
                      </a:r>
                      <a:endParaRPr lang="en-US" sz="1400" dirty="0">
                        <a:latin typeface="Calibri" charset="0"/>
                        <a:ea typeface="Calibri" charset="0"/>
                        <a:cs typeface="Calibri" charset="0"/>
                      </a:endParaRPr>
                    </a:p>
                  </a:txBody>
                  <a:tcPr marL="137160" marR="137160" marT="64008" marB="64008" anchor="ctr">
                    <a:lnL w="9525" cap="flat" cmpd="sng" algn="ctr">
                      <a:solidFill>
                        <a:srgbClr val="D9DFDA"/>
                      </a:solidFill>
                      <a:prstDash val="solid"/>
                      <a:round/>
                      <a:headEnd type="none" w="med" len="med"/>
                      <a:tailEnd type="none" w="med" len="med"/>
                    </a:lnL>
                    <a:lnR w="9525" cap="flat" cmpd="sng" algn="ctr">
                      <a:solidFill>
                        <a:srgbClr val="D9DFDA"/>
                      </a:solidFill>
                      <a:prstDash val="solid"/>
                      <a:round/>
                      <a:headEnd type="none" w="med" len="med"/>
                      <a:tailEnd type="none" w="med" len="med"/>
                    </a:lnR>
                    <a:lnT w="9525" cap="flat" cmpd="sng" algn="ctr">
                      <a:solidFill>
                        <a:srgbClr val="D9DFDA"/>
                      </a:solidFill>
                      <a:prstDash val="solid"/>
                      <a:round/>
                      <a:headEnd type="none" w="med" len="med"/>
                      <a:tailEnd type="none" w="med" len="med"/>
                    </a:lnT>
                    <a:lnB w="9525" cap="flat" cmpd="sng" algn="ctr">
                      <a:solidFill>
                        <a:srgbClr val="D9DFDA"/>
                      </a:solidFill>
                      <a:prstDash val="solid"/>
                      <a:round/>
                      <a:headEnd type="none" w="med" len="med"/>
                      <a:tailEnd type="none" w="med" len="med"/>
                    </a:lnB>
                    <a:solidFill>
                      <a:srgbClr val="0E4F51"/>
                    </a:solidFill>
                  </a:tcPr>
                </a:tc>
                <a:extLst>
                  <a:ext uri="{0D108BD9-81ED-4DB2-BD59-A6C34878D82A}">
                    <a16:rowId xmlns:a16="http://schemas.microsoft.com/office/drawing/2014/main" val="10000"/>
                  </a:ext>
                </a:extLst>
              </a:tr>
              <a:tr h="566928">
                <a:tc>
                  <a:txBody>
                    <a:bodyPr/>
                    <a:lstStyle/>
                    <a:p>
                      <a:pPr marL="0" indent="0">
                        <a:buNone/>
                      </a:pPr>
                      <a:r>
                        <a:rPr lang="en-US" sz="1400" b="1" dirty="0">
                          <a:solidFill>
                            <a:srgbClr val="14262A"/>
                          </a:solidFill>
                          <a:latin typeface="Calibri" pitchFamily="34" charset="0"/>
                          <a:ea typeface="Calibri" pitchFamily="34" charset="-122"/>
                          <a:cs typeface="Calibri" pitchFamily="34" charset="-120"/>
                        </a:rPr>
                        <a:t>Long-tenor line of credit</a:t>
                      </a:r>
                      <a:endParaRPr lang="en-US" sz="1400" dirty="0">
                        <a:latin typeface="Calibri" charset="0"/>
                        <a:ea typeface="Calibri" charset="0"/>
                        <a:cs typeface="Calibri" charset="0"/>
                      </a:endParaRPr>
                    </a:p>
                  </a:txBody>
                  <a:tcPr marL="137160" marR="137160" marT="64008" marB="64008" anchor="ctr">
                    <a:lnL w="9525" cap="flat" cmpd="sng" algn="ctr">
                      <a:solidFill>
                        <a:srgbClr val="D9DFDA"/>
                      </a:solidFill>
                      <a:prstDash val="solid"/>
                      <a:round/>
                      <a:headEnd type="none" w="med" len="med"/>
                      <a:tailEnd type="none" w="med" len="med"/>
                    </a:lnL>
                    <a:lnR w="9525" cap="flat" cmpd="sng" algn="ctr">
                      <a:solidFill>
                        <a:srgbClr val="D9DFDA"/>
                      </a:solidFill>
                      <a:prstDash val="solid"/>
                      <a:round/>
                      <a:headEnd type="none" w="med" len="med"/>
                      <a:tailEnd type="none" w="med" len="med"/>
                    </a:lnR>
                    <a:lnT w="9525" cap="flat" cmpd="sng" algn="ctr">
                      <a:solidFill>
                        <a:srgbClr val="D9DFDA"/>
                      </a:solidFill>
                      <a:prstDash val="solid"/>
                      <a:round/>
                      <a:headEnd type="none" w="med" len="med"/>
                      <a:tailEnd type="none" w="med" len="med"/>
                    </a:lnT>
                    <a:lnB w="9525" cap="flat" cmpd="sng" algn="ctr">
                      <a:solidFill>
                        <a:srgbClr val="D9DFDA"/>
                      </a:solidFill>
                      <a:prstDash val="solid"/>
                      <a:round/>
                      <a:headEnd type="none" w="med" len="med"/>
                      <a:tailEnd type="none" w="med" len="med"/>
                    </a:lnB>
                    <a:solidFill>
                      <a:srgbClr val="FFFFFF"/>
                    </a:solidFill>
                  </a:tcPr>
                </a:tc>
                <a:tc>
                  <a:txBody>
                    <a:bodyPr/>
                    <a:lstStyle/>
                    <a:p>
                      <a:pPr marL="0" indent="0">
                        <a:buNone/>
                      </a:pPr>
                      <a:r>
                        <a:rPr lang="en-US" sz="1400" b="1" dirty="0">
                          <a:solidFill>
                            <a:srgbClr val="0E4F51"/>
                          </a:solidFill>
                          <a:latin typeface="Calibri" pitchFamily="34" charset="0"/>
                          <a:ea typeface="Calibri" pitchFamily="34" charset="-122"/>
                          <a:cs typeface="Calibri" pitchFamily="34" charset="-120"/>
                        </a:rPr>
                        <a:t>Land Bank · South Africa · ZAR 1bn (~$117M)</a:t>
                      </a:r>
                      <a:endParaRPr lang="en-US" sz="1400" dirty="0">
                        <a:latin typeface="Calibri" charset="0"/>
                        <a:ea typeface="Calibri" charset="0"/>
                        <a:cs typeface="Calibri" charset="0"/>
                      </a:endParaRPr>
                    </a:p>
                  </a:txBody>
                  <a:tcPr marL="137160" marR="137160" marT="64008" marB="64008" anchor="ctr">
                    <a:lnL w="9525" cap="flat" cmpd="sng" algn="ctr">
                      <a:solidFill>
                        <a:srgbClr val="D9DFDA"/>
                      </a:solidFill>
                      <a:prstDash val="solid"/>
                      <a:round/>
                      <a:headEnd type="none" w="med" len="med"/>
                      <a:tailEnd type="none" w="med" len="med"/>
                    </a:lnL>
                    <a:lnR w="9525" cap="flat" cmpd="sng" algn="ctr">
                      <a:solidFill>
                        <a:srgbClr val="D9DFDA"/>
                      </a:solidFill>
                      <a:prstDash val="solid"/>
                      <a:round/>
                      <a:headEnd type="none" w="med" len="med"/>
                      <a:tailEnd type="none" w="med" len="med"/>
                    </a:lnR>
                    <a:lnT w="9525" cap="flat" cmpd="sng" algn="ctr">
                      <a:solidFill>
                        <a:srgbClr val="D9DFDA"/>
                      </a:solidFill>
                      <a:prstDash val="solid"/>
                      <a:round/>
                      <a:headEnd type="none" w="med" len="med"/>
                      <a:tailEnd type="none" w="med" len="med"/>
                    </a:lnT>
                    <a:lnB w="9525" cap="flat" cmpd="sng" algn="ctr">
                      <a:solidFill>
                        <a:srgbClr val="D9DFDA"/>
                      </a:solidFill>
                      <a:prstDash val="solid"/>
                      <a:round/>
                      <a:headEnd type="none" w="med" len="med"/>
                      <a:tailEnd type="none" w="med" len="med"/>
                    </a:lnB>
                    <a:solidFill>
                      <a:srgbClr val="FFFFFF"/>
                    </a:solidFill>
                  </a:tcPr>
                </a:tc>
                <a:tc>
                  <a:txBody>
                    <a:bodyPr/>
                    <a:lstStyle/>
                    <a:p>
                      <a:pPr marL="0" indent="0">
                        <a:buNone/>
                      </a:pPr>
                      <a:r>
                        <a:rPr lang="en-US" sz="1400" dirty="0">
                          <a:solidFill>
                            <a:srgbClr val="3D4F52"/>
                          </a:solidFill>
                          <a:latin typeface="Calibri" pitchFamily="34" charset="0"/>
                          <a:ea typeface="Calibri" pitchFamily="34" charset="-122"/>
                          <a:cs typeface="Calibri" pitchFamily="34" charset="-120"/>
                        </a:rPr>
                        <a:t>On-lending to farmers and agri-businesses: 2,700 loans to emerging farmers, ~14,000 jobs planned</a:t>
                      </a:r>
                      <a:endParaRPr lang="en-US" sz="1400" dirty="0">
                        <a:latin typeface="Calibri" charset="0"/>
                        <a:ea typeface="Calibri" charset="0"/>
                        <a:cs typeface="Calibri" charset="0"/>
                      </a:endParaRPr>
                    </a:p>
                  </a:txBody>
                  <a:tcPr marL="137160" marR="137160" marT="64008" marB="64008" anchor="ctr">
                    <a:lnL w="9525" cap="flat" cmpd="sng" algn="ctr">
                      <a:solidFill>
                        <a:srgbClr val="D9DFDA"/>
                      </a:solidFill>
                      <a:prstDash val="solid"/>
                      <a:round/>
                      <a:headEnd type="none" w="med" len="med"/>
                      <a:tailEnd type="none" w="med" len="med"/>
                    </a:lnL>
                    <a:lnR w="9525" cap="flat" cmpd="sng" algn="ctr">
                      <a:solidFill>
                        <a:srgbClr val="D9DFDA"/>
                      </a:solidFill>
                      <a:prstDash val="solid"/>
                      <a:round/>
                      <a:headEnd type="none" w="med" len="med"/>
                      <a:tailEnd type="none" w="med" len="med"/>
                    </a:lnR>
                    <a:lnT w="9525" cap="flat" cmpd="sng" algn="ctr">
                      <a:solidFill>
                        <a:srgbClr val="D9DFDA"/>
                      </a:solidFill>
                      <a:prstDash val="solid"/>
                      <a:round/>
                      <a:headEnd type="none" w="med" len="med"/>
                      <a:tailEnd type="none" w="med" len="med"/>
                    </a:lnT>
                    <a:lnB w="9525" cap="flat" cmpd="sng" algn="ctr">
                      <a:solidFill>
                        <a:srgbClr val="D9DFDA"/>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566928">
                <a:tc>
                  <a:txBody>
                    <a:bodyPr/>
                    <a:lstStyle/>
                    <a:p>
                      <a:pPr marL="0" indent="0">
                        <a:buNone/>
                      </a:pPr>
                      <a:r>
                        <a:rPr lang="en-US" sz="1400" b="1" dirty="0">
                          <a:solidFill>
                            <a:srgbClr val="14262A"/>
                          </a:solidFill>
                          <a:latin typeface="Calibri" pitchFamily="34" charset="0"/>
                          <a:ea typeface="Calibri" pitchFamily="34" charset="-122"/>
                          <a:cs typeface="Calibri" pitchFamily="34" charset="-120"/>
                        </a:rPr>
                        <a:t>Equity to grow the balance sheet</a:t>
                      </a:r>
                      <a:endParaRPr lang="en-US" sz="1400" dirty="0">
                        <a:latin typeface="Calibri" charset="0"/>
                        <a:ea typeface="Calibri" charset="0"/>
                        <a:cs typeface="Calibri" charset="0"/>
                      </a:endParaRPr>
                    </a:p>
                  </a:txBody>
                  <a:tcPr marL="137160" marR="137160" marT="64008" marB="64008" anchor="ctr">
                    <a:lnL w="9525" cap="flat" cmpd="sng" algn="ctr">
                      <a:solidFill>
                        <a:srgbClr val="D9DFDA"/>
                      </a:solidFill>
                      <a:prstDash val="solid"/>
                      <a:round/>
                      <a:headEnd type="none" w="med" len="med"/>
                      <a:tailEnd type="none" w="med" len="med"/>
                    </a:lnL>
                    <a:lnR w="9525" cap="flat" cmpd="sng" algn="ctr">
                      <a:solidFill>
                        <a:srgbClr val="D9DFDA"/>
                      </a:solidFill>
                      <a:prstDash val="solid"/>
                      <a:round/>
                      <a:headEnd type="none" w="med" len="med"/>
                      <a:tailEnd type="none" w="med" len="med"/>
                    </a:lnR>
                    <a:lnT w="9525" cap="flat" cmpd="sng" algn="ctr">
                      <a:solidFill>
                        <a:srgbClr val="D9DFDA"/>
                      </a:solidFill>
                      <a:prstDash val="solid"/>
                      <a:round/>
                      <a:headEnd type="none" w="med" len="med"/>
                      <a:tailEnd type="none" w="med" len="med"/>
                    </a:lnT>
                    <a:lnB w="9525" cap="flat" cmpd="sng" algn="ctr">
                      <a:solidFill>
                        <a:srgbClr val="D9DFDA"/>
                      </a:solidFill>
                      <a:prstDash val="solid"/>
                      <a:round/>
                      <a:headEnd type="none" w="med" len="med"/>
                      <a:tailEnd type="none" w="med" len="med"/>
                    </a:lnB>
                    <a:solidFill>
                      <a:srgbClr val="F3F5F4"/>
                    </a:solidFill>
                  </a:tcPr>
                </a:tc>
                <a:tc>
                  <a:txBody>
                    <a:bodyPr/>
                    <a:lstStyle/>
                    <a:p>
                      <a:pPr marL="0" indent="0">
                        <a:buNone/>
                      </a:pPr>
                      <a:r>
                        <a:rPr lang="en-US" sz="1400" b="1" dirty="0">
                          <a:solidFill>
                            <a:srgbClr val="0E4F51"/>
                          </a:solidFill>
                          <a:latin typeface="Calibri" pitchFamily="34" charset="0"/>
                          <a:ea typeface="Calibri" pitchFamily="34" charset="-122"/>
                          <a:cs typeface="Calibri" pitchFamily="34" charset="-120"/>
                        </a:rPr>
                        <a:t>TADB · Tanzania · $66M (2023)</a:t>
                      </a:r>
                      <a:endParaRPr lang="en-US" sz="1400" dirty="0">
                        <a:latin typeface="Calibri" charset="0"/>
                        <a:ea typeface="Calibri" charset="0"/>
                        <a:cs typeface="Calibri" charset="0"/>
                      </a:endParaRPr>
                    </a:p>
                  </a:txBody>
                  <a:tcPr marL="137160" marR="137160" marT="64008" marB="64008" anchor="ctr">
                    <a:lnL w="9525" cap="flat" cmpd="sng" algn="ctr">
                      <a:solidFill>
                        <a:srgbClr val="D9DFDA"/>
                      </a:solidFill>
                      <a:prstDash val="solid"/>
                      <a:round/>
                      <a:headEnd type="none" w="med" len="med"/>
                      <a:tailEnd type="none" w="med" len="med"/>
                    </a:lnL>
                    <a:lnR w="9525" cap="flat" cmpd="sng" algn="ctr">
                      <a:solidFill>
                        <a:srgbClr val="D9DFDA"/>
                      </a:solidFill>
                      <a:prstDash val="solid"/>
                      <a:round/>
                      <a:headEnd type="none" w="med" len="med"/>
                      <a:tailEnd type="none" w="med" len="med"/>
                    </a:lnR>
                    <a:lnT w="9525" cap="flat" cmpd="sng" algn="ctr">
                      <a:solidFill>
                        <a:srgbClr val="D9DFDA"/>
                      </a:solidFill>
                      <a:prstDash val="solid"/>
                      <a:round/>
                      <a:headEnd type="none" w="med" len="med"/>
                      <a:tailEnd type="none" w="med" len="med"/>
                    </a:lnT>
                    <a:lnB w="9525" cap="flat" cmpd="sng" algn="ctr">
                      <a:solidFill>
                        <a:srgbClr val="D9DFDA"/>
                      </a:solidFill>
                      <a:prstDash val="solid"/>
                      <a:round/>
                      <a:headEnd type="none" w="med" len="med"/>
                      <a:tailEnd type="none" w="med" len="med"/>
                    </a:lnB>
                    <a:solidFill>
                      <a:srgbClr val="F3F5F4"/>
                    </a:solidFill>
                  </a:tcPr>
                </a:tc>
                <a:tc>
                  <a:txBody>
                    <a:bodyPr/>
                    <a:lstStyle/>
                    <a:p>
                      <a:pPr marL="0" indent="0">
                        <a:buNone/>
                      </a:pPr>
                      <a:r>
                        <a:rPr lang="en-US" sz="1400" dirty="0">
                          <a:solidFill>
                            <a:srgbClr val="3D4F52"/>
                          </a:solidFill>
                          <a:latin typeface="Calibri" pitchFamily="34" charset="0"/>
                          <a:ea typeface="Calibri" pitchFamily="34" charset="-122"/>
                          <a:cs typeface="Calibri" pitchFamily="34" charset="-120"/>
                        </a:rPr>
                        <a:t>More capital for agricultural lending, plus $0.95M AFAWA and $0.25M climate TA</a:t>
                      </a:r>
                      <a:endParaRPr lang="en-US" sz="1400" dirty="0">
                        <a:latin typeface="Calibri" charset="0"/>
                        <a:ea typeface="Calibri" charset="0"/>
                        <a:cs typeface="Calibri" charset="0"/>
                      </a:endParaRPr>
                    </a:p>
                  </a:txBody>
                  <a:tcPr marL="137160" marR="137160" marT="64008" marB="64008" anchor="ctr">
                    <a:lnL w="9525" cap="flat" cmpd="sng" algn="ctr">
                      <a:solidFill>
                        <a:srgbClr val="D9DFDA"/>
                      </a:solidFill>
                      <a:prstDash val="solid"/>
                      <a:round/>
                      <a:headEnd type="none" w="med" len="med"/>
                      <a:tailEnd type="none" w="med" len="med"/>
                    </a:lnL>
                    <a:lnR w="9525" cap="flat" cmpd="sng" algn="ctr">
                      <a:solidFill>
                        <a:srgbClr val="D9DFDA"/>
                      </a:solidFill>
                      <a:prstDash val="solid"/>
                      <a:round/>
                      <a:headEnd type="none" w="med" len="med"/>
                      <a:tailEnd type="none" w="med" len="med"/>
                    </a:lnR>
                    <a:lnT w="9525" cap="flat" cmpd="sng" algn="ctr">
                      <a:solidFill>
                        <a:srgbClr val="D9DFDA"/>
                      </a:solidFill>
                      <a:prstDash val="solid"/>
                      <a:round/>
                      <a:headEnd type="none" w="med" len="med"/>
                      <a:tailEnd type="none" w="med" len="med"/>
                    </a:lnT>
                    <a:lnB w="9525" cap="flat" cmpd="sng" algn="ctr">
                      <a:solidFill>
                        <a:srgbClr val="D9DFDA"/>
                      </a:solidFill>
                      <a:prstDash val="solid"/>
                      <a:round/>
                      <a:headEnd type="none" w="med" len="med"/>
                      <a:tailEnd type="none" w="med" len="med"/>
                    </a:lnB>
                    <a:solidFill>
                      <a:srgbClr val="F3F5F4"/>
                    </a:solidFill>
                  </a:tcPr>
                </a:tc>
                <a:extLst>
                  <a:ext uri="{0D108BD9-81ED-4DB2-BD59-A6C34878D82A}">
                    <a16:rowId xmlns:a16="http://schemas.microsoft.com/office/drawing/2014/main" val="10002"/>
                  </a:ext>
                </a:extLst>
              </a:tr>
              <a:tr h="566928">
                <a:tc>
                  <a:txBody>
                    <a:bodyPr/>
                    <a:lstStyle/>
                    <a:p>
                      <a:pPr marL="0" indent="0">
                        <a:buNone/>
                      </a:pPr>
                      <a:r>
                        <a:rPr lang="en-US" sz="1400" b="1" dirty="0">
                          <a:solidFill>
                            <a:srgbClr val="14262A"/>
                          </a:solidFill>
                          <a:latin typeface="Calibri" pitchFamily="34" charset="0"/>
                          <a:ea typeface="Calibri" pitchFamily="34" charset="-122"/>
                          <a:cs typeface="Calibri" pitchFamily="34" charset="-120"/>
                        </a:rPr>
                        <a:t>Gender credit line with concessional capital</a:t>
                      </a:r>
                      <a:endParaRPr lang="en-US" sz="1400" dirty="0">
                        <a:latin typeface="Calibri" charset="0"/>
                        <a:ea typeface="Calibri" charset="0"/>
                        <a:cs typeface="Calibri" charset="0"/>
                      </a:endParaRPr>
                    </a:p>
                  </a:txBody>
                  <a:tcPr marL="137160" marR="137160" marT="64008" marB="64008" anchor="ctr">
                    <a:lnL w="9525" cap="flat" cmpd="sng" algn="ctr">
                      <a:solidFill>
                        <a:srgbClr val="D9DFDA"/>
                      </a:solidFill>
                      <a:prstDash val="solid"/>
                      <a:round/>
                      <a:headEnd type="none" w="med" len="med"/>
                      <a:tailEnd type="none" w="med" len="med"/>
                    </a:lnL>
                    <a:lnR w="9525" cap="flat" cmpd="sng" algn="ctr">
                      <a:solidFill>
                        <a:srgbClr val="D9DFDA"/>
                      </a:solidFill>
                      <a:prstDash val="solid"/>
                      <a:round/>
                      <a:headEnd type="none" w="med" len="med"/>
                      <a:tailEnd type="none" w="med" len="med"/>
                    </a:lnR>
                    <a:lnT w="9525" cap="flat" cmpd="sng" algn="ctr">
                      <a:solidFill>
                        <a:srgbClr val="D9DFDA"/>
                      </a:solidFill>
                      <a:prstDash val="solid"/>
                      <a:round/>
                      <a:headEnd type="none" w="med" len="med"/>
                      <a:tailEnd type="none" w="med" len="med"/>
                    </a:lnT>
                    <a:lnB w="9525" cap="flat" cmpd="sng" algn="ctr">
                      <a:solidFill>
                        <a:srgbClr val="D9DFDA"/>
                      </a:solidFill>
                      <a:prstDash val="solid"/>
                      <a:round/>
                      <a:headEnd type="none" w="med" len="med"/>
                      <a:tailEnd type="none" w="med" len="med"/>
                    </a:lnB>
                    <a:solidFill>
                      <a:srgbClr val="FFFFFF"/>
                    </a:solidFill>
                  </a:tcPr>
                </a:tc>
                <a:tc>
                  <a:txBody>
                    <a:bodyPr/>
                    <a:lstStyle/>
                    <a:p>
                      <a:pPr marL="0" indent="0">
                        <a:buNone/>
                      </a:pPr>
                      <a:r>
                        <a:rPr lang="en-US" sz="1400" b="1" dirty="0">
                          <a:solidFill>
                            <a:srgbClr val="0E4F51"/>
                          </a:solidFill>
                          <a:latin typeface="Calibri" pitchFamily="34" charset="0"/>
                          <a:ea typeface="Calibri" pitchFamily="34" charset="-122"/>
                          <a:cs typeface="Calibri" pitchFamily="34" charset="-120"/>
                        </a:rPr>
                        <a:t>Development Bank of Nigeria · $61M (2026)</a:t>
                      </a:r>
                      <a:endParaRPr lang="en-US" sz="1400" dirty="0">
                        <a:latin typeface="Calibri" charset="0"/>
                        <a:ea typeface="Calibri" charset="0"/>
                        <a:cs typeface="Calibri" charset="0"/>
                      </a:endParaRPr>
                    </a:p>
                  </a:txBody>
                  <a:tcPr marL="137160" marR="137160" marT="64008" marB="64008" anchor="ctr">
                    <a:lnL w="9525" cap="flat" cmpd="sng" algn="ctr">
                      <a:solidFill>
                        <a:srgbClr val="D9DFDA"/>
                      </a:solidFill>
                      <a:prstDash val="solid"/>
                      <a:round/>
                      <a:headEnd type="none" w="med" len="med"/>
                      <a:tailEnd type="none" w="med" len="med"/>
                    </a:lnL>
                    <a:lnR w="9525" cap="flat" cmpd="sng" algn="ctr">
                      <a:solidFill>
                        <a:srgbClr val="D9DFDA"/>
                      </a:solidFill>
                      <a:prstDash val="solid"/>
                      <a:round/>
                      <a:headEnd type="none" w="med" len="med"/>
                      <a:tailEnd type="none" w="med" len="med"/>
                    </a:lnR>
                    <a:lnT w="9525" cap="flat" cmpd="sng" algn="ctr">
                      <a:solidFill>
                        <a:srgbClr val="D9DFDA"/>
                      </a:solidFill>
                      <a:prstDash val="solid"/>
                      <a:round/>
                      <a:headEnd type="none" w="med" len="med"/>
                      <a:tailEnd type="none" w="med" len="med"/>
                    </a:lnT>
                    <a:lnB w="9525" cap="flat" cmpd="sng" algn="ctr">
                      <a:solidFill>
                        <a:srgbClr val="D9DFDA"/>
                      </a:solidFill>
                      <a:prstDash val="solid"/>
                      <a:round/>
                      <a:headEnd type="none" w="med" len="med"/>
                      <a:tailEnd type="none" w="med" len="med"/>
                    </a:lnB>
                    <a:solidFill>
                      <a:srgbClr val="FFFFFF"/>
                    </a:solidFill>
                  </a:tcPr>
                </a:tc>
                <a:tc>
                  <a:txBody>
                    <a:bodyPr/>
                    <a:lstStyle/>
                    <a:p>
                      <a:pPr marL="0" indent="0">
                        <a:buNone/>
                      </a:pPr>
                      <a:r>
                        <a:rPr lang="en-US" sz="1400" dirty="0">
                          <a:solidFill>
                            <a:srgbClr val="3D4F52"/>
                          </a:solidFill>
                          <a:latin typeface="Calibri" pitchFamily="34" charset="0"/>
                          <a:ea typeface="Calibri" pitchFamily="34" charset="-122"/>
                          <a:cs typeface="Calibri" pitchFamily="34" charset="-120"/>
                        </a:rPr>
                        <a:t>$50M line, $8M ACFM, $3M grant; DBN lent ₦300bn to ~180,000 MSMEs in 2025</a:t>
                      </a:r>
                      <a:endParaRPr lang="en-US" sz="1400" dirty="0">
                        <a:latin typeface="Calibri" charset="0"/>
                        <a:ea typeface="Calibri" charset="0"/>
                        <a:cs typeface="Calibri" charset="0"/>
                      </a:endParaRPr>
                    </a:p>
                  </a:txBody>
                  <a:tcPr marL="137160" marR="137160" marT="64008" marB="64008" anchor="ctr">
                    <a:lnL w="9525" cap="flat" cmpd="sng" algn="ctr">
                      <a:solidFill>
                        <a:srgbClr val="D9DFDA"/>
                      </a:solidFill>
                      <a:prstDash val="solid"/>
                      <a:round/>
                      <a:headEnd type="none" w="med" len="med"/>
                      <a:tailEnd type="none" w="med" len="med"/>
                    </a:lnL>
                    <a:lnR w="9525" cap="flat" cmpd="sng" algn="ctr">
                      <a:solidFill>
                        <a:srgbClr val="D9DFDA"/>
                      </a:solidFill>
                      <a:prstDash val="solid"/>
                      <a:round/>
                      <a:headEnd type="none" w="med" len="med"/>
                      <a:tailEnd type="none" w="med" len="med"/>
                    </a:lnR>
                    <a:lnT w="9525" cap="flat" cmpd="sng" algn="ctr">
                      <a:solidFill>
                        <a:srgbClr val="D9DFDA"/>
                      </a:solidFill>
                      <a:prstDash val="solid"/>
                      <a:round/>
                      <a:headEnd type="none" w="med" len="med"/>
                      <a:tailEnd type="none" w="med" len="med"/>
                    </a:lnT>
                    <a:lnB w="9525" cap="flat" cmpd="sng" algn="ctr">
                      <a:solidFill>
                        <a:srgbClr val="D9DFDA"/>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566928">
                <a:tc>
                  <a:txBody>
                    <a:bodyPr/>
                    <a:lstStyle/>
                    <a:p>
                      <a:pPr marL="0" indent="0">
                        <a:buNone/>
                      </a:pPr>
                      <a:r>
                        <a:rPr lang="en-US" sz="1400" b="1" dirty="0">
                          <a:solidFill>
                            <a:srgbClr val="14262A"/>
                          </a:solidFill>
                          <a:latin typeface="Calibri" pitchFamily="34" charset="0"/>
                          <a:ea typeface="Calibri" pitchFamily="34" charset="-122"/>
                          <a:cs typeface="Calibri" pitchFamily="34" charset="-120"/>
                        </a:rPr>
                        <a:t>Portfolio risk-sharing guarantee</a:t>
                      </a:r>
                      <a:endParaRPr lang="en-US" sz="1400" dirty="0">
                        <a:latin typeface="Calibri" charset="0"/>
                        <a:ea typeface="Calibri" charset="0"/>
                        <a:cs typeface="Calibri" charset="0"/>
                      </a:endParaRPr>
                    </a:p>
                  </a:txBody>
                  <a:tcPr marL="137160" marR="137160" marT="64008" marB="64008" anchor="ctr">
                    <a:lnL w="9525" cap="flat" cmpd="sng" algn="ctr">
                      <a:solidFill>
                        <a:srgbClr val="D9DFDA"/>
                      </a:solidFill>
                      <a:prstDash val="solid"/>
                      <a:round/>
                      <a:headEnd type="none" w="med" len="med"/>
                      <a:tailEnd type="none" w="med" len="med"/>
                    </a:lnL>
                    <a:lnR w="9525" cap="flat" cmpd="sng" algn="ctr">
                      <a:solidFill>
                        <a:srgbClr val="D9DFDA"/>
                      </a:solidFill>
                      <a:prstDash val="solid"/>
                      <a:round/>
                      <a:headEnd type="none" w="med" len="med"/>
                      <a:tailEnd type="none" w="med" len="med"/>
                    </a:lnR>
                    <a:lnT w="9525" cap="flat" cmpd="sng" algn="ctr">
                      <a:solidFill>
                        <a:srgbClr val="D9DFDA"/>
                      </a:solidFill>
                      <a:prstDash val="solid"/>
                      <a:round/>
                      <a:headEnd type="none" w="med" len="med"/>
                      <a:tailEnd type="none" w="med" len="med"/>
                    </a:lnT>
                    <a:lnB w="9525" cap="flat" cmpd="sng" algn="ctr">
                      <a:solidFill>
                        <a:srgbClr val="D9DFDA"/>
                      </a:solidFill>
                      <a:prstDash val="solid"/>
                      <a:round/>
                      <a:headEnd type="none" w="med" len="med"/>
                      <a:tailEnd type="none" w="med" len="med"/>
                    </a:lnB>
                    <a:solidFill>
                      <a:srgbClr val="F3F5F4"/>
                    </a:solidFill>
                  </a:tcPr>
                </a:tc>
                <a:tc>
                  <a:txBody>
                    <a:bodyPr/>
                    <a:lstStyle/>
                    <a:p>
                      <a:pPr marL="0" indent="0">
                        <a:buNone/>
                      </a:pPr>
                      <a:r>
                        <a:rPr lang="en-US" sz="1400" b="1" dirty="0">
                          <a:solidFill>
                            <a:srgbClr val="0E4F51"/>
                          </a:solidFill>
                          <a:latin typeface="Calibri" pitchFamily="34" charset="0"/>
                          <a:ea typeface="Calibri" pitchFamily="34" charset="-122"/>
                          <a:cs typeface="Calibri" pitchFamily="34" charset="-120"/>
                        </a:rPr>
                        <a:t>Uganda Development Bank · UGX 16bn (~$5M, 2024)</a:t>
                      </a:r>
                      <a:endParaRPr lang="en-US" sz="1400" dirty="0">
                        <a:latin typeface="Calibri" charset="0"/>
                        <a:ea typeface="Calibri" charset="0"/>
                        <a:cs typeface="Calibri" charset="0"/>
                      </a:endParaRPr>
                    </a:p>
                  </a:txBody>
                  <a:tcPr marL="137160" marR="137160" marT="64008" marB="64008" anchor="ctr">
                    <a:lnL w="9525" cap="flat" cmpd="sng" algn="ctr">
                      <a:solidFill>
                        <a:srgbClr val="D9DFDA"/>
                      </a:solidFill>
                      <a:prstDash val="solid"/>
                      <a:round/>
                      <a:headEnd type="none" w="med" len="med"/>
                      <a:tailEnd type="none" w="med" len="med"/>
                    </a:lnL>
                    <a:lnR w="9525" cap="flat" cmpd="sng" algn="ctr">
                      <a:solidFill>
                        <a:srgbClr val="D9DFDA"/>
                      </a:solidFill>
                      <a:prstDash val="solid"/>
                      <a:round/>
                      <a:headEnd type="none" w="med" len="med"/>
                      <a:tailEnd type="none" w="med" len="med"/>
                    </a:lnR>
                    <a:lnT w="9525" cap="flat" cmpd="sng" algn="ctr">
                      <a:solidFill>
                        <a:srgbClr val="D9DFDA"/>
                      </a:solidFill>
                      <a:prstDash val="solid"/>
                      <a:round/>
                      <a:headEnd type="none" w="med" len="med"/>
                      <a:tailEnd type="none" w="med" len="med"/>
                    </a:lnT>
                    <a:lnB w="9525" cap="flat" cmpd="sng" algn="ctr">
                      <a:solidFill>
                        <a:srgbClr val="D9DFDA"/>
                      </a:solidFill>
                      <a:prstDash val="solid"/>
                      <a:round/>
                      <a:headEnd type="none" w="med" len="med"/>
                      <a:tailEnd type="none" w="med" len="med"/>
                    </a:lnB>
                    <a:solidFill>
                      <a:srgbClr val="F3F5F4"/>
                    </a:solidFill>
                  </a:tcPr>
                </a:tc>
                <a:tc>
                  <a:txBody>
                    <a:bodyPr/>
                    <a:lstStyle/>
                    <a:p>
                      <a:pPr marL="0" indent="0">
                        <a:buNone/>
                      </a:pPr>
                      <a:r>
                        <a:rPr lang="en-US" sz="1400" dirty="0">
                          <a:solidFill>
                            <a:srgbClr val="3D4F52"/>
                          </a:solidFill>
                          <a:latin typeface="Calibri" pitchFamily="34" charset="0"/>
                          <a:ea typeface="Calibri" pitchFamily="34" charset="-122"/>
                          <a:cs typeface="Calibri" pitchFamily="34" charset="-120"/>
                        </a:rPr>
                        <a:t>AFAWA guarantee via AGF covering loans to women-, youth-led and green SMEs</a:t>
                      </a:r>
                      <a:endParaRPr lang="en-US" sz="1400" dirty="0">
                        <a:latin typeface="Calibri" charset="0"/>
                        <a:ea typeface="Calibri" charset="0"/>
                        <a:cs typeface="Calibri" charset="0"/>
                      </a:endParaRPr>
                    </a:p>
                  </a:txBody>
                  <a:tcPr marL="137160" marR="137160" marT="64008" marB="64008" anchor="ctr">
                    <a:lnL w="9525" cap="flat" cmpd="sng" algn="ctr">
                      <a:solidFill>
                        <a:srgbClr val="D9DFDA"/>
                      </a:solidFill>
                      <a:prstDash val="solid"/>
                      <a:round/>
                      <a:headEnd type="none" w="med" len="med"/>
                      <a:tailEnd type="none" w="med" len="med"/>
                    </a:lnL>
                    <a:lnR w="9525" cap="flat" cmpd="sng" algn="ctr">
                      <a:solidFill>
                        <a:srgbClr val="D9DFDA"/>
                      </a:solidFill>
                      <a:prstDash val="solid"/>
                      <a:round/>
                      <a:headEnd type="none" w="med" len="med"/>
                      <a:tailEnd type="none" w="med" len="med"/>
                    </a:lnR>
                    <a:lnT w="9525" cap="flat" cmpd="sng" algn="ctr">
                      <a:solidFill>
                        <a:srgbClr val="D9DFDA"/>
                      </a:solidFill>
                      <a:prstDash val="solid"/>
                      <a:round/>
                      <a:headEnd type="none" w="med" len="med"/>
                      <a:tailEnd type="none" w="med" len="med"/>
                    </a:lnT>
                    <a:lnB w="9525" cap="flat" cmpd="sng" algn="ctr">
                      <a:solidFill>
                        <a:srgbClr val="D9DFDA"/>
                      </a:solidFill>
                      <a:prstDash val="solid"/>
                      <a:round/>
                      <a:headEnd type="none" w="med" len="med"/>
                      <a:tailEnd type="none" w="med" len="med"/>
                    </a:lnB>
                    <a:solidFill>
                      <a:srgbClr val="F3F5F4"/>
                    </a:solidFill>
                  </a:tcPr>
                </a:tc>
                <a:extLst>
                  <a:ext uri="{0D108BD9-81ED-4DB2-BD59-A6C34878D82A}">
                    <a16:rowId xmlns:a16="http://schemas.microsoft.com/office/drawing/2014/main" val="10004"/>
                  </a:ext>
                </a:extLst>
              </a:tr>
              <a:tr h="566928">
                <a:tc>
                  <a:txBody>
                    <a:bodyPr/>
                    <a:lstStyle/>
                    <a:p>
                      <a:pPr marL="0" indent="0">
                        <a:buNone/>
                      </a:pPr>
                      <a:r>
                        <a:rPr lang="en-US" sz="1400" b="1" dirty="0">
                          <a:solidFill>
                            <a:srgbClr val="14262A"/>
                          </a:solidFill>
                          <a:latin typeface="Calibri" pitchFamily="34" charset="0"/>
                          <a:ea typeface="Calibri" pitchFamily="34" charset="-122"/>
                          <a:cs typeface="Calibri" pitchFamily="34" charset="-120"/>
                        </a:rPr>
                        <a:t>Regional trade finance line</a:t>
                      </a:r>
                      <a:endParaRPr lang="en-US" sz="1400" dirty="0">
                        <a:latin typeface="Calibri" charset="0"/>
                        <a:ea typeface="Calibri" charset="0"/>
                        <a:cs typeface="Calibri" charset="0"/>
                      </a:endParaRPr>
                    </a:p>
                  </a:txBody>
                  <a:tcPr marL="137160" marR="137160" marT="64008" marB="64008" anchor="ctr">
                    <a:lnL w="9525" cap="flat" cmpd="sng" algn="ctr">
                      <a:solidFill>
                        <a:srgbClr val="D9DFDA"/>
                      </a:solidFill>
                      <a:prstDash val="solid"/>
                      <a:round/>
                      <a:headEnd type="none" w="med" len="med"/>
                      <a:tailEnd type="none" w="med" len="med"/>
                    </a:lnL>
                    <a:lnR w="9525" cap="flat" cmpd="sng" algn="ctr">
                      <a:solidFill>
                        <a:srgbClr val="D9DFDA"/>
                      </a:solidFill>
                      <a:prstDash val="solid"/>
                      <a:round/>
                      <a:headEnd type="none" w="med" len="med"/>
                      <a:tailEnd type="none" w="med" len="med"/>
                    </a:lnR>
                    <a:lnT w="9525" cap="flat" cmpd="sng" algn="ctr">
                      <a:solidFill>
                        <a:srgbClr val="D9DFDA"/>
                      </a:solidFill>
                      <a:prstDash val="solid"/>
                      <a:round/>
                      <a:headEnd type="none" w="med" len="med"/>
                      <a:tailEnd type="none" w="med" len="med"/>
                    </a:lnT>
                    <a:lnB w="9525" cap="flat" cmpd="sng" algn="ctr">
                      <a:solidFill>
                        <a:srgbClr val="D9DFDA"/>
                      </a:solidFill>
                      <a:prstDash val="solid"/>
                      <a:round/>
                      <a:headEnd type="none" w="med" len="med"/>
                      <a:tailEnd type="none" w="med" len="med"/>
                    </a:lnB>
                    <a:solidFill>
                      <a:srgbClr val="FFFFFF"/>
                    </a:solidFill>
                  </a:tcPr>
                </a:tc>
                <a:tc>
                  <a:txBody>
                    <a:bodyPr/>
                    <a:lstStyle/>
                    <a:p>
                      <a:pPr marL="0" indent="0">
                        <a:buNone/>
                      </a:pPr>
                      <a:r>
                        <a:rPr lang="en-US" sz="1400" b="1" dirty="0">
                          <a:solidFill>
                            <a:srgbClr val="0E4F51"/>
                          </a:solidFill>
                          <a:latin typeface="Calibri" pitchFamily="34" charset="0"/>
                          <a:ea typeface="Calibri" pitchFamily="34" charset="-122"/>
                          <a:cs typeface="Calibri" pitchFamily="34" charset="-120"/>
                        </a:rPr>
                        <a:t>EBID · ECOWAS · $50M + €50M (2023)</a:t>
                      </a:r>
                      <a:endParaRPr lang="en-US" sz="1400" dirty="0">
                        <a:latin typeface="Calibri" charset="0"/>
                        <a:ea typeface="Calibri" charset="0"/>
                        <a:cs typeface="Calibri" charset="0"/>
                      </a:endParaRPr>
                    </a:p>
                  </a:txBody>
                  <a:tcPr marL="137160" marR="137160" marT="64008" marB="64008" anchor="ctr">
                    <a:lnL w="9525" cap="flat" cmpd="sng" algn="ctr">
                      <a:solidFill>
                        <a:srgbClr val="D9DFDA"/>
                      </a:solidFill>
                      <a:prstDash val="solid"/>
                      <a:round/>
                      <a:headEnd type="none" w="med" len="med"/>
                      <a:tailEnd type="none" w="med" len="med"/>
                    </a:lnL>
                    <a:lnR w="9525" cap="flat" cmpd="sng" algn="ctr">
                      <a:solidFill>
                        <a:srgbClr val="D9DFDA"/>
                      </a:solidFill>
                      <a:prstDash val="solid"/>
                      <a:round/>
                      <a:headEnd type="none" w="med" len="med"/>
                      <a:tailEnd type="none" w="med" len="med"/>
                    </a:lnR>
                    <a:lnT w="9525" cap="flat" cmpd="sng" algn="ctr">
                      <a:solidFill>
                        <a:srgbClr val="D9DFDA"/>
                      </a:solidFill>
                      <a:prstDash val="solid"/>
                      <a:round/>
                      <a:headEnd type="none" w="med" len="med"/>
                      <a:tailEnd type="none" w="med" len="med"/>
                    </a:lnT>
                    <a:lnB w="9525" cap="flat" cmpd="sng" algn="ctr">
                      <a:solidFill>
                        <a:srgbClr val="D9DFDA"/>
                      </a:solidFill>
                      <a:prstDash val="solid"/>
                      <a:round/>
                      <a:headEnd type="none" w="med" len="med"/>
                      <a:tailEnd type="none" w="med" len="med"/>
                    </a:lnB>
                    <a:solidFill>
                      <a:srgbClr val="FFFFFF"/>
                    </a:solidFill>
                  </a:tcPr>
                </a:tc>
                <a:tc>
                  <a:txBody>
                    <a:bodyPr/>
                    <a:lstStyle/>
                    <a:p>
                      <a:pPr marL="0" indent="0">
                        <a:buNone/>
                      </a:pPr>
                      <a:r>
                        <a:rPr lang="en-US" sz="1400" dirty="0">
                          <a:solidFill>
                            <a:srgbClr val="3D4F52"/>
                          </a:solidFill>
                          <a:latin typeface="Calibri" pitchFamily="34" charset="0"/>
                          <a:ea typeface="Calibri" pitchFamily="34" charset="-122"/>
                          <a:cs typeface="Calibri" pitchFamily="34" charset="-120"/>
                        </a:rPr>
                        <a:t>On-lent through local banks to agri value chains in 15 states</a:t>
                      </a:r>
                      <a:endParaRPr lang="en-US" sz="1400" dirty="0">
                        <a:latin typeface="Calibri" charset="0"/>
                        <a:ea typeface="Calibri" charset="0"/>
                        <a:cs typeface="Calibri" charset="0"/>
                      </a:endParaRPr>
                    </a:p>
                  </a:txBody>
                  <a:tcPr marL="137160" marR="137160" marT="64008" marB="64008" anchor="ctr">
                    <a:lnL w="9525" cap="flat" cmpd="sng" algn="ctr">
                      <a:solidFill>
                        <a:srgbClr val="D9DFDA"/>
                      </a:solidFill>
                      <a:prstDash val="solid"/>
                      <a:round/>
                      <a:headEnd type="none" w="med" len="med"/>
                      <a:tailEnd type="none" w="med" len="med"/>
                    </a:lnL>
                    <a:lnR w="9525" cap="flat" cmpd="sng" algn="ctr">
                      <a:solidFill>
                        <a:srgbClr val="D9DFDA"/>
                      </a:solidFill>
                      <a:prstDash val="solid"/>
                      <a:round/>
                      <a:headEnd type="none" w="med" len="med"/>
                      <a:tailEnd type="none" w="med" len="med"/>
                    </a:lnR>
                    <a:lnT w="9525" cap="flat" cmpd="sng" algn="ctr">
                      <a:solidFill>
                        <a:srgbClr val="D9DFDA"/>
                      </a:solidFill>
                      <a:prstDash val="solid"/>
                      <a:round/>
                      <a:headEnd type="none" w="med" len="med"/>
                      <a:tailEnd type="none" w="med" len="med"/>
                    </a:lnT>
                    <a:lnB w="9525" cap="flat" cmpd="sng" algn="ctr">
                      <a:solidFill>
                        <a:srgbClr val="D9DFDA"/>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r h="566928">
                <a:tc>
                  <a:txBody>
                    <a:bodyPr/>
                    <a:lstStyle/>
                    <a:p>
                      <a:pPr marL="0" indent="0">
                        <a:buNone/>
                      </a:pPr>
                      <a:r>
                        <a:rPr lang="en-US" sz="1400" b="1" dirty="0">
                          <a:solidFill>
                            <a:srgbClr val="14262A"/>
                          </a:solidFill>
                          <a:latin typeface="Calibri" pitchFamily="34" charset="0"/>
                          <a:ea typeface="Calibri" pitchFamily="34" charset="-122"/>
                          <a:cs typeface="Calibri" pitchFamily="34" charset="-120"/>
                        </a:rPr>
                        <a:t>Technical assistance grant</a:t>
                      </a:r>
                      <a:endParaRPr lang="en-US" sz="1400" dirty="0">
                        <a:latin typeface="Calibri" charset="0"/>
                        <a:ea typeface="Calibri" charset="0"/>
                        <a:cs typeface="Calibri" charset="0"/>
                      </a:endParaRPr>
                    </a:p>
                  </a:txBody>
                  <a:tcPr marL="137160" marR="137160" marT="64008" marB="64008" anchor="ctr">
                    <a:lnL w="9525" cap="flat" cmpd="sng" algn="ctr">
                      <a:solidFill>
                        <a:srgbClr val="D9DFDA"/>
                      </a:solidFill>
                      <a:prstDash val="solid"/>
                      <a:round/>
                      <a:headEnd type="none" w="med" len="med"/>
                      <a:tailEnd type="none" w="med" len="med"/>
                    </a:lnL>
                    <a:lnR w="9525" cap="flat" cmpd="sng" algn="ctr">
                      <a:solidFill>
                        <a:srgbClr val="D9DFDA"/>
                      </a:solidFill>
                      <a:prstDash val="solid"/>
                      <a:round/>
                      <a:headEnd type="none" w="med" len="med"/>
                      <a:tailEnd type="none" w="med" len="med"/>
                    </a:lnR>
                    <a:lnT w="9525" cap="flat" cmpd="sng" algn="ctr">
                      <a:solidFill>
                        <a:srgbClr val="D9DFDA"/>
                      </a:solidFill>
                      <a:prstDash val="solid"/>
                      <a:round/>
                      <a:headEnd type="none" w="med" len="med"/>
                      <a:tailEnd type="none" w="med" len="med"/>
                    </a:lnT>
                    <a:lnB w="9525" cap="flat" cmpd="sng" algn="ctr">
                      <a:solidFill>
                        <a:srgbClr val="D9DFDA"/>
                      </a:solidFill>
                      <a:prstDash val="solid"/>
                      <a:round/>
                      <a:headEnd type="none" w="med" len="med"/>
                      <a:tailEnd type="none" w="med" len="med"/>
                    </a:lnB>
                    <a:solidFill>
                      <a:srgbClr val="F3F5F4"/>
                    </a:solidFill>
                  </a:tcPr>
                </a:tc>
                <a:tc>
                  <a:txBody>
                    <a:bodyPr/>
                    <a:lstStyle/>
                    <a:p>
                      <a:pPr marL="0" indent="0">
                        <a:buNone/>
                      </a:pPr>
                      <a:r>
                        <a:rPr lang="en-US" sz="1400" b="1" dirty="0">
                          <a:solidFill>
                            <a:srgbClr val="0E4F51"/>
                          </a:solidFill>
                          <a:latin typeface="Calibri" pitchFamily="34" charset="0"/>
                          <a:ea typeface="Calibri" pitchFamily="34" charset="-122"/>
                          <a:cs typeface="Calibri" pitchFamily="34" charset="-120"/>
                        </a:rPr>
                        <a:t>Development Bank of Rwanda (BRD) · $0.73M FAPA</a:t>
                      </a:r>
                      <a:endParaRPr lang="en-US" sz="1400" dirty="0">
                        <a:latin typeface="Calibri" charset="0"/>
                        <a:ea typeface="Calibri" charset="0"/>
                        <a:cs typeface="Calibri" charset="0"/>
                      </a:endParaRPr>
                    </a:p>
                  </a:txBody>
                  <a:tcPr marL="137160" marR="137160" marT="64008" marB="64008" anchor="ctr">
                    <a:lnL w="9525" cap="flat" cmpd="sng" algn="ctr">
                      <a:solidFill>
                        <a:srgbClr val="D9DFDA"/>
                      </a:solidFill>
                      <a:prstDash val="solid"/>
                      <a:round/>
                      <a:headEnd type="none" w="med" len="med"/>
                      <a:tailEnd type="none" w="med" len="med"/>
                    </a:lnL>
                    <a:lnR w="9525" cap="flat" cmpd="sng" algn="ctr">
                      <a:solidFill>
                        <a:srgbClr val="D9DFDA"/>
                      </a:solidFill>
                      <a:prstDash val="solid"/>
                      <a:round/>
                      <a:headEnd type="none" w="med" len="med"/>
                      <a:tailEnd type="none" w="med" len="med"/>
                    </a:lnR>
                    <a:lnT w="9525" cap="flat" cmpd="sng" algn="ctr">
                      <a:solidFill>
                        <a:srgbClr val="D9DFDA"/>
                      </a:solidFill>
                      <a:prstDash val="solid"/>
                      <a:round/>
                      <a:headEnd type="none" w="med" len="med"/>
                      <a:tailEnd type="none" w="med" len="med"/>
                    </a:lnT>
                    <a:lnB w="9525" cap="flat" cmpd="sng" algn="ctr">
                      <a:solidFill>
                        <a:srgbClr val="D9DFDA"/>
                      </a:solidFill>
                      <a:prstDash val="solid"/>
                      <a:round/>
                      <a:headEnd type="none" w="med" len="med"/>
                      <a:tailEnd type="none" w="med" len="med"/>
                    </a:lnB>
                    <a:solidFill>
                      <a:srgbClr val="F3F5F4"/>
                    </a:solidFill>
                  </a:tcPr>
                </a:tc>
                <a:tc>
                  <a:txBody>
                    <a:bodyPr/>
                    <a:lstStyle/>
                    <a:p>
                      <a:pPr marL="0" indent="0">
                        <a:buNone/>
                      </a:pPr>
                      <a:r>
                        <a:rPr lang="en-US" sz="1400" dirty="0">
                          <a:solidFill>
                            <a:srgbClr val="3D4F52"/>
                          </a:solidFill>
                          <a:latin typeface="Calibri" pitchFamily="34" charset="0"/>
                          <a:ea typeface="Calibri" pitchFamily="34" charset="-122"/>
                          <a:cs typeface="Calibri" pitchFamily="34" charset="-120"/>
                        </a:rPr>
                        <a:t>Alongside an $8M credit line for agriculture and agro-processing SMEs</a:t>
                      </a:r>
                      <a:endParaRPr lang="en-US" sz="1400" dirty="0">
                        <a:latin typeface="Calibri" charset="0"/>
                        <a:ea typeface="Calibri" charset="0"/>
                        <a:cs typeface="Calibri" charset="0"/>
                      </a:endParaRPr>
                    </a:p>
                  </a:txBody>
                  <a:tcPr marL="137160" marR="137160" marT="64008" marB="64008" anchor="ctr">
                    <a:lnL w="9525" cap="flat" cmpd="sng" algn="ctr">
                      <a:solidFill>
                        <a:srgbClr val="D9DFDA"/>
                      </a:solidFill>
                      <a:prstDash val="solid"/>
                      <a:round/>
                      <a:headEnd type="none" w="med" len="med"/>
                      <a:tailEnd type="none" w="med" len="med"/>
                    </a:lnL>
                    <a:lnR w="9525" cap="flat" cmpd="sng" algn="ctr">
                      <a:solidFill>
                        <a:srgbClr val="D9DFDA"/>
                      </a:solidFill>
                      <a:prstDash val="solid"/>
                      <a:round/>
                      <a:headEnd type="none" w="med" len="med"/>
                      <a:tailEnd type="none" w="med" len="med"/>
                    </a:lnR>
                    <a:lnT w="9525" cap="flat" cmpd="sng" algn="ctr">
                      <a:solidFill>
                        <a:srgbClr val="D9DFDA"/>
                      </a:solidFill>
                      <a:prstDash val="solid"/>
                      <a:round/>
                      <a:headEnd type="none" w="med" len="med"/>
                      <a:tailEnd type="none" w="med" len="med"/>
                    </a:lnT>
                    <a:lnB w="9525" cap="flat" cmpd="sng" algn="ctr">
                      <a:solidFill>
                        <a:srgbClr val="D9DFDA"/>
                      </a:solidFill>
                      <a:prstDash val="solid"/>
                      <a:round/>
                      <a:headEnd type="none" w="med" len="med"/>
                      <a:tailEnd type="none" w="med" len="med"/>
                    </a:lnB>
                    <a:solidFill>
                      <a:srgbClr val="F3F5F4"/>
                    </a:solidFill>
                  </a:tcPr>
                </a:tc>
                <a:extLst>
                  <a:ext uri="{0D108BD9-81ED-4DB2-BD59-A6C34878D82A}">
                    <a16:rowId xmlns:a16="http://schemas.microsoft.com/office/drawing/2014/main" val="10006"/>
                  </a:ext>
                </a:extLst>
              </a:tr>
            </a:tbl>
          </a:graphicData>
        </a:graphic>
      </p:graphicFrame>
      <p:sp>
        <p:nvSpPr>
          <p:cNvPr id="5" name="Source note"/>
          <p:cNvSpPr txBox="1"/>
          <p:nvPr/>
        </p:nvSpPr>
        <p:spPr>
          <a:xfrm>
            <a:off x="548640" y="6053328"/>
            <a:ext cx="11094415" cy="274320"/>
          </a:xfrm>
          <a:prstGeom prst="rect">
            <a:avLst/>
          </a:prstGeom>
          <a:noFill/>
          <a:ln/>
        </p:spPr>
        <p:txBody>
          <a:bodyPr wrap="square" lIns="0" tIns="0" rIns="0" bIns="0" rtlCol="0" anchor="t"/>
          <a:lstStyle/>
          <a:p>
            <a:pPr marL="0" indent="0">
              <a:buNone/>
            </a:pPr>
            <a:r>
              <a:rPr lang="en-US" sz="1000" dirty="0">
                <a:solidFill>
                  <a:schemeClr val="accent6"/>
                </a:solidFill>
              </a:rPr>
              <a:t>Sources: AfDB (Land Bank 2012; TADB Dec 2023; DBN May 2026; EBID 2023); UDB (Jan 2024); New Times Rwanda (BRD 2013); Blueprint (DBN 2025 lending)</a:t>
            </a:r>
            <a:endParaRPr lang="en-US" sz="1000" dirty="0"/>
          </a:p>
        </p:txBody>
      </p:sp>
      <p:sp>
        <p:nvSpPr>
          <p:cNvPr id="25" name="Slide Number Placeholder 0"/>
          <p:cNvSpPr>
            <a:spLocks noGrp="1"/>
          </p:cNvSpPr>
          <p:nvPr>
            <p:ph type="sldNum" sz="quarter" idx="4294967295"/>
          </p:nvPr>
        </p:nvSpPr>
        <p:spPr>
          <a:xfrm>
            <a:off x="11094415" y="6400800"/>
            <a:ext cx="548640" cy="274320"/>
          </a:xfrm>
          <a:prstGeom prst="rect">
            <a:avLst/>
          </a:prstGeom>
          <a:extLst>
            <a:ext uri="{C572A759-6A51-4108-AA02-DFA0A04FC94B}">
              <ma14:wrappingTextBoxFlag xmlns="" xmlns:ma14="http://schemas.microsoft.com/office/mac/drawingml/2011/main" val="0"/>
            </a:ext>
          </a:extLst>
        </p:spPr>
        <p:txBody>
          <a:bodyPr/>
          <a:lstStyle>
            <a:lvl1pPr>
              <a:defRPr sz="1000">
                <a:solidFill>
                  <a:schemeClr val="accent6"/>
                </a:solidFill>
              </a:defRPr>
            </a:lvl1pPr>
          </a:lstStyle>
          <a:p>
            <a:pPr algn="r"/>
            <a:fld id="{F7021451-1387-4CA6-816F-3879F97B5CBC}" type="slidenum">
              <a:rPr lang="en-US" b="0"/>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1"/>
          <p:cNvSpPr>
            <a:spLocks noGrp="1"/>
          </p:cNvSpPr>
          <p:nvPr>
            <p:ph type="body" idx="101" hasCustomPrompt="1"/>
          </p:nvPr>
        </p:nvSpPr>
        <p:spPr>
          <a:xfrm>
            <a:off x="548640" y="457200"/>
            <a:ext cx="11094415" cy="320040"/>
          </a:xfrm>
          <a:prstGeom prst="rect">
            <a:avLst/>
          </a:prstGeom>
          <a:noFill/>
          <a:ln/>
        </p:spPr>
        <p:txBody>
          <a:bodyPr wrap="square" lIns="0" tIns="0" rIns="0" bIns="0" rtlCol="0" anchor="t"/>
          <a:lstStyle/>
          <a:p>
            <a:pPr marL="0" indent="0">
              <a:buNone/>
            </a:pPr>
            <a:r>
              <a:rPr lang="en-US" sz="1200" b="1" kern="0" spc="200" dirty="0">
                <a:solidFill>
                  <a:schemeClr val="accent2"/>
                </a:solidFill>
              </a:rPr>
              <a:t>THE TAKEAWAY · WHAT MAKES THIS REPLICABLE</a:t>
            </a:r>
            <a:endParaRPr lang="en-US" sz="1200" dirty="0"/>
          </a:p>
        </p:txBody>
      </p:sp>
      <p:sp>
        <p:nvSpPr>
          <p:cNvPr id="3" name="Text 1"/>
          <p:cNvSpPr>
            <a:spLocks noGrp="1"/>
          </p:cNvSpPr>
          <p:nvPr>
            <p:ph type="title" idx="102" hasCustomPrompt="1"/>
          </p:nvPr>
        </p:nvSpPr>
        <p:spPr>
          <a:xfrm>
            <a:off x="548640" y="804672"/>
            <a:ext cx="11094415" cy="868680"/>
          </a:xfrm>
          <a:prstGeom prst="rect">
            <a:avLst/>
          </a:prstGeom>
          <a:noFill/>
          <a:ln/>
        </p:spPr>
        <p:txBody>
          <a:bodyPr wrap="square" lIns="0" tIns="0" rIns="0" bIns="0" rtlCol="0" anchor="t"/>
          <a:lstStyle/>
          <a:p>
            <a:pPr marL="0" indent="0" algn="l">
              <a:buNone/>
            </a:pPr>
            <a:r>
              <a:rPr lang="en-US" sz="3400" b="1" dirty="0">
                <a:solidFill>
                  <a:schemeClr val="tx2"/>
                </a:solidFill>
              </a:rPr>
              <a:t>What makes school-meal finance replicable</a:t>
            </a:r>
            <a:endParaRPr lang="en-US" sz="3400" dirty="0"/>
          </a:p>
        </p:txBody>
      </p:sp>
      <p:sp>
        <p:nvSpPr>
          <p:cNvPr id="4" name="Text 2"/>
          <p:cNvSpPr txBox="1"/>
          <p:nvPr/>
        </p:nvSpPr>
        <p:spPr>
          <a:xfrm>
            <a:off x="2880360" y="1572768"/>
            <a:ext cx="2743200" cy="228600"/>
          </a:xfrm>
          <a:prstGeom prst="rect">
            <a:avLst/>
          </a:prstGeom>
          <a:noFill/>
          <a:ln/>
        </p:spPr>
        <p:txBody>
          <a:bodyPr wrap="square" lIns="0" tIns="0" rIns="0" bIns="0" rtlCol="0" anchor="t"/>
          <a:lstStyle/>
          <a:p>
            <a:pPr marL="0" indent="0">
              <a:buNone/>
            </a:pPr>
            <a:r>
              <a:rPr lang="en-US" sz="1100" b="1" kern="0" spc="100" dirty="0">
                <a:solidFill>
                  <a:schemeClr val="accent2"/>
                </a:solidFill>
              </a:rPr>
              <a:t>IN PLAIN TERMS</a:t>
            </a:r>
            <a:endParaRPr lang="en-US" sz="1100" dirty="0"/>
          </a:p>
        </p:txBody>
      </p:sp>
      <p:sp>
        <p:nvSpPr>
          <p:cNvPr id="5" name="Text 3"/>
          <p:cNvSpPr txBox="1"/>
          <p:nvPr/>
        </p:nvSpPr>
        <p:spPr>
          <a:xfrm>
            <a:off x="5715000" y="1572768"/>
            <a:ext cx="3154680" cy="228600"/>
          </a:xfrm>
          <a:prstGeom prst="rect">
            <a:avLst/>
          </a:prstGeom>
          <a:noFill/>
          <a:ln/>
        </p:spPr>
        <p:txBody>
          <a:bodyPr wrap="square" lIns="0" tIns="0" rIns="0" bIns="0" rtlCol="0" anchor="t"/>
          <a:lstStyle/>
          <a:p>
            <a:pPr marL="0" indent="0">
              <a:buNone/>
            </a:pPr>
            <a:r>
              <a:rPr lang="en-US" sz="1100" b="1" kern="0" spc="100" dirty="0">
                <a:solidFill>
                  <a:schemeClr val="accent2"/>
                </a:solidFill>
              </a:rPr>
              <a:t>A REAL CASE</a:t>
            </a:r>
            <a:endParaRPr lang="en-US" sz="1100" dirty="0"/>
          </a:p>
        </p:txBody>
      </p:sp>
      <p:sp>
        <p:nvSpPr>
          <p:cNvPr id="6" name="Text 4"/>
          <p:cNvSpPr txBox="1"/>
          <p:nvPr/>
        </p:nvSpPr>
        <p:spPr>
          <a:xfrm>
            <a:off x="8961120" y="1572768"/>
            <a:ext cx="2499055" cy="228600"/>
          </a:xfrm>
          <a:prstGeom prst="rect">
            <a:avLst/>
          </a:prstGeom>
          <a:noFill/>
          <a:ln/>
        </p:spPr>
        <p:txBody>
          <a:bodyPr wrap="square" lIns="0" tIns="0" rIns="0" bIns="0" rtlCol="0" anchor="t"/>
          <a:lstStyle/>
          <a:p>
            <a:pPr marL="0" indent="0">
              <a:buNone/>
            </a:pPr>
            <a:r>
              <a:rPr lang="en-US" sz="1100" b="1" kern="0" spc="100" dirty="0">
                <a:solidFill>
                  <a:schemeClr val="accent2"/>
                </a:solidFill>
              </a:rPr>
              <a:t>WHAT TO COPY</a:t>
            </a:r>
            <a:endParaRPr lang="en-US" sz="1100" dirty="0"/>
          </a:p>
        </p:txBody>
      </p:sp>
      <p:sp>
        <p:nvSpPr>
          <p:cNvPr id="7" name="Budget certainty"/>
          <p:cNvSpPr/>
          <p:nvPr/>
        </p:nvSpPr>
        <p:spPr>
          <a:xfrm>
            <a:off x="548640" y="1828800"/>
            <a:ext cx="11094415" cy="694944"/>
          </a:xfrm>
          <a:prstGeom prst="roundRect">
            <a:avLst>
              <a:gd name="adj" fmla="val 15789"/>
            </a:avLst>
          </a:prstGeom>
          <a:solidFill>
            <a:srgbClr val="F3F5F4"/>
          </a:solidFill>
          <a:ln w="9525">
            <a:solidFill>
              <a:srgbClr val="D9DFDA"/>
            </a:solidFill>
            <a:prstDash val="solid"/>
          </a:ln>
        </p:spPr>
        <p:txBody>
          <a:bodyPr/>
          <a:lstStyle/>
          <a:p>
            <a:endParaRPr lang="en-KE"/>
          </a:p>
        </p:txBody>
      </p:sp>
      <p:sp>
        <p:nvSpPr>
          <p:cNvPr id="8" name="Number 1"/>
          <p:cNvSpPr/>
          <p:nvPr/>
        </p:nvSpPr>
        <p:spPr>
          <a:xfrm>
            <a:off x="685800" y="1956816"/>
            <a:ext cx="438912" cy="438912"/>
          </a:xfrm>
          <a:prstGeom prst="ellipse">
            <a:avLst/>
          </a:prstGeom>
          <a:solidFill>
            <a:schemeClr val="tx2"/>
          </a:solidFill>
          <a:ln w="12700">
            <a:solidFill>
              <a:schemeClr val="tx2"/>
            </a:solidFill>
            <a:prstDash val="solid"/>
          </a:ln>
        </p:spPr>
        <p:txBody>
          <a:bodyPr/>
          <a:lstStyle/>
          <a:p>
            <a:endParaRPr lang="en-KE"/>
          </a:p>
        </p:txBody>
      </p:sp>
      <p:sp>
        <p:nvSpPr>
          <p:cNvPr id="9" name="Text 7"/>
          <p:cNvSpPr txBox="1"/>
          <p:nvPr/>
        </p:nvSpPr>
        <p:spPr>
          <a:xfrm>
            <a:off x="685800" y="1956816"/>
            <a:ext cx="438912" cy="438912"/>
          </a:xfrm>
          <a:prstGeom prst="rect">
            <a:avLst/>
          </a:prstGeom>
          <a:noFill/>
          <a:ln/>
        </p:spPr>
        <p:txBody>
          <a:bodyPr wrap="square" lIns="0" tIns="0" rIns="0" bIns="0" rtlCol="0" anchor="ctr"/>
          <a:lstStyle/>
          <a:p>
            <a:pPr marL="0" indent="0" algn="ctr">
              <a:buNone/>
            </a:pPr>
            <a:r>
              <a:rPr lang="en-US" sz="1400" b="1" dirty="0">
                <a:solidFill>
                  <a:schemeClr val="bg1"/>
                </a:solidFill>
              </a:rPr>
              <a:t>1</a:t>
            </a:r>
            <a:endParaRPr lang="en-US" sz="1400" dirty="0"/>
          </a:p>
        </p:txBody>
      </p:sp>
      <p:sp>
        <p:nvSpPr>
          <p:cNvPr id="10" name="Text 8"/>
          <p:cNvSpPr txBox="1"/>
          <p:nvPr/>
        </p:nvSpPr>
        <p:spPr>
          <a:xfrm>
            <a:off x="1234440" y="1828800"/>
            <a:ext cx="1554480" cy="694944"/>
          </a:xfrm>
          <a:prstGeom prst="rect">
            <a:avLst/>
          </a:prstGeom>
          <a:noFill/>
          <a:ln/>
        </p:spPr>
        <p:txBody>
          <a:bodyPr wrap="square" lIns="0" tIns="0" rIns="0" bIns="0" rtlCol="0" anchor="ctr"/>
          <a:lstStyle/>
          <a:p>
            <a:pPr marL="0" indent="0">
              <a:buNone/>
            </a:pPr>
            <a:r>
              <a:rPr lang="en-US" sz="1500" b="1" dirty="0">
                <a:solidFill>
                  <a:schemeClr val="tx1"/>
                </a:solidFill>
              </a:rPr>
              <a:t>Budget certainty</a:t>
            </a:r>
            <a:endParaRPr lang="en-US" sz="1500" dirty="0"/>
          </a:p>
        </p:txBody>
      </p:sp>
      <p:sp>
        <p:nvSpPr>
          <p:cNvPr id="11" name="Text 9"/>
          <p:cNvSpPr txBox="1"/>
          <p:nvPr/>
        </p:nvSpPr>
        <p:spPr>
          <a:xfrm>
            <a:off x="2880360" y="1828800"/>
            <a:ext cx="2743200" cy="694944"/>
          </a:xfrm>
          <a:prstGeom prst="rect">
            <a:avLst/>
          </a:prstGeom>
          <a:noFill/>
          <a:ln/>
        </p:spPr>
        <p:txBody>
          <a:bodyPr wrap="square" lIns="0" tIns="0" rIns="0" bIns="0" rtlCol="0" anchor="ctr"/>
          <a:lstStyle/>
          <a:p>
            <a:pPr marL="0" indent="0">
              <a:buNone/>
            </a:pPr>
            <a:r>
              <a:rPr lang="en-US" sz="1300" dirty="0">
                <a:solidFill>
                  <a:schemeClr val="tx1"/>
                </a:solidFill>
              </a:rPr>
              <a:t>Banks lend only if they know the money will be there next year</a:t>
            </a:r>
            <a:endParaRPr lang="en-US" sz="1300" dirty="0"/>
          </a:p>
        </p:txBody>
      </p:sp>
      <p:sp>
        <p:nvSpPr>
          <p:cNvPr id="12" name="Text 10"/>
          <p:cNvSpPr txBox="1"/>
          <p:nvPr/>
        </p:nvSpPr>
        <p:spPr>
          <a:xfrm>
            <a:off x="5715000" y="1828800"/>
            <a:ext cx="3154680" cy="694944"/>
          </a:xfrm>
          <a:prstGeom prst="rect">
            <a:avLst/>
          </a:prstGeom>
          <a:noFill/>
          <a:ln/>
        </p:spPr>
        <p:txBody>
          <a:bodyPr wrap="square" lIns="0" tIns="0" rIns="0" bIns="0" rtlCol="0" anchor="ctr"/>
          <a:lstStyle/>
          <a:p>
            <a:pPr marL="0" indent="0">
              <a:buNone/>
            </a:pPr>
            <a:r>
              <a:rPr lang="en-US" sz="1300" dirty="0">
                <a:solidFill>
                  <a:schemeClr val="accent6"/>
                </a:solidFill>
              </a:rPr>
              <a:t>Nigeria fed 9M+ pupils, then stopped in 2024; the 2025 budget covers under a third of need</a:t>
            </a:r>
            <a:endParaRPr lang="en-US" sz="1300" dirty="0"/>
          </a:p>
        </p:txBody>
      </p:sp>
      <p:sp>
        <p:nvSpPr>
          <p:cNvPr id="13" name="Text 11"/>
          <p:cNvSpPr txBox="1"/>
          <p:nvPr/>
        </p:nvSpPr>
        <p:spPr>
          <a:xfrm>
            <a:off x="8961120" y="1828800"/>
            <a:ext cx="2499055" cy="694944"/>
          </a:xfrm>
          <a:prstGeom prst="rect">
            <a:avLst/>
          </a:prstGeom>
          <a:noFill/>
          <a:ln/>
        </p:spPr>
        <p:txBody>
          <a:bodyPr wrap="square" lIns="0" tIns="0" rIns="0" bIns="0" rtlCol="0" anchor="ctr"/>
          <a:lstStyle/>
          <a:p>
            <a:pPr marL="0" indent="0">
              <a:buNone/>
            </a:pPr>
            <a:r>
              <a:rPr lang="en-US" sz="1300" b="1" dirty="0">
                <a:solidFill>
                  <a:schemeClr val="tx2"/>
                </a:solidFill>
              </a:rPr>
              <a:t>Protect school meals in a multi-year budget line, as Brazil does in law</a:t>
            </a:r>
            <a:endParaRPr lang="en-US" sz="1300" dirty="0"/>
          </a:p>
        </p:txBody>
      </p:sp>
      <p:sp>
        <p:nvSpPr>
          <p:cNvPr id="14" name="Paid contracts"/>
          <p:cNvSpPr/>
          <p:nvPr/>
        </p:nvSpPr>
        <p:spPr>
          <a:xfrm>
            <a:off x="548640" y="2596896"/>
            <a:ext cx="11094415" cy="694944"/>
          </a:xfrm>
          <a:prstGeom prst="roundRect">
            <a:avLst>
              <a:gd name="adj" fmla="val 15789"/>
            </a:avLst>
          </a:prstGeom>
          <a:solidFill>
            <a:srgbClr val="FFFFFF"/>
          </a:solidFill>
          <a:ln w="9525">
            <a:solidFill>
              <a:srgbClr val="D9DFDA"/>
            </a:solidFill>
            <a:prstDash val="solid"/>
          </a:ln>
        </p:spPr>
        <p:txBody>
          <a:bodyPr/>
          <a:lstStyle/>
          <a:p>
            <a:endParaRPr lang="en-KE"/>
          </a:p>
        </p:txBody>
      </p:sp>
      <p:sp>
        <p:nvSpPr>
          <p:cNvPr id="15" name="Number 2"/>
          <p:cNvSpPr/>
          <p:nvPr/>
        </p:nvSpPr>
        <p:spPr>
          <a:xfrm>
            <a:off x="685800" y="2724912"/>
            <a:ext cx="438912" cy="438912"/>
          </a:xfrm>
          <a:prstGeom prst="ellipse">
            <a:avLst/>
          </a:prstGeom>
          <a:solidFill>
            <a:schemeClr val="tx2"/>
          </a:solidFill>
          <a:ln w="12700">
            <a:solidFill>
              <a:schemeClr val="tx2"/>
            </a:solidFill>
            <a:prstDash val="solid"/>
          </a:ln>
        </p:spPr>
        <p:txBody>
          <a:bodyPr/>
          <a:lstStyle/>
          <a:p>
            <a:endParaRPr lang="en-KE"/>
          </a:p>
        </p:txBody>
      </p:sp>
      <p:sp>
        <p:nvSpPr>
          <p:cNvPr id="16" name="Text 14"/>
          <p:cNvSpPr txBox="1"/>
          <p:nvPr/>
        </p:nvSpPr>
        <p:spPr>
          <a:xfrm>
            <a:off x="685800" y="2724912"/>
            <a:ext cx="438912" cy="438912"/>
          </a:xfrm>
          <a:prstGeom prst="rect">
            <a:avLst/>
          </a:prstGeom>
          <a:noFill/>
          <a:ln/>
        </p:spPr>
        <p:txBody>
          <a:bodyPr wrap="square" lIns="0" tIns="0" rIns="0" bIns="0" rtlCol="0" anchor="ctr"/>
          <a:lstStyle/>
          <a:p>
            <a:pPr marL="0" indent="0" algn="ctr">
              <a:buNone/>
            </a:pPr>
            <a:r>
              <a:rPr lang="en-US" sz="1400" b="1" dirty="0">
                <a:solidFill>
                  <a:schemeClr val="bg1"/>
                </a:solidFill>
              </a:rPr>
              <a:t>2</a:t>
            </a:r>
            <a:endParaRPr lang="en-US" sz="1400" dirty="0"/>
          </a:p>
        </p:txBody>
      </p:sp>
      <p:sp>
        <p:nvSpPr>
          <p:cNvPr id="17" name="Text 15"/>
          <p:cNvSpPr txBox="1"/>
          <p:nvPr/>
        </p:nvSpPr>
        <p:spPr>
          <a:xfrm>
            <a:off x="1234440" y="2596896"/>
            <a:ext cx="1554480" cy="694944"/>
          </a:xfrm>
          <a:prstGeom prst="rect">
            <a:avLst/>
          </a:prstGeom>
          <a:noFill/>
          <a:ln/>
        </p:spPr>
        <p:txBody>
          <a:bodyPr wrap="square" lIns="0" tIns="0" rIns="0" bIns="0" rtlCol="0" anchor="ctr"/>
          <a:lstStyle/>
          <a:p>
            <a:pPr marL="0" indent="0">
              <a:buNone/>
            </a:pPr>
            <a:r>
              <a:rPr lang="en-US" sz="1500" b="1" dirty="0">
                <a:solidFill>
                  <a:schemeClr val="tx1"/>
                </a:solidFill>
              </a:rPr>
              <a:t>Paid contracts</a:t>
            </a:r>
            <a:endParaRPr lang="en-US" sz="1500" dirty="0"/>
          </a:p>
        </p:txBody>
      </p:sp>
      <p:sp>
        <p:nvSpPr>
          <p:cNvPr id="18" name="Text 16"/>
          <p:cNvSpPr txBox="1"/>
          <p:nvPr/>
        </p:nvSpPr>
        <p:spPr>
          <a:xfrm>
            <a:off x="2880360" y="2596896"/>
            <a:ext cx="2743200" cy="694944"/>
          </a:xfrm>
          <a:prstGeom prst="rect">
            <a:avLst/>
          </a:prstGeom>
          <a:noFill/>
          <a:ln/>
        </p:spPr>
        <p:txBody>
          <a:bodyPr wrap="square" lIns="0" tIns="0" rIns="0" bIns="0" rtlCol="0" anchor="ctr"/>
          <a:lstStyle/>
          <a:p>
            <a:pPr marL="0" indent="0">
              <a:buNone/>
            </a:pPr>
            <a:r>
              <a:rPr lang="en-US" sz="1300" dirty="0">
                <a:solidFill>
                  <a:schemeClr val="tx1"/>
                </a:solidFill>
              </a:rPr>
              <a:t>A contract is only worth lending against if it is paid on time</a:t>
            </a:r>
            <a:endParaRPr lang="en-US" sz="1300" dirty="0"/>
          </a:p>
        </p:txBody>
      </p:sp>
      <p:sp>
        <p:nvSpPr>
          <p:cNvPr id="19" name="Text 17"/>
          <p:cNvSpPr txBox="1"/>
          <p:nvPr/>
        </p:nvSpPr>
        <p:spPr>
          <a:xfrm>
            <a:off x="5715000" y="2596896"/>
            <a:ext cx="3154680" cy="694944"/>
          </a:xfrm>
          <a:prstGeom prst="rect">
            <a:avLst/>
          </a:prstGeom>
          <a:noFill/>
          <a:ln/>
        </p:spPr>
        <p:txBody>
          <a:bodyPr wrap="square" lIns="0" tIns="0" rIns="0" bIns="0" rtlCol="0" anchor="ctr"/>
          <a:lstStyle/>
          <a:p>
            <a:pPr marL="0" indent="0">
              <a:buNone/>
            </a:pPr>
            <a:r>
              <a:rPr lang="en-US" sz="1300" dirty="0">
                <a:solidFill>
                  <a:schemeClr val="accent6"/>
                </a:solidFill>
              </a:rPr>
              <a:t>Ghana’s caterers waited weeks for pay; all contracts were cancelled in May 2025</a:t>
            </a:r>
            <a:endParaRPr lang="en-US" sz="1300" dirty="0"/>
          </a:p>
        </p:txBody>
      </p:sp>
      <p:sp>
        <p:nvSpPr>
          <p:cNvPr id="20" name="Text 18"/>
          <p:cNvSpPr txBox="1"/>
          <p:nvPr/>
        </p:nvSpPr>
        <p:spPr>
          <a:xfrm>
            <a:off x="8961120" y="2596896"/>
            <a:ext cx="2499055" cy="694944"/>
          </a:xfrm>
          <a:prstGeom prst="rect">
            <a:avLst/>
          </a:prstGeom>
          <a:noFill/>
          <a:ln/>
        </p:spPr>
        <p:txBody>
          <a:bodyPr wrap="square" lIns="0" tIns="0" rIns="0" bIns="0" rtlCol="0" anchor="ctr"/>
          <a:lstStyle/>
          <a:p>
            <a:pPr marL="0" indent="0">
              <a:buNone/>
            </a:pPr>
            <a:r>
              <a:rPr lang="en-US" sz="1300" b="1" dirty="0">
                <a:solidFill>
                  <a:schemeClr val="tx2"/>
                </a:solidFill>
              </a:rPr>
              <a:t>Standard contracts with fixed payment dates a bank can take as security</a:t>
            </a:r>
            <a:endParaRPr lang="en-US" sz="1300" dirty="0"/>
          </a:p>
        </p:txBody>
      </p:sp>
      <p:sp>
        <p:nvSpPr>
          <p:cNvPr id="21" name="Bankable projects"/>
          <p:cNvSpPr/>
          <p:nvPr/>
        </p:nvSpPr>
        <p:spPr>
          <a:xfrm>
            <a:off x="548640" y="3364992"/>
            <a:ext cx="11094415" cy="694944"/>
          </a:xfrm>
          <a:prstGeom prst="roundRect">
            <a:avLst>
              <a:gd name="adj" fmla="val 15789"/>
            </a:avLst>
          </a:prstGeom>
          <a:solidFill>
            <a:srgbClr val="F3F5F4"/>
          </a:solidFill>
          <a:ln w="9525">
            <a:solidFill>
              <a:srgbClr val="D9DFDA"/>
            </a:solidFill>
            <a:prstDash val="solid"/>
          </a:ln>
        </p:spPr>
        <p:txBody>
          <a:bodyPr/>
          <a:lstStyle/>
          <a:p>
            <a:endParaRPr lang="en-KE"/>
          </a:p>
        </p:txBody>
      </p:sp>
      <p:sp>
        <p:nvSpPr>
          <p:cNvPr id="22" name="Number 3"/>
          <p:cNvSpPr/>
          <p:nvPr/>
        </p:nvSpPr>
        <p:spPr>
          <a:xfrm>
            <a:off x="685800" y="3493008"/>
            <a:ext cx="438912" cy="438912"/>
          </a:xfrm>
          <a:prstGeom prst="ellipse">
            <a:avLst/>
          </a:prstGeom>
          <a:solidFill>
            <a:schemeClr val="tx2"/>
          </a:solidFill>
          <a:ln w="12700">
            <a:solidFill>
              <a:schemeClr val="tx2"/>
            </a:solidFill>
            <a:prstDash val="solid"/>
          </a:ln>
        </p:spPr>
        <p:txBody>
          <a:bodyPr/>
          <a:lstStyle/>
          <a:p>
            <a:endParaRPr lang="en-KE"/>
          </a:p>
        </p:txBody>
      </p:sp>
      <p:sp>
        <p:nvSpPr>
          <p:cNvPr id="23" name="Text 21"/>
          <p:cNvSpPr txBox="1"/>
          <p:nvPr/>
        </p:nvSpPr>
        <p:spPr>
          <a:xfrm>
            <a:off x="685800" y="3493008"/>
            <a:ext cx="438912" cy="438912"/>
          </a:xfrm>
          <a:prstGeom prst="rect">
            <a:avLst/>
          </a:prstGeom>
          <a:noFill/>
          <a:ln/>
        </p:spPr>
        <p:txBody>
          <a:bodyPr wrap="square" lIns="0" tIns="0" rIns="0" bIns="0" rtlCol="0" anchor="ctr"/>
          <a:lstStyle/>
          <a:p>
            <a:pPr marL="0" indent="0" algn="ctr">
              <a:buNone/>
            </a:pPr>
            <a:r>
              <a:rPr lang="en-US" sz="1400" b="1" dirty="0">
                <a:solidFill>
                  <a:schemeClr val="bg1"/>
                </a:solidFill>
              </a:rPr>
              <a:t>3</a:t>
            </a:r>
            <a:endParaRPr lang="en-US" sz="1400" dirty="0"/>
          </a:p>
        </p:txBody>
      </p:sp>
      <p:sp>
        <p:nvSpPr>
          <p:cNvPr id="24" name="Text 22"/>
          <p:cNvSpPr txBox="1"/>
          <p:nvPr/>
        </p:nvSpPr>
        <p:spPr>
          <a:xfrm>
            <a:off x="1234440" y="3364992"/>
            <a:ext cx="1554480" cy="694944"/>
          </a:xfrm>
          <a:prstGeom prst="rect">
            <a:avLst/>
          </a:prstGeom>
          <a:noFill/>
          <a:ln/>
        </p:spPr>
        <p:txBody>
          <a:bodyPr wrap="square" lIns="0" tIns="0" rIns="0" bIns="0" rtlCol="0" anchor="ctr"/>
          <a:lstStyle/>
          <a:p>
            <a:pPr marL="0" indent="0">
              <a:buNone/>
            </a:pPr>
            <a:r>
              <a:rPr lang="en-US" sz="1500" b="1" dirty="0">
                <a:solidFill>
                  <a:schemeClr val="tx1"/>
                </a:solidFill>
              </a:rPr>
              <a:t>Bankable projects</a:t>
            </a:r>
            <a:endParaRPr lang="en-US" sz="1500" dirty="0"/>
          </a:p>
        </p:txBody>
      </p:sp>
      <p:sp>
        <p:nvSpPr>
          <p:cNvPr id="25" name="Text 23"/>
          <p:cNvSpPr txBox="1"/>
          <p:nvPr/>
        </p:nvSpPr>
        <p:spPr>
          <a:xfrm>
            <a:off x="2880360" y="3364992"/>
            <a:ext cx="2743200" cy="694944"/>
          </a:xfrm>
          <a:prstGeom prst="rect">
            <a:avLst/>
          </a:prstGeom>
          <a:noFill/>
          <a:ln/>
        </p:spPr>
        <p:txBody>
          <a:bodyPr wrap="square" lIns="0" tIns="0" rIns="0" bIns="0" rtlCol="0" anchor="ctr"/>
          <a:lstStyle/>
          <a:p>
            <a:pPr marL="0" indent="0">
              <a:buNone/>
            </a:pPr>
            <a:r>
              <a:rPr lang="en-US" sz="1300" dirty="0">
                <a:solidFill>
                  <a:schemeClr val="tx1"/>
                </a:solidFill>
              </a:rPr>
              <a:t>Private money follows deals that are ready and already backed</a:t>
            </a:r>
            <a:endParaRPr lang="en-US" sz="1300" dirty="0"/>
          </a:p>
        </p:txBody>
      </p:sp>
      <p:sp>
        <p:nvSpPr>
          <p:cNvPr id="26" name="Text 24"/>
          <p:cNvSpPr txBox="1"/>
          <p:nvPr/>
        </p:nvSpPr>
        <p:spPr>
          <a:xfrm>
            <a:off x="5715000" y="3364992"/>
            <a:ext cx="3154680" cy="694944"/>
          </a:xfrm>
          <a:prstGeom prst="rect">
            <a:avLst/>
          </a:prstGeom>
          <a:noFill/>
          <a:ln/>
        </p:spPr>
        <p:txBody>
          <a:bodyPr wrap="square" lIns="0" tIns="0" rIns="0" bIns="0" rtlCol="0" anchor="ctr"/>
          <a:lstStyle/>
          <a:p>
            <a:pPr marL="0" indent="0">
              <a:buNone/>
            </a:pPr>
            <a:r>
              <a:rPr lang="en-US" sz="1300" dirty="0">
                <a:solidFill>
                  <a:schemeClr val="accent6"/>
                </a:solidFill>
              </a:rPr>
              <a:t>Nigeria’s agro-processing zones drew $600M+ of private capital before construction</a:t>
            </a:r>
            <a:endParaRPr lang="en-US" sz="1300" dirty="0"/>
          </a:p>
        </p:txBody>
      </p:sp>
      <p:sp>
        <p:nvSpPr>
          <p:cNvPr id="27" name="Text 25"/>
          <p:cNvSpPr txBox="1"/>
          <p:nvPr/>
        </p:nvSpPr>
        <p:spPr>
          <a:xfrm>
            <a:off x="8961120" y="3364992"/>
            <a:ext cx="2499055" cy="694944"/>
          </a:xfrm>
          <a:prstGeom prst="rect">
            <a:avLst/>
          </a:prstGeom>
          <a:noFill/>
          <a:ln/>
        </p:spPr>
        <p:txBody>
          <a:bodyPr wrap="square" lIns="0" tIns="0" rIns="0" bIns="0" rtlCol="0" anchor="ctr"/>
          <a:lstStyle/>
          <a:p>
            <a:pPr marL="0" indent="0">
              <a:buNone/>
            </a:pPr>
            <a:r>
              <a:rPr lang="en-US" sz="1300" b="1" dirty="0">
                <a:solidFill>
                  <a:schemeClr val="tx2"/>
                </a:solidFill>
              </a:rPr>
              <a:t>Line up buyers and anchor investors before the loan is signed</a:t>
            </a:r>
            <a:endParaRPr lang="en-US" sz="1300" dirty="0"/>
          </a:p>
        </p:txBody>
      </p:sp>
      <p:sp>
        <p:nvSpPr>
          <p:cNvPr id="28" name="A visible pipeline"/>
          <p:cNvSpPr/>
          <p:nvPr/>
        </p:nvSpPr>
        <p:spPr>
          <a:xfrm>
            <a:off x="548640" y="4133088"/>
            <a:ext cx="11094415" cy="694944"/>
          </a:xfrm>
          <a:prstGeom prst="roundRect">
            <a:avLst>
              <a:gd name="adj" fmla="val 15789"/>
            </a:avLst>
          </a:prstGeom>
          <a:solidFill>
            <a:srgbClr val="FFFFFF"/>
          </a:solidFill>
          <a:ln w="9525">
            <a:solidFill>
              <a:srgbClr val="D9DFDA"/>
            </a:solidFill>
            <a:prstDash val="solid"/>
          </a:ln>
        </p:spPr>
        <p:txBody>
          <a:bodyPr/>
          <a:lstStyle/>
          <a:p>
            <a:endParaRPr lang="en-KE"/>
          </a:p>
        </p:txBody>
      </p:sp>
      <p:sp>
        <p:nvSpPr>
          <p:cNvPr id="29" name="Number 4"/>
          <p:cNvSpPr/>
          <p:nvPr/>
        </p:nvSpPr>
        <p:spPr>
          <a:xfrm>
            <a:off x="685800" y="4261104"/>
            <a:ext cx="438912" cy="438912"/>
          </a:xfrm>
          <a:prstGeom prst="ellipse">
            <a:avLst/>
          </a:prstGeom>
          <a:solidFill>
            <a:schemeClr val="tx2"/>
          </a:solidFill>
          <a:ln w="12700">
            <a:solidFill>
              <a:schemeClr val="tx2"/>
            </a:solidFill>
            <a:prstDash val="solid"/>
          </a:ln>
        </p:spPr>
        <p:txBody>
          <a:bodyPr/>
          <a:lstStyle/>
          <a:p>
            <a:endParaRPr lang="en-KE"/>
          </a:p>
        </p:txBody>
      </p:sp>
      <p:sp>
        <p:nvSpPr>
          <p:cNvPr id="30" name="Text 28"/>
          <p:cNvSpPr txBox="1"/>
          <p:nvPr/>
        </p:nvSpPr>
        <p:spPr>
          <a:xfrm>
            <a:off x="685800" y="4261104"/>
            <a:ext cx="438912" cy="438912"/>
          </a:xfrm>
          <a:prstGeom prst="rect">
            <a:avLst/>
          </a:prstGeom>
          <a:noFill/>
          <a:ln/>
        </p:spPr>
        <p:txBody>
          <a:bodyPr wrap="square" lIns="0" tIns="0" rIns="0" bIns="0" rtlCol="0" anchor="ctr"/>
          <a:lstStyle/>
          <a:p>
            <a:pPr marL="0" indent="0" algn="ctr">
              <a:buNone/>
            </a:pPr>
            <a:r>
              <a:rPr lang="en-US" sz="1400" b="1" dirty="0">
                <a:solidFill>
                  <a:schemeClr val="bg1"/>
                </a:solidFill>
              </a:rPr>
              <a:t>4</a:t>
            </a:r>
            <a:endParaRPr lang="en-US" sz="1400" dirty="0"/>
          </a:p>
        </p:txBody>
      </p:sp>
      <p:sp>
        <p:nvSpPr>
          <p:cNvPr id="31" name="Text 29"/>
          <p:cNvSpPr txBox="1"/>
          <p:nvPr/>
        </p:nvSpPr>
        <p:spPr>
          <a:xfrm>
            <a:off x="1234440" y="4133088"/>
            <a:ext cx="1554480" cy="694944"/>
          </a:xfrm>
          <a:prstGeom prst="rect">
            <a:avLst/>
          </a:prstGeom>
          <a:noFill/>
          <a:ln/>
        </p:spPr>
        <p:txBody>
          <a:bodyPr wrap="square" lIns="0" tIns="0" rIns="0" bIns="0" rtlCol="0" anchor="ctr"/>
          <a:lstStyle/>
          <a:p>
            <a:pPr marL="0" indent="0">
              <a:buNone/>
            </a:pPr>
            <a:r>
              <a:rPr lang="en-US" sz="1500" b="1" dirty="0">
                <a:solidFill>
                  <a:schemeClr val="tx1"/>
                </a:solidFill>
              </a:rPr>
              <a:t>A visible pipeline</a:t>
            </a:r>
            <a:endParaRPr lang="en-US" sz="1500" dirty="0"/>
          </a:p>
        </p:txBody>
      </p:sp>
      <p:sp>
        <p:nvSpPr>
          <p:cNvPr id="32" name="Text 30"/>
          <p:cNvSpPr txBox="1"/>
          <p:nvPr/>
        </p:nvSpPr>
        <p:spPr>
          <a:xfrm>
            <a:off x="2880360" y="4133088"/>
            <a:ext cx="2743200" cy="694944"/>
          </a:xfrm>
          <a:prstGeom prst="rect">
            <a:avLst/>
          </a:prstGeom>
          <a:noFill/>
          <a:ln/>
        </p:spPr>
        <p:txBody>
          <a:bodyPr wrap="square" lIns="0" tIns="0" rIns="0" bIns="0" rtlCol="0" anchor="ctr"/>
          <a:lstStyle/>
          <a:p>
            <a:pPr marL="0" indent="0">
              <a:buNone/>
            </a:pPr>
            <a:r>
              <a:rPr lang="en-US" sz="1300" dirty="0">
                <a:solidFill>
                  <a:schemeClr val="tx1"/>
                </a:solidFill>
              </a:rPr>
              <a:t>Lenders need a steady, known list of suppliers to lend to</a:t>
            </a:r>
            <a:endParaRPr lang="en-US" sz="1300" dirty="0"/>
          </a:p>
        </p:txBody>
      </p:sp>
      <p:sp>
        <p:nvSpPr>
          <p:cNvPr id="33" name="Text 31"/>
          <p:cNvSpPr txBox="1"/>
          <p:nvPr/>
        </p:nvSpPr>
        <p:spPr>
          <a:xfrm>
            <a:off x="5715000" y="4133088"/>
            <a:ext cx="3154680" cy="694944"/>
          </a:xfrm>
          <a:prstGeom prst="rect">
            <a:avLst/>
          </a:prstGeom>
          <a:noFill/>
          <a:ln/>
        </p:spPr>
        <p:txBody>
          <a:bodyPr wrap="square" lIns="0" tIns="0" rIns="0" bIns="0" rtlCol="0" anchor="ctr"/>
          <a:lstStyle/>
          <a:p>
            <a:pPr marL="0" indent="0">
              <a:buNone/>
            </a:pPr>
            <a:r>
              <a:rPr lang="en-US" sz="1300" dirty="0">
                <a:solidFill>
                  <a:schemeClr val="accent6"/>
                </a:solidFill>
              </a:rPr>
              <a:t>Brazil reserves ~45% of R$5.5bn a year for family farmers, from 2026</a:t>
            </a:r>
            <a:endParaRPr lang="en-US" sz="1300" dirty="0"/>
          </a:p>
        </p:txBody>
      </p:sp>
      <p:sp>
        <p:nvSpPr>
          <p:cNvPr id="34" name="Text 32"/>
          <p:cNvSpPr txBox="1"/>
          <p:nvPr/>
        </p:nvSpPr>
        <p:spPr>
          <a:xfrm>
            <a:off x="8961120" y="4133088"/>
            <a:ext cx="2499055" cy="694944"/>
          </a:xfrm>
          <a:prstGeom prst="rect">
            <a:avLst/>
          </a:prstGeom>
          <a:noFill/>
          <a:ln/>
        </p:spPr>
        <p:txBody>
          <a:bodyPr wrap="square" lIns="0" tIns="0" rIns="0" bIns="0" rtlCol="0" anchor="ctr"/>
          <a:lstStyle/>
          <a:p>
            <a:pPr marL="0" indent="0">
              <a:buNone/>
            </a:pPr>
            <a:r>
              <a:rPr lang="en-US" sz="1300" b="1" dirty="0">
                <a:solidFill>
                  <a:schemeClr val="tx2"/>
                </a:solidFill>
              </a:rPr>
              <a:t>Publish supplier lists and purchase targets so PDBs can pre-qualify</a:t>
            </a:r>
            <a:endParaRPr lang="en-US" sz="1300" dirty="0"/>
          </a:p>
        </p:txBody>
      </p:sp>
      <p:sp>
        <p:nvSpPr>
          <p:cNvPr id="35" name="Proven return"/>
          <p:cNvSpPr/>
          <p:nvPr/>
        </p:nvSpPr>
        <p:spPr>
          <a:xfrm>
            <a:off x="548640" y="4901184"/>
            <a:ext cx="11094415" cy="694944"/>
          </a:xfrm>
          <a:prstGeom prst="roundRect">
            <a:avLst>
              <a:gd name="adj" fmla="val 15789"/>
            </a:avLst>
          </a:prstGeom>
          <a:solidFill>
            <a:srgbClr val="F3F5F4"/>
          </a:solidFill>
          <a:ln w="9525">
            <a:solidFill>
              <a:srgbClr val="D9DFDA"/>
            </a:solidFill>
            <a:prstDash val="solid"/>
          </a:ln>
        </p:spPr>
        <p:txBody>
          <a:bodyPr/>
          <a:lstStyle/>
          <a:p>
            <a:endParaRPr lang="en-KE"/>
          </a:p>
        </p:txBody>
      </p:sp>
      <p:sp>
        <p:nvSpPr>
          <p:cNvPr id="36" name="Number 5"/>
          <p:cNvSpPr/>
          <p:nvPr/>
        </p:nvSpPr>
        <p:spPr>
          <a:xfrm>
            <a:off x="685800" y="5029200"/>
            <a:ext cx="438912" cy="438912"/>
          </a:xfrm>
          <a:prstGeom prst="ellipse">
            <a:avLst/>
          </a:prstGeom>
          <a:solidFill>
            <a:schemeClr val="tx2"/>
          </a:solidFill>
          <a:ln w="12700">
            <a:solidFill>
              <a:schemeClr val="tx2"/>
            </a:solidFill>
            <a:prstDash val="solid"/>
          </a:ln>
        </p:spPr>
        <p:txBody>
          <a:bodyPr/>
          <a:lstStyle/>
          <a:p>
            <a:endParaRPr lang="en-KE"/>
          </a:p>
        </p:txBody>
      </p:sp>
      <p:sp>
        <p:nvSpPr>
          <p:cNvPr id="37" name="Text 35"/>
          <p:cNvSpPr txBox="1"/>
          <p:nvPr/>
        </p:nvSpPr>
        <p:spPr>
          <a:xfrm>
            <a:off x="685800" y="5029200"/>
            <a:ext cx="438912" cy="438912"/>
          </a:xfrm>
          <a:prstGeom prst="rect">
            <a:avLst/>
          </a:prstGeom>
          <a:noFill/>
          <a:ln/>
        </p:spPr>
        <p:txBody>
          <a:bodyPr wrap="square" lIns="0" tIns="0" rIns="0" bIns="0" rtlCol="0" anchor="ctr"/>
          <a:lstStyle/>
          <a:p>
            <a:pPr marL="0" indent="0" algn="ctr">
              <a:buNone/>
            </a:pPr>
            <a:r>
              <a:rPr lang="en-US" sz="1400" b="1" dirty="0">
                <a:solidFill>
                  <a:schemeClr val="bg1"/>
                </a:solidFill>
              </a:rPr>
              <a:t>5</a:t>
            </a:r>
            <a:endParaRPr lang="en-US" sz="1400" dirty="0"/>
          </a:p>
        </p:txBody>
      </p:sp>
      <p:sp>
        <p:nvSpPr>
          <p:cNvPr id="38" name="Text 36"/>
          <p:cNvSpPr txBox="1"/>
          <p:nvPr/>
        </p:nvSpPr>
        <p:spPr>
          <a:xfrm>
            <a:off x="1234440" y="4901184"/>
            <a:ext cx="1554480" cy="694944"/>
          </a:xfrm>
          <a:prstGeom prst="rect">
            <a:avLst/>
          </a:prstGeom>
          <a:noFill/>
          <a:ln/>
        </p:spPr>
        <p:txBody>
          <a:bodyPr wrap="square" lIns="0" tIns="0" rIns="0" bIns="0" rtlCol="0" anchor="ctr"/>
          <a:lstStyle/>
          <a:p>
            <a:pPr marL="0" indent="0">
              <a:buNone/>
            </a:pPr>
            <a:r>
              <a:rPr lang="en-US" sz="1500" b="1" dirty="0">
                <a:solidFill>
                  <a:schemeClr val="tx1"/>
                </a:solidFill>
              </a:rPr>
              <a:t>Proven return</a:t>
            </a:r>
            <a:endParaRPr lang="en-US" sz="1500" dirty="0"/>
          </a:p>
        </p:txBody>
      </p:sp>
      <p:sp>
        <p:nvSpPr>
          <p:cNvPr id="39" name="Text 37"/>
          <p:cNvSpPr txBox="1"/>
          <p:nvPr/>
        </p:nvSpPr>
        <p:spPr>
          <a:xfrm>
            <a:off x="2880360" y="4901184"/>
            <a:ext cx="2743200" cy="694944"/>
          </a:xfrm>
          <a:prstGeom prst="rect">
            <a:avLst/>
          </a:prstGeom>
          <a:noFill/>
          <a:ln/>
        </p:spPr>
        <p:txBody>
          <a:bodyPr wrap="square" lIns="0" tIns="0" rIns="0" bIns="0" rtlCol="0" anchor="ctr"/>
          <a:lstStyle/>
          <a:p>
            <a:pPr marL="0" indent="0">
              <a:buNone/>
            </a:pPr>
            <a:r>
              <a:rPr lang="en-US" sz="1300" dirty="0">
                <a:solidFill>
                  <a:schemeClr val="tx1"/>
                </a:solidFill>
              </a:rPr>
              <a:t>Finance ministries keep funding what pays back</a:t>
            </a:r>
            <a:endParaRPr lang="en-US" sz="1300" dirty="0"/>
          </a:p>
        </p:txBody>
      </p:sp>
      <p:sp>
        <p:nvSpPr>
          <p:cNvPr id="40" name="Text 38"/>
          <p:cNvSpPr txBox="1"/>
          <p:nvPr/>
        </p:nvSpPr>
        <p:spPr>
          <a:xfrm>
            <a:off x="5715000" y="4901184"/>
            <a:ext cx="3154680" cy="694944"/>
          </a:xfrm>
          <a:prstGeom prst="rect">
            <a:avLst/>
          </a:prstGeom>
          <a:noFill/>
          <a:ln/>
        </p:spPr>
        <p:txBody>
          <a:bodyPr wrap="square" lIns="0" tIns="0" rIns="0" bIns="0" rtlCol="0" anchor="ctr"/>
          <a:lstStyle/>
          <a:p>
            <a:pPr marL="0" indent="0">
              <a:buNone/>
            </a:pPr>
            <a:r>
              <a:rPr lang="en-US" sz="1300" dirty="0">
                <a:solidFill>
                  <a:schemeClr val="accent6"/>
                </a:solidFill>
              </a:rPr>
              <a:t>Each $1 returns about $9; Nigeria’s programme supported ~35,000 jobs</a:t>
            </a:r>
            <a:endParaRPr lang="en-US" sz="1300" dirty="0"/>
          </a:p>
        </p:txBody>
      </p:sp>
      <p:sp>
        <p:nvSpPr>
          <p:cNvPr id="41" name="Text 39"/>
          <p:cNvSpPr txBox="1"/>
          <p:nvPr/>
        </p:nvSpPr>
        <p:spPr>
          <a:xfrm>
            <a:off x="8961120" y="4901184"/>
            <a:ext cx="2499055" cy="694944"/>
          </a:xfrm>
          <a:prstGeom prst="rect">
            <a:avLst/>
          </a:prstGeom>
          <a:noFill/>
          <a:ln/>
        </p:spPr>
        <p:txBody>
          <a:bodyPr wrap="square" lIns="0" tIns="0" rIns="0" bIns="0" rtlCol="0" anchor="ctr"/>
          <a:lstStyle/>
          <a:p>
            <a:pPr marL="0" indent="0">
              <a:buNone/>
            </a:pPr>
            <a:r>
              <a:rPr lang="en-US" sz="1300" b="1" dirty="0">
                <a:solidFill>
                  <a:schemeClr val="tx2"/>
                </a:solidFill>
              </a:rPr>
              <a:t>Measure the return to protect budgets and cut the cost of finance</a:t>
            </a:r>
            <a:endParaRPr lang="en-US" sz="1300" dirty="0"/>
          </a:p>
        </p:txBody>
      </p:sp>
      <p:sp>
        <p:nvSpPr>
          <p:cNvPr id="42" name="Takeaway banner"/>
          <p:cNvSpPr/>
          <p:nvPr/>
        </p:nvSpPr>
        <p:spPr>
          <a:xfrm>
            <a:off x="548640" y="5715000"/>
            <a:ext cx="11094415" cy="548640"/>
          </a:xfrm>
          <a:prstGeom prst="roundRect">
            <a:avLst>
              <a:gd name="adj" fmla="val 16667"/>
            </a:avLst>
          </a:prstGeom>
          <a:solidFill>
            <a:schemeClr val="tx2"/>
          </a:solidFill>
          <a:ln w="12700">
            <a:solidFill>
              <a:schemeClr val="tx2"/>
            </a:solidFill>
            <a:prstDash val="solid"/>
          </a:ln>
        </p:spPr>
        <p:txBody>
          <a:bodyPr/>
          <a:lstStyle/>
          <a:p>
            <a:endParaRPr lang="en-KE"/>
          </a:p>
        </p:txBody>
      </p:sp>
      <p:sp>
        <p:nvSpPr>
          <p:cNvPr id="43" name="Text 41"/>
          <p:cNvSpPr txBox="1"/>
          <p:nvPr/>
        </p:nvSpPr>
        <p:spPr>
          <a:xfrm>
            <a:off x="822960" y="5715000"/>
            <a:ext cx="10545775" cy="548640"/>
          </a:xfrm>
          <a:prstGeom prst="rect">
            <a:avLst/>
          </a:prstGeom>
          <a:noFill/>
          <a:ln/>
        </p:spPr>
        <p:txBody>
          <a:bodyPr wrap="square" lIns="0" tIns="0" rIns="0" bIns="0" rtlCol="0" anchor="ctr"/>
          <a:lstStyle/>
          <a:p>
            <a:pPr marL="0" indent="0">
              <a:buNone/>
            </a:pPr>
            <a:r>
              <a:rPr lang="en-US" sz="1500" b="1" dirty="0">
                <a:solidFill>
                  <a:srgbClr val="F2A54A"/>
                </a:solidFill>
              </a:rPr>
              <a:t>Replicable anywhere when: </a:t>
            </a:r>
            <a:r>
              <a:rPr lang="en-US" sz="1500" dirty="0">
                <a:solidFill>
                  <a:schemeClr val="bg1"/>
                </a:solidFill>
              </a:rPr>
              <a:t>the money is protected, contracts are paid, deals are ready, suppliers are visible and the return is measured.</a:t>
            </a:r>
            <a:endParaRPr lang="en-US" sz="1500" dirty="0"/>
          </a:p>
        </p:txBody>
      </p:sp>
      <p:sp>
        <p:nvSpPr>
          <p:cNvPr id="44" name="Slide Number Placeholder 0"/>
          <p:cNvSpPr>
            <a:spLocks noGrp="1"/>
          </p:cNvSpPr>
          <p:nvPr>
            <p:ph type="sldNum" sz="quarter" idx="4294967295"/>
          </p:nvPr>
        </p:nvSpPr>
        <p:spPr>
          <a:xfrm>
            <a:off x="11094415" y="6400800"/>
            <a:ext cx="548640" cy="274320"/>
          </a:xfrm>
          <a:prstGeom prst="rect">
            <a:avLst/>
          </a:prstGeom>
          <a:extLst>
            <a:ext uri="{C572A759-6A51-4108-AA02-DFA0A04FC94B}">
              <ma14:wrappingTextBoxFlag xmlns="" xmlns:ma14="http://schemas.microsoft.com/office/mac/drawingml/2011/main" val="0"/>
            </a:ext>
          </a:extLst>
        </p:spPr>
        <p:txBody>
          <a:bodyPr/>
          <a:lstStyle>
            <a:lvl1pPr>
              <a:defRPr sz="1000">
                <a:solidFill>
                  <a:schemeClr val="accent6"/>
                </a:solidFill>
              </a:defRPr>
            </a:lvl1pPr>
          </a:lstStyle>
          <a:p>
            <a:pPr algn="r"/>
            <a:fld id="{F7021451-1387-4CA6-816F-3879F97B5CBC}" type="slidenum">
              <a:rPr lang="en-US" b="0"/>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a:spLocks noGrp="1"/>
          </p:cNvSpPr>
          <p:nvPr>
            <p:ph type="body" idx="100" hasCustomPrompt="1"/>
          </p:nvPr>
        </p:nvSpPr>
        <p:spPr>
          <a:xfrm>
            <a:off x="548640" y="457200"/>
            <a:ext cx="11094415" cy="320040"/>
          </a:xfrm>
          <a:prstGeom prst="rect">
            <a:avLst/>
          </a:prstGeom>
          <a:noFill/>
          <a:ln/>
        </p:spPr>
        <p:txBody>
          <a:bodyPr wrap="square" lIns="0" tIns="0" rIns="0" bIns="0" rtlCol="0" anchor="t"/>
          <a:lstStyle/>
          <a:p>
            <a:pPr marL="0" indent="0">
              <a:buNone/>
            </a:pPr>
            <a:r>
              <a:rPr lang="en-US" sz="1200" b="1" kern="0" spc="200" dirty="0">
                <a:solidFill>
                  <a:schemeClr val="tx1"/>
                </a:solidFill>
              </a:rPr>
              <a:t>FOR DISCUSSION</a:t>
            </a:r>
            <a:endParaRPr lang="en-US" sz="1200" dirty="0"/>
          </a:p>
        </p:txBody>
      </p:sp>
      <p:sp>
        <p:nvSpPr>
          <p:cNvPr id="3" name="Text 0"/>
          <p:cNvSpPr>
            <a:spLocks noGrp="1"/>
          </p:cNvSpPr>
          <p:nvPr>
            <p:ph type="title" idx="101" hasCustomPrompt="1"/>
          </p:nvPr>
        </p:nvSpPr>
        <p:spPr>
          <a:xfrm>
            <a:off x="548640" y="804672"/>
            <a:ext cx="11094415" cy="868680"/>
          </a:xfrm>
          <a:prstGeom prst="rect">
            <a:avLst/>
          </a:prstGeom>
          <a:noFill/>
          <a:ln/>
        </p:spPr>
        <p:txBody>
          <a:bodyPr wrap="square" lIns="0" tIns="0" rIns="0" bIns="0" rtlCol="0" anchor="t"/>
          <a:lstStyle/>
          <a:p>
            <a:pPr marL="0" indent="0" algn="l">
              <a:buNone/>
            </a:pPr>
            <a:r>
              <a:rPr lang="en-US" sz="3400" b="1" dirty="0">
                <a:solidFill>
                  <a:schemeClr val="tx1"/>
                </a:solidFill>
              </a:rPr>
              <a:t>Three proposals to move from pilots to a pipeline</a:t>
            </a:r>
            <a:endParaRPr lang="en-US" sz="3400" dirty="0"/>
          </a:p>
        </p:txBody>
      </p:sp>
      <p:sp>
        <p:nvSpPr>
          <p:cNvPr id="4" name="Proposal 1"/>
          <p:cNvSpPr/>
          <p:nvPr/>
        </p:nvSpPr>
        <p:spPr>
          <a:xfrm>
            <a:off x="548640" y="1874520"/>
            <a:ext cx="11094415" cy="1024128"/>
          </a:xfrm>
          <a:prstGeom prst="roundRect">
            <a:avLst>
              <a:gd name="adj" fmla="val 10714"/>
            </a:avLst>
          </a:prstGeom>
          <a:solidFill>
            <a:srgbClr val="FFFFFF"/>
          </a:solidFill>
          <a:ln w="12700">
            <a:solidFill>
              <a:srgbClr val="FFFFFF"/>
            </a:solidFill>
            <a:prstDash val="solid"/>
          </a:ln>
          <a:effectLst>
            <a:outerShdw blurRad="101600" dist="25400" dir="5400000" algn="bl" rotWithShape="0">
              <a:srgbClr val="14262A">
                <a:alpha val="12000"/>
              </a:srgbClr>
            </a:outerShdw>
          </a:effectLst>
        </p:spPr>
        <p:txBody>
          <a:bodyPr/>
          <a:lstStyle/>
          <a:p>
            <a:endParaRPr lang="en-KE"/>
          </a:p>
        </p:txBody>
      </p:sp>
      <p:sp>
        <p:nvSpPr>
          <p:cNvPr id="5" name="Number 1"/>
          <p:cNvSpPr/>
          <p:nvPr/>
        </p:nvSpPr>
        <p:spPr>
          <a:xfrm>
            <a:off x="868680" y="2084832"/>
            <a:ext cx="603504" cy="603504"/>
          </a:xfrm>
          <a:prstGeom prst="ellipse">
            <a:avLst/>
          </a:prstGeom>
          <a:solidFill>
            <a:schemeClr val="tx2"/>
          </a:solidFill>
          <a:ln w="12700">
            <a:solidFill>
              <a:schemeClr val="tx2"/>
            </a:solidFill>
            <a:prstDash val="solid"/>
          </a:ln>
        </p:spPr>
        <p:txBody>
          <a:bodyPr/>
          <a:lstStyle/>
          <a:p>
            <a:endParaRPr lang="en-KE"/>
          </a:p>
        </p:txBody>
      </p:sp>
      <p:sp>
        <p:nvSpPr>
          <p:cNvPr id="6" name="Text 4"/>
          <p:cNvSpPr txBox="1"/>
          <p:nvPr/>
        </p:nvSpPr>
        <p:spPr>
          <a:xfrm>
            <a:off x="868680" y="2084832"/>
            <a:ext cx="603504" cy="603504"/>
          </a:xfrm>
          <a:prstGeom prst="rect">
            <a:avLst/>
          </a:prstGeom>
          <a:noFill/>
          <a:ln/>
        </p:spPr>
        <p:txBody>
          <a:bodyPr wrap="square" lIns="0" tIns="0" rIns="0" bIns="0" rtlCol="0" anchor="ctr"/>
          <a:lstStyle/>
          <a:p>
            <a:pPr marL="0" indent="0" algn="ctr">
              <a:buNone/>
            </a:pPr>
            <a:r>
              <a:rPr lang="en-US" sz="2000" b="1" dirty="0">
                <a:solidFill>
                  <a:schemeClr val="bg1"/>
                </a:solidFill>
              </a:rPr>
              <a:t>1</a:t>
            </a:r>
            <a:endParaRPr lang="en-US" sz="2000" dirty="0"/>
          </a:p>
        </p:txBody>
      </p:sp>
      <p:sp>
        <p:nvSpPr>
          <p:cNvPr id="7" name="Text 5"/>
          <p:cNvSpPr txBox="1"/>
          <p:nvPr/>
        </p:nvSpPr>
        <p:spPr>
          <a:xfrm>
            <a:off x="1737360" y="1874520"/>
            <a:ext cx="9539935" cy="1024128"/>
          </a:xfrm>
          <a:prstGeom prst="rect">
            <a:avLst/>
          </a:prstGeom>
          <a:noFill/>
          <a:ln/>
        </p:spPr>
        <p:txBody>
          <a:bodyPr wrap="square" lIns="0" tIns="0" rIns="0" bIns="0" rtlCol="0" anchor="ctr"/>
          <a:lstStyle/>
          <a:p>
            <a:pPr marL="0" indent="0">
              <a:buNone/>
            </a:pPr>
            <a:r>
              <a:rPr lang="en-US" sz="1800" b="1" dirty="0">
                <a:solidFill>
                  <a:schemeClr val="tx1"/>
                </a:solidFill>
              </a:rPr>
              <a:t>Pilot a school-meal supplier finance window</a:t>
            </a:r>
            <a:r>
              <a:rPr lang="en-US" sz="1800" dirty="0">
                <a:solidFill>
                  <a:schemeClr val="tx1"/>
                </a:solidFill>
              </a:rPr>
              <a:t> with one or two national PDBs in ESAH countries</a:t>
            </a:r>
            <a:endParaRPr lang="en-US" sz="1800" dirty="0"/>
          </a:p>
        </p:txBody>
      </p:sp>
      <p:sp>
        <p:nvSpPr>
          <p:cNvPr id="8" name="Proposal 2"/>
          <p:cNvSpPr/>
          <p:nvPr/>
        </p:nvSpPr>
        <p:spPr>
          <a:xfrm>
            <a:off x="548640" y="3081528"/>
            <a:ext cx="11094415" cy="1024128"/>
          </a:xfrm>
          <a:prstGeom prst="roundRect">
            <a:avLst>
              <a:gd name="adj" fmla="val 10714"/>
            </a:avLst>
          </a:prstGeom>
          <a:solidFill>
            <a:srgbClr val="FFFFFF"/>
          </a:solidFill>
          <a:ln w="12700">
            <a:solidFill>
              <a:srgbClr val="FFFFFF"/>
            </a:solidFill>
            <a:prstDash val="solid"/>
          </a:ln>
          <a:effectLst>
            <a:outerShdw blurRad="101600" dist="25400" dir="5400000" algn="bl" rotWithShape="0">
              <a:srgbClr val="14262A">
                <a:alpha val="12000"/>
              </a:srgbClr>
            </a:outerShdw>
          </a:effectLst>
        </p:spPr>
        <p:txBody>
          <a:bodyPr/>
          <a:lstStyle/>
          <a:p>
            <a:endParaRPr lang="en-KE"/>
          </a:p>
        </p:txBody>
      </p:sp>
      <p:sp>
        <p:nvSpPr>
          <p:cNvPr id="9" name="Number 2"/>
          <p:cNvSpPr/>
          <p:nvPr/>
        </p:nvSpPr>
        <p:spPr>
          <a:xfrm>
            <a:off x="868680" y="3291840"/>
            <a:ext cx="603504" cy="603504"/>
          </a:xfrm>
          <a:prstGeom prst="ellipse">
            <a:avLst/>
          </a:prstGeom>
          <a:solidFill>
            <a:schemeClr val="tx2"/>
          </a:solidFill>
          <a:ln w="12700">
            <a:solidFill>
              <a:schemeClr val="tx2"/>
            </a:solidFill>
            <a:prstDash val="solid"/>
          </a:ln>
        </p:spPr>
        <p:txBody>
          <a:bodyPr/>
          <a:lstStyle/>
          <a:p>
            <a:endParaRPr lang="en-KE"/>
          </a:p>
        </p:txBody>
      </p:sp>
      <p:sp>
        <p:nvSpPr>
          <p:cNvPr id="10" name="Text 8"/>
          <p:cNvSpPr txBox="1"/>
          <p:nvPr/>
        </p:nvSpPr>
        <p:spPr>
          <a:xfrm>
            <a:off x="868680" y="3291840"/>
            <a:ext cx="603504" cy="603504"/>
          </a:xfrm>
          <a:prstGeom prst="rect">
            <a:avLst/>
          </a:prstGeom>
          <a:noFill/>
          <a:ln/>
        </p:spPr>
        <p:txBody>
          <a:bodyPr wrap="square" lIns="0" tIns="0" rIns="0" bIns="0" rtlCol="0" anchor="ctr"/>
          <a:lstStyle/>
          <a:p>
            <a:pPr marL="0" indent="0" algn="ctr">
              <a:buNone/>
            </a:pPr>
            <a:r>
              <a:rPr lang="en-US" sz="2000" b="1" dirty="0">
                <a:solidFill>
                  <a:schemeClr val="bg1"/>
                </a:solidFill>
              </a:rPr>
              <a:t>2</a:t>
            </a:r>
            <a:endParaRPr lang="en-US" sz="2000" dirty="0"/>
          </a:p>
        </p:txBody>
      </p:sp>
      <p:sp>
        <p:nvSpPr>
          <p:cNvPr id="11" name="Text 9"/>
          <p:cNvSpPr txBox="1"/>
          <p:nvPr/>
        </p:nvSpPr>
        <p:spPr>
          <a:xfrm>
            <a:off x="1737360" y="3081528"/>
            <a:ext cx="9539935" cy="1024128"/>
          </a:xfrm>
          <a:prstGeom prst="rect">
            <a:avLst/>
          </a:prstGeom>
          <a:noFill/>
          <a:ln/>
        </p:spPr>
        <p:txBody>
          <a:bodyPr wrap="square" lIns="0" tIns="0" rIns="0" bIns="0" rtlCol="0" anchor="ctr"/>
          <a:lstStyle/>
          <a:p>
            <a:pPr marL="0" indent="0">
              <a:buNone/>
            </a:pPr>
            <a:r>
              <a:rPr lang="en-US" sz="1800" b="1" dirty="0">
                <a:solidFill>
                  <a:schemeClr val="tx1"/>
                </a:solidFill>
              </a:rPr>
              <a:t>Co-design contract-backed working capital,</a:t>
            </a:r>
            <a:r>
              <a:rPr lang="en-US" sz="1800" dirty="0">
                <a:solidFill>
                  <a:schemeClr val="tx1"/>
                </a:solidFill>
              </a:rPr>
              <a:t> pairing AfDB risk-sharing and TA with PDB products</a:t>
            </a:r>
            <a:endParaRPr lang="en-US" sz="1800" dirty="0"/>
          </a:p>
        </p:txBody>
      </p:sp>
      <p:sp>
        <p:nvSpPr>
          <p:cNvPr id="12" name="Proposal 3"/>
          <p:cNvSpPr/>
          <p:nvPr/>
        </p:nvSpPr>
        <p:spPr>
          <a:xfrm>
            <a:off x="548640" y="4288536"/>
            <a:ext cx="11094415" cy="1024128"/>
          </a:xfrm>
          <a:prstGeom prst="roundRect">
            <a:avLst>
              <a:gd name="adj" fmla="val 10714"/>
            </a:avLst>
          </a:prstGeom>
          <a:solidFill>
            <a:srgbClr val="FFFFFF"/>
          </a:solidFill>
          <a:ln w="12700">
            <a:solidFill>
              <a:srgbClr val="FFFFFF"/>
            </a:solidFill>
            <a:prstDash val="solid"/>
          </a:ln>
          <a:effectLst>
            <a:outerShdw blurRad="101600" dist="25400" dir="5400000" algn="bl" rotWithShape="0">
              <a:srgbClr val="14262A">
                <a:alpha val="12000"/>
              </a:srgbClr>
            </a:outerShdw>
          </a:effectLst>
        </p:spPr>
        <p:txBody>
          <a:bodyPr/>
          <a:lstStyle/>
          <a:p>
            <a:endParaRPr lang="en-KE"/>
          </a:p>
        </p:txBody>
      </p:sp>
      <p:sp>
        <p:nvSpPr>
          <p:cNvPr id="13" name="Number 3"/>
          <p:cNvSpPr/>
          <p:nvPr/>
        </p:nvSpPr>
        <p:spPr>
          <a:xfrm>
            <a:off x="868680" y="4498848"/>
            <a:ext cx="603504" cy="603504"/>
          </a:xfrm>
          <a:prstGeom prst="ellipse">
            <a:avLst/>
          </a:prstGeom>
          <a:solidFill>
            <a:schemeClr val="tx2"/>
          </a:solidFill>
          <a:ln w="12700">
            <a:solidFill>
              <a:schemeClr val="tx2"/>
            </a:solidFill>
            <a:prstDash val="solid"/>
          </a:ln>
        </p:spPr>
        <p:txBody>
          <a:bodyPr/>
          <a:lstStyle/>
          <a:p>
            <a:endParaRPr lang="en-KE"/>
          </a:p>
        </p:txBody>
      </p:sp>
      <p:sp>
        <p:nvSpPr>
          <p:cNvPr id="14" name="Text 12"/>
          <p:cNvSpPr txBox="1"/>
          <p:nvPr/>
        </p:nvSpPr>
        <p:spPr>
          <a:xfrm>
            <a:off x="868680" y="4498848"/>
            <a:ext cx="603504" cy="603504"/>
          </a:xfrm>
          <a:prstGeom prst="rect">
            <a:avLst/>
          </a:prstGeom>
          <a:noFill/>
          <a:ln/>
        </p:spPr>
        <p:txBody>
          <a:bodyPr wrap="square" lIns="0" tIns="0" rIns="0" bIns="0" rtlCol="0" anchor="ctr"/>
          <a:lstStyle/>
          <a:p>
            <a:pPr marL="0" indent="0" algn="ctr">
              <a:buNone/>
            </a:pPr>
            <a:r>
              <a:rPr lang="en-US" sz="2000" b="1" dirty="0">
                <a:solidFill>
                  <a:schemeClr val="bg1"/>
                </a:solidFill>
              </a:rPr>
              <a:t>3</a:t>
            </a:r>
            <a:endParaRPr lang="en-US" sz="2000" dirty="0"/>
          </a:p>
        </p:txBody>
      </p:sp>
      <p:sp>
        <p:nvSpPr>
          <p:cNvPr id="15" name="Text 13"/>
          <p:cNvSpPr txBox="1"/>
          <p:nvPr/>
        </p:nvSpPr>
        <p:spPr>
          <a:xfrm>
            <a:off x="1737360" y="4288536"/>
            <a:ext cx="9539935" cy="1024128"/>
          </a:xfrm>
          <a:prstGeom prst="rect">
            <a:avLst/>
          </a:prstGeom>
          <a:noFill/>
          <a:ln/>
        </p:spPr>
        <p:txBody>
          <a:bodyPr wrap="square" lIns="0" tIns="0" rIns="0" bIns="0" rtlCol="0" anchor="ctr"/>
          <a:lstStyle/>
          <a:p>
            <a:pPr marL="0" indent="0">
              <a:buNone/>
            </a:pPr>
            <a:r>
              <a:rPr lang="en-US" sz="1800" b="1" dirty="0">
                <a:solidFill>
                  <a:schemeClr val="tx1"/>
                </a:solidFill>
              </a:rPr>
              <a:t>Bring the results to Finance in Common 2027</a:t>
            </a:r>
            <a:r>
              <a:rPr lang="en-US" sz="1800" dirty="0">
                <a:solidFill>
                  <a:schemeClr val="tx1"/>
                </a:solidFill>
              </a:rPr>
              <a:t> through the Agri-PDB Platform</a:t>
            </a:r>
            <a:endParaRPr lang="en-US" sz="1800" dirty="0"/>
          </a:p>
        </p:txBody>
      </p:sp>
      <p:sp>
        <p:nvSpPr>
          <p:cNvPr id="16" name="Text 14"/>
          <p:cNvSpPr txBox="1"/>
          <p:nvPr/>
        </p:nvSpPr>
        <p:spPr>
          <a:xfrm>
            <a:off x="548640" y="5715000"/>
            <a:ext cx="11094415" cy="365760"/>
          </a:xfrm>
          <a:prstGeom prst="rect">
            <a:avLst/>
          </a:prstGeom>
          <a:noFill/>
          <a:ln/>
        </p:spPr>
        <p:txBody>
          <a:bodyPr wrap="square" lIns="0" tIns="0" rIns="0" bIns="0" rtlCol="0" anchor="t"/>
          <a:lstStyle/>
          <a:p>
            <a:pPr marL="0" indent="0">
              <a:buNone/>
            </a:pPr>
            <a:r>
              <a:rPr lang="en-US" sz="1500" b="1" dirty="0">
                <a:solidFill>
                  <a:schemeClr val="tx1"/>
                </a:solidFill>
              </a:rPr>
              <a:t>Thank you · George Ouma, African Development Bank · [email]</a:t>
            </a:r>
            <a:endParaRPr lang="en-US" sz="1500" dirty="0"/>
          </a:p>
        </p:txBody>
      </p:sp>
      <p:sp>
        <p:nvSpPr>
          <p:cNvPr id="25" name="Slide Number Placeholder 0"/>
          <p:cNvSpPr>
            <a:spLocks noGrp="1"/>
          </p:cNvSpPr>
          <p:nvPr>
            <p:ph type="sldNum" sz="quarter" idx="4294967295"/>
          </p:nvPr>
        </p:nvSpPr>
        <p:spPr>
          <a:xfrm>
            <a:off x="11094415" y="6400800"/>
            <a:ext cx="548640" cy="274320"/>
          </a:xfrm>
          <a:prstGeom prst="rect">
            <a:avLst/>
          </a:prstGeom>
          <a:extLst>
            <a:ext uri="{C572A759-6A51-4108-AA02-DFA0A04FC94B}">
              <ma14:wrappingTextBoxFlag xmlns="" xmlns:ma14="http://schemas.microsoft.com/office/mac/drawingml/2011/main" val="0"/>
            </a:ext>
          </a:extLst>
        </p:spPr>
        <p:txBody>
          <a:bodyPr/>
          <a:lstStyle>
            <a:lvl1pPr>
              <a:defRPr sz="1000">
                <a:solidFill>
                  <a:schemeClr val="tx1"/>
                </a:solidFill>
              </a:defRPr>
            </a:lvl1pPr>
          </a:lstStyle>
          <a:p>
            <a:pPr algn="r"/>
            <a:fld id="{F7021451-1387-4CA6-816F-3879F97B5CBC}" type="slidenum">
              <a:rPr lang="en-US" b="0"/>
              <a:t>10</a:t>
            </a:fld>
            <a:endParaRPr lang="en-US"/>
          </a:p>
        </p:txBody>
      </p:sp>
    </p:spTree>
  </p:cSld>
  <p:clrMapOvr>
    <a:masterClrMapping/>
  </p:clrMapOvr>
</p:sld>
</file>

<file path=ppt/theme/theme1.xml><?xml version="1.0" encoding="utf-8"?>
<a:theme xmlns:a="http://schemas.openxmlformats.org/drawingml/2006/main" name="AfDB School Meals">
  <a:themeElements>
    <a:clrScheme name="AfDB School Meals">
      <a:dk1>
        <a:srgbClr val="14262A"/>
      </a:dk1>
      <a:lt1>
        <a:srgbClr val="FFFFFF"/>
      </a:lt1>
      <a:dk2>
        <a:srgbClr val="0E4F51"/>
      </a:dk2>
      <a:lt2>
        <a:srgbClr val="E9EFEC"/>
      </a:lt2>
      <a:accent1>
        <a:srgbClr val="E8891C"/>
      </a:accent1>
      <a:accent2>
        <a:srgbClr val="A35400"/>
      </a:accent2>
      <a:accent3>
        <a:srgbClr val="1FA37A"/>
      </a:accent3>
      <a:accent4>
        <a:srgbClr val="F2A54A"/>
      </a:accent4>
      <a:accent5>
        <a:srgbClr val="CFE3DE"/>
      </a:accent5>
      <a:accent6>
        <a:srgbClr val="3D4F52"/>
      </a:accent6>
      <a:hlink>
        <a:srgbClr val="0E4F51"/>
      </a:hlink>
      <a:folHlink>
        <a:srgbClr val="A35400"/>
      </a:folHlink>
    </a:clrScheme>
    <a:fontScheme name="AfDB School Meals">
      <a:majorFont>
        <a:latin typeface="Calibri"/>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33</TotalTime>
  <Words>2596</Words>
  <Application>Microsoft Office PowerPoint</Application>
  <PresentationFormat>Widescreen</PresentationFormat>
  <Paragraphs>212</Paragraphs>
  <Slides>10</Slides>
  <Notes>10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10</vt:i4>
      </vt:variant>
    </vt:vector>
  </HeadingPairs>
  <TitlesOfParts>
    <vt:vector size="14" baseType="lpstr">
      <vt:lpstr>Arial</vt:lpstr>
      <vt:lpstr>Calibri</vt:lpstr>
      <vt:lpstr>Cambria</vt:lpstr>
      <vt:lpstr>AfDB School Meals</vt:lpstr>
      <vt:lpstr>From school plates to farm finance</vt:lpstr>
      <vt:lpstr>Nutrition designed, financed and measured</vt:lpstr>
      <vt:lpstr>PowerPoint Presentation</vt:lpstr>
      <vt:lpstr>Demand moves food systems</vt:lpstr>
      <vt:lpstr>A school-meal contract makes a food firm bankable</vt:lpstr>
      <vt:lpstr>We work through PDBs: wholesale, not retail</vt:lpstr>
      <vt:lpstr>From a regional PDB to national partners</vt:lpstr>
      <vt:lpstr>One instrument, one national PDB, one country</vt:lpstr>
      <vt:lpstr>What makes school-meal finance replicable</vt:lpstr>
      <vt:lpstr>Three proposals to move from pilots to a pipeline</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School Meals as a Food Systems Investment: AfDB</dc:title>
  <dc:subject>PptxGenJS Presentation</dc:subject>
  <dc:creator>George Ouma, African Development Bank</dc:creator>
  <cp:lastModifiedBy>George Ouma</cp:lastModifiedBy>
  <cp:revision>3</cp:revision>
  <dcterms:created xsi:type="dcterms:W3CDTF">2026-10-19T18:46:42Z</dcterms:created>
  <dcterms:modified xsi:type="dcterms:W3CDTF">2026-10-28T11:09:54Z</dcterms:modified>
</cp:coreProperties>
</file>