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4"/>
  </p:sldMasterIdLst>
  <p:notesMasterIdLst>
    <p:notesMasterId r:id="rId11"/>
  </p:notesMasterIdLst>
  <p:handoutMasterIdLst>
    <p:handoutMasterId r:id="rId12"/>
  </p:handoutMasterIdLst>
  <p:sldIdLst>
    <p:sldId id="256" r:id="rId5"/>
    <p:sldId id="393" r:id="rId6"/>
    <p:sldId id="403" r:id="rId7"/>
    <p:sldId id="407" r:id="rId8"/>
    <p:sldId id="406" r:id="rId9"/>
    <p:sldId id="314" r:id="rId10"/>
  </p:sldIdLst>
  <p:sldSz cx="9144000" cy="6858000" type="screen4x3"/>
  <p:notesSz cx="6858000" cy="161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F29"/>
    <a:srgbClr val="8DC63F"/>
    <a:srgbClr val="007DB7"/>
    <a:srgbClr val="C8DA2B"/>
    <a:srgbClr val="E9532B"/>
    <a:srgbClr val="FDB515"/>
    <a:srgbClr val="009FD6"/>
    <a:srgbClr val="FBDCD2"/>
    <a:srgbClr val="6DCFF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86"/>
    <p:restoredTop sz="82443" autoAdjust="0"/>
  </p:normalViewPr>
  <p:slideViewPr>
    <p:cSldViewPr snapToGrid="0">
      <p:cViewPr varScale="1">
        <p:scale>
          <a:sx n="61" d="100"/>
          <a:sy n="61" d="100"/>
        </p:scale>
        <p:origin x="1284" y="52"/>
      </p:cViewPr>
      <p:guideLst>
        <p:guide orient="horz" pos="216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2E77F2-6575-44D2-B2ED-CB6CFDC2A1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1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269EB2-96B2-475C-BBE5-C9DC637981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6" y="0"/>
            <a:ext cx="3037841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EEBBF7-5CE4-486E-A8B9-638560AE5660}" type="datetimeFigureOut">
              <a:rPr lang="en-PH" smtClean="0"/>
              <a:t>8/17/2026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839D9C-F350-4E9C-8B5B-4B435EDD36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1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EE6F05-A519-499C-94F9-96FEF7FB5B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6" y="8829968"/>
            <a:ext cx="3037841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C2ADB7D-DAB7-4C56-9F79-AB8C4588757F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32910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1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6" y="0"/>
            <a:ext cx="3037841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3B2CE4-751F-0643-B4A7-F864325DF02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1288" y="1162050"/>
            <a:ext cx="418306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1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1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6" y="8829968"/>
            <a:ext cx="3037841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649113F-0DCE-7D40-9684-257778C51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07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113F-0DCE-7D40-9684-257778C515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309DD-4B32-D2D7-078B-9E1A01F94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F6097B-90E8-22AC-3D16-7C493C9163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476530-CA8D-0DA8-E40B-038199F3B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6D75F-A670-1847-BAA5-3963A6F786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113F-0DCE-7D40-9684-257778C515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086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A90C6-DB53-BB11-E1D1-CEF05FD95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F0E200-444B-F777-4222-121076BFB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738082-E30F-4C27-D5F9-C3C12B500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7169C-F3C6-0F30-147E-770F51C2D0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113F-0DCE-7D40-9684-257778C515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96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4B424-6252-4F51-6EC1-2FBB4B466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8BEFBD-231B-0D85-C434-778571FC3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9FBF94-3FCA-DF37-ADC8-8D5F2D9E3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79D99-3BE3-8729-1C5B-A17E26DFD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113F-0DCE-7D40-9684-257778C515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43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997A1-896D-36F4-0978-E9D7D662B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83CDBF-0B79-D6C0-E2C6-CFDADBE0C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01011-E737-7895-59A4-FF3EC812D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E30569-8479-0714-C0AC-54494438FD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113F-0DCE-7D40-9684-257778C515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7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113F-0DCE-7D40-9684-257778C515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22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68116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0006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7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45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AA694-9CF2-448C-9DD7-5B2ADFB6B7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5125" y="1159776"/>
            <a:ext cx="8778875" cy="51185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AE50819-6FE0-9D4E-A69A-F2D953A7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335" y="5169"/>
            <a:ext cx="7853641" cy="836441"/>
          </a:xfrm>
          <a:prstGeom prst="rect">
            <a:avLst/>
          </a:prstGeom>
          <a:noFill/>
        </p:spPr>
        <p:txBody>
          <a:bodyPr vert="horz" lIns="228600" tIns="45720" rIns="91440" bIns="45720" rtlCol="0" anchor="b" anchorCtr="0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1347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AA694-9CF2-448C-9DD7-5B2ADFB6B7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2088" y="1014413"/>
            <a:ext cx="4343463" cy="5661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16A314-FD99-4353-820B-236C95EC4D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54232" y="1014412"/>
            <a:ext cx="4343463" cy="5661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F6F1F82-4893-3C4B-A120-B0797AAEF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335" y="5169"/>
            <a:ext cx="7853641" cy="836441"/>
          </a:xfrm>
          <a:prstGeom prst="rect">
            <a:avLst/>
          </a:prstGeom>
          <a:noFill/>
        </p:spPr>
        <p:txBody>
          <a:bodyPr vert="horz" lIns="2286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7599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315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EC6C488-40AB-4143-AEF4-8973E4B89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335" y="5169"/>
            <a:ext cx="7853641" cy="836441"/>
          </a:xfrm>
          <a:prstGeom prst="rect">
            <a:avLst/>
          </a:prstGeom>
          <a:noFill/>
        </p:spPr>
        <p:txBody>
          <a:bodyPr vert="horz" lIns="2286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864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1250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8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4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lowchart: Merge 5">
            <a:extLst>
              <a:ext uri="{FF2B5EF4-FFF2-40B4-BE49-F238E27FC236}">
                <a16:creationId xmlns:a16="http://schemas.microsoft.com/office/drawing/2014/main" id="{FA668B62-F34A-4FDF-9C19-9703981A14C9}"/>
              </a:ext>
            </a:extLst>
          </p:cNvPr>
          <p:cNvSpPr/>
          <p:nvPr userDrawn="1"/>
        </p:nvSpPr>
        <p:spPr>
          <a:xfrm rot="5400000">
            <a:off x="1399349" y="443484"/>
            <a:ext cx="365125" cy="36512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36356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01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6CEF-3F30-5644-AEEC-4228C0B92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35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2FB80BF-3F68-4314-A6B8-C77F180563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813" y="78453"/>
            <a:ext cx="880208" cy="836441"/>
          </a:xfrm>
          <a:prstGeom prst="rect">
            <a:avLst/>
          </a:prstGeom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2A7DE88B-210E-4D73-8E85-E22BC3D0211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248073" y="5944861"/>
            <a:ext cx="666895" cy="666895"/>
          </a:xfrm>
          <a:prstGeom prst="rect">
            <a:avLst/>
          </a:prstGeom>
        </p:spPr>
      </p:pic>
      <p:sp>
        <p:nvSpPr>
          <p:cNvPr id="9" name="MSIPCMContentMarking" descr="{&quot;HashCode&quot;:418872913,&quot;Placement&quot;:&quot;Footer&quot;,&quot;Top&quot;:520.68866,&quot;Left&quot;:0.0,&quot;SlideWidth&quot;:720,&quot;SlideHeight&quot;:540}">
            <a:extLst>
              <a:ext uri="{FF2B5EF4-FFF2-40B4-BE49-F238E27FC236}">
                <a16:creationId xmlns:a16="http://schemas.microsoft.com/office/drawing/2014/main" id="{1F0689AB-6AEB-4BFC-BFE1-56285E046026}"/>
              </a:ext>
            </a:extLst>
          </p:cNvPr>
          <p:cNvSpPr txBox="1"/>
          <p:nvPr userDrawn="1"/>
        </p:nvSpPr>
        <p:spPr>
          <a:xfrm>
            <a:off x="0" y="6612746"/>
            <a:ext cx="6534359" cy="24525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000000"/>
                </a:solidFill>
                <a:latin typeface="Calibri" panose="020F0502020204030204" pitchFamily="34" charset="0"/>
              </a:rPr>
              <a:t>INTERNAL. This information is accessible to ADB Management and staff. It may be shared outside ADB with appropriate permission.</a:t>
            </a:r>
          </a:p>
        </p:txBody>
      </p:sp>
    </p:spTree>
    <p:extLst>
      <p:ext uri="{BB962C8B-B14F-4D97-AF65-F5344CB8AC3E}">
        <p14:creationId xmlns:p14="http://schemas.microsoft.com/office/powerpoint/2010/main" val="2114616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673" r:id="rId13"/>
    <p:sldLayoutId id="2147483661" r:id="rId14"/>
    <p:sldLayoutId id="2147483664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extLst>
              <a:ext uri="{FF2B5EF4-FFF2-40B4-BE49-F238E27FC236}">
                <a16:creationId xmlns:a16="http://schemas.microsoft.com/office/drawing/2014/main" id="{A3964706-0C58-4567-BF66-CA88E3189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11" y="375773"/>
            <a:ext cx="759788" cy="75978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39CE7BE-1098-4B34-B384-E4F22D364BF4}"/>
              </a:ext>
            </a:extLst>
          </p:cNvPr>
          <p:cNvSpPr txBox="1">
            <a:spLocks/>
          </p:cNvSpPr>
          <p:nvPr/>
        </p:nvSpPr>
        <p:spPr>
          <a:xfrm>
            <a:off x="141912" y="3565116"/>
            <a:ext cx="4820232" cy="17423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ADB Sovereign Operations and Technical Assistance.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030B57-0B9F-474E-8A2B-24E67D82A3CF}"/>
              </a:ext>
            </a:extLst>
          </p:cNvPr>
          <p:cNvSpPr txBox="1">
            <a:spLocks/>
          </p:cNvSpPr>
          <p:nvPr/>
        </p:nvSpPr>
        <p:spPr>
          <a:xfrm>
            <a:off x="165100" y="2626767"/>
            <a:ext cx="4797044" cy="550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en-US" sz="2800" dirty="0"/>
              <a:t>Advancing Quality Jobs Through Agricultural Public Development Finance: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92E8FB-F706-4906-8567-5A57C08A1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144" y="0"/>
            <a:ext cx="4181856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118BDF-C47E-71E7-AA0D-42426E28D74E}"/>
              </a:ext>
            </a:extLst>
          </p:cNvPr>
          <p:cNvSpPr txBox="1">
            <a:spLocks/>
          </p:cNvSpPr>
          <p:nvPr/>
        </p:nvSpPr>
        <p:spPr>
          <a:xfrm>
            <a:off x="165099" y="5532024"/>
            <a:ext cx="5598392" cy="950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1400" dirty="0"/>
              <a:t>18 August 2026</a:t>
            </a:r>
          </a:p>
          <a:p>
            <a:pPr algn="l"/>
            <a:r>
              <a:rPr lang="en-US" sz="1400" dirty="0"/>
              <a:t>Carlos A. Coca Gamito, Labor Market Specialist (ADB Consultant)</a:t>
            </a:r>
          </a:p>
        </p:txBody>
      </p:sp>
    </p:spTree>
    <p:extLst>
      <p:ext uri="{BB962C8B-B14F-4D97-AF65-F5344CB8AC3E}">
        <p14:creationId xmlns:p14="http://schemas.microsoft.com/office/powerpoint/2010/main" val="250392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7E01-5751-2A4E-8B32-5FCC0D561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1F4708DB-CF60-4750-2DD8-5322178D4E1A}"/>
              </a:ext>
            </a:extLst>
          </p:cNvPr>
          <p:cNvSpPr/>
          <p:nvPr/>
        </p:nvSpPr>
        <p:spPr>
          <a:xfrm>
            <a:off x="5174225" y="2084852"/>
            <a:ext cx="3755161" cy="2967118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137160" bIns="137160" rtlCol="0" anchor="ctr">
            <a:noAutofit/>
          </a:bodyPr>
          <a:lstStyle/>
          <a:p>
            <a:pPr>
              <a:lnSpc>
                <a:spcPct val="80000"/>
              </a:lnSpc>
            </a:pPr>
            <a:endParaRPr lang="en-US" sz="240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itle 8">
            <a:extLst>
              <a:ext uri="{FF2B5EF4-FFF2-40B4-BE49-F238E27FC236}">
                <a16:creationId xmlns:a16="http://schemas.microsoft.com/office/drawing/2014/main" id="{442EF6B5-38D1-67F3-8672-D35A4C14F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373" y="232211"/>
            <a:ext cx="8299628" cy="805610"/>
          </a:xfrm>
        </p:spPr>
        <p:txBody>
          <a:bodyPr>
            <a:noAutofit/>
          </a:bodyPr>
          <a:lstStyle/>
          <a:p>
            <a:pPr>
              <a:tabLst>
                <a:tab pos="7315200" algn="l"/>
              </a:tabLst>
            </a:pPr>
            <a:r>
              <a:rPr lang="en-US" sz="2800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Establishing an enabling policy and institutional framework: Bhutan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CA40F1C4-8B99-C2E7-F637-ADA02E144C8C}"/>
              </a:ext>
            </a:extLst>
          </p:cNvPr>
          <p:cNvSpPr txBox="1">
            <a:spLocks/>
          </p:cNvSpPr>
          <p:nvPr/>
        </p:nvSpPr>
        <p:spPr>
          <a:xfrm>
            <a:off x="628650" y="6253391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0C6CEF-3F30-5644-AEEC-4228C0B92182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87714-CF7D-DCE9-353B-7361222C5279}"/>
              </a:ext>
            </a:extLst>
          </p:cNvPr>
          <p:cNvSpPr txBox="1"/>
          <p:nvPr/>
        </p:nvSpPr>
        <p:spPr>
          <a:xfrm>
            <a:off x="214614" y="1316644"/>
            <a:ext cx="84771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400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TA-10070 REG: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entrepreneurs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faced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difficulties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entrepreneurship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constraints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macro,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individual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PDB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preferential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lending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incentivize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rather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targeting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solely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sector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2937B9B-35ED-D928-F81A-736E12D31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14" y="58201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02904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8981E-5FB7-541F-03D6-21B3D7A1A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70134701-CF46-76BE-94B8-B70FCAF92A22}"/>
              </a:ext>
            </a:extLst>
          </p:cNvPr>
          <p:cNvSpPr/>
          <p:nvPr/>
        </p:nvSpPr>
        <p:spPr>
          <a:xfrm>
            <a:off x="5174225" y="2084852"/>
            <a:ext cx="3755161" cy="2967118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137160" bIns="137160" rtlCol="0" anchor="ctr">
            <a:noAutofit/>
          </a:bodyPr>
          <a:lstStyle/>
          <a:p>
            <a:pPr>
              <a:lnSpc>
                <a:spcPct val="80000"/>
              </a:lnSpc>
            </a:pPr>
            <a:endParaRPr lang="en-US" sz="240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itle 8">
            <a:extLst>
              <a:ext uri="{FF2B5EF4-FFF2-40B4-BE49-F238E27FC236}">
                <a16:creationId xmlns:a16="http://schemas.microsoft.com/office/drawing/2014/main" id="{C1F59B94-7168-7FB2-9CAF-A4F3C5FA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373" y="232211"/>
            <a:ext cx="8299628" cy="805610"/>
          </a:xfrm>
        </p:spPr>
        <p:txBody>
          <a:bodyPr>
            <a:noAutofit/>
          </a:bodyPr>
          <a:lstStyle/>
          <a:p>
            <a:pPr>
              <a:tabLst>
                <a:tab pos="7315200" algn="l"/>
              </a:tabLst>
            </a:pPr>
            <a:r>
              <a:rPr lang="en-US" sz="2800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dialogue and </a:t>
            </a:r>
            <a:r>
              <a:rPr lang="en-US" sz="2800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2800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design: Uzbekistan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3DC1D637-DB44-0B09-ABCE-4FB748B29FD7}"/>
              </a:ext>
            </a:extLst>
          </p:cNvPr>
          <p:cNvSpPr txBox="1">
            <a:spLocks/>
          </p:cNvSpPr>
          <p:nvPr/>
        </p:nvSpPr>
        <p:spPr>
          <a:xfrm>
            <a:off x="628650" y="6253391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0C6CEF-3F30-5644-AEEC-4228C0B92182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025F16-0C33-DD76-7DAB-5A5CA177FBCE}"/>
              </a:ext>
            </a:extLst>
          </p:cNvPr>
          <p:cNvSpPr txBox="1"/>
          <p:nvPr/>
        </p:nvSpPr>
        <p:spPr>
          <a:xfrm>
            <a:off x="214614" y="1316644"/>
            <a:ext cx="84771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400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TA-54100 REG: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Jobs and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Future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</a:t>
            </a:r>
          </a:p>
          <a:p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informal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outreach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trust as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determinants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actuarial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maternity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sickness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informal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household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unemployment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NASP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Malaysia 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PDB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facilitators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brokers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dialogue,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10F9FF2-19D5-7BDA-D931-5097B5C0A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14" y="58201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54675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DE665-CBE4-8510-C476-4679DCECF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2DA9131D-9C00-5AC6-60B3-C0A7CE2886F6}"/>
              </a:ext>
            </a:extLst>
          </p:cNvPr>
          <p:cNvSpPr/>
          <p:nvPr/>
        </p:nvSpPr>
        <p:spPr>
          <a:xfrm>
            <a:off x="5174225" y="2084852"/>
            <a:ext cx="3755161" cy="2967118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137160" bIns="137160" rtlCol="0" anchor="ctr">
            <a:noAutofit/>
          </a:bodyPr>
          <a:lstStyle/>
          <a:p>
            <a:pPr>
              <a:lnSpc>
                <a:spcPct val="80000"/>
              </a:lnSpc>
            </a:pPr>
            <a:endParaRPr lang="en-US" sz="240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itle 8">
            <a:extLst>
              <a:ext uri="{FF2B5EF4-FFF2-40B4-BE49-F238E27FC236}">
                <a16:creationId xmlns:a16="http://schemas.microsoft.com/office/drawing/2014/main" id="{D9093D66-3106-50FB-3B3B-CE9711D8D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373" y="232211"/>
            <a:ext cx="8299628" cy="805610"/>
          </a:xfrm>
        </p:spPr>
        <p:txBody>
          <a:bodyPr>
            <a:noAutofit/>
          </a:bodyPr>
          <a:lstStyle/>
          <a:p>
            <a:pPr>
              <a:tabLst>
                <a:tab pos="7315200" algn="l"/>
              </a:tabLst>
            </a:pPr>
            <a:r>
              <a:rPr lang="en-US" sz="2800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Adopting international standards and best practices: Azerbaijan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E4C39D90-6DD9-7DDC-84B0-7921B977B797}"/>
              </a:ext>
            </a:extLst>
          </p:cNvPr>
          <p:cNvSpPr txBox="1">
            <a:spLocks/>
          </p:cNvSpPr>
          <p:nvPr/>
        </p:nvSpPr>
        <p:spPr>
          <a:xfrm>
            <a:off x="628650" y="6253391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0C6CEF-3F30-5644-AEEC-4228C0B92182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B88405-A703-5FD9-11D6-2ECE30029F11}"/>
              </a:ext>
            </a:extLst>
          </p:cNvPr>
          <p:cNvSpPr txBox="1"/>
          <p:nvPr/>
        </p:nvSpPr>
        <p:spPr>
          <a:xfrm>
            <a:off x="214614" y="1316644"/>
            <a:ext cx="84771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400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TA-54100 REG: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Jobs and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Future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</a:t>
            </a:r>
          </a:p>
          <a:p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OSH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gaps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</a:t>
            </a: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PDB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3AACD34-D84A-199C-E41E-28E57F3A4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14" y="58201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6083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CF049-AB2B-ACA0-F161-587C9BD6C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FD6E8908-0E9F-C2B7-3342-668CF7EB7597}"/>
              </a:ext>
            </a:extLst>
          </p:cNvPr>
          <p:cNvSpPr/>
          <p:nvPr/>
        </p:nvSpPr>
        <p:spPr>
          <a:xfrm>
            <a:off x="5174225" y="2084852"/>
            <a:ext cx="3755161" cy="2967118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137160" bIns="137160" rtlCol="0" anchor="ctr">
            <a:noAutofit/>
          </a:bodyPr>
          <a:lstStyle/>
          <a:p>
            <a:pPr>
              <a:lnSpc>
                <a:spcPct val="80000"/>
              </a:lnSpc>
            </a:pPr>
            <a:endParaRPr lang="en-US" sz="240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itle 8">
            <a:extLst>
              <a:ext uri="{FF2B5EF4-FFF2-40B4-BE49-F238E27FC236}">
                <a16:creationId xmlns:a16="http://schemas.microsoft.com/office/drawing/2014/main" id="{577DAF79-4270-8496-193E-5E0838872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373" y="232211"/>
            <a:ext cx="8299628" cy="805610"/>
          </a:xfrm>
        </p:spPr>
        <p:txBody>
          <a:bodyPr>
            <a:noAutofit/>
          </a:bodyPr>
          <a:lstStyle/>
          <a:p>
            <a:pPr>
              <a:tabLst>
                <a:tab pos="7315200" algn="l"/>
              </a:tabLst>
            </a:pPr>
            <a:r>
              <a:rPr lang="en-US" sz="2800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Conclusion: How PDB sovereign operations can support quality agricultural jobs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E3A087A8-E4A1-75D9-6532-B1EB7C38A95A}"/>
              </a:ext>
            </a:extLst>
          </p:cNvPr>
          <p:cNvSpPr txBox="1">
            <a:spLocks/>
          </p:cNvSpPr>
          <p:nvPr/>
        </p:nvSpPr>
        <p:spPr>
          <a:xfrm>
            <a:off x="628650" y="6253391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0C6CEF-3F30-5644-AEEC-4228C0B92182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9FD28E-03D7-05D8-70D3-D4C31642E71C}"/>
              </a:ext>
            </a:extLst>
          </p:cNvPr>
          <p:cNvSpPr txBox="1"/>
          <p:nvPr/>
        </p:nvSpPr>
        <p:spPr>
          <a:xfrm>
            <a:off x="214614" y="1316644"/>
            <a:ext cx="84771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400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complementary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channels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linkages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sector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&amp;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s-ES" b="1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safeguards</a:t>
            </a: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es-ES" dirty="0">
              <a:solidFill>
                <a:srgbClr val="007D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</a:t>
            </a:r>
            <a:r>
              <a:rPr lang="es-ES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safeguards</a:t>
            </a:r>
            <a:r>
              <a:rPr lang="es-ES" b="1" dirty="0">
                <a:solidFill>
                  <a:srgbClr val="007D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66C8603-1E8A-543D-05A0-84E345253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614" y="58201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8516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>
            <a:extLst>
              <a:ext uri="{FF2B5EF4-FFF2-40B4-BE49-F238E27FC236}">
                <a16:creationId xmlns:a16="http://schemas.microsoft.com/office/drawing/2014/main" id="{A3A86296-3394-4CBB-B798-5996F95CA7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7" r="55669"/>
          <a:stretch/>
        </p:blipFill>
        <p:spPr>
          <a:xfrm>
            <a:off x="0" y="1322614"/>
            <a:ext cx="4038600" cy="4201886"/>
          </a:xfrm>
          <a:prstGeom prst="rect">
            <a:avLst/>
          </a:prstGeom>
        </p:spPr>
      </p:pic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4A261267-0347-42C6-9EA4-0CCFFE6C3DF8}"/>
              </a:ext>
            </a:extLst>
          </p:cNvPr>
          <p:cNvSpPr txBox="1">
            <a:spLocks/>
          </p:cNvSpPr>
          <p:nvPr/>
        </p:nvSpPr>
        <p:spPr>
          <a:xfrm>
            <a:off x="1219200" y="4251234"/>
            <a:ext cx="24384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/>
              <a:t>www.adb.org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F8142013-DC67-465E-93DA-08A2C48B28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9" t="22222" r="10501" b="24568"/>
          <a:stretch/>
        </p:blipFill>
        <p:spPr>
          <a:xfrm>
            <a:off x="4513385" y="1725399"/>
            <a:ext cx="3429000" cy="273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55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78542b1fffc4a1c84659474212e3133 xmlns="c1fdd505-2570-46c2-bd04-3e0f2d874c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DOC</TermName>
          <TermId xmlns="http://schemas.microsoft.com/office/infopath/2007/PartnerControls">f23d194d-5347-41cc-ad28-454fb4b16fab</TermId>
        </TermInfo>
      </Terms>
    </j78542b1fffc4a1c84659474212e3133>
    <_Flow_SignoffStatus xmlns="1134bccf-6d35-46b7-8b6b-29e5e827eda3" xsi:nil="true"/>
    <MediaServiceFastMetadata xmlns="1134bccf-6d35-46b7-8b6b-29e5e827eda3" xsi:nil="true"/>
    <MediaServiceMetadata xmlns="1134bccf-6d35-46b7-8b6b-29e5e827eda3" xsi:nil="true"/>
    <Comments xmlns="1134bccf-6d35-46b7-8b6b-29e5e827eda3" xsi:nil="true"/>
    <DateTransmitted xmlns="1134bccf-6d35-46b7-8b6b-29e5e827eda3" xsi:nil="true"/>
    <DateReceived xmlns="1134bccf-6d35-46b7-8b6b-29e5e827eda3" xsi:nil="true"/>
    <ContactPerson xmlns="1134bccf-6d35-46b7-8b6b-29e5e827eda3">
      <UserInfo>
        <DisplayName/>
        <AccountId xsi:nil="true"/>
        <AccountType/>
      </UserInfo>
    </ContactPerson>
    <Requesting_x0020_Department xmlns="1134bccf-6d35-46b7-8b6b-29e5e827eda3">
      <UserInfo>
        <DisplayName/>
        <AccountId xsi:nil="true"/>
        <AccountType/>
      </UserInfo>
    </Requesting_x0020_Department>
    <DOC_x0020_Reviewers xmlns="1134bccf-6d35-46b7-8b6b-29e5e827eda3">
      <UserInfo>
        <DisplayName/>
        <AccountId xsi:nil="true"/>
        <AccountType/>
      </UserInfo>
    </DOC_x0020_Reviewers>
    <SharedWithUsers xmlns="eb1aca99-be51-4055-beab-55088af7aa9e">
      <UserInfo>
        <DisplayName>Michelle Willa Ortiz</DisplayName>
        <AccountId>817</AccountId>
        <AccountType/>
      </UserInfo>
      <UserInfo>
        <DisplayName>Paolo Kurtis Tan</DisplayName>
        <AccountId>1566</AccountId>
        <AccountType/>
      </UserInfo>
      <UserInfo>
        <DisplayName>Juan Magdaraog</DisplayName>
        <AccountId>1642</AccountId>
        <AccountType/>
      </UserInfo>
      <UserInfo>
        <DisplayName>Cezar Tigno</DisplayName>
        <AccountId>951</AccountId>
        <AccountType/>
      </UserInfo>
      <UserInfo>
        <DisplayName>Lourdes Didith M. Rivera</DisplayName>
        <AccountId>1030</AccountId>
        <AccountType/>
      </UserInfo>
      <UserInfo>
        <DisplayName>Ma. Lizbeth Severa B. Edra</DisplayName>
        <AccountId>1039</AccountId>
        <AccountType/>
      </UserInfo>
      <UserInfo>
        <DisplayName>Arminda Meliz R. Bellen</DisplayName>
        <AccountId>3721</AccountId>
        <AccountType/>
      </UserInfo>
    </SharedWithUsers>
    <lcf76f155ced4ddcb4097134ff3c332f xmlns="1134bccf-6d35-46b7-8b6b-29e5e827eda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1BF4019002FD4293BE5C09C1F742EE" ma:contentTypeVersion="48" ma:contentTypeDescription="Create a new document." ma:contentTypeScope="" ma:versionID="584d36c0327fc5c7ca4f7c17bfa1f4f2">
  <xsd:schema xmlns:xsd="http://www.w3.org/2001/XMLSchema" xmlns:xs="http://www.w3.org/2001/XMLSchema" xmlns:p="http://schemas.microsoft.com/office/2006/metadata/properties" xmlns:ns2="1134bccf-6d35-46b7-8b6b-29e5e827eda3" xmlns:ns3="c1fdd505-2570-46c2-bd04-3e0f2d874cf5" xmlns:ns4="eb1aca99-be51-4055-beab-55088af7aa9e" targetNamespace="http://schemas.microsoft.com/office/2006/metadata/properties" ma:root="true" ma:fieldsID="1a66eca942d332f0266db63be6203408" ns2:_="" ns3:_="" ns4:_="">
    <xsd:import namespace="1134bccf-6d35-46b7-8b6b-29e5e827eda3"/>
    <xsd:import namespace="c1fdd505-2570-46c2-bd04-3e0f2d874cf5"/>
    <xsd:import namespace="eb1aca99-be51-4055-beab-55088af7aa9e"/>
    <xsd:element name="properties">
      <xsd:complexType>
        <xsd:sequence>
          <xsd:element name="documentManagement">
            <xsd:complexType>
              <xsd:all>
                <xsd:element ref="ns2:_Flow_SignoffStatus" minOccurs="0"/>
                <xsd:element ref="ns2:Comments" minOccurs="0"/>
                <xsd:element ref="ns2:DOC_x0020_Reviewers" minOccurs="0"/>
                <xsd:element ref="ns2:Requesting_x0020_Department" minOccurs="0"/>
                <xsd:element ref="ns2:DateReceived" minOccurs="0"/>
                <xsd:element ref="ns2:ContactPerson" minOccurs="0"/>
                <xsd:element ref="ns2:DateTransmitt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4:SharedWithUsers" minOccurs="0"/>
                <xsd:element ref="ns4:SharedWithDetail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j78542b1fffc4a1c84659474212e3133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4bccf-6d35-46b7-8b6b-29e5e827eda3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2" nillable="true" ma:displayName="Sign-off status" ma:format="Dropdown" ma:internalName="_x0024_Resources_x003a_core_x002c_Signoff_Status_x003b_" ma:readOnly="false">
      <xsd:simpleType>
        <xsd:restriction base="dms:Text">
          <xsd:maxLength value="255"/>
        </xsd:restriction>
      </xsd:simpleType>
    </xsd:element>
    <xsd:element name="Comments" ma:index="3" nillable="true" ma:displayName="Comments" ma:description="Comments" ma:format="Dropdown" ma:internalName="Comments">
      <xsd:simpleType>
        <xsd:restriction base="dms:Note"/>
      </xsd:simpleType>
    </xsd:element>
    <xsd:element name="DOC_x0020_Reviewers" ma:index="4" nillable="true" ma:displayName="DOC Reviewers" ma:format="Dropdown" ma:hidden="true" ma:list="UserInfo" ma:SharePointGroup="0" ma:internalName="DOC_x0020_Reviewers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questing_x0020_Department" ma:index="5" nillable="true" ma:displayName="Requesting Department" ma:description="Requesting Department" ma:format="Dropdown" ma:hidden="true" ma:list="UserInfo" ma:SharePointGroup="0" ma:internalName="Requesting_x0020_Department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ateReceived" ma:index="7" nillable="true" ma:displayName="Date Received" ma:format="DateOnly" ma:hidden="true" ma:internalName="DateReceived" ma:readOnly="false">
      <xsd:simpleType>
        <xsd:restriction base="dms:DateTime"/>
      </xsd:simpleType>
    </xsd:element>
    <xsd:element name="ContactPerson" ma:index="8" nillable="true" ma:displayName="Contact Person" ma:format="Dropdown" ma:hidden="true" ma:list="UserInfo" ma:SharePointGroup="0" ma:internalName="ContactPerson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ateTransmitted" ma:index="9" nillable="true" ma:displayName="Date Transmitted" ma:format="DateOnly" ma:hidden="true" ma:internalName="DateTransmitted" ma:readOnly="false">
      <xsd:simpleType>
        <xsd:restriction base="dms:DateTime"/>
      </xsd:simpleType>
    </xsd:element>
    <xsd:element name="MediaServiceMetadata" ma:index="10" nillable="true" ma:displayName="MediaServiceMetadata" ma:hidden="true" ma:internalName="MediaServiceMetadata" ma:readOnly="fals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false">
      <xsd:simpleType>
        <xsd:restriction base="dms:Note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OCR" ma:index="17" nillable="true" ma:displayName="Extracted Text" ma:hidden="true" ma:internalName="MediaServiceOCR" ma:readOnly="tru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3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3" nillable="true" ma:taxonomy="true" ma:internalName="lcf76f155ced4ddcb4097134ff3c332f" ma:taxonomyFieldName="MediaServiceImageTags" ma:displayName="Image Tags" ma:readOnly="false" ma:fieldId="{5cf76f15-5ced-4ddc-b409-7134ff3c332f}" ma:taxonomyMulti="true" ma:sspId="115af50e-efb3-4a0e-b425-875ff625e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dd505-2570-46c2-bd04-3e0f2d874cf5" elementFormDefault="qualified">
    <xsd:import namespace="http://schemas.microsoft.com/office/2006/documentManagement/types"/>
    <xsd:import namespace="http://schemas.microsoft.com/office/infopath/2007/PartnerControls"/>
    <xsd:element name="j78542b1fffc4a1c84659474212e3133" ma:index="30" nillable="true" ma:taxonomy="true" ma:internalName="j78542b1fffc4a1c84659474212e3133" ma:taxonomyFieldName="ADBContentGroup" ma:displayName="Content Group" ma:readOnly="false" ma:default="3;#DOC|f23d194d-5347-41cc-ad28-454fb4b16fab" ma:fieldId="{378542b1-fffc-4a1c-8465-9474212e3133}" ma:taxonomyMulti="true" ma:sspId="115af50e-efb3-4a0e-b425-875ff625e09e" ma:termSetId="2a9ffbee-93a5-418b-bcdb-8d6817936e6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1aca99-be51-4055-beab-55088af7aa9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06FEAF-C360-45B3-803F-75EE00039B24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1134bccf-6d35-46b7-8b6b-29e5e827eda3"/>
    <ds:schemaRef ds:uri="http://purl.org/dc/dcmitype/"/>
    <ds:schemaRef ds:uri="c1fdd505-2570-46c2-bd04-3e0f2d874cf5"/>
    <ds:schemaRef ds:uri="http://schemas.microsoft.com/office/infopath/2007/PartnerControls"/>
    <ds:schemaRef ds:uri="eb1aca99-be51-4055-beab-55088af7aa9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880C0D-125E-4B25-AB33-2392561F75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C6CC1F-17BD-4ACE-B821-7B162BD06EFE}">
  <ds:schemaRefs>
    <ds:schemaRef ds:uri="1134bccf-6d35-46b7-8b6b-29e5e827eda3"/>
    <ds:schemaRef ds:uri="c1fdd505-2570-46c2-bd04-3e0f2d874cf5"/>
    <ds:schemaRef ds:uri="eb1aca99-be51-4055-beab-55088af7aa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9507</TotalTime>
  <Words>351</Words>
  <Application>Microsoft Office PowerPoint</Application>
  <PresentationFormat>On-screen Show (4:3)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Establishing an enabling policy and institutional framework: Bhutan</vt:lpstr>
      <vt:lpstr>Policy dialogue and programme design: Uzbekistan</vt:lpstr>
      <vt:lpstr>Adopting international standards and best practices: Azerbaijan</vt:lpstr>
      <vt:lpstr>Conclusion: How PDB sovereign operations can support quality agricultural jobs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Ng</dc:creator>
  <cp:lastModifiedBy>Hu, Yue</cp:lastModifiedBy>
  <cp:revision>96</cp:revision>
  <cp:lastPrinted>2019-05-01T02:02:30Z</cp:lastPrinted>
  <dcterms:created xsi:type="dcterms:W3CDTF">2018-03-09T02:27:26Z</dcterms:created>
  <dcterms:modified xsi:type="dcterms:W3CDTF">2026-08-17T17:22:21Z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61536b25a8a4fedb48bb564279be82a">
    <vt:lpwstr>DOC|f23d194d-5347-41cc-ad28-454fb4b16fab</vt:lpwstr>
  </property>
  <property fmtid="{D5CDD505-2E9C-101B-9397-08002B2CF9AE}" pid="3" name="ContentTypeId">
    <vt:lpwstr>0x0101008C1BF4019002FD4293BE5C09C1F742EE</vt:lpwstr>
  </property>
  <property fmtid="{D5CDD505-2E9C-101B-9397-08002B2CF9AE}" pid="4" name="TaxCatchAll">
    <vt:lpwstr>4;#DOC|f23d194d-5347-41cc-ad28-454fb4b16fab;#3;#DOC|f23d194d-5347-41cc-ad28-454fb4b16fab;#1;#English|16ac8743-31bb-43f8-9a73-533a041667d6</vt:lpwstr>
  </property>
  <property fmtid="{D5CDD505-2E9C-101B-9397-08002B2CF9AE}" pid="5" name="h00e4aaaf4624e24a7df7f06faa038c6">
    <vt:lpwstr>English|16ac8743-31bb-43f8-9a73-533a041667d6</vt:lpwstr>
  </property>
  <property fmtid="{D5CDD505-2E9C-101B-9397-08002B2CF9AE}" pid="6" name="ADBDepartmentOwner">
    <vt:lpwstr>4;#DOC|f23d194d-5347-41cc-ad28-454fb4b16fab</vt:lpwstr>
  </property>
  <property fmtid="{D5CDD505-2E9C-101B-9397-08002B2CF9AE}" pid="7" name="ADBDocumentLanguage">
    <vt:lpwstr>1;#English|16ac8743-31bb-43f8-9a73-533a041667d6</vt:lpwstr>
  </property>
  <property fmtid="{D5CDD505-2E9C-101B-9397-08002B2CF9AE}" pid="8" name="ADBContentGroup">
    <vt:lpwstr>3;#DOC|f23d194d-5347-41cc-ad28-454fb4b16fab</vt:lpwstr>
  </property>
  <property fmtid="{D5CDD505-2E9C-101B-9397-08002B2CF9AE}" pid="9" name="ADBSector">
    <vt:lpwstr/>
  </property>
  <property fmtid="{D5CDD505-2E9C-101B-9397-08002B2CF9AE}" pid="10" name="ADBDocumentSecurity">
    <vt:lpwstr/>
  </property>
  <property fmtid="{D5CDD505-2E9C-101B-9397-08002B2CF9AE}" pid="11" name="d01a0ce1b141461dbfb235a3ab729a2c">
    <vt:lpwstr/>
  </property>
  <property fmtid="{D5CDD505-2E9C-101B-9397-08002B2CF9AE}" pid="12" name="ADBDocumentType">
    <vt:lpwstr/>
  </property>
  <property fmtid="{D5CDD505-2E9C-101B-9397-08002B2CF9AE}" pid="13" name="p030e467f78f45b4ae8f7e2c17ea4d82">
    <vt:lpwstr/>
  </property>
  <property fmtid="{D5CDD505-2E9C-101B-9397-08002B2CF9AE}" pid="14" name="k985dbdc596c44d7acaf8184f33920f0">
    <vt:lpwstr/>
  </property>
  <property fmtid="{D5CDD505-2E9C-101B-9397-08002B2CF9AE}" pid="15" name="a37ff23a602146d4934a49238d370ca5">
    <vt:lpwstr/>
  </property>
  <property fmtid="{D5CDD505-2E9C-101B-9397-08002B2CF9AE}" pid="16" name="ADBCountry">
    <vt:lpwstr/>
  </property>
  <property fmtid="{D5CDD505-2E9C-101B-9397-08002B2CF9AE}" pid="17" name="MSIP_Label_817d4574-7375-4d17-b29c-6e4c6df0fcb0_Enabled">
    <vt:lpwstr>true</vt:lpwstr>
  </property>
  <property fmtid="{D5CDD505-2E9C-101B-9397-08002B2CF9AE}" pid="18" name="MSIP_Label_817d4574-7375-4d17-b29c-6e4c6df0fcb0_SetDate">
    <vt:lpwstr>2022-04-13T11:08:05Z</vt:lpwstr>
  </property>
  <property fmtid="{D5CDD505-2E9C-101B-9397-08002B2CF9AE}" pid="19" name="MSIP_Label_817d4574-7375-4d17-b29c-6e4c6df0fcb0_Method">
    <vt:lpwstr>Standard</vt:lpwstr>
  </property>
  <property fmtid="{D5CDD505-2E9C-101B-9397-08002B2CF9AE}" pid="20" name="MSIP_Label_817d4574-7375-4d17-b29c-6e4c6df0fcb0_Name">
    <vt:lpwstr>ADB Internal</vt:lpwstr>
  </property>
  <property fmtid="{D5CDD505-2E9C-101B-9397-08002B2CF9AE}" pid="21" name="MSIP_Label_817d4574-7375-4d17-b29c-6e4c6df0fcb0_SiteId">
    <vt:lpwstr>9495d6bb-41c2-4c58-848f-92e52cf3d640</vt:lpwstr>
  </property>
  <property fmtid="{D5CDD505-2E9C-101B-9397-08002B2CF9AE}" pid="22" name="MSIP_Label_817d4574-7375-4d17-b29c-6e4c6df0fcb0_ActionId">
    <vt:lpwstr>1f29a1cf-1ee5-4e37-abd0-9401132a26a6</vt:lpwstr>
  </property>
  <property fmtid="{D5CDD505-2E9C-101B-9397-08002B2CF9AE}" pid="23" name="MSIP_Label_817d4574-7375-4d17-b29c-6e4c6df0fcb0_ContentBits">
    <vt:lpwstr>2</vt:lpwstr>
  </property>
  <property fmtid="{D5CDD505-2E9C-101B-9397-08002B2CF9AE}" pid="24" name="MediaServiceImageTags">
    <vt:lpwstr/>
  </property>
</Properties>
</file>