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1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65" r:id="rId3"/>
    <p:sldId id="257" r:id="rId4"/>
    <p:sldId id="258" r:id="rId5"/>
    <p:sldId id="260" r:id="rId6"/>
    <p:sldId id="259" r:id="rId7"/>
    <p:sldId id="266" r:id="rId8"/>
    <p:sldId id="267" r:id="rId9"/>
    <p:sldId id="269" r:id="rId10"/>
    <p:sldId id="270" r:id="rId11"/>
    <p:sldId id="271" r:id="rId12"/>
    <p:sldId id="272" r:id="rId13"/>
    <p:sldId id="273" r:id="rId14"/>
    <p:sldId id="263"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10"/>
  </p:normalViewPr>
  <p:slideViewPr>
    <p:cSldViewPr snapToGrid="0" snapToObjects="1">
      <p:cViewPr varScale="1">
        <p:scale>
          <a:sx n="56" d="100"/>
          <a:sy n="56" d="100"/>
        </p:scale>
        <p:origin x="97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0319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CB20E-C0AA-BB45-2F22-F46171F7D5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D7F5EE-9DE2-2401-D826-73AAF995B6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DC78BE-DB3C-EADE-05C2-36BF25AB60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4EFDE1-DFB2-D85F-CEB5-6A9B8887CD42}"/>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39666987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B616A-AA0B-F378-4CFF-47D5E28F7D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8F5A8B-52C3-3FFF-0995-97B39F7A5E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059448-2770-74BD-245A-8E609A5D15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5C2966-A4FE-316B-361A-19244AC8A761}"/>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3170152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ED1054-B948-45EA-83E0-B6CA93C83BBA}" type="datetime1">
              <a:rPr lang="en-US" smtClean="0"/>
              <a:t>7/16/2026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9700582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jp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1.wdp"/><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png"/><Relationship Id="rId1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6.jp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6.png"/><Relationship Id="rId7"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2.png"/><Relationship Id="rId4" Type="http://schemas.openxmlformats.org/officeDocument/2006/relationships/image" Target="../media/image25.png"/><Relationship Id="rId9" Type="http://schemas.openxmlformats.org/officeDocument/2006/relationships/image" Target="../media/image29.jpe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0.pn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26.png"/><Relationship Id="rId10" Type="http://schemas.openxmlformats.org/officeDocument/2006/relationships/image" Target="../media/image34.png"/><Relationship Id="rId4" Type="http://schemas.openxmlformats.org/officeDocument/2006/relationships/image" Target="../media/image17.pn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21.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26.pn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3A1B"/>
        </a:solidFill>
        <a:effectLst/>
      </p:bgPr>
    </p:bg>
    <p:spTree>
      <p:nvGrpSpPr>
        <p:cNvPr id="1" name=""/>
        <p:cNvGrpSpPr/>
        <p:nvPr/>
      </p:nvGrpSpPr>
      <p:grpSpPr>
        <a:xfrm>
          <a:off x="0" y="0"/>
          <a:ext cx="0" cy="0"/>
          <a:chOff x="0" y="0"/>
          <a:chExt cx="0" cy="0"/>
        </a:xfrm>
      </p:grpSpPr>
      <p:pic>
        <p:nvPicPr>
          <p:cNvPr id="2" name="Image 0" descr="/home/claude/imgs/hero_aerial.png"/>
          <p:cNvPicPr>
            <a:picLocks noChangeAspect="1"/>
          </p:cNvPicPr>
          <p:nvPr/>
        </p:nvPicPr>
        <p:blipFill>
          <a:blip r:embed="rId3"/>
          <a:src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A3A1B">
              <a:alpha val="58000"/>
            </a:srgbClr>
          </a:solidFill>
          <a:ln/>
        </p:spPr>
      </p:sp>
      <p:sp>
        <p:nvSpPr>
          <p:cNvPr id="4" name="Text 1"/>
          <p:cNvSpPr/>
          <p:nvPr/>
        </p:nvSpPr>
        <p:spPr>
          <a:xfrm>
            <a:off x="731520" y="2286000"/>
            <a:ext cx="10698480" cy="548640"/>
          </a:xfrm>
          <a:prstGeom prst="rect">
            <a:avLst/>
          </a:prstGeom>
          <a:noFill/>
          <a:ln/>
        </p:spPr>
        <p:txBody>
          <a:bodyPr wrap="square" lIns="0" tIns="0" rIns="0" bIns="0" rtlCol="0" anchor="ctr"/>
          <a:lstStyle/>
          <a:p>
            <a:pPr marL="0" indent="0">
              <a:buNone/>
            </a:pPr>
            <a:r>
              <a:rPr lang="en-US" sz="1800" b="1" kern="0" spc="400" dirty="0">
                <a:solidFill>
                  <a:schemeClr val="accent4">
                    <a:lumMod val="20000"/>
                    <a:lumOff val="80000"/>
                  </a:schemeClr>
                </a:solidFill>
                <a:latin typeface="Calibri" pitchFamily="34" charset="0"/>
                <a:ea typeface="Calibri" pitchFamily="34" charset="-122"/>
                <a:cs typeface="Calibri" pitchFamily="34" charset="-120"/>
              </a:rPr>
              <a:t>RICE METHANE EMISSION REDUCTION</a:t>
            </a:r>
            <a:endParaRPr lang="en-US" sz="1800" dirty="0">
              <a:solidFill>
                <a:schemeClr val="accent4">
                  <a:lumMod val="20000"/>
                  <a:lumOff val="80000"/>
                </a:schemeClr>
              </a:solidFill>
            </a:endParaRPr>
          </a:p>
        </p:txBody>
      </p:sp>
      <p:sp>
        <p:nvSpPr>
          <p:cNvPr id="5" name="Text 2"/>
          <p:cNvSpPr/>
          <p:nvPr/>
        </p:nvSpPr>
        <p:spPr>
          <a:xfrm>
            <a:off x="731520" y="2788920"/>
            <a:ext cx="10698480" cy="1188720"/>
          </a:xfrm>
          <a:prstGeom prst="rect">
            <a:avLst/>
          </a:prstGeom>
          <a:noFill/>
          <a:ln/>
        </p:spPr>
        <p:txBody>
          <a:bodyPr wrap="square" lIns="0" tIns="0" rIns="0" bIns="0" rtlCol="0" anchor="ctr"/>
          <a:lstStyle/>
          <a:p>
            <a:pPr marL="0" indent="0">
              <a:buNone/>
            </a:pPr>
            <a:r>
              <a:rPr lang="en-US" sz="5400" b="1" dirty="0">
                <a:solidFill>
                  <a:srgbClr val="FFFFFF"/>
                </a:solidFill>
                <a:latin typeface="Cambria" pitchFamily="34" charset="0"/>
                <a:ea typeface="Cambria" pitchFamily="34" charset="-122"/>
                <a:cs typeface="Cambria" pitchFamily="34" charset="-120"/>
              </a:rPr>
              <a:t>Carbon Credit Project</a:t>
            </a:r>
            <a:endParaRPr lang="en-US" sz="5400" dirty="0"/>
          </a:p>
        </p:txBody>
      </p:sp>
      <p:sp>
        <p:nvSpPr>
          <p:cNvPr id="6" name="Text 3"/>
          <p:cNvSpPr/>
          <p:nvPr/>
        </p:nvSpPr>
        <p:spPr>
          <a:xfrm>
            <a:off x="731520" y="4069080"/>
            <a:ext cx="8686800" cy="548640"/>
          </a:xfrm>
          <a:prstGeom prst="rect">
            <a:avLst/>
          </a:prstGeom>
          <a:noFill/>
          <a:ln/>
        </p:spPr>
        <p:txBody>
          <a:bodyPr wrap="square" lIns="0" tIns="0" rIns="0" bIns="0" rtlCol="0" anchor="ctr"/>
          <a:lstStyle/>
          <a:p>
            <a:pPr marL="0" indent="0">
              <a:buNone/>
            </a:pPr>
            <a:r>
              <a:rPr lang="en-US" sz="1700" i="1" dirty="0">
                <a:solidFill>
                  <a:srgbClr val="E5EFE0"/>
                </a:solidFill>
                <a:latin typeface="Calibri" pitchFamily="34" charset="0"/>
                <a:ea typeface="Calibri" pitchFamily="34" charset="-122"/>
                <a:cs typeface="Calibri" pitchFamily="34" charset="-120"/>
              </a:rPr>
              <a:t>Reducing CH4 emissions in paddy cultivation through Alternate Wetting and Drying (AWD)</a:t>
            </a:r>
            <a:endParaRPr lang="en-US" sz="1700" dirty="0"/>
          </a:p>
        </p:txBody>
      </p:sp>
      <p:sp>
        <p:nvSpPr>
          <p:cNvPr id="7" name="Text 4"/>
          <p:cNvSpPr/>
          <p:nvPr/>
        </p:nvSpPr>
        <p:spPr>
          <a:xfrm>
            <a:off x="731520" y="5989320"/>
            <a:ext cx="8229600" cy="365760"/>
          </a:xfrm>
          <a:prstGeom prst="rect">
            <a:avLst/>
          </a:prstGeom>
          <a:noFill/>
          <a:ln/>
        </p:spPr>
        <p:txBody>
          <a:bodyPr wrap="square" lIns="0" tIns="0" rIns="0" bIns="0" rtlCol="0" anchor="ctr"/>
          <a:lstStyle/>
          <a:p>
            <a:pPr marL="0" indent="0">
              <a:buNone/>
            </a:pPr>
            <a:r>
              <a:rPr lang="en-US" sz="1300" dirty="0">
                <a:solidFill>
                  <a:schemeClr val="bg1"/>
                </a:solidFill>
              </a:rPr>
              <a:t>Kosher Climate India Private Limited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320040"/>
            <a:ext cx="11183112" cy="566928"/>
          </a:xfrm>
          <a:prstGeom prst="rect">
            <a:avLst/>
          </a:prstGeom>
          <a:noFill/>
          <a:ln/>
        </p:spPr>
        <p:txBody>
          <a:bodyPr wrap="square" lIns="0" tIns="0" rIns="0" bIns="0" rtlCol="0" anchor="t"/>
          <a:lstStyle/>
          <a:p>
            <a:pPr marL="0" indent="0" algn="l">
              <a:buNone/>
            </a:pPr>
            <a:r>
              <a:rPr lang="en-US" sz="2700" b="1" dirty="0">
                <a:solidFill>
                  <a:srgbClr val="2C5F2D"/>
                </a:solidFill>
                <a:latin typeface="Cambria" pitchFamily="34" charset="0"/>
                <a:ea typeface="Cambria" pitchFamily="34" charset="-122"/>
              </a:rPr>
              <a:t>Credit Integrity</a:t>
            </a:r>
          </a:p>
        </p:txBody>
      </p:sp>
      <p:sp>
        <p:nvSpPr>
          <p:cNvPr id="3" name="Text 1"/>
          <p:cNvSpPr/>
          <p:nvPr/>
        </p:nvSpPr>
        <p:spPr>
          <a:xfrm>
            <a:off x="502920" y="896112"/>
            <a:ext cx="11183112" cy="292608"/>
          </a:xfrm>
          <a:prstGeom prst="rect">
            <a:avLst/>
          </a:prstGeom>
          <a:noFill/>
          <a:ln/>
        </p:spPr>
        <p:txBody>
          <a:bodyPr wrap="square" lIns="0" tIns="0" rIns="0" bIns="0" rtlCol="0" anchor="t"/>
          <a:lstStyle/>
          <a:p>
            <a:pPr marL="0" indent="0" algn="l">
              <a:buNone/>
            </a:pPr>
            <a:r>
              <a:rPr lang="en-US" sz="1300" i="1" dirty="0">
                <a:solidFill>
                  <a:srgbClr val="6B6B6B"/>
                </a:solidFill>
                <a:latin typeface="Calibri" pitchFamily="34" charset="0"/>
                <a:ea typeface="Calibri" pitchFamily="34" charset="-122"/>
                <a:cs typeface="Calibri" pitchFamily="34" charset="-120"/>
              </a:rPr>
              <a:t> Importance of accredited standards and transparent MRV systems</a:t>
            </a:r>
            <a:endParaRPr lang="en-US" sz="1300" dirty="0"/>
          </a:p>
        </p:txBody>
      </p:sp>
      <p:sp>
        <p:nvSpPr>
          <p:cNvPr id="4" name="Shape 2"/>
          <p:cNvSpPr/>
          <p:nvPr/>
        </p:nvSpPr>
        <p:spPr>
          <a:xfrm>
            <a:off x="502920" y="1353312"/>
            <a:ext cx="11183112" cy="384048"/>
          </a:xfrm>
          <a:prstGeom prst="rect">
            <a:avLst/>
          </a:prstGeom>
          <a:solidFill>
            <a:schemeClr val="accent6">
              <a:lumMod val="75000"/>
            </a:schemeClr>
          </a:solidFill>
          <a:ln/>
        </p:spPr>
      </p:sp>
      <p:sp>
        <p:nvSpPr>
          <p:cNvPr id="5" name="Text 3"/>
          <p:cNvSpPr/>
          <p:nvPr/>
        </p:nvSpPr>
        <p:spPr>
          <a:xfrm>
            <a:off x="667512" y="1353312"/>
            <a:ext cx="2880360" cy="384048"/>
          </a:xfrm>
          <a:prstGeom prst="rect">
            <a:avLst/>
          </a:prstGeom>
          <a:noFill/>
          <a:ln/>
        </p:spPr>
        <p:txBody>
          <a:bodyPr wrap="square" lIns="0" tIns="0" rIns="0" bIns="0" rtlCol="0" anchor="ctr"/>
          <a:lstStyle/>
          <a:p>
            <a:pPr marL="0" indent="0" algn="l">
              <a:buNone/>
            </a:pPr>
            <a:r>
              <a:rPr lang="en-US" sz="1300" b="1" dirty="0">
                <a:solidFill>
                  <a:srgbClr val="FFFFFF"/>
                </a:solidFill>
                <a:latin typeface="Calibri" pitchFamily="34" charset="0"/>
                <a:ea typeface="Calibri" pitchFamily="34" charset="-122"/>
                <a:cs typeface="Calibri" pitchFamily="34" charset="-120"/>
              </a:rPr>
              <a:t>Principle</a:t>
            </a:r>
            <a:endParaRPr lang="en-US" sz="1300" dirty="0"/>
          </a:p>
        </p:txBody>
      </p:sp>
      <p:sp>
        <p:nvSpPr>
          <p:cNvPr id="6" name="Text 4"/>
          <p:cNvSpPr/>
          <p:nvPr/>
        </p:nvSpPr>
        <p:spPr>
          <a:xfrm>
            <a:off x="3703320" y="1353312"/>
            <a:ext cx="7982712" cy="384048"/>
          </a:xfrm>
          <a:prstGeom prst="rect">
            <a:avLst/>
          </a:prstGeom>
          <a:noFill/>
          <a:ln/>
        </p:spPr>
        <p:txBody>
          <a:bodyPr wrap="square" lIns="0" tIns="0" rIns="0" bIns="0" rtlCol="0" anchor="ctr"/>
          <a:lstStyle/>
          <a:p>
            <a:pPr marL="0" indent="0" algn="l">
              <a:buNone/>
            </a:pPr>
            <a:r>
              <a:rPr lang="en-US" sz="1300" b="1" dirty="0">
                <a:solidFill>
                  <a:srgbClr val="FFFFFF"/>
                </a:solidFill>
                <a:latin typeface="Calibri" pitchFamily="34" charset="0"/>
                <a:ea typeface="Calibri" pitchFamily="34" charset="-122"/>
                <a:cs typeface="Calibri" pitchFamily="34" charset="-120"/>
              </a:rPr>
              <a:t>Why it matters</a:t>
            </a:r>
            <a:endParaRPr lang="en-US" sz="1300" dirty="0"/>
          </a:p>
        </p:txBody>
      </p:sp>
      <p:sp>
        <p:nvSpPr>
          <p:cNvPr id="7" name="Shape 5"/>
          <p:cNvSpPr/>
          <p:nvPr/>
        </p:nvSpPr>
        <p:spPr>
          <a:xfrm>
            <a:off x="502920" y="1737360"/>
            <a:ext cx="11183112" cy="941832"/>
          </a:xfrm>
          <a:prstGeom prst="rect">
            <a:avLst/>
          </a:prstGeom>
          <a:solidFill>
            <a:srgbClr val="F2F1EC"/>
          </a:solidFill>
          <a:ln/>
        </p:spPr>
      </p:sp>
      <p:sp>
        <p:nvSpPr>
          <p:cNvPr id="8" name="Shape 6"/>
          <p:cNvSpPr/>
          <p:nvPr/>
        </p:nvSpPr>
        <p:spPr>
          <a:xfrm>
            <a:off x="640080" y="1997964"/>
            <a:ext cx="420624" cy="420624"/>
          </a:xfrm>
          <a:prstGeom prst="ellipse">
            <a:avLst/>
          </a:prstGeom>
          <a:solidFill>
            <a:srgbClr val="5E8C4F"/>
          </a:solidFill>
          <a:ln/>
        </p:spPr>
      </p:sp>
      <p:sp>
        <p:nvSpPr>
          <p:cNvPr id="9" name="Text 7"/>
          <p:cNvSpPr/>
          <p:nvPr/>
        </p:nvSpPr>
        <p:spPr>
          <a:xfrm>
            <a:off x="640080" y="1997964"/>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10" name="Text 8"/>
          <p:cNvSpPr/>
          <p:nvPr/>
        </p:nvSpPr>
        <p:spPr>
          <a:xfrm>
            <a:off x="1127840" y="1792224"/>
            <a:ext cx="2340864" cy="832104"/>
          </a:xfrm>
          <a:prstGeom prst="rect">
            <a:avLst/>
          </a:prstGeom>
          <a:noFill/>
          <a:ln/>
        </p:spPr>
        <p:txBody>
          <a:bodyPr wrap="square" lIns="0" tIns="0" rIns="0" bIns="0" rtlCol="0" anchor="ctr"/>
          <a:lstStyle/>
          <a:p>
            <a:pPr marL="0" indent="0" algn="l">
              <a:buNone/>
            </a:pPr>
            <a:r>
              <a:rPr lang="en-US" sz="1400" b="1" dirty="0">
                <a:solidFill>
                  <a:srgbClr val="2B2B2B"/>
                </a:solidFill>
                <a:latin typeface="Calibri" pitchFamily="34" charset="0"/>
                <a:ea typeface="Calibri" pitchFamily="34" charset="-122"/>
                <a:cs typeface="Calibri" pitchFamily="34" charset="-120"/>
              </a:rPr>
              <a:t>Adopt International Standards</a:t>
            </a:r>
            <a:endParaRPr lang="en-US" sz="1400" dirty="0"/>
          </a:p>
        </p:txBody>
      </p:sp>
      <p:sp>
        <p:nvSpPr>
          <p:cNvPr id="11" name="Text 9"/>
          <p:cNvSpPr/>
          <p:nvPr/>
        </p:nvSpPr>
        <p:spPr>
          <a:xfrm>
            <a:off x="3703320" y="1810512"/>
            <a:ext cx="7982712" cy="795528"/>
          </a:xfrm>
          <a:prstGeom prst="rect">
            <a:avLst/>
          </a:prstGeom>
          <a:noFill/>
          <a:ln/>
        </p:spPr>
        <p:txBody>
          <a:bodyPr wrap="square" lIns="0" tIns="0" rIns="0" bIns="0" rtlCol="0" anchor="ctr"/>
          <a:lstStyle/>
          <a:p>
            <a:pPr>
              <a:lnSpc>
                <a:spcPct val="105000"/>
              </a:lnSpc>
            </a:pPr>
            <a:r>
              <a:rPr lang="en-IN" sz="1200" dirty="0"/>
              <a:t>Developing projects under recognized standards such as Gold Standard, Verra (VCS), Article 6.4, etc provides internationally accepted methodologies and enhances market credibility. Without these accreditations, credits carry no market weight.</a:t>
            </a:r>
          </a:p>
          <a:p>
            <a:pPr marL="0" indent="0" algn="l">
              <a:lnSpc>
                <a:spcPct val="105000"/>
              </a:lnSpc>
              <a:buNone/>
            </a:pPr>
            <a:endParaRPr lang="en-US" sz="1150" dirty="0"/>
          </a:p>
        </p:txBody>
      </p:sp>
      <p:sp>
        <p:nvSpPr>
          <p:cNvPr id="12" name="Shape 10"/>
          <p:cNvSpPr/>
          <p:nvPr/>
        </p:nvSpPr>
        <p:spPr>
          <a:xfrm>
            <a:off x="502920" y="2679192"/>
            <a:ext cx="11183112" cy="941832"/>
          </a:xfrm>
          <a:prstGeom prst="rect">
            <a:avLst/>
          </a:prstGeom>
          <a:solidFill>
            <a:srgbClr val="FFFFFF"/>
          </a:solidFill>
          <a:ln/>
        </p:spPr>
        <p:txBody>
          <a:bodyPr/>
          <a:lstStyle/>
          <a:p>
            <a:endParaRPr lang="en-IN"/>
          </a:p>
        </p:txBody>
      </p:sp>
      <p:sp>
        <p:nvSpPr>
          <p:cNvPr id="13" name="Shape 11"/>
          <p:cNvSpPr/>
          <p:nvPr/>
        </p:nvSpPr>
        <p:spPr>
          <a:xfrm>
            <a:off x="640080" y="2939796"/>
            <a:ext cx="420624" cy="420624"/>
          </a:xfrm>
          <a:prstGeom prst="ellipse">
            <a:avLst/>
          </a:prstGeom>
          <a:solidFill>
            <a:srgbClr val="5E8C4F"/>
          </a:solidFill>
          <a:ln/>
        </p:spPr>
      </p:sp>
      <p:sp>
        <p:nvSpPr>
          <p:cNvPr id="14" name="Text 12"/>
          <p:cNvSpPr/>
          <p:nvPr/>
        </p:nvSpPr>
        <p:spPr>
          <a:xfrm>
            <a:off x="640080" y="2939796"/>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15" name="Text 13"/>
          <p:cNvSpPr/>
          <p:nvPr/>
        </p:nvSpPr>
        <p:spPr>
          <a:xfrm>
            <a:off x="1225296" y="2734056"/>
            <a:ext cx="2340864" cy="832104"/>
          </a:xfrm>
          <a:prstGeom prst="rect">
            <a:avLst/>
          </a:prstGeom>
          <a:noFill/>
          <a:ln/>
        </p:spPr>
        <p:txBody>
          <a:bodyPr wrap="square" lIns="0" tIns="0" rIns="0" bIns="0" rtlCol="0" anchor="ctr"/>
          <a:lstStyle/>
          <a:p>
            <a:pPr marL="0" indent="0" algn="l">
              <a:buNone/>
            </a:pPr>
            <a:r>
              <a:rPr lang="en-US" sz="1400" b="1" dirty="0">
                <a:solidFill>
                  <a:srgbClr val="2B2B2B"/>
                </a:solidFill>
                <a:latin typeface="Calibri" pitchFamily="34" charset="0"/>
                <a:ea typeface="Calibri" pitchFamily="34" charset="-122"/>
                <a:cs typeface="Calibri" pitchFamily="34" charset="-120"/>
              </a:rPr>
              <a:t>Robust MRV systems</a:t>
            </a:r>
            <a:endParaRPr lang="en-US" sz="1400" dirty="0"/>
          </a:p>
        </p:txBody>
      </p:sp>
      <p:sp>
        <p:nvSpPr>
          <p:cNvPr id="16" name="Text 14"/>
          <p:cNvSpPr/>
          <p:nvPr/>
        </p:nvSpPr>
        <p:spPr>
          <a:xfrm>
            <a:off x="3703320" y="2752344"/>
            <a:ext cx="7982712" cy="795528"/>
          </a:xfrm>
          <a:prstGeom prst="rect">
            <a:avLst/>
          </a:prstGeom>
          <a:noFill/>
          <a:ln/>
        </p:spPr>
        <p:txBody>
          <a:bodyPr wrap="square" lIns="0" tIns="0" rIns="0" bIns="0" rtlCol="0" anchor="ctr"/>
          <a:lstStyle/>
          <a:p>
            <a:pPr>
              <a:lnSpc>
                <a:spcPct val="105000"/>
              </a:lnSpc>
            </a:pPr>
            <a:r>
              <a:rPr lang="en-IN" sz="1200" dirty="0"/>
              <a:t>A transparent Measurement, Reporting and Verification (MRV) framework ensures that emission reductions are accurately measured, independently verified, and consistently reported. They ensure emission reductions are real, not just claimed</a:t>
            </a:r>
            <a:r>
              <a:rPr lang="en-US" sz="1200" dirty="0">
                <a:solidFill>
                  <a:srgbClr val="444444"/>
                </a:solidFill>
                <a:latin typeface="Calibri" pitchFamily="34" charset="0"/>
                <a:ea typeface="Calibri" pitchFamily="34" charset="-122"/>
                <a:cs typeface="Calibri" pitchFamily="34" charset="-120"/>
              </a:rPr>
              <a:t>.</a:t>
            </a:r>
            <a:endParaRPr lang="en-US" sz="1200" dirty="0"/>
          </a:p>
        </p:txBody>
      </p:sp>
      <p:sp>
        <p:nvSpPr>
          <p:cNvPr id="17" name="Shape 15"/>
          <p:cNvSpPr/>
          <p:nvPr/>
        </p:nvSpPr>
        <p:spPr>
          <a:xfrm>
            <a:off x="502920" y="3621024"/>
            <a:ext cx="11183112" cy="941832"/>
          </a:xfrm>
          <a:prstGeom prst="rect">
            <a:avLst/>
          </a:prstGeom>
          <a:solidFill>
            <a:srgbClr val="F2F1EC"/>
          </a:solidFill>
          <a:ln/>
        </p:spPr>
      </p:sp>
      <p:sp>
        <p:nvSpPr>
          <p:cNvPr id="18" name="Shape 16"/>
          <p:cNvSpPr/>
          <p:nvPr/>
        </p:nvSpPr>
        <p:spPr>
          <a:xfrm>
            <a:off x="640080" y="3881628"/>
            <a:ext cx="420624" cy="420624"/>
          </a:xfrm>
          <a:prstGeom prst="ellipse">
            <a:avLst/>
          </a:prstGeom>
          <a:solidFill>
            <a:srgbClr val="5E8C4F"/>
          </a:solidFill>
          <a:ln/>
        </p:spPr>
      </p:sp>
      <p:sp>
        <p:nvSpPr>
          <p:cNvPr id="19" name="Text 17"/>
          <p:cNvSpPr/>
          <p:nvPr/>
        </p:nvSpPr>
        <p:spPr>
          <a:xfrm>
            <a:off x="640080" y="3881628"/>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20" name="Text 18"/>
          <p:cNvSpPr/>
          <p:nvPr/>
        </p:nvSpPr>
        <p:spPr>
          <a:xfrm>
            <a:off x="1225296" y="3675888"/>
            <a:ext cx="2340864" cy="832104"/>
          </a:xfrm>
          <a:prstGeom prst="rect">
            <a:avLst/>
          </a:prstGeom>
          <a:noFill/>
          <a:ln/>
        </p:spPr>
        <p:txBody>
          <a:bodyPr wrap="square" lIns="0" tIns="0" rIns="0" bIns="0" rtlCol="0" anchor="ctr"/>
          <a:lstStyle/>
          <a:p>
            <a:pPr marL="0" indent="0" algn="l">
              <a:buNone/>
            </a:pPr>
            <a:r>
              <a:rPr lang="en-US" sz="1400" b="1" dirty="0">
                <a:solidFill>
                  <a:srgbClr val="2B2B2B"/>
                </a:solidFill>
                <a:latin typeface="Calibri" pitchFamily="34" charset="0"/>
                <a:ea typeface="Calibri" pitchFamily="34" charset="-122"/>
                <a:cs typeface="Calibri" pitchFamily="34" charset="-120"/>
              </a:rPr>
              <a:t>Leverage digital technologies</a:t>
            </a:r>
            <a:endParaRPr lang="en-US" sz="1400" dirty="0"/>
          </a:p>
        </p:txBody>
      </p:sp>
      <p:sp>
        <p:nvSpPr>
          <p:cNvPr id="21" name="Text 19"/>
          <p:cNvSpPr/>
          <p:nvPr/>
        </p:nvSpPr>
        <p:spPr>
          <a:xfrm>
            <a:off x="3703320" y="3694176"/>
            <a:ext cx="7982712" cy="795528"/>
          </a:xfrm>
          <a:prstGeom prst="rect">
            <a:avLst/>
          </a:prstGeom>
          <a:noFill/>
          <a:ln/>
        </p:spPr>
        <p:txBody>
          <a:bodyPr wrap="square" lIns="0" tIns="0" rIns="0" bIns="0" rtlCol="0" anchor="ctr"/>
          <a:lstStyle/>
          <a:p>
            <a:pPr>
              <a:lnSpc>
                <a:spcPct val="105000"/>
              </a:lnSpc>
            </a:pPr>
            <a:r>
              <a:rPr lang="en-IN" sz="1200" dirty="0"/>
              <a:t>Satellite imagery, GIS mapping, remote sensing, mobile applications, and digital databases improve monitoring efficiency while reducing manual errors and operational costs.</a:t>
            </a:r>
            <a:endParaRPr lang="en-US" sz="1200" dirty="0"/>
          </a:p>
        </p:txBody>
      </p:sp>
      <p:sp>
        <p:nvSpPr>
          <p:cNvPr id="22" name="Shape 20"/>
          <p:cNvSpPr/>
          <p:nvPr/>
        </p:nvSpPr>
        <p:spPr>
          <a:xfrm>
            <a:off x="502920" y="4562856"/>
            <a:ext cx="11183112" cy="941832"/>
          </a:xfrm>
          <a:prstGeom prst="rect">
            <a:avLst/>
          </a:prstGeom>
          <a:solidFill>
            <a:srgbClr val="FFFFFF"/>
          </a:solidFill>
          <a:ln/>
        </p:spPr>
      </p:sp>
      <p:sp>
        <p:nvSpPr>
          <p:cNvPr id="23" name="Shape 21"/>
          <p:cNvSpPr/>
          <p:nvPr/>
        </p:nvSpPr>
        <p:spPr>
          <a:xfrm>
            <a:off x="640080" y="4823460"/>
            <a:ext cx="420624" cy="420624"/>
          </a:xfrm>
          <a:prstGeom prst="ellipse">
            <a:avLst/>
          </a:prstGeom>
          <a:solidFill>
            <a:srgbClr val="5E8C4F"/>
          </a:solidFill>
          <a:ln/>
        </p:spPr>
      </p:sp>
      <p:sp>
        <p:nvSpPr>
          <p:cNvPr id="24" name="Text 22"/>
          <p:cNvSpPr/>
          <p:nvPr/>
        </p:nvSpPr>
        <p:spPr>
          <a:xfrm>
            <a:off x="640080" y="4823460"/>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25" name="Text 23"/>
          <p:cNvSpPr/>
          <p:nvPr/>
        </p:nvSpPr>
        <p:spPr>
          <a:xfrm>
            <a:off x="1225296" y="4617720"/>
            <a:ext cx="2340864" cy="832104"/>
          </a:xfrm>
          <a:prstGeom prst="rect">
            <a:avLst/>
          </a:prstGeom>
          <a:noFill/>
          <a:ln/>
        </p:spPr>
        <p:txBody>
          <a:bodyPr wrap="square" lIns="0" tIns="0" rIns="0" bIns="0" rtlCol="0" anchor="ctr"/>
          <a:lstStyle/>
          <a:p>
            <a:pPr marL="0" indent="0" algn="l">
              <a:buNone/>
            </a:pPr>
            <a:r>
              <a:rPr lang="en-US" sz="1400" b="1" dirty="0">
                <a:solidFill>
                  <a:srgbClr val="2B2B2B"/>
                </a:solidFill>
                <a:latin typeface="Calibri" pitchFamily="34" charset="0"/>
                <a:ea typeface="Calibri" pitchFamily="34" charset="-122"/>
                <a:cs typeface="Calibri" pitchFamily="34" charset="-120"/>
              </a:rPr>
              <a:t>Independent verification</a:t>
            </a:r>
            <a:endParaRPr lang="en-US" sz="1400" dirty="0"/>
          </a:p>
        </p:txBody>
      </p:sp>
      <p:sp>
        <p:nvSpPr>
          <p:cNvPr id="26" name="Text 24"/>
          <p:cNvSpPr/>
          <p:nvPr/>
        </p:nvSpPr>
        <p:spPr>
          <a:xfrm>
            <a:off x="3703320" y="4636008"/>
            <a:ext cx="7982712" cy="795528"/>
          </a:xfrm>
          <a:prstGeom prst="rect">
            <a:avLst/>
          </a:prstGeom>
          <a:noFill/>
          <a:ln/>
        </p:spPr>
        <p:txBody>
          <a:bodyPr wrap="square" lIns="0" tIns="0" rIns="0" bIns="0" rtlCol="0" anchor="ctr"/>
          <a:lstStyle/>
          <a:p>
            <a:pPr>
              <a:lnSpc>
                <a:spcPct val="105000"/>
              </a:lnSpc>
            </a:pPr>
            <a:r>
              <a:rPr lang="en-IN" sz="1200" dirty="0"/>
              <a:t>Third-party validation and verification strengthen buyer confidence, improve project transparency, and maintain environmental integrity throughout the crediting period. Publicly available monitoring data and audit trails command price premiums and enhance the project credibility.</a:t>
            </a:r>
          </a:p>
          <a:p>
            <a:pPr marL="0" indent="0" algn="l">
              <a:lnSpc>
                <a:spcPct val="105000"/>
              </a:lnSpc>
              <a:buNone/>
            </a:pPr>
            <a:r>
              <a:rPr lang="en-US" sz="1150" dirty="0">
                <a:solidFill>
                  <a:srgbClr val="444444"/>
                </a:solidFill>
                <a:latin typeface="Calibri" pitchFamily="34" charset="0"/>
                <a:ea typeface="Calibri" pitchFamily="34" charset="-122"/>
                <a:cs typeface="Calibri" pitchFamily="34" charset="-120"/>
              </a:rPr>
              <a:t>.</a:t>
            </a:r>
            <a:endParaRPr lang="en-US" sz="1150" dirty="0"/>
          </a:p>
        </p:txBody>
      </p:sp>
      <p:sp>
        <p:nvSpPr>
          <p:cNvPr id="27" name="Shape 25"/>
          <p:cNvSpPr/>
          <p:nvPr/>
        </p:nvSpPr>
        <p:spPr>
          <a:xfrm>
            <a:off x="502920" y="5504688"/>
            <a:ext cx="11183112" cy="941832"/>
          </a:xfrm>
          <a:prstGeom prst="rect">
            <a:avLst/>
          </a:prstGeom>
          <a:solidFill>
            <a:srgbClr val="F2F1EC"/>
          </a:solidFill>
          <a:ln/>
        </p:spPr>
      </p:sp>
      <p:sp>
        <p:nvSpPr>
          <p:cNvPr id="28" name="Shape 26"/>
          <p:cNvSpPr/>
          <p:nvPr/>
        </p:nvSpPr>
        <p:spPr>
          <a:xfrm>
            <a:off x="640080" y="5765292"/>
            <a:ext cx="420624" cy="420624"/>
          </a:xfrm>
          <a:prstGeom prst="ellipse">
            <a:avLst/>
          </a:prstGeom>
          <a:solidFill>
            <a:srgbClr val="5E8C4F"/>
          </a:solidFill>
          <a:ln/>
        </p:spPr>
      </p:sp>
      <p:sp>
        <p:nvSpPr>
          <p:cNvPr id="29" name="Text 27"/>
          <p:cNvSpPr/>
          <p:nvPr/>
        </p:nvSpPr>
        <p:spPr>
          <a:xfrm>
            <a:off x="640080" y="5765292"/>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30" name="Text 28"/>
          <p:cNvSpPr/>
          <p:nvPr/>
        </p:nvSpPr>
        <p:spPr>
          <a:xfrm>
            <a:off x="1225296" y="5559552"/>
            <a:ext cx="2340864" cy="832104"/>
          </a:xfrm>
          <a:prstGeom prst="rect">
            <a:avLst/>
          </a:prstGeom>
          <a:noFill/>
          <a:ln/>
        </p:spPr>
        <p:txBody>
          <a:bodyPr wrap="square" lIns="0" tIns="0" rIns="0" bIns="0" rtlCol="0" anchor="ctr"/>
          <a:lstStyle/>
          <a:p>
            <a:pPr marL="0" indent="0" algn="l">
              <a:buNone/>
            </a:pPr>
            <a:r>
              <a:rPr lang="en-US" sz="1400" b="1" dirty="0">
                <a:solidFill>
                  <a:srgbClr val="2B2B2B"/>
                </a:solidFill>
                <a:latin typeface="Calibri" pitchFamily="34" charset="0"/>
                <a:ea typeface="Calibri" pitchFamily="34" charset="-122"/>
                <a:cs typeface="Calibri" pitchFamily="34" charset="-120"/>
              </a:rPr>
              <a:t>High integrity = market value</a:t>
            </a:r>
            <a:endParaRPr lang="en-US" sz="1400" dirty="0"/>
          </a:p>
        </p:txBody>
      </p:sp>
      <p:sp>
        <p:nvSpPr>
          <p:cNvPr id="31" name="Text 29"/>
          <p:cNvSpPr/>
          <p:nvPr/>
        </p:nvSpPr>
        <p:spPr>
          <a:xfrm>
            <a:off x="3730752" y="5749410"/>
            <a:ext cx="7982712" cy="795528"/>
          </a:xfrm>
          <a:prstGeom prst="rect">
            <a:avLst/>
          </a:prstGeom>
          <a:noFill/>
          <a:ln/>
        </p:spPr>
        <p:txBody>
          <a:bodyPr wrap="square" lIns="0" tIns="0" rIns="0" bIns="0" rtlCol="0" anchor="ctr"/>
          <a:lstStyle/>
          <a:p>
            <a:endParaRPr lang="en-IN" sz="1200" dirty="0"/>
          </a:p>
          <a:p>
            <a:endParaRPr lang="en-IN" sz="1200" dirty="0"/>
          </a:p>
          <a:p>
            <a:r>
              <a:rPr lang="en-IN" sz="1200" dirty="0"/>
              <a:t>Accredited, well-documented credits attract premium buyers and investors; weak MRV risks reputational damage, and as EU, UK, and US markets tighten disclosure requirements, only high-integrity projects trade at full value. </a:t>
            </a:r>
          </a:p>
          <a:p>
            <a:br>
              <a:rPr lang="en-IN" dirty="0"/>
            </a:br>
            <a:endParaRPr lang="en-IN" dirty="0"/>
          </a:p>
          <a:p>
            <a:pPr marL="0" indent="0" algn="l">
              <a:lnSpc>
                <a:spcPct val="105000"/>
              </a:lnSpc>
              <a:buNone/>
            </a:pPr>
            <a:endParaRPr lang="en-US" sz="11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320040"/>
            <a:ext cx="11183112" cy="566928"/>
          </a:xfrm>
          <a:prstGeom prst="rect">
            <a:avLst/>
          </a:prstGeom>
          <a:noFill/>
          <a:ln/>
        </p:spPr>
        <p:txBody>
          <a:bodyPr wrap="square" lIns="0" tIns="0" rIns="0" bIns="0" rtlCol="0" anchor="t"/>
          <a:lstStyle/>
          <a:p>
            <a:r>
              <a:rPr lang="en-IN" sz="2700" b="1" dirty="0">
                <a:solidFill>
                  <a:srgbClr val="2C5F2D"/>
                </a:solidFill>
                <a:latin typeface="Cambria" pitchFamily="34" charset="0"/>
                <a:ea typeface="Cambria" pitchFamily="34" charset="-122"/>
              </a:rPr>
              <a:t>De-risking Tools for Public Development Banks (PDBs) </a:t>
            </a:r>
            <a:endParaRPr lang="en-US" sz="2700" b="1" dirty="0">
              <a:solidFill>
                <a:srgbClr val="2C5F2D"/>
              </a:solidFill>
              <a:latin typeface="Cambria" pitchFamily="34" charset="0"/>
              <a:ea typeface="Cambria" pitchFamily="34" charset="-122"/>
            </a:endParaRPr>
          </a:p>
        </p:txBody>
      </p:sp>
      <p:sp>
        <p:nvSpPr>
          <p:cNvPr id="3" name="Text 1"/>
          <p:cNvSpPr/>
          <p:nvPr/>
        </p:nvSpPr>
        <p:spPr>
          <a:xfrm>
            <a:off x="502920" y="896112"/>
            <a:ext cx="11183112" cy="292608"/>
          </a:xfrm>
          <a:prstGeom prst="rect">
            <a:avLst/>
          </a:prstGeom>
          <a:noFill/>
          <a:ln/>
        </p:spPr>
        <p:txBody>
          <a:bodyPr wrap="square" lIns="0" tIns="0" rIns="0" bIns="0" rtlCol="0" anchor="t"/>
          <a:lstStyle/>
          <a:p>
            <a:r>
              <a:rPr lang="en-IN" b="1" dirty="0"/>
              <a:t> </a:t>
            </a:r>
            <a:r>
              <a:rPr lang="en-IN" sz="1300" i="1" dirty="0">
                <a:solidFill>
                  <a:srgbClr val="6B6B6B"/>
                </a:solidFill>
                <a:latin typeface="Calibri" pitchFamily="34" charset="0"/>
                <a:ea typeface="Calibri" pitchFamily="34" charset="-122"/>
                <a:cs typeface="Calibri" pitchFamily="34" charset="-120"/>
              </a:rPr>
              <a:t>Long-term offtake agreements, blended finance structures, and pilot project design</a:t>
            </a:r>
          </a:p>
          <a:p>
            <a:pPr marL="0" indent="0" algn="l">
              <a:buNone/>
            </a:pPr>
            <a:endParaRPr lang="en-US" sz="1300" dirty="0"/>
          </a:p>
        </p:txBody>
      </p:sp>
      <p:sp>
        <p:nvSpPr>
          <p:cNvPr id="4" name="Shape 2"/>
          <p:cNvSpPr/>
          <p:nvPr/>
        </p:nvSpPr>
        <p:spPr>
          <a:xfrm>
            <a:off x="502920" y="1353312"/>
            <a:ext cx="11183112" cy="384048"/>
          </a:xfrm>
          <a:prstGeom prst="rect">
            <a:avLst/>
          </a:prstGeom>
          <a:solidFill>
            <a:schemeClr val="accent6">
              <a:lumMod val="75000"/>
            </a:schemeClr>
          </a:solidFill>
          <a:ln/>
        </p:spPr>
      </p:sp>
      <p:sp>
        <p:nvSpPr>
          <p:cNvPr id="5" name="Text 3"/>
          <p:cNvSpPr/>
          <p:nvPr/>
        </p:nvSpPr>
        <p:spPr>
          <a:xfrm>
            <a:off x="667512" y="1353312"/>
            <a:ext cx="2880360" cy="384048"/>
          </a:xfrm>
          <a:prstGeom prst="rect">
            <a:avLst/>
          </a:prstGeom>
          <a:noFill/>
          <a:ln/>
        </p:spPr>
        <p:txBody>
          <a:bodyPr wrap="square" lIns="0" tIns="0" rIns="0" bIns="0" rtlCol="0" anchor="ctr"/>
          <a:lstStyle/>
          <a:p>
            <a:pPr marL="0" indent="0" algn="l">
              <a:buNone/>
            </a:pPr>
            <a:r>
              <a:rPr lang="en-US" sz="1300" b="1" dirty="0">
                <a:solidFill>
                  <a:srgbClr val="FFFFFF"/>
                </a:solidFill>
                <a:latin typeface="Calibri" pitchFamily="34" charset="0"/>
                <a:ea typeface="Calibri" pitchFamily="34" charset="-122"/>
                <a:cs typeface="Calibri" pitchFamily="34" charset="-120"/>
              </a:rPr>
              <a:t>Tool / Mechanism</a:t>
            </a:r>
            <a:endParaRPr lang="en-US" sz="1300" dirty="0"/>
          </a:p>
        </p:txBody>
      </p:sp>
      <p:sp>
        <p:nvSpPr>
          <p:cNvPr id="6" name="Text 4"/>
          <p:cNvSpPr/>
          <p:nvPr/>
        </p:nvSpPr>
        <p:spPr>
          <a:xfrm>
            <a:off x="3703320" y="1353312"/>
            <a:ext cx="7982712" cy="384048"/>
          </a:xfrm>
          <a:prstGeom prst="rect">
            <a:avLst/>
          </a:prstGeom>
          <a:noFill/>
          <a:ln/>
        </p:spPr>
        <p:txBody>
          <a:bodyPr wrap="square" lIns="0" tIns="0" rIns="0" bIns="0" rtlCol="0" anchor="ctr"/>
          <a:lstStyle/>
          <a:p>
            <a:pPr marL="0" indent="0" algn="l">
              <a:buNone/>
            </a:pPr>
            <a:r>
              <a:rPr lang="en-US" sz="1300" b="1" dirty="0">
                <a:solidFill>
                  <a:srgbClr val="FFFFFF"/>
                </a:solidFill>
                <a:latin typeface="Calibri" pitchFamily="34" charset="0"/>
                <a:ea typeface="Calibri" pitchFamily="34" charset="-122"/>
                <a:cs typeface="Calibri" pitchFamily="34" charset="-120"/>
              </a:rPr>
              <a:t>How it helps</a:t>
            </a:r>
            <a:endParaRPr lang="en-US" sz="1300" dirty="0"/>
          </a:p>
        </p:txBody>
      </p:sp>
      <p:sp>
        <p:nvSpPr>
          <p:cNvPr id="7" name="Shape 5"/>
          <p:cNvSpPr/>
          <p:nvPr/>
        </p:nvSpPr>
        <p:spPr>
          <a:xfrm>
            <a:off x="502920" y="1737360"/>
            <a:ext cx="11183112" cy="941832"/>
          </a:xfrm>
          <a:prstGeom prst="rect">
            <a:avLst/>
          </a:prstGeom>
          <a:solidFill>
            <a:srgbClr val="F2F1EC"/>
          </a:solidFill>
          <a:ln/>
        </p:spPr>
      </p:sp>
      <p:sp>
        <p:nvSpPr>
          <p:cNvPr id="8" name="Shape 6"/>
          <p:cNvSpPr/>
          <p:nvPr/>
        </p:nvSpPr>
        <p:spPr>
          <a:xfrm>
            <a:off x="640080" y="1997964"/>
            <a:ext cx="420624" cy="420624"/>
          </a:xfrm>
          <a:prstGeom prst="ellipse">
            <a:avLst/>
          </a:prstGeom>
          <a:solidFill>
            <a:srgbClr val="5E8C4F"/>
          </a:solidFill>
          <a:ln/>
        </p:spPr>
      </p:sp>
      <p:sp>
        <p:nvSpPr>
          <p:cNvPr id="9" name="Text 7"/>
          <p:cNvSpPr/>
          <p:nvPr/>
        </p:nvSpPr>
        <p:spPr>
          <a:xfrm>
            <a:off x="640080" y="1997964"/>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10" name="Text 8"/>
          <p:cNvSpPr/>
          <p:nvPr/>
        </p:nvSpPr>
        <p:spPr>
          <a:xfrm>
            <a:off x="1117012" y="1789938"/>
            <a:ext cx="2586308" cy="832104"/>
          </a:xfrm>
          <a:prstGeom prst="rect">
            <a:avLst/>
          </a:prstGeom>
          <a:noFill/>
          <a:ln/>
        </p:spPr>
        <p:txBody>
          <a:bodyPr wrap="square" lIns="0" tIns="0" rIns="0" bIns="0" rtlCol="0" anchor="ctr"/>
          <a:lstStyle/>
          <a:p>
            <a:pPr marL="0" indent="0" algn="l">
              <a:buNone/>
            </a:pPr>
            <a:r>
              <a:rPr lang="en-US" sz="1400" b="1" dirty="0">
                <a:solidFill>
                  <a:srgbClr val="2B2B2B"/>
                </a:solidFill>
                <a:latin typeface="Calibri" pitchFamily="34" charset="0"/>
                <a:ea typeface="Calibri" pitchFamily="34" charset="-122"/>
                <a:cs typeface="Calibri" pitchFamily="34" charset="-120"/>
              </a:rPr>
              <a:t>Support early-stage development</a:t>
            </a:r>
            <a:endParaRPr lang="en-US" sz="1400" dirty="0"/>
          </a:p>
        </p:txBody>
      </p:sp>
      <p:sp>
        <p:nvSpPr>
          <p:cNvPr id="11" name="Text 9"/>
          <p:cNvSpPr/>
          <p:nvPr/>
        </p:nvSpPr>
        <p:spPr>
          <a:xfrm>
            <a:off x="3703320" y="1997964"/>
            <a:ext cx="7653688" cy="681228"/>
          </a:xfrm>
          <a:prstGeom prst="rect">
            <a:avLst/>
          </a:prstGeom>
          <a:noFill/>
          <a:ln/>
        </p:spPr>
        <p:txBody>
          <a:bodyPr wrap="square" lIns="0" tIns="0" rIns="0" bIns="0" rtlCol="0" anchor="ctr"/>
          <a:lstStyle/>
          <a:p>
            <a:pPr>
              <a:lnSpc>
                <a:spcPct val="105000"/>
              </a:lnSpc>
            </a:pPr>
            <a:r>
              <a:rPr lang="en-IN" sz="1200" dirty="0"/>
              <a:t>Funding feasibility studies, baseline assessments, and project design reduces uncertainty and helps identify technically and financially viable opportunities</a:t>
            </a:r>
            <a:r>
              <a:rPr lang="en-IN" dirty="0"/>
              <a:t>.</a:t>
            </a:r>
          </a:p>
          <a:p>
            <a:pPr marL="0" indent="0" algn="l">
              <a:lnSpc>
                <a:spcPct val="105000"/>
              </a:lnSpc>
              <a:buNone/>
            </a:pPr>
            <a:r>
              <a:rPr lang="en-US" sz="1150" dirty="0">
                <a:solidFill>
                  <a:srgbClr val="444444"/>
                </a:solidFill>
                <a:latin typeface="Calibri" pitchFamily="34" charset="0"/>
                <a:ea typeface="Calibri" pitchFamily="34" charset="-122"/>
                <a:cs typeface="Calibri" pitchFamily="34" charset="-120"/>
              </a:rPr>
              <a:t>.</a:t>
            </a:r>
            <a:endParaRPr lang="en-US" sz="1150" dirty="0"/>
          </a:p>
        </p:txBody>
      </p:sp>
      <p:sp>
        <p:nvSpPr>
          <p:cNvPr id="12" name="Shape 10"/>
          <p:cNvSpPr/>
          <p:nvPr/>
        </p:nvSpPr>
        <p:spPr>
          <a:xfrm>
            <a:off x="502920" y="2679192"/>
            <a:ext cx="11183112" cy="941832"/>
          </a:xfrm>
          <a:prstGeom prst="rect">
            <a:avLst/>
          </a:prstGeom>
          <a:solidFill>
            <a:srgbClr val="FFFFFF"/>
          </a:solidFill>
          <a:ln/>
        </p:spPr>
      </p:sp>
      <p:sp>
        <p:nvSpPr>
          <p:cNvPr id="13" name="Shape 11"/>
          <p:cNvSpPr/>
          <p:nvPr/>
        </p:nvSpPr>
        <p:spPr>
          <a:xfrm>
            <a:off x="640080" y="2939796"/>
            <a:ext cx="420624" cy="420624"/>
          </a:xfrm>
          <a:prstGeom prst="ellipse">
            <a:avLst/>
          </a:prstGeom>
          <a:solidFill>
            <a:srgbClr val="5E8C4F"/>
          </a:solidFill>
          <a:ln/>
        </p:spPr>
      </p:sp>
      <p:sp>
        <p:nvSpPr>
          <p:cNvPr id="14" name="Text 12"/>
          <p:cNvSpPr/>
          <p:nvPr/>
        </p:nvSpPr>
        <p:spPr>
          <a:xfrm>
            <a:off x="640080" y="2939796"/>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15" name="Text 13"/>
          <p:cNvSpPr/>
          <p:nvPr/>
        </p:nvSpPr>
        <p:spPr>
          <a:xfrm>
            <a:off x="1225296" y="2734056"/>
            <a:ext cx="2340864" cy="832104"/>
          </a:xfrm>
          <a:prstGeom prst="rect">
            <a:avLst/>
          </a:prstGeom>
          <a:noFill/>
          <a:ln/>
        </p:spPr>
        <p:txBody>
          <a:bodyPr wrap="square" lIns="0" tIns="0" rIns="0" bIns="0" rtlCol="0" anchor="ctr"/>
          <a:lstStyle/>
          <a:p>
            <a:pPr marL="0" indent="0" algn="l">
              <a:buNone/>
            </a:pPr>
            <a:r>
              <a:rPr lang="en-IN" sz="1400" b="1" dirty="0">
                <a:effectLst/>
                <a:latin typeface="Calibri" panose="020F0502020204030204" pitchFamily="34" charset="0"/>
                <a:ea typeface="Calibri" panose="020F0502020204030204" pitchFamily="34" charset="0"/>
                <a:cs typeface="Times New Roman" panose="02020603050405020304" pitchFamily="18" charset="0"/>
              </a:rPr>
              <a:t>Finance Pilot Demonstrations</a:t>
            </a:r>
            <a:endParaRPr lang="en-US" sz="1250" dirty="0"/>
          </a:p>
        </p:txBody>
      </p:sp>
      <p:sp>
        <p:nvSpPr>
          <p:cNvPr id="16" name="Text 14"/>
          <p:cNvSpPr/>
          <p:nvPr/>
        </p:nvSpPr>
        <p:spPr>
          <a:xfrm>
            <a:off x="3703320" y="2752344"/>
            <a:ext cx="7982712" cy="795528"/>
          </a:xfrm>
          <a:prstGeom prst="rect">
            <a:avLst/>
          </a:prstGeom>
          <a:noFill/>
          <a:ln/>
        </p:spPr>
        <p:txBody>
          <a:bodyPr wrap="square" lIns="0" tIns="0" rIns="0" bIns="0" rtlCol="0" anchor="ctr"/>
          <a:lstStyle/>
          <a:p>
            <a:pPr marL="0" indent="0" algn="l">
              <a:lnSpc>
                <a:spcPct val="105000"/>
              </a:lnSpc>
              <a:buNone/>
            </a:pPr>
            <a:r>
              <a:rPr lang="en-IN" sz="1200" dirty="0">
                <a:effectLst/>
                <a:latin typeface="Calibri" panose="020F0502020204030204" pitchFamily="34" charset="0"/>
                <a:ea typeface="Calibri" panose="020F0502020204030204" pitchFamily="34" charset="0"/>
                <a:cs typeface="Times New Roman" panose="02020603050405020304" pitchFamily="18" charset="0"/>
              </a:rPr>
              <a:t>Pilot projects provide proof of concept, generate field data, and reduce implementation risks before scaling to regional or national levels.</a:t>
            </a:r>
            <a:endParaRPr lang="en-US" sz="1150" dirty="0"/>
          </a:p>
        </p:txBody>
      </p:sp>
      <p:sp>
        <p:nvSpPr>
          <p:cNvPr id="17" name="Shape 15"/>
          <p:cNvSpPr/>
          <p:nvPr/>
        </p:nvSpPr>
        <p:spPr>
          <a:xfrm>
            <a:off x="502920" y="3621024"/>
            <a:ext cx="11183112" cy="941832"/>
          </a:xfrm>
          <a:prstGeom prst="rect">
            <a:avLst/>
          </a:prstGeom>
          <a:solidFill>
            <a:srgbClr val="F2F1EC"/>
          </a:solidFill>
          <a:ln/>
        </p:spPr>
      </p:sp>
      <p:sp>
        <p:nvSpPr>
          <p:cNvPr id="18" name="Shape 16"/>
          <p:cNvSpPr/>
          <p:nvPr/>
        </p:nvSpPr>
        <p:spPr>
          <a:xfrm>
            <a:off x="640080" y="3881628"/>
            <a:ext cx="420624" cy="420624"/>
          </a:xfrm>
          <a:prstGeom prst="ellipse">
            <a:avLst/>
          </a:prstGeom>
          <a:solidFill>
            <a:srgbClr val="5E8C4F"/>
          </a:solidFill>
          <a:ln/>
        </p:spPr>
      </p:sp>
      <p:sp>
        <p:nvSpPr>
          <p:cNvPr id="19" name="Text 17"/>
          <p:cNvSpPr/>
          <p:nvPr/>
        </p:nvSpPr>
        <p:spPr>
          <a:xfrm>
            <a:off x="640080" y="3881628"/>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20" name="Text 18"/>
          <p:cNvSpPr/>
          <p:nvPr/>
        </p:nvSpPr>
        <p:spPr>
          <a:xfrm>
            <a:off x="1225296" y="3675888"/>
            <a:ext cx="2340864" cy="832104"/>
          </a:xfrm>
          <a:prstGeom prst="rect">
            <a:avLst/>
          </a:prstGeom>
          <a:noFill/>
          <a:ln/>
        </p:spPr>
        <p:txBody>
          <a:bodyPr wrap="square" lIns="0" tIns="0" rIns="0" bIns="0" rtlCol="0" anchor="ctr"/>
          <a:lstStyle/>
          <a:p>
            <a:pPr marL="0" indent="0" algn="l">
              <a:buNone/>
            </a:pPr>
            <a:r>
              <a:rPr lang="en-IN" sz="1400" b="1" dirty="0">
                <a:effectLst/>
                <a:latin typeface="Calibri" panose="020F0502020204030204" pitchFamily="34" charset="0"/>
                <a:ea typeface="Calibri" panose="020F0502020204030204" pitchFamily="34" charset="0"/>
                <a:cs typeface="Times New Roman" panose="02020603050405020304" pitchFamily="18" charset="0"/>
              </a:rPr>
              <a:t>Blended Finance Structures</a:t>
            </a:r>
            <a:endParaRPr lang="en-US" sz="1250" dirty="0"/>
          </a:p>
        </p:txBody>
      </p:sp>
      <p:sp>
        <p:nvSpPr>
          <p:cNvPr id="21" name="Text 19"/>
          <p:cNvSpPr/>
          <p:nvPr/>
        </p:nvSpPr>
        <p:spPr>
          <a:xfrm>
            <a:off x="3703320" y="3694176"/>
            <a:ext cx="7982712" cy="795528"/>
          </a:xfrm>
          <a:prstGeom prst="rect">
            <a:avLst/>
          </a:prstGeom>
          <a:noFill/>
          <a:ln/>
        </p:spPr>
        <p:txBody>
          <a:bodyPr wrap="square" lIns="0" tIns="0" rIns="0" bIns="0" rtlCol="0" anchor="ctr"/>
          <a:lstStyle/>
          <a:p>
            <a:pPr marL="0" indent="0" algn="l">
              <a:lnSpc>
                <a:spcPct val="105000"/>
              </a:lnSpc>
              <a:buNone/>
            </a:pPr>
            <a:r>
              <a:rPr lang="en-IN" sz="1200" dirty="0">
                <a:effectLst/>
                <a:latin typeface="Calibri" panose="020F0502020204030204" pitchFamily="34" charset="0"/>
                <a:ea typeface="Calibri" panose="020F0502020204030204" pitchFamily="34" charset="0"/>
                <a:cs typeface="Times New Roman" panose="02020603050405020304" pitchFamily="18" charset="0"/>
              </a:rPr>
              <a:t>Combining grants, concessional loans, commercial finance, and private investment help bridge financing gaps while improving overall project bankability.</a:t>
            </a:r>
            <a:endParaRPr lang="en-US" sz="1150" dirty="0"/>
          </a:p>
        </p:txBody>
      </p:sp>
      <p:sp>
        <p:nvSpPr>
          <p:cNvPr id="22" name="Shape 20"/>
          <p:cNvSpPr/>
          <p:nvPr/>
        </p:nvSpPr>
        <p:spPr>
          <a:xfrm>
            <a:off x="502920" y="4562856"/>
            <a:ext cx="11183112" cy="941832"/>
          </a:xfrm>
          <a:prstGeom prst="rect">
            <a:avLst/>
          </a:prstGeom>
          <a:solidFill>
            <a:srgbClr val="FFFFFF"/>
          </a:solidFill>
          <a:ln/>
        </p:spPr>
      </p:sp>
      <p:sp>
        <p:nvSpPr>
          <p:cNvPr id="23" name="Shape 21"/>
          <p:cNvSpPr/>
          <p:nvPr/>
        </p:nvSpPr>
        <p:spPr>
          <a:xfrm>
            <a:off x="640080" y="4823460"/>
            <a:ext cx="420624" cy="420624"/>
          </a:xfrm>
          <a:prstGeom prst="ellipse">
            <a:avLst/>
          </a:prstGeom>
          <a:solidFill>
            <a:srgbClr val="5E8C4F"/>
          </a:solidFill>
          <a:ln/>
        </p:spPr>
      </p:sp>
      <p:sp>
        <p:nvSpPr>
          <p:cNvPr id="24" name="Text 22"/>
          <p:cNvSpPr/>
          <p:nvPr/>
        </p:nvSpPr>
        <p:spPr>
          <a:xfrm>
            <a:off x="640080" y="4823460"/>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25" name="Text 23"/>
          <p:cNvSpPr/>
          <p:nvPr/>
        </p:nvSpPr>
        <p:spPr>
          <a:xfrm>
            <a:off x="1225296" y="4617720"/>
            <a:ext cx="2340864" cy="832104"/>
          </a:xfrm>
          <a:prstGeom prst="rect">
            <a:avLst/>
          </a:prstGeom>
          <a:noFill/>
          <a:ln/>
        </p:spPr>
        <p:txBody>
          <a:bodyPr wrap="square" lIns="0" tIns="0" rIns="0" bIns="0" rtlCol="0" anchor="ctr"/>
          <a:lstStyle/>
          <a:p>
            <a:pPr marL="0" indent="0" algn="l">
              <a:buNone/>
            </a:pPr>
            <a:r>
              <a:rPr lang="en-IN" sz="1400" b="1" dirty="0">
                <a:effectLst/>
                <a:latin typeface="Calibri" panose="020F0502020204030204" pitchFamily="34" charset="0"/>
                <a:ea typeface="Calibri" panose="020F0502020204030204" pitchFamily="34" charset="0"/>
                <a:cs typeface="Times New Roman" panose="02020603050405020304" pitchFamily="18" charset="0"/>
              </a:rPr>
              <a:t>Long-Term Offtake Agreements</a:t>
            </a:r>
            <a:endParaRPr lang="en-US" sz="1250" dirty="0"/>
          </a:p>
        </p:txBody>
      </p:sp>
      <p:sp>
        <p:nvSpPr>
          <p:cNvPr id="26" name="Text 24"/>
          <p:cNvSpPr/>
          <p:nvPr/>
        </p:nvSpPr>
        <p:spPr>
          <a:xfrm>
            <a:off x="3703320" y="4636008"/>
            <a:ext cx="7982712" cy="795528"/>
          </a:xfrm>
          <a:prstGeom prst="rect">
            <a:avLst/>
          </a:prstGeom>
          <a:noFill/>
          <a:ln/>
        </p:spPr>
        <p:txBody>
          <a:bodyPr wrap="square" lIns="0" tIns="0" rIns="0" bIns="0" rtlCol="0" anchor="ctr"/>
          <a:lstStyle/>
          <a:p>
            <a:pPr marL="0" indent="0" algn="l">
              <a:lnSpc>
                <a:spcPct val="105000"/>
              </a:lnSpc>
              <a:buNone/>
            </a:pPr>
            <a:r>
              <a:rPr lang="en-IN" sz="1200" dirty="0">
                <a:effectLst/>
                <a:latin typeface="Calibri" panose="020F0502020204030204" pitchFamily="34" charset="0"/>
                <a:ea typeface="Calibri" panose="020F0502020204030204" pitchFamily="34" charset="0"/>
                <a:cs typeface="Times New Roman" panose="02020603050405020304" pitchFamily="18" charset="0"/>
              </a:rPr>
              <a:t>Forward purchase agreements for carbon credits provide predictable revenue streams, improving investor confidence and facilitating project financing.</a:t>
            </a:r>
            <a:endParaRPr lang="en-US" sz="1150" dirty="0"/>
          </a:p>
        </p:txBody>
      </p:sp>
      <p:sp>
        <p:nvSpPr>
          <p:cNvPr id="27" name="Shape 25"/>
          <p:cNvSpPr/>
          <p:nvPr/>
        </p:nvSpPr>
        <p:spPr>
          <a:xfrm>
            <a:off x="502920" y="5504688"/>
            <a:ext cx="11183112" cy="941832"/>
          </a:xfrm>
          <a:prstGeom prst="rect">
            <a:avLst/>
          </a:prstGeom>
          <a:solidFill>
            <a:srgbClr val="F2F1EC"/>
          </a:solidFill>
          <a:ln/>
        </p:spPr>
      </p:sp>
      <p:sp>
        <p:nvSpPr>
          <p:cNvPr id="28" name="Shape 26"/>
          <p:cNvSpPr/>
          <p:nvPr/>
        </p:nvSpPr>
        <p:spPr>
          <a:xfrm>
            <a:off x="640080" y="5765292"/>
            <a:ext cx="420624" cy="420624"/>
          </a:xfrm>
          <a:prstGeom prst="ellipse">
            <a:avLst/>
          </a:prstGeom>
          <a:solidFill>
            <a:srgbClr val="5E8C4F"/>
          </a:solidFill>
          <a:ln/>
        </p:spPr>
      </p:sp>
      <p:sp>
        <p:nvSpPr>
          <p:cNvPr id="29" name="Text 27"/>
          <p:cNvSpPr/>
          <p:nvPr/>
        </p:nvSpPr>
        <p:spPr>
          <a:xfrm>
            <a:off x="640080" y="5765292"/>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30" name="Text 28"/>
          <p:cNvSpPr/>
          <p:nvPr/>
        </p:nvSpPr>
        <p:spPr>
          <a:xfrm>
            <a:off x="1225296" y="5559552"/>
            <a:ext cx="2340864" cy="832104"/>
          </a:xfrm>
          <a:prstGeom prst="rect">
            <a:avLst/>
          </a:prstGeom>
          <a:noFill/>
          <a:ln/>
        </p:spPr>
        <p:txBody>
          <a:bodyPr wrap="square" lIns="0" tIns="0" rIns="0" bIns="0" rtlCol="0" anchor="ctr"/>
          <a:lstStyle/>
          <a:p>
            <a:pPr marL="0" indent="0" algn="l">
              <a:buNone/>
            </a:pPr>
            <a:r>
              <a:rPr lang="en-IN" sz="1400" b="1" dirty="0">
                <a:effectLst/>
                <a:latin typeface="Calibri" panose="020F0502020204030204" pitchFamily="34" charset="0"/>
                <a:ea typeface="Calibri" panose="020F0502020204030204" pitchFamily="34" charset="0"/>
                <a:cs typeface="Times New Roman" panose="02020603050405020304" pitchFamily="18" charset="0"/>
              </a:rPr>
              <a:t>Invest in Local Capacity</a:t>
            </a:r>
            <a:endParaRPr lang="en-US" sz="1250" dirty="0"/>
          </a:p>
        </p:txBody>
      </p:sp>
      <p:sp>
        <p:nvSpPr>
          <p:cNvPr id="31" name="Text 29"/>
          <p:cNvSpPr/>
          <p:nvPr/>
        </p:nvSpPr>
        <p:spPr>
          <a:xfrm>
            <a:off x="3703320" y="5577840"/>
            <a:ext cx="7982712" cy="795528"/>
          </a:xfrm>
          <a:prstGeom prst="rect">
            <a:avLst/>
          </a:prstGeom>
          <a:noFill/>
          <a:ln/>
        </p:spPr>
        <p:txBody>
          <a:bodyPr wrap="square" lIns="0" tIns="0" rIns="0" bIns="0" rtlCol="0" anchor="ctr"/>
          <a:lstStyle/>
          <a:p>
            <a:pPr marL="0" indent="0" algn="l">
              <a:lnSpc>
                <a:spcPct val="105000"/>
              </a:lnSpc>
              <a:buNone/>
            </a:pPr>
            <a:r>
              <a:rPr lang="en-IN" sz="1200" dirty="0">
                <a:effectLst/>
                <a:latin typeface="Calibri" panose="020F0502020204030204" pitchFamily="34" charset="0"/>
                <a:ea typeface="Calibri" panose="020F0502020204030204" pitchFamily="34" charset="0"/>
                <a:cs typeface="Times New Roman" panose="02020603050405020304" pitchFamily="18" charset="0"/>
              </a:rPr>
              <a:t>Supporting technical training, digital MRV systems, and institutional capacity strengthens project implementation and reduces long-term operational risks</a:t>
            </a:r>
            <a:r>
              <a:rPr lang="en-US" sz="1150" dirty="0">
                <a:solidFill>
                  <a:srgbClr val="444444"/>
                </a:solidFill>
                <a:latin typeface="Calibri" pitchFamily="34" charset="0"/>
                <a:ea typeface="Calibri" pitchFamily="34" charset="-122"/>
                <a:cs typeface="Calibri" pitchFamily="34" charset="-120"/>
              </a:rPr>
              <a:t>.</a:t>
            </a:r>
            <a:endParaRPr lang="en-US" sz="11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320040"/>
            <a:ext cx="11183112" cy="566928"/>
          </a:xfrm>
          <a:prstGeom prst="rect">
            <a:avLst/>
          </a:prstGeom>
          <a:noFill/>
          <a:ln/>
        </p:spPr>
        <p:txBody>
          <a:bodyPr wrap="square" lIns="0" tIns="0" rIns="0" bIns="0" rtlCol="0" anchor="t"/>
          <a:lstStyle/>
          <a:p>
            <a:pPr marL="0" indent="0" algn="l">
              <a:buNone/>
            </a:pPr>
            <a:r>
              <a:rPr lang="en-US" sz="2700" b="1" dirty="0">
                <a:solidFill>
                  <a:srgbClr val="2C5F2D"/>
                </a:solidFill>
                <a:latin typeface="Cambria" pitchFamily="34" charset="0"/>
                <a:ea typeface="Cambria" pitchFamily="34" charset="-122"/>
              </a:rPr>
              <a:t>Revenue Sharing Models</a:t>
            </a:r>
          </a:p>
        </p:txBody>
      </p:sp>
      <p:sp>
        <p:nvSpPr>
          <p:cNvPr id="3" name="Text 1"/>
          <p:cNvSpPr/>
          <p:nvPr/>
        </p:nvSpPr>
        <p:spPr>
          <a:xfrm>
            <a:off x="502920" y="896112"/>
            <a:ext cx="11183112" cy="292608"/>
          </a:xfrm>
          <a:prstGeom prst="rect">
            <a:avLst/>
          </a:prstGeom>
          <a:noFill/>
          <a:ln/>
        </p:spPr>
        <p:txBody>
          <a:bodyPr wrap="square" lIns="0" tIns="0" rIns="0" bIns="0" rtlCol="0" anchor="t"/>
          <a:lstStyle/>
          <a:p>
            <a:pPr marL="0" indent="0" algn="l">
              <a:buNone/>
            </a:pPr>
            <a:r>
              <a:rPr lang="en-US" sz="1300" i="1" dirty="0">
                <a:solidFill>
                  <a:srgbClr val="6B6B6B"/>
                </a:solidFill>
                <a:latin typeface="Calibri" pitchFamily="34" charset="0"/>
                <a:ea typeface="Calibri" pitchFamily="34" charset="-122"/>
                <a:cs typeface="Calibri" pitchFamily="34" charset="-120"/>
              </a:rPr>
              <a:t>Ensuring traceability and fair distribution to communities and landowners</a:t>
            </a:r>
            <a:endParaRPr lang="en-US" sz="1300" dirty="0"/>
          </a:p>
        </p:txBody>
      </p:sp>
      <p:sp>
        <p:nvSpPr>
          <p:cNvPr id="4" name="Shape 2"/>
          <p:cNvSpPr/>
          <p:nvPr/>
        </p:nvSpPr>
        <p:spPr>
          <a:xfrm>
            <a:off x="502920" y="1353312"/>
            <a:ext cx="11183112" cy="384048"/>
          </a:xfrm>
          <a:prstGeom prst="rect">
            <a:avLst/>
          </a:prstGeom>
          <a:solidFill>
            <a:schemeClr val="accent6">
              <a:lumMod val="75000"/>
            </a:schemeClr>
          </a:solidFill>
          <a:ln/>
        </p:spPr>
      </p:sp>
      <p:sp>
        <p:nvSpPr>
          <p:cNvPr id="5" name="Text 3"/>
          <p:cNvSpPr/>
          <p:nvPr/>
        </p:nvSpPr>
        <p:spPr>
          <a:xfrm>
            <a:off x="667512" y="1353312"/>
            <a:ext cx="2880360" cy="384048"/>
          </a:xfrm>
          <a:prstGeom prst="rect">
            <a:avLst/>
          </a:prstGeom>
          <a:solidFill>
            <a:schemeClr val="accent6">
              <a:lumMod val="75000"/>
            </a:schemeClr>
          </a:solidFill>
          <a:ln/>
        </p:spPr>
        <p:txBody>
          <a:bodyPr wrap="square" lIns="0" tIns="0" rIns="0" bIns="0" rtlCol="0" anchor="ctr"/>
          <a:lstStyle/>
          <a:p>
            <a:pPr marL="0" indent="0" algn="l">
              <a:buNone/>
            </a:pPr>
            <a:r>
              <a:rPr lang="en-US" sz="1300" b="1" dirty="0">
                <a:solidFill>
                  <a:srgbClr val="FFFFFF"/>
                </a:solidFill>
                <a:latin typeface="Calibri" pitchFamily="34" charset="0"/>
                <a:ea typeface="Calibri" pitchFamily="34" charset="-122"/>
                <a:cs typeface="Calibri" pitchFamily="34" charset="-120"/>
              </a:rPr>
              <a:t>Practice</a:t>
            </a:r>
            <a:endParaRPr lang="en-US" sz="1300" dirty="0"/>
          </a:p>
        </p:txBody>
      </p:sp>
      <p:sp>
        <p:nvSpPr>
          <p:cNvPr id="6" name="Text 4"/>
          <p:cNvSpPr/>
          <p:nvPr/>
        </p:nvSpPr>
        <p:spPr>
          <a:xfrm>
            <a:off x="3703320" y="1353312"/>
            <a:ext cx="7982712" cy="384048"/>
          </a:xfrm>
          <a:prstGeom prst="rect">
            <a:avLst/>
          </a:prstGeom>
          <a:noFill/>
          <a:ln/>
        </p:spPr>
        <p:txBody>
          <a:bodyPr wrap="square" lIns="0" tIns="0" rIns="0" bIns="0" rtlCol="0" anchor="ctr"/>
          <a:lstStyle/>
          <a:p>
            <a:pPr marL="0" indent="0" algn="l">
              <a:buNone/>
            </a:pPr>
            <a:r>
              <a:rPr lang="en-US" sz="1300" b="1" dirty="0">
                <a:solidFill>
                  <a:srgbClr val="FFFFFF"/>
                </a:solidFill>
                <a:latin typeface="Calibri" pitchFamily="34" charset="0"/>
                <a:ea typeface="Calibri" pitchFamily="34" charset="-122"/>
                <a:cs typeface="Calibri" pitchFamily="34" charset="-120"/>
              </a:rPr>
              <a:t>Impact on communities</a:t>
            </a:r>
            <a:endParaRPr lang="en-US" sz="1300" dirty="0"/>
          </a:p>
        </p:txBody>
      </p:sp>
      <p:sp>
        <p:nvSpPr>
          <p:cNvPr id="7" name="Shape 5"/>
          <p:cNvSpPr/>
          <p:nvPr/>
        </p:nvSpPr>
        <p:spPr>
          <a:xfrm>
            <a:off x="502920" y="1737360"/>
            <a:ext cx="11183112" cy="941832"/>
          </a:xfrm>
          <a:prstGeom prst="rect">
            <a:avLst/>
          </a:prstGeom>
          <a:solidFill>
            <a:srgbClr val="F2F1EC"/>
          </a:solidFill>
          <a:ln/>
        </p:spPr>
      </p:sp>
      <p:sp>
        <p:nvSpPr>
          <p:cNvPr id="8" name="Shape 6"/>
          <p:cNvSpPr/>
          <p:nvPr/>
        </p:nvSpPr>
        <p:spPr>
          <a:xfrm>
            <a:off x="640080" y="1997964"/>
            <a:ext cx="420624" cy="420624"/>
          </a:xfrm>
          <a:prstGeom prst="ellipse">
            <a:avLst/>
          </a:prstGeom>
          <a:solidFill>
            <a:srgbClr val="5E8C4F"/>
          </a:solidFill>
          <a:ln/>
        </p:spPr>
      </p:sp>
      <p:sp>
        <p:nvSpPr>
          <p:cNvPr id="9" name="Text 7"/>
          <p:cNvSpPr/>
          <p:nvPr/>
        </p:nvSpPr>
        <p:spPr>
          <a:xfrm>
            <a:off x="640080" y="1997964"/>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10" name="Text 8"/>
          <p:cNvSpPr/>
          <p:nvPr/>
        </p:nvSpPr>
        <p:spPr>
          <a:xfrm>
            <a:off x="1225296" y="1792224"/>
            <a:ext cx="2340864" cy="832104"/>
          </a:xfrm>
          <a:prstGeom prst="rect">
            <a:avLst/>
          </a:prstGeom>
          <a:noFill/>
          <a:ln/>
        </p:spPr>
        <p:txBody>
          <a:bodyPr wrap="square" lIns="0" tIns="0" rIns="0" bIns="0" rtlCol="0" anchor="ctr"/>
          <a:lstStyle/>
          <a:p>
            <a:pPr marL="0" indent="0" algn="l">
              <a:buNone/>
            </a:pPr>
            <a:r>
              <a:rPr lang="en-US" sz="1400" b="1" dirty="0">
                <a:solidFill>
                  <a:srgbClr val="2B2B2B"/>
                </a:solidFill>
                <a:latin typeface="Calibri" pitchFamily="34" charset="0"/>
                <a:ea typeface="Calibri" pitchFamily="34" charset="-122"/>
                <a:cs typeface="Calibri" pitchFamily="34" charset="-120"/>
              </a:rPr>
              <a:t>Transparent benefit-sharing</a:t>
            </a:r>
            <a:endParaRPr lang="en-US" sz="1400" dirty="0"/>
          </a:p>
        </p:txBody>
      </p:sp>
      <p:sp>
        <p:nvSpPr>
          <p:cNvPr id="11" name="Text 9"/>
          <p:cNvSpPr/>
          <p:nvPr/>
        </p:nvSpPr>
        <p:spPr>
          <a:xfrm>
            <a:off x="3703320" y="1938528"/>
            <a:ext cx="7982712" cy="795528"/>
          </a:xfrm>
          <a:prstGeom prst="rect">
            <a:avLst/>
          </a:prstGeom>
          <a:noFill/>
          <a:ln/>
        </p:spPr>
        <p:txBody>
          <a:bodyPr wrap="square" lIns="0" tIns="0" rIns="0" bIns="0" rtlCol="0" anchor="ctr"/>
          <a:lstStyle/>
          <a:p>
            <a:pPr marL="0" marR="0">
              <a:lnSpc>
                <a:spcPct val="107000"/>
              </a:lnSpc>
              <a:spcAft>
                <a:spcPts val="800"/>
              </a:spcAft>
              <a:buNone/>
            </a:pPr>
            <a:r>
              <a:rPr lang="en-IN" sz="1200" kern="100" dirty="0">
                <a:effectLst/>
                <a:latin typeface="Calibri" panose="020F0502020204030204" pitchFamily="34" charset="0"/>
                <a:ea typeface="Calibri" panose="020F0502020204030204" pitchFamily="34" charset="0"/>
                <a:cs typeface="Times New Roman" panose="02020603050405020304" pitchFamily="18" charset="0"/>
              </a:rPr>
              <a:t>Clearly defined revenue-sharing mechanisms build trust among communities, governments, and project developers while improving long-term participation.</a:t>
            </a:r>
          </a:p>
          <a:p>
            <a:pPr marL="0" indent="0" algn="l">
              <a:lnSpc>
                <a:spcPct val="105000"/>
              </a:lnSpc>
              <a:buNone/>
            </a:pPr>
            <a:r>
              <a:rPr lang="en-US" sz="1150" dirty="0">
                <a:solidFill>
                  <a:srgbClr val="444444"/>
                </a:solidFill>
                <a:latin typeface="Calibri" pitchFamily="34" charset="0"/>
                <a:ea typeface="Calibri" pitchFamily="34" charset="-122"/>
                <a:cs typeface="Calibri" pitchFamily="34" charset="-120"/>
              </a:rPr>
              <a:t>.</a:t>
            </a:r>
            <a:endParaRPr lang="en-US" sz="1150" dirty="0"/>
          </a:p>
        </p:txBody>
      </p:sp>
      <p:sp>
        <p:nvSpPr>
          <p:cNvPr id="12" name="Shape 10"/>
          <p:cNvSpPr/>
          <p:nvPr/>
        </p:nvSpPr>
        <p:spPr>
          <a:xfrm>
            <a:off x="502920" y="2679192"/>
            <a:ext cx="11183112" cy="941832"/>
          </a:xfrm>
          <a:prstGeom prst="rect">
            <a:avLst/>
          </a:prstGeom>
          <a:solidFill>
            <a:srgbClr val="FFFFFF"/>
          </a:solidFill>
          <a:ln/>
        </p:spPr>
      </p:sp>
      <p:sp>
        <p:nvSpPr>
          <p:cNvPr id="13" name="Shape 11"/>
          <p:cNvSpPr/>
          <p:nvPr/>
        </p:nvSpPr>
        <p:spPr>
          <a:xfrm>
            <a:off x="640080" y="2939796"/>
            <a:ext cx="420624" cy="420624"/>
          </a:xfrm>
          <a:prstGeom prst="ellipse">
            <a:avLst/>
          </a:prstGeom>
          <a:solidFill>
            <a:srgbClr val="5E8C4F"/>
          </a:solidFill>
          <a:ln/>
        </p:spPr>
      </p:sp>
      <p:sp>
        <p:nvSpPr>
          <p:cNvPr id="14" name="Text 12"/>
          <p:cNvSpPr/>
          <p:nvPr/>
        </p:nvSpPr>
        <p:spPr>
          <a:xfrm>
            <a:off x="640080" y="2939796"/>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15" name="Text 13"/>
          <p:cNvSpPr/>
          <p:nvPr/>
        </p:nvSpPr>
        <p:spPr>
          <a:xfrm>
            <a:off x="1225296" y="2734056"/>
            <a:ext cx="2340864" cy="832104"/>
          </a:xfrm>
          <a:prstGeom prst="rect">
            <a:avLst/>
          </a:prstGeom>
          <a:noFill/>
          <a:ln/>
        </p:spPr>
        <p:txBody>
          <a:bodyPr wrap="square" lIns="0" tIns="0" rIns="0" bIns="0" rtlCol="0" anchor="ctr"/>
          <a:lstStyle/>
          <a:p>
            <a:pPr marL="0" indent="0" algn="l">
              <a:buNone/>
            </a:pPr>
            <a:r>
              <a:rPr lang="en-IN" sz="1400" b="1" dirty="0">
                <a:effectLst/>
                <a:latin typeface="Calibri" panose="020F0502020204030204" pitchFamily="34" charset="0"/>
                <a:ea typeface="Calibri" panose="020F0502020204030204" pitchFamily="34" charset="0"/>
                <a:cs typeface="Times New Roman" panose="02020603050405020304" pitchFamily="18" charset="0"/>
              </a:rPr>
              <a:t>Provide Early Adoption Incentives</a:t>
            </a:r>
            <a:endParaRPr lang="en-US" sz="1250" dirty="0"/>
          </a:p>
        </p:txBody>
      </p:sp>
      <p:sp>
        <p:nvSpPr>
          <p:cNvPr id="16" name="Text 14"/>
          <p:cNvSpPr/>
          <p:nvPr/>
        </p:nvSpPr>
        <p:spPr>
          <a:xfrm>
            <a:off x="3703320" y="2839212"/>
            <a:ext cx="7982712" cy="795528"/>
          </a:xfrm>
          <a:prstGeom prst="rect">
            <a:avLst/>
          </a:prstGeom>
          <a:noFill/>
          <a:ln/>
        </p:spPr>
        <p:txBody>
          <a:bodyPr wrap="square" lIns="0" tIns="0" rIns="0" bIns="0" rtlCol="0" anchor="ctr"/>
          <a:lstStyle/>
          <a:p>
            <a:pPr marL="0" marR="0">
              <a:lnSpc>
                <a:spcPct val="107000"/>
              </a:lnSpc>
              <a:spcAft>
                <a:spcPts val="800"/>
              </a:spcAft>
              <a:buNone/>
            </a:pPr>
            <a:r>
              <a:rPr lang="en-IN" sz="1200" kern="100" dirty="0">
                <a:effectLst/>
                <a:latin typeface="Calibri" panose="020F0502020204030204" pitchFamily="34" charset="0"/>
                <a:ea typeface="Calibri" panose="020F0502020204030204" pitchFamily="34" charset="0"/>
                <a:cs typeface="Times New Roman" panose="02020603050405020304" pitchFamily="18" charset="0"/>
              </a:rPr>
              <a:t>Offering small advance payments or seed funding to farmers helps offset the initial costs and perceived risks of adopting new practices. Early financial support encourages participation, improves project uptake, and builds confidence until carbon revenue begins to flow.</a:t>
            </a:r>
          </a:p>
          <a:p>
            <a:pPr marL="0" indent="0" algn="l">
              <a:lnSpc>
                <a:spcPct val="105000"/>
              </a:lnSpc>
              <a:buNone/>
            </a:pPr>
            <a:r>
              <a:rPr lang="en-US" sz="1150" dirty="0">
                <a:solidFill>
                  <a:srgbClr val="444444"/>
                </a:solidFill>
                <a:latin typeface="Calibri" pitchFamily="34" charset="0"/>
                <a:ea typeface="Calibri" pitchFamily="34" charset="-122"/>
                <a:cs typeface="Calibri" pitchFamily="34" charset="-120"/>
              </a:rPr>
              <a:t>.</a:t>
            </a:r>
            <a:endParaRPr lang="en-US" sz="1150" dirty="0"/>
          </a:p>
        </p:txBody>
      </p:sp>
      <p:sp>
        <p:nvSpPr>
          <p:cNvPr id="17" name="Shape 15"/>
          <p:cNvSpPr/>
          <p:nvPr/>
        </p:nvSpPr>
        <p:spPr>
          <a:xfrm>
            <a:off x="502920" y="3621024"/>
            <a:ext cx="11183112" cy="941832"/>
          </a:xfrm>
          <a:prstGeom prst="rect">
            <a:avLst/>
          </a:prstGeom>
          <a:solidFill>
            <a:srgbClr val="F2F1EC"/>
          </a:solidFill>
          <a:ln/>
        </p:spPr>
      </p:sp>
      <p:sp>
        <p:nvSpPr>
          <p:cNvPr id="18" name="Shape 16"/>
          <p:cNvSpPr/>
          <p:nvPr/>
        </p:nvSpPr>
        <p:spPr>
          <a:xfrm>
            <a:off x="640080" y="3881628"/>
            <a:ext cx="420624" cy="420624"/>
          </a:xfrm>
          <a:prstGeom prst="ellipse">
            <a:avLst/>
          </a:prstGeom>
          <a:solidFill>
            <a:srgbClr val="5E8C4F"/>
          </a:solidFill>
          <a:ln/>
        </p:spPr>
      </p:sp>
      <p:sp>
        <p:nvSpPr>
          <p:cNvPr id="19" name="Text 17"/>
          <p:cNvSpPr/>
          <p:nvPr/>
        </p:nvSpPr>
        <p:spPr>
          <a:xfrm>
            <a:off x="640080" y="3881628"/>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20" name="Text 18"/>
          <p:cNvSpPr/>
          <p:nvPr/>
        </p:nvSpPr>
        <p:spPr>
          <a:xfrm>
            <a:off x="1225296" y="3675888"/>
            <a:ext cx="2340864" cy="832104"/>
          </a:xfrm>
          <a:prstGeom prst="rect">
            <a:avLst/>
          </a:prstGeom>
          <a:noFill/>
          <a:ln/>
        </p:spPr>
        <p:txBody>
          <a:bodyPr wrap="square" lIns="0" tIns="0" rIns="0" bIns="0" rtlCol="0" anchor="ctr"/>
          <a:lstStyle/>
          <a:p>
            <a:pPr marL="0" indent="0" algn="l">
              <a:buNone/>
            </a:pPr>
            <a:r>
              <a:rPr lang="en-US" sz="1400" b="1" dirty="0">
                <a:solidFill>
                  <a:srgbClr val="2B2B2B"/>
                </a:solidFill>
                <a:latin typeface="Calibri" pitchFamily="34" charset="0"/>
                <a:ea typeface="Calibri" pitchFamily="34" charset="-122"/>
                <a:cs typeface="Calibri" pitchFamily="34" charset="-120"/>
              </a:rPr>
              <a:t>Traceable financial systems</a:t>
            </a:r>
            <a:endParaRPr lang="en-US" sz="1400" dirty="0"/>
          </a:p>
        </p:txBody>
      </p:sp>
      <p:sp>
        <p:nvSpPr>
          <p:cNvPr id="21" name="Text 19"/>
          <p:cNvSpPr/>
          <p:nvPr/>
        </p:nvSpPr>
        <p:spPr>
          <a:xfrm>
            <a:off x="3703320" y="3694176"/>
            <a:ext cx="7982712" cy="795528"/>
          </a:xfrm>
          <a:prstGeom prst="rect">
            <a:avLst/>
          </a:prstGeom>
          <a:noFill/>
          <a:ln/>
        </p:spPr>
        <p:txBody>
          <a:bodyPr wrap="square" lIns="0" tIns="0" rIns="0" bIns="0" rtlCol="0" anchor="ctr"/>
          <a:lstStyle/>
          <a:p>
            <a:pPr marL="0" indent="0" algn="l">
              <a:lnSpc>
                <a:spcPct val="105000"/>
              </a:lnSpc>
              <a:buNone/>
            </a:pPr>
            <a:r>
              <a:rPr lang="en-IN" sz="1200" dirty="0">
                <a:effectLst/>
                <a:latin typeface="Calibri" panose="020F0502020204030204" pitchFamily="34" charset="0"/>
                <a:ea typeface="Calibri" panose="020F0502020204030204" pitchFamily="34" charset="0"/>
                <a:cs typeface="Times New Roman" panose="02020603050405020304" pitchFamily="18" charset="0"/>
              </a:rPr>
              <a:t>Digital payment mechanisms and transparent financial records improve accountability and demonstrate that carbon revenues reach intended beneficiaries.</a:t>
            </a:r>
            <a:r>
              <a:rPr lang="en-US" sz="1150" dirty="0">
                <a:solidFill>
                  <a:srgbClr val="444444"/>
                </a:solidFill>
                <a:latin typeface="Calibri" pitchFamily="34" charset="0"/>
                <a:ea typeface="Calibri" pitchFamily="34" charset="-122"/>
                <a:cs typeface="Calibri" pitchFamily="34" charset="-120"/>
              </a:rPr>
              <a:t>.</a:t>
            </a:r>
            <a:endParaRPr lang="en-US" sz="1150" dirty="0"/>
          </a:p>
        </p:txBody>
      </p:sp>
      <p:sp>
        <p:nvSpPr>
          <p:cNvPr id="22" name="Shape 20"/>
          <p:cNvSpPr/>
          <p:nvPr/>
        </p:nvSpPr>
        <p:spPr>
          <a:xfrm>
            <a:off x="502920" y="4562856"/>
            <a:ext cx="11183112" cy="941832"/>
          </a:xfrm>
          <a:prstGeom prst="rect">
            <a:avLst/>
          </a:prstGeom>
          <a:solidFill>
            <a:srgbClr val="FFFFFF"/>
          </a:solidFill>
          <a:ln/>
        </p:spPr>
      </p:sp>
      <p:sp>
        <p:nvSpPr>
          <p:cNvPr id="23" name="Shape 21"/>
          <p:cNvSpPr/>
          <p:nvPr/>
        </p:nvSpPr>
        <p:spPr>
          <a:xfrm>
            <a:off x="640080" y="4823460"/>
            <a:ext cx="420624" cy="420624"/>
          </a:xfrm>
          <a:prstGeom prst="ellipse">
            <a:avLst/>
          </a:prstGeom>
          <a:solidFill>
            <a:srgbClr val="5E8C4F"/>
          </a:solidFill>
          <a:ln/>
        </p:spPr>
      </p:sp>
      <p:sp>
        <p:nvSpPr>
          <p:cNvPr id="24" name="Text 22"/>
          <p:cNvSpPr/>
          <p:nvPr/>
        </p:nvSpPr>
        <p:spPr>
          <a:xfrm>
            <a:off x="640080" y="4823460"/>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25" name="Text 23"/>
          <p:cNvSpPr/>
          <p:nvPr/>
        </p:nvSpPr>
        <p:spPr>
          <a:xfrm>
            <a:off x="1225296" y="4617720"/>
            <a:ext cx="2340864" cy="832104"/>
          </a:xfrm>
          <a:prstGeom prst="rect">
            <a:avLst/>
          </a:prstGeom>
          <a:noFill/>
          <a:ln/>
        </p:spPr>
        <p:txBody>
          <a:bodyPr wrap="square" lIns="0" tIns="0" rIns="0" bIns="0" rtlCol="0" anchor="ctr"/>
          <a:lstStyle/>
          <a:p>
            <a:pPr marL="0" indent="0" algn="l">
              <a:buNone/>
            </a:pPr>
            <a:r>
              <a:rPr lang="en-IN" sz="1400" b="1" dirty="0">
                <a:effectLst/>
                <a:latin typeface="Calibri" panose="020F0502020204030204" pitchFamily="34" charset="0"/>
                <a:ea typeface="Calibri" panose="020F0502020204030204" pitchFamily="34" charset="0"/>
                <a:cs typeface="Times New Roman" panose="02020603050405020304" pitchFamily="18" charset="0"/>
              </a:rPr>
              <a:t>Reinvest for Long-Term Sustainability</a:t>
            </a:r>
            <a:endParaRPr lang="en-US" sz="1400" dirty="0"/>
          </a:p>
        </p:txBody>
      </p:sp>
      <p:sp>
        <p:nvSpPr>
          <p:cNvPr id="26" name="Text 24"/>
          <p:cNvSpPr/>
          <p:nvPr/>
        </p:nvSpPr>
        <p:spPr>
          <a:xfrm>
            <a:off x="3703320" y="4682450"/>
            <a:ext cx="7982712" cy="795528"/>
          </a:xfrm>
          <a:prstGeom prst="rect">
            <a:avLst/>
          </a:prstGeom>
          <a:noFill/>
          <a:ln/>
        </p:spPr>
        <p:txBody>
          <a:bodyPr wrap="square" lIns="0" tIns="0" rIns="0" bIns="0" rtlCol="0" anchor="ctr"/>
          <a:lstStyle/>
          <a:p>
            <a:pPr marL="0" marR="0">
              <a:lnSpc>
                <a:spcPct val="107000"/>
              </a:lnSpc>
              <a:spcAft>
                <a:spcPts val="800"/>
              </a:spcAft>
              <a:buNone/>
            </a:pPr>
            <a:r>
              <a:rPr lang="en-IN" sz="1200" kern="100" dirty="0">
                <a:effectLst/>
                <a:latin typeface="Calibri" panose="020F0502020204030204" pitchFamily="34" charset="0"/>
                <a:ea typeface="Calibri" panose="020F0502020204030204" pitchFamily="34" charset="0"/>
                <a:cs typeface="Times New Roman" panose="02020603050405020304" pitchFamily="18" charset="0"/>
              </a:rPr>
              <a:t>Allocating part of carbon revenues to monitoring, capacity building, and project maintenance ensures continued performance beyond the initial crediting period.</a:t>
            </a:r>
          </a:p>
          <a:p>
            <a:pPr marL="0" indent="0" algn="l">
              <a:lnSpc>
                <a:spcPct val="105000"/>
              </a:lnSpc>
              <a:buNone/>
            </a:pPr>
            <a:endParaRPr lang="en-US" sz="1200" dirty="0"/>
          </a:p>
        </p:txBody>
      </p:sp>
      <p:sp>
        <p:nvSpPr>
          <p:cNvPr id="27" name="Shape 25"/>
          <p:cNvSpPr/>
          <p:nvPr/>
        </p:nvSpPr>
        <p:spPr>
          <a:xfrm>
            <a:off x="502920" y="5504688"/>
            <a:ext cx="11183112" cy="941832"/>
          </a:xfrm>
          <a:prstGeom prst="rect">
            <a:avLst/>
          </a:prstGeom>
          <a:solidFill>
            <a:srgbClr val="F2F1EC"/>
          </a:solidFill>
          <a:ln/>
        </p:spPr>
      </p:sp>
      <p:sp>
        <p:nvSpPr>
          <p:cNvPr id="28" name="Shape 26"/>
          <p:cNvSpPr/>
          <p:nvPr/>
        </p:nvSpPr>
        <p:spPr>
          <a:xfrm>
            <a:off x="640080" y="5765292"/>
            <a:ext cx="420624" cy="420624"/>
          </a:xfrm>
          <a:prstGeom prst="ellipse">
            <a:avLst/>
          </a:prstGeom>
          <a:solidFill>
            <a:srgbClr val="5E8C4F"/>
          </a:solidFill>
          <a:ln/>
        </p:spPr>
      </p:sp>
      <p:sp>
        <p:nvSpPr>
          <p:cNvPr id="29" name="Text 27"/>
          <p:cNvSpPr/>
          <p:nvPr/>
        </p:nvSpPr>
        <p:spPr>
          <a:xfrm>
            <a:off x="640080" y="5765292"/>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30" name="Text 28"/>
          <p:cNvSpPr/>
          <p:nvPr/>
        </p:nvSpPr>
        <p:spPr>
          <a:xfrm>
            <a:off x="1225296" y="5559552"/>
            <a:ext cx="2340864" cy="832104"/>
          </a:xfrm>
          <a:prstGeom prst="rect">
            <a:avLst/>
          </a:prstGeom>
          <a:noFill/>
          <a:ln/>
        </p:spPr>
        <p:txBody>
          <a:bodyPr wrap="square" lIns="0" tIns="0" rIns="0" bIns="0" rtlCol="0" anchor="ctr"/>
          <a:lstStyle/>
          <a:p>
            <a:pPr marL="0" indent="0" algn="l">
              <a:buNone/>
            </a:pPr>
            <a:r>
              <a:rPr lang="en-IN" sz="1400" b="1" dirty="0">
                <a:effectLst/>
                <a:latin typeface="Calibri" panose="020F0502020204030204" pitchFamily="34" charset="0"/>
                <a:ea typeface="Calibri" panose="020F0502020204030204" pitchFamily="34" charset="0"/>
                <a:cs typeface="Times New Roman" panose="02020603050405020304" pitchFamily="18" charset="0"/>
              </a:rPr>
              <a:t>Deliver Multiple Community Benefits</a:t>
            </a:r>
            <a:endParaRPr lang="en-US" sz="1250" dirty="0"/>
          </a:p>
        </p:txBody>
      </p:sp>
      <p:sp>
        <p:nvSpPr>
          <p:cNvPr id="31" name="Text 29"/>
          <p:cNvSpPr/>
          <p:nvPr/>
        </p:nvSpPr>
        <p:spPr>
          <a:xfrm>
            <a:off x="3703320" y="5577840"/>
            <a:ext cx="7982712" cy="795528"/>
          </a:xfrm>
          <a:prstGeom prst="rect">
            <a:avLst/>
          </a:prstGeom>
          <a:noFill/>
          <a:ln/>
        </p:spPr>
        <p:txBody>
          <a:bodyPr wrap="square" lIns="0" tIns="0" rIns="0" bIns="0" rtlCol="0" anchor="ctr"/>
          <a:lstStyle/>
          <a:p>
            <a:pPr marL="0" indent="0" algn="l">
              <a:lnSpc>
                <a:spcPct val="105000"/>
              </a:lnSpc>
              <a:buNone/>
            </a:pPr>
            <a:r>
              <a:rPr lang="en-IN" sz="1200" dirty="0">
                <a:effectLst/>
                <a:latin typeface="Calibri" panose="020F0502020204030204" pitchFamily="34" charset="0"/>
                <a:ea typeface="Calibri" panose="020F0502020204030204" pitchFamily="34" charset="0"/>
                <a:cs typeface="Times New Roman" panose="02020603050405020304" pitchFamily="18" charset="0"/>
              </a:rPr>
              <a:t>Beyond carbon revenue, successful projects should improve livelihoods, create local employment, strengthen climate resilience, and support sustainable resource management</a:t>
            </a:r>
            <a:endParaRPr lang="en-US" sz="11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0B54A-D0C9-D649-B7E5-BB0B20DFA077}"/>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66FF0B26-5664-B9BE-F8BE-2FEDCC3DA37B}"/>
              </a:ext>
            </a:extLst>
          </p:cNvPr>
          <p:cNvSpPr/>
          <p:nvPr/>
        </p:nvSpPr>
        <p:spPr>
          <a:xfrm>
            <a:off x="502920" y="320040"/>
            <a:ext cx="11183112" cy="566928"/>
          </a:xfrm>
          <a:prstGeom prst="rect">
            <a:avLst/>
          </a:prstGeom>
          <a:noFill/>
          <a:ln/>
        </p:spPr>
        <p:txBody>
          <a:bodyPr wrap="square" lIns="0" tIns="0" rIns="0" bIns="0" rtlCol="0" anchor="t"/>
          <a:lstStyle/>
          <a:p>
            <a:pPr marL="0" indent="0" algn="l">
              <a:buNone/>
            </a:pPr>
            <a:r>
              <a:rPr lang="en-IN" sz="2700" b="1" dirty="0">
                <a:solidFill>
                  <a:srgbClr val="2C5F2D"/>
                </a:solidFill>
                <a:latin typeface="Cambria" pitchFamily="34" charset="0"/>
                <a:ea typeface="Cambria" pitchFamily="34" charset="-122"/>
              </a:rPr>
              <a:t>Coordination Between International &amp; National PDBs</a:t>
            </a:r>
            <a:endParaRPr lang="en-US" sz="2700" b="1" dirty="0">
              <a:solidFill>
                <a:srgbClr val="2C5F2D"/>
              </a:solidFill>
              <a:latin typeface="Cambria" pitchFamily="34" charset="0"/>
              <a:ea typeface="Cambria" pitchFamily="34" charset="-122"/>
            </a:endParaRPr>
          </a:p>
        </p:txBody>
      </p:sp>
      <p:sp>
        <p:nvSpPr>
          <p:cNvPr id="3" name="Text 1">
            <a:extLst>
              <a:ext uri="{FF2B5EF4-FFF2-40B4-BE49-F238E27FC236}">
                <a16:creationId xmlns:a16="http://schemas.microsoft.com/office/drawing/2014/main" id="{34A95671-D300-BF29-FC91-8541FE6CE171}"/>
              </a:ext>
            </a:extLst>
          </p:cNvPr>
          <p:cNvSpPr/>
          <p:nvPr/>
        </p:nvSpPr>
        <p:spPr>
          <a:xfrm>
            <a:off x="502920" y="896112"/>
            <a:ext cx="11183112" cy="292608"/>
          </a:xfrm>
          <a:prstGeom prst="rect">
            <a:avLst/>
          </a:prstGeom>
          <a:noFill/>
          <a:ln/>
        </p:spPr>
        <p:txBody>
          <a:bodyPr wrap="square" lIns="0" tIns="0" rIns="0" bIns="0" rtlCol="0" anchor="t"/>
          <a:lstStyle/>
          <a:p>
            <a:pPr marR="0" lvl="0">
              <a:lnSpc>
                <a:spcPct val="107000"/>
              </a:lnSpc>
              <a:spcAft>
                <a:spcPts val="800"/>
              </a:spcAft>
            </a:pPr>
            <a:r>
              <a:rPr lang="en-IN" sz="1300" i="1" dirty="0">
                <a:solidFill>
                  <a:srgbClr val="6B6B6B"/>
                </a:solidFill>
                <a:latin typeface="Calibri" pitchFamily="34" charset="0"/>
                <a:ea typeface="Calibri" pitchFamily="34" charset="-122"/>
                <a:cs typeface="Calibri" pitchFamily="34" charset="-120"/>
              </a:rPr>
              <a:t>Aligning expertise, local knowledge &amp; co-financing</a:t>
            </a:r>
          </a:p>
          <a:p>
            <a:pPr marL="0" indent="0" algn="l">
              <a:buNone/>
            </a:pPr>
            <a:endParaRPr lang="en-US" sz="1300" dirty="0"/>
          </a:p>
        </p:txBody>
      </p:sp>
      <p:sp>
        <p:nvSpPr>
          <p:cNvPr id="4" name="Shape 2">
            <a:extLst>
              <a:ext uri="{FF2B5EF4-FFF2-40B4-BE49-F238E27FC236}">
                <a16:creationId xmlns:a16="http://schemas.microsoft.com/office/drawing/2014/main" id="{7AC3C27F-EF73-8FD9-9297-F609ED57B975}"/>
              </a:ext>
            </a:extLst>
          </p:cNvPr>
          <p:cNvSpPr/>
          <p:nvPr/>
        </p:nvSpPr>
        <p:spPr>
          <a:xfrm>
            <a:off x="502920" y="1353312"/>
            <a:ext cx="11183112" cy="384048"/>
          </a:xfrm>
          <a:prstGeom prst="rect">
            <a:avLst/>
          </a:prstGeom>
          <a:solidFill>
            <a:schemeClr val="accent6">
              <a:lumMod val="75000"/>
            </a:schemeClr>
          </a:solidFill>
          <a:ln/>
        </p:spPr>
      </p:sp>
      <p:sp>
        <p:nvSpPr>
          <p:cNvPr id="5" name="Text 3">
            <a:extLst>
              <a:ext uri="{FF2B5EF4-FFF2-40B4-BE49-F238E27FC236}">
                <a16:creationId xmlns:a16="http://schemas.microsoft.com/office/drawing/2014/main" id="{EA32C8FF-F58D-33F0-1BE5-0AAD2ABF1EBA}"/>
              </a:ext>
            </a:extLst>
          </p:cNvPr>
          <p:cNvSpPr/>
          <p:nvPr/>
        </p:nvSpPr>
        <p:spPr>
          <a:xfrm>
            <a:off x="667512" y="1353312"/>
            <a:ext cx="2880360" cy="384048"/>
          </a:xfrm>
          <a:prstGeom prst="rect">
            <a:avLst/>
          </a:prstGeom>
          <a:solidFill>
            <a:schemeClr val="accent6">
              <a:lumMod val="75000"/>
            </a:schemeClr>
          </a:solidFill>
          <a:ln/>
        </p:spPr>
        <p:txBody>
          <a:bodyPr wrap="square" lIns="0" tIns="0" rIns="0" bIns="0" rtlCol="0" anchor="ctr"/>
          <a:lstStyle/>
          <a:p>
            <a:pPr marL="0" indent="0" algn="l">
              <a:buNone/>
            </a:pPr>
            <a:r>
              <a:rPr lang="en-US" sz="1300" b="1" dirty="0">
                <a:solidFill>
                  <a:srgbClr val="FFFFFF"/>
                </a:solidFill>
                <a:latin typeface="Calibri" pitchFamily="34" charset="0"/>
                <a:ea typeface="Calibri" pitchFamily="34" charset="-122"/>
                <a:cs typeface="Calibri" pitchFamily="34" charset="-120"/>
              </a:rPr>
              <a:t>Practice</a:t>
            </a:r>
            <a:endParaRPr lang="en-US" sz="1300" dirty="0"/>
          </a:p>
        </p:txBody>
      </p:sp>
      <p:sp>
        <p:nvSpPr>
          <p:cNvPr id="6" name="Text 4">
            <a:extLst>
              <a:ext uri="{FF2B5EF4-FFF2-40B4-BE49-F238E27FC236}">
                <a16:creationId xmlns:a16="http://schemas.microsoft.com/office/drawing/2014/main" id="{7E6C00C6-17A9-5D75-AE00-0B45A3096C93}"/>
              </a:ext>
            </a:extLst>
          </p:cNvPr>
          <p:cNvSpPr/>
          <p:nvPr/>
        </p:nvSpPr>
        <p:spPr>
          <a:xfrm>
            <a:off x="3703320" y="1353312"/>
            <a:ext cx="7982712" cy="384048"/>
          </a:xfrm>
          <a:prstGeom prst="rect">
            <a:avLst/>
          </a:prstGeom>
          <a:noFill/>
          <a:ln/>
        </p:spPr>
        <p:txBody>
          <a:bodyPr wrap="square" lIns="0" tIns="0" rIns="0" bIns="0" rtlCol="0" anchor="ctr"/>
          <a:lstStyle/>
          <a:p>
            <a:pPr marL="0" indent="0" algn="l">
              <a:buNone/>
            </a:pPr>
            <a:r>
              <a:rPr lang="en-US" sz="1300" b="1" dirty="0">
                <a:solidFill>
                  <a:srgbClr val="FFFFFF"/>
                </a:solidFill>
                <a:latin typeface="Calibri" pitchFamily="34" charset="0"/>
                <a:ea typeface="Calibri" pitchFamily="34" charset="-122"/>
                <a:cs typeface="Calibri" pitchFamily="34" charset="-120"/>
              </a:rPr>
              <a:t>Impact on communities</a:t>
            </a:r>
            <a:endParaRPr lang="en-US" sz="1300" dirty="0"/>
          </a:p>
        </p:txBody>
      </p:sp>
      <p:sp>
        <p:nvSpPr>
          <p:cNvPr id="7" name="Shape 5">
            <a:extLst>
              <a:ext uri="{FF2B5EF4-FFF2-40B4-BE49-F238E27FC236}">
                <a16:creationId xmlns:a16="http://schemas.microsoft.com/office/drawing/2014/main" id="{3FF5BAD0-E4D5-C0A1-1BAB-2DD8390717CA}"/>
              </a:ext>
            </a:extLst>
          </p:cNvPr>
          <p:cNvSpPr/>
          <p:nvPr/>
        </p:nvSpPr>
        <p:spPr>
          <a:xfrm>
            <a:off x="502920" y="1737360"/>
            <a:ext cx="11183112" cy="941832"/>
          </a:xfrm>
          <a:prstGeom prst="rect">
            <a:avLst/>
          </a:prstGeom>
          <a:solidFill>
            <a:srgbClr val="F2F1EC"/>
          </a:solidFill>
          <a:ln/>
        </p:spPr>
        <p:txBody>
          <a:bodyPr/>
          <a:lstStyle/>
          <a:p>
            <a:endParaRPr lang="en-IN"/>
          </a:p>
        </p:txBody>
      </p:sp>
      <p:sp>
        <p:nvSpPr>
          <p:cNvPr id="8" name="Shape 6">
            <a:extLst>
              <a:ext uri="{FF2B5EF4-FFF2-40B4-BE49-F238E27FC236}">
                <a16:creationId xmlns:a16="http://schemas.microsoft.com/office/drawing/2014/main" id="{DD07A179-FACD-EF90-CDCF-0AB963D504B3}"/>
              </a:ext>
            </a:extLst>
          </p:cNvPr>
          <p:cNvSpPr/>
          <p:nvPr/>
        </p:nvSpPr>
        <p:spPr>
          <a:xfrm>
            <a:off x="640080" y="1997964"/>
            <a:ext cx="420624" cy="420624"/>
          </a:xfrm>
          <a:prstGeom prst="ellipse">
            <a:avLst/>
          </a:prstGeom>
          <a:solidFill>
            <a:srgbClr val="5E8C4F"/>
          </a:solidFill>
          <a:ln/>
        </p:spPr>
      </p:sp>
      <p:sp>
        <p:nvSpPr>
          <p:cNvPr id="9" name="Text 7">
            <a:extLst>
              <a:ext uri="{FF2B5EF4-FFF2-40B4-BE49-F238E27FC236}">
                <a16:creationId xmlns:a16="http://schemas.microsoft.com/office/drawing/2014/main" id="{89558562-3CB4-11D0-A04A-D2794C87E052}"/>
              </a:ext>
            </a:extLst>
          </p:cNvPr>
          <p:cNvSpPr/>
          <p:nvPr/>
        </p:nvSpPr>
        <p:spPr>
          <a:xfrm>
            <a:off x="640080" y="1997964"/>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10" name="Text 8">
            <a:extLst>
              <a:ext uri="{FF2B5EF4-FFF2-40B4-BE49-F238E27FC236}">
                <a16:creationId xmlns:a16="http://schemas.microsoft.com/office/drawing/2014/main" id="{DC5A9F73-6D63-A2AC-B324-D42D190E4110}"/>
              </a:ext>
            </a:extLst>
          </p:cNvPr>
          <p:cNvSpPr/>
          <p:nvPr/>
        </p:nvSpPr>
        <p:spPr>
          <a:xfrm>
            <a:off x="1225296" y="1792224"/>
            <a:ext cx="2340864" cy="832104"/>
          </a:xfrm>
          <a:prstGeom prst="rect">
            <a:avLst/>
          </a:prstGeom>
          <a:noFill/>
          <a:ln/>
        </p:spPr>
        <p:txBody>
          <a:bodyPr wrap="square" lIns="0" tIns="0" rIns="0" bIns="0" rtlCol="0" anchor="ctr"/>
          <a:lstStyle/>
          <a:p>
            <a:pPr marL="0" indent="0" algn="l">
              <a:buNone/>
            </a:pPr>
            <a:r>
              <a:rPr lang="en-IN" sz="1400" b="1" dirty="0">
                <a:effectLst/>
                <a:latin typeface="Calibri" panose="020F0502020204030204" pitchFamily="34" charset="0"/>
                <a:ea typeface="Calibri" panose="020F0502020204030204" pitchFamily="34" charset="0"/>
                <a:cs typeface="Times New Roman" panose="02020603050405020304" pitchFamily="18" charset="0"/>
              </a:rPr>
              <a:t>Leverage Complementary Strengths</a:t>
            </a:r>
            <a:endParaRPr lang="en-US" sz="1400" dirty="0"/>
          </a:p>
        </p:txBody>
      </p:sp>
      <p:sp>
        <p:nvSpPr>
          <p:cNvPr id="11" name="Text 9">
            <a:extLst>
              <a:ext uri="{FF2B5EF4-FFF2-40B4-BE49-F238E27FC236}">
                <a16:creationId xmlns:a16="http://schemas.microsoft.com/office/drawing/2014/main" id="{3F766027-6F43-7619-9F80-9D53D9F41A94}"/>
              </a:ext>
            </a:extLst>
          </p:cNvPr>
          <p:cNvSpPr/>
          <p:nvPr/>
        </p:nvSpPr>
        <p:spPr>
          <a:xfrm>
            <a:off x="3703320" y="1859721"/>
            <a:ext cx="7982712" cy="795528"/>
          </a:xfrm>
          <a:prstGeom prst="rect">
            <a:avLst/>
          </a:prstGeom>
          <a:noFill/>
          <a:ln/>
        </p:spPr>
        <p:txBody>
          <a:bodyPr wrap="square" lIns="0" tIns="0" rIns="0" bIns="0" rtlCol="0" anchor="ctr"/>
          <a:lstStyle/>
          <a:p>
            <a:pPr marL="0" marR="0">
              <a:lnSpc>
                <a:spcPct val="107000"/>
              </a:lnSpc>
              <a:spcAft>
                <a:spcPts val="800"/>
              </a:spcAft>
              <a:buNone/>
            </a:pPr>
            <a:r>
              <a:rPr lang="en-IN" sz="1200" dirty="0">
                <a:effectLst/>
                <a:latin typeface="Calibri" panose="020F0502020204030204" pitchFamily="34" charset="0"/>
                <a:ea typeface="Calibri" panose="020F0502020204030204" pitchFamily="34" charset="0"/>
                <a:cs typeface="Times New Roman" panose="02020603050405020304" pitchFamily="18" charset="0"/>
              </a:rPr>
              <a:t>International PDBs contribute technical expertise, climate finance, and global market access, while national PDBs provide local knowledge, institutional relationships, and policy alignment.</a:t>
            </a:r>
            <a:endParaRPr lang="en-US" sz="1150" dirty="0"/>
          </a:p>
        </p:txBody>
      </p:sp>
      <p:sp>
        <p:nvSpPr>
          <p:cNvPr id="12" name="Shape 10">
            <a:extLst>
              <a:ext uri="{FF2B5EF4-FFF2-40B4-BE49-F238E27FC236}">
                <a16:creationId xmlns:a16="http://schemas.microsoft.com/office/drawing/2014/main" id="{E85D148D-5C51-48D8-C75C-F744B95C2A1A}"/>
              </a:ext>
            </a:extLst>
          </p:cNvPr>
          <p:cNvSpPr/>
          <p:nvPr/>
        </p:nvSpPr>
        <p:spPr>
          <a:xfrm>
            <a:off x="502920" y="2679192"/>
            <a:ext cx="11183112" cy="941832"/>
          </a:xfrm>
          <a:prstGeom prst="rect">
            <a:avLst/>
          </a:prstGeom>
          <a:solidFill>
            <a:srgbClr val="FFFFFF"/>
          </a:solidFill>
          <a:ln/>
        </p:spPr>
      </p:sp>
      <p:sp>
        <p:nvSpPr>
          <p:cNvPr id="13" name="Shape 11">
            <a:extLst>
              <a:ext uri="{FF2B5EF4-FFF2-40B4-BE49-F238E27FC236}">
                <a16:creationId xmlns:a16="http://schemas.microsoft.com/office/drawing/2014/main" id="{7AFC9BEF-13B0-401C-ED7C-3E4BFABC0DE4}"/>
              </a:ext>
            </a:extLst>
          </p:cNvPr>
          <p:cNvSpPr/>
          <p:nvPr/>
        </p:nvSpPr>
        <p:spPr>
          <a:xfrm>
            <a:off x="640080" y="2939796"/>
            <a:ext cx="420624" cy="420624"/>
          </a:xfrm>
          <a:prstGeom prst="ellipse">
            <a:avLst/>
          </a:prstGeom>
          <a:solidFill>
            <a:srgbClr val="5E8C4F"/>
          </a:solidFill>
          <a:ln/>
        </p:spPr>
      </p:sp>
      <p:sp>
        <p:nvSpPr>
          <p:cNvPr id="14" name="Text 12">
            <a:extLst>
              <a:ext uri="{FF2B5EF4-FFF2-40B4-BE49-F238E27FC236}">
                <a16:creationId xmlns:a16="http://schemas.microsoft.com/office/drawing/2014/main" id="{2E8A029A-DD6D-3C86-9AD5-1CAC159D512F}"/>
              </a:ext>
            </a:extLst>
          </p:cNvPr>
          <p:cNvSpPr/>
          <p:nvPr/>
        </p:nvSpPr>
        <p:spPr>
          <a:xfrm>
            <a:off x="640080" y="2939796"/>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15" name="Text 13">
            <a:extLst>
              <a:ext uri="{FF2B5EF4-FFF2-40B4-BE49-F238E27FC236}">
                <a16:creationId xmlns:a16="http://schemas.microsoft.com/office/drawing/2014/main" id="{2F5A5E1E-D4E8-468E-AB42-0EEF11CDE946}"/>
              </a:ext>
            </a:extLst>
          </p:cNvPr>
          <p:cNvSpPr/>
          <p:nvPr/>
        </p:nvSpPr>
        <p:spPr>
          <a:xfrm>
            <a:off x="1225296" y="2734056"/>
            <a:ext cx="2340864" cy="832104"/>
          </a:xfrm>
          <a:prstGeom prst="rect">
            <a:avLst/>
          </a:prstGeom>
          <a:noFill/>
          <a:ln/>
        </p:spPr>
        <p:txBody>
          <a:bodyPr wrap="square" lIns="0" tIns="0" rIns="0" bIns="0" rtlCol="0" anchor="ctr"/>
          <a:lstStyle/>
          <a:p>
            <a:pPr marL="0" indent="0" algn="l">
              <a:buNone/>
            </a:pPr>
            <a:r>
              <a:rPr lang="en-IN" sz="1400" b="1" dirty="0">
                <a:effectLst/>
                <a:latin typeface="Calibri" panose="020F0502020204030204" pitchFamily="34" charset="0"/>
                <a:ea typeface="Calibri" panose="020F0502020204030204" pitchFamily="34" charset="0"/>
                <a:cs typeface="Times New Roman" panose="02020603050405020304" pitchFamily="18" charset="0"/>
              </a:rPr>
              <a:t>Align with National Priorities </a:t>
            </a:r>
            <a:endParaRPr lang="en-US" sz="1250" dirty="0"/>
          </a:p>
        </p:txBody>
      </p:sp>
      <p:sp>
        <p:nvSpPr>
          <p:cNvPr id="16" name="Text 14">
            <a:extLst>
              <a:ext uri="{FF2B5EF4-FFF2-40B4-BE49-F238E27FC236}">
                <a16:creationId xmlns:a16="http://schemas.microsoft.com/office/drawing/2014/main" id="{C6ECE60A-3822-E3D9-76EC-850E81EEAA31}"/>
              </a:ext>
            </a:extLst>
          </p:cNvPr>
          <p:cNvSpPr/>
          <p:nvPr/>
        </p:nvSpPr>
        <p:spPr>
          <a:xfrm>
            <a:off x="3703320" y="2839212"/>
            <a:ext cx="7982712" cy="795528"/>
          </a:xfrm>
          <a:prstGeom prst="rect">
            <a:avLst/>
          </a:prstGeom>
          <a:noFill/>
          <a:ln/>
        </p:spPr>
        <p:txBody>
          <a:bodyPr wrap="square" lIns="0" tIns="0" rIns="0" bIns="0" rtlCol="0" anchor="ctr"/>
          <a:lstStyle/>
          <a:p>
            <a:pPr marL="0" marR="0">
              <a:lnSpc>
                <a:spcPct val="107000"/>
              </a:lnSpc>
              <a:spcAft>
                <a:spcPts val="800"/>
              </a:spcAft>
              <a:buNone/>
            </a:pPr>
            <a:r>
              <a:rPr lang="en-IN" sz="1200" dirty="0">
                <a:effectLst/>
                <a:latin typeface="Calibri" panose="020F0502020204030204" pitchFamily="34" charset="0"/>
                <a:ea typeface="Calibri" panose="020F0502020204030204" pitchFamily="34" charset="0"/>
                <a:cs typeface="Times New Roman" panose="02020603050405020304" pitchFamily="18" charset="0"/>
              </a:rPr>
              <a:t>Projects should support national climate commitments, sustainable development goals, and sector-specific priorities to ensure long-term policy support</a:t>
            </a:r>
            <a:r>
              <a:rPr lang="en-US" sz="1150" dirty="0">
                <a:solidFill>
                  <a:srgbClr val="444444"/>
                </a:solidFill>
                <a:latin typeface="Calibri" pitchFamily="34" charset="0"/>
                <a:ea typeface="Calibri" pitchFamily="34" charset="-122"/>
                <a:cs typeface="Calibri" pitchFamily="34" charset="-120"/>
              </a:rPr>
              <a:t>.</a:t>
            </a:r>
            <a:endParaRPr lang="en-US" sz="1150" dirty="0"/>
          </a:p>
        </p:txBody>
      </p:sp>
      <p:sp>
        <p:nvSpPr>
          <p:cNvPr id="17" name="Shape 15">
            <a:extLst>
              <a:ext uri="{FF2B5EF4-FFF2-40B4-BE49-F238E27FC236}">
                <a16:creationId xmlns:a16="http://schemas.microsoft.com/office/drawing/2014/main" id="{7EED735A-7319-B2B9-BDC3-2A63BB3E834B}"/>
              </a:ext>
            </a:extLst>
          </p:cNvPr>
          <p:cNvSpPr/>
          <p:nvPr/>
        </p:nvSpPr>
        <p:spPr>
          <a:xfrm>
            <a:off x="502920" y="3621024"/>
            <a:ext cx="11183112" cy="941832"/>
          </a:xfrm>
          <a:prstGeom prst="rect">
            <a:avLst/>
          </a:prstGeom>
          <a:solidFill>
            <a:srgbClr val="F2F1EC"/>
          </a:solidFill>
          <a:ln/>
        </p:spPr>
      </p:sp>
      <p:sp>
        <p:nvSpPr>
          <p:cNvPr id="18" name="Shape 16">
            <a:extLst>
              <a:ext uri="{FF2B5EF4-FFF2-40B4-BE49-F238E27FC236}">
                <a16:creationId xmlns:a16="http://schemas.microsoft.com/office/drawing/2014/main" id="{A9384A0D-AB57-86CB-B593-865B55D05CDD}"/>
              </a:ext>
            </a:extLst>
          </p:cNvPr>
          <p:cNvSpPr/>
          <p:nvPr/>
        </p:nvSpPr>
        <p:spPr>
          <a:xfrm>
            <a:off x="640080" y="3881628"/>
            <a:ext cx="420624" cy="420624"/>
          </a:xfrm>
          <a:prstGeom prst="ellipse">
            <a:avLst/>
          </a:prstGeom>
          <a:solidFill>
            <a:srgbClr val="5E8C4F"/>
          </a:solidFill>
          <a:ln/>
        </p:spPr>
      </p:sp>
      <p:sp>
        <p:nvSpPr>
          <p:cNvPr id="19" name="Text 17">
            <a:extLst>
              <a:ext uri="{FF2B5EF4-FFF2-40B4-BE49-F238E27FC236}">
                <a16:creationId xmlns:a16="http://schemas.microsoft.com/office/drawing/2014/main" id="{D23E507F-7737-A2D2-B3D0-5BDB7999984D}"/>
              </a:ext>
            </a:extLst>
          </p:cNvPr>
          <p:cNvSpPr/>
          <p:nvPr/>
        </p:nvSpPr>
        <p:spPr>
          <a:xfrm>
            <a:off x="640080" y="3881628"/>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20" name="Text 18">
            <a:extLst>
              <a:ext uri="{FF2B5EF4-FFF2-40B4-BE49-F238E27FC236}">
                <a16:creationId xmlns:a16="http://schemas.microsoft.com/office/drawing/2014/main" id="{3C12145F-2624-F26E-76BC-A24C444878EC}"/>
              </a:ext>
            </a:extLst>
          </p:cNvPr>
          <p:cNvSpPr/>
          <p:nvPr/>
        </p:nvSpPr>
        <p:spPr>
          <a:xfrm>
            <a:off x="1225296" y="3675888"/>
            <a:ext cx="2340864" cy="832104"/>
          </a:xfrm>
          <a:prstGeom prst="rect">
            <a:avLst/>
          </a:prstGeom>
          <a:noFill/>
          <a:ln/>
        </p:spPr>
        <p:txBody>
          <a:bodyPr wrap="square" lIns="0" tIns="0" rIns="0" bIns="0" rtlCol="0" anchor="ctr"/>
          <a:lstStyle/>
          <a:p>
            <a:pPr marL="0" indent="0" algn="l">
              <a:buNone/>
            </a:pPr>
            <a:r>
              <a:rPr lang="en-IN" sz="1400" b="1" dirty="0">
                <a:effectLst/>
                <a:latin typeface="Calibri" panose="020F0502020204030204" pitchFamily="34" charset="0"/>
                <a:ea typeface="Calibri" panose="020F0502020204030204" pitchFamily="34" charset="0"/>
                <a:cs typeface="Times New Roman" panose="02020603050405020304" pitchFamily="18" charset="0"/>
              </a:rPr>
              <a:t>Coordinate Financing &amp; Technical Assistance</a:t>
            </a:r>
            <a:endParaRPr lang="en-US" sz="1400" dirty="0"/>
          </a:p>
        </p:txBody>
      </p:sp>
      <p:sp>
        <p:nvSpPr>
          <p:cNvPr id="21" name="Text 19">
            <a:extLst>
              <a:ext uri="{FF2B5EF4-FFF2-40B4-BE49-F238E27FC236}">
                <a16:creationId xmlns:a16="http://schemas.microsoft.com/office/drawing/2014/main" id="{0A7F8F24-F1BC-AAC6-0BA6-0C1D60D571FB}"/>
              </a:ext>
            </a:extLst>
          </p:cNvPr>
          <p:cNvSpPr/>
          <p:nvPr/>
        </p:nvSpPr>
        <p:spPr>
          <a:xfrm>
            <a:off x="3703320" y="3694176"/>
            <a:ext cx="7982712" cy="795528"/>
          </a:xfrm>
          <a:prstGeom prst="rect">
            <a:avLst/>
          </a:prstGeom>
          <a:noFill/>
          <a:ln/>
        </p:spPr>
        <p:txBody>
          <a:bodyPr wrap="square" lIns="0" tIns="0" rIns="0" bIns="0" rtlCol="0" anchor="ctr"/>
          <a:lstStyle/>
          <a:p>
            <a:pPr marL="0" indent="0" algn="l">
              <a:lnSpc>
                <a:spcPct val="105000"/>
              </a:lnSpc>
              <a:buNone/>
            </a:pPr>
            <a:r>
              <a:rPr lang="en-IN" sz="1200" dirty="0">
                <a:effectLst/>
                <a:latin typeface="Calibri" panose="020F0502020204030204" pitchFamily="34" charset="0"/>
                <a:ea typeface="Calibri" panose="020F0502020204030204" pitchFamily="34" charset="0"/>
                <a:cs typeface="Times New Roman" panose="02020603050405020304" pitchFamily="18" charset="0"/>
              </a:rPr>
              <a:t>Joint financing, shared due diligence, and coordinated technical support reduce duplication, lower investment risks, and accelerate implementation.</a:t>
            </a:r>
            <a:endParaRPr lang="en-US" sz="1150" dirty="0"/>
          </a:p>
        </p:txBody>
      </p:sp>
      <p:sp>
        <p:nvSpPr>
          <p:cNvPr id="22" name="Shape 20">
            <a:extLst>
              <a:ext uri="{FF2B5EF4-FFF2-40B4-BE49-F238E27FC236}">
                <a16:creationId xmlns:a16="http://schemas.microsoft.com/office/drawing/2014/main" id="{1E3A0AB1-C790-2023-C0F3-E806C4E88C8E}"/>
              </a:ext>
            </a:extLst>
          </p:cNvPr>
          <p:cNvSpPr/>
          <p:nvPr/>
        </p:nvSpPr>
        <p:spPr>
          <a:xfrm>
            <a:off x="502920" y="4562856"/>
            <a:ext cx="11183112" cy="941832"/>
          </a:xfrm>
          <a:prstGeom prst="rect">
            <a:avLst/>
          </a:prstGeom>
          <a:solidFill>
            <a:srgbClr val="FFFFFF"/>
          </a:solidFill>
          <a:ln/>
        </p:spPr>
      </p:sp>
      <p:sp>
        <p:nvSpPr>
          <p:cNvPr id="23" name="Shape 21">
            <a:extLst>
              <a:ext uri="{FF2B5EF4-FFF2-40B4-BE49-F238E27FC236}">
                <a16:creationId xmlns:a16="http://schemas.microsoft.com/office/drawing/2014/main" id="{A971DF06-4EB1-8C93-A95A-17CA761A32FD}"/>
              </a:ext>
            </a:extLst>
          </p:cNvPr>
          <p:cNvSpPr/>
          <p:nvPr/>
        </p:nvSpPr>
        <p:spPr>
          <a:xfrm>
            <a:off x="640080" y="4823460"/>
            <a:ext cx="420624" cy="420624"/>
          </a:xfrm>
          <a:prstGeom prst="ellipse">
            <a:avLst/>
          </a:prstGeom>
          <a:solidFill>
            <a:srgbClr val="5E8C4F"/>
          </a:solidFill>
          <a:ln/>
        </p:spPr>
      </p:sp>
      <p:sp>
        <p:nvSpPr>
          <p:cNvPr id="24" name="Text 22">
            <a:extLst>
              <a:ext uri="{FF2B5EF4-FFF2-40B4-BE49-F238E27FC236}">
                <a16:creationId xmlns:a16="http://schemas.microsoft.com/office/drawing/2014/main" id="{44565746-C3F5-2649-B566-D29200D391CD}"/>
              </a:ext>
            </a:extLst>
          </p:cNvPr>
          <p:cNvSpPr/>
          <p:nvPr/>
        </p:nvSpPr>
        <p:spPr>
          <a:xfrm>
            <a:off x="640080" y="4823460"/>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25" name="Text 23">
            <a:extLst>
              <a:ext uri="{FF2B5EF4-FFF2-40B4-BE49-F238E27FC236}">
                <a16:creationId xmlns:a16="http://schemas.microsoft.com/office/drawing/2014/main" id="{CE4D810C-A51A-5E53-B432-73C145A3E1DB}"/>
              </a:ext>
            </a:extLst>
          </p:cNvPr>
          <p:cNvSpPr/>
          <p:nvPr/>
        </p:nvSpPr>
        <p:spPr>
          <a:xfrm>
            <a:off x="1225296" y="4617720"/>
            <a:ext cx="2340864" cy="832104"/>
          </a:xfrm>
          <a:prstGeom prst="rect">
            <a:avLst/>
          </a:prstGeom>
          <a:noFill/>
          <a:ln/>
        </p:spPr>
        <p:txBody>
          <a:bodyPr wrap="square" lIns="0" tIns="0" rIns="0" bIns="0" rtlCol="0" anchor="ctr"/>
          <a:lstStyle/>
          <a:p>
            <a:pPr marL="0" indent="0" algn="l">
              <a:buNone/>
            </a:pPr>
            <a:r>
              <a:rPr lang="en-IN" sz="1400" b="1" dirty="0">
                <a:effectLst/>
                <a:latin typeface="Calibri" panose="020F0502020204030204" pitchFamily="34" charset="0"/>
                <a:ea typeface="Calibri" panose="020F0502020204030204" pitchFamily="34" charset="0"/>
                <a:cs typeface="Times New Roman" panose="02020603050405020304" pitchFamily="18" charset="0"/>
              </a:rPr>
              <a:t>Strengthen Local Institutions</a:t>
            </a:r>
            <a:endParaRPr lang="en-US" sz="1400" dirty="0"/>
          </a:p>
        </p:txBody>
      </p:sp>
      <p:sp>
        <p:nvSpPr>
          <p:cNvPr id="26" name="Text 24">
            <a:extLst>
              <a:ext uri="{FF2B5EF4-FFF2-40B4-BE49-F238E27FC236}">
                <a16:creationId xmlns:a16="http://schemas.microsoft.com/office/drawing/2014/main" id="{E6CBE47A-FF80-44DD-1410-412C653141A7}"/>
              </a:ext>
            </a:extLst>
          </p:cNvPr>
          <p:cNvSpPr/>
          <p:nvPr/>
        </p:nvSpPr>
        <p:spPr>
          <a:xfrm>
            <a:off x="3703320" y="4682450"/>
            <a:ext cx="7982712" cy="795528"/>
          </a:xfrm>
          <a:prstGeom prst="rect">
            <a:avLst/>
          </a:prstGeom>
          <a:noFill/>
          <a:ln/>
        </p:spPr>
        <p:txBody>
          <a:bodyPr wrap="square" lIns="0" tIns="0" rIns="0" bIns="0" rtlCol="0" anchor="ctr"/>
          <a:lstStyle/>
          <a:p>
            <a:pPr marL="0" indent="0" algn="l">
              <a:lnSpc>
                <a:spcPct val="105000"/>
              </a:lnSpc>
              <a:buNone/>
            </a:pPr>
            <a:r>
              <a:rPr lang="en-IN" sz="1200" dirty="0">
                <a:effectLst/>
                <a:latin typeface="Calibri" panose="020F0502020204030204" pitchFamily="34" charset="0"/>
                <a:ea typeface="Calibri" panose="020F0502020204030204" pitchFamily="34" charset="0"/>
                <a:cs typeface="Times New Roman" panose="02020603050405020304" pitchFamily="18" charset="0"/>
              </a:rPr>
              <a:t>Investing in local technical capacity, MRV systems, and implementation partners creates lasting institutional capability beyond individual projects</a:t>
            </a:r>
            <a:endParaRPr lang="en-US" sz="1200" dirty="0"/>
          </a:p>
        </p:txBody>
      </p:sp>
      <p:sp>
        <p:nvSpPr>
          <p:cNvPr id="27" name="Shape 25">
            <a:extLst>
              <a:ext uri="{FF2B5EF4-FFF2-40B4-BE49-F238E27FC236}">
                <a16:creationId xmlns:a16="http://schemas.microsoft.com/office/drawing/2014/main" id="{772A9013-69E5-344A-F1F3-BD2D8E02BE24}"/>
              </a:ext>
            </a:extLst>
          </p:cNvPr>
          <p:cNvSpPr/>
          <p:nvPr/>
        </p:nvSpPr>
        <p:spPr>
          <a:xfrm>
            <a:off x="502920" y="5504688"/>
            <a:ext cx="11183112" cy="941832"/>
          </a:xfrm>
          <a:prstGeom prst="rect">
            <a:avLst/>
          </a:prstGeom>
          <a:solidFill>
            <a:srgbClr val="F2F1EC"/>
          </a:solidFill>
          <a:ln/>
        </p:spPr>
      </p:sp>
      <p:sp>
        <p:nvSpPr>
          <p:cNvPr id="28" name="Shape 26">
            <a:extLst>
              <a:ext uri="{FF2B5EF4-FFF2-40B4-BE49-F238E27FC236}">
                <a16:creationId xmlns:a16="http://schemas.microsoft.com/office/drawing/2014/main" id="{4AA79121-F2B6-708E-995A-69D25CE6302B}"/>
              </a:ext>
            </a:extLst>
          </p:cNvPr>
          <p:cNvSpPr/>
          <p:nvPr/>
        </p:nvSpPr>
        <p:spPr>
          <a:xfrm>
            <a:off x="640080" y="5765292"/>
            <a:ext cx="420624" cy="420624"/>
          </a:xfrm>
          <a:prstGeom prst="ellipse">
            <a:avLst/>
          </a:prstGeom>
          <a:solidFill>
            <a:srgbClr val="5E8C4F"/>
          </a:solidFill>
          <a:ln/>
        </p:spPr>
      </p:sp>
      <p:sp>
        <p:nvSpPr>
          <p:cNvPr id="29" name="Text 27">
            <a:extLst>
              <a:ext uri="{FF2B5EF4-FFF2-40B4-BE49-F238E27FC236}">
                <a16:creationId xmlns:a16="http://schemas.microsoft.com/office/drawing/2014/main" id="{6547E127-EC8B-B72E-6B9E-A937DCA4E611}"/>
              </a:ext>
            </a:extLst>
          </p:cNvPr>
          <p:cNvSpPr/>
          <p:nvPr/>
        </p:nvSpPr>
        <p:spPr>
          <a:xfrm>
            <a:off x="640080" y="5765292"/>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30" name="Text 28">
            <a:extLst>
              <a:ext uri="{FF2B5EF4-FFF2-40B4-BE49-F238E27FC236}">
                <a16:creationId xmlns:a16="http://schemas.microsoft.com/office/drawing/2014/main" id="{65059C18-4348-D8D2-C671-0E0DC53DBB5D}"/>
              </a:ext>
            </a:extLst>
          </p:cNvPr>
          <p:cNvSpPr/>
          <p:nvPr/>
        </p:nvSpPr>
        <p:spPr>
          <a:xfrm>
            <a:off x="1225296" y="5559552"/>
            <a:ext cx="2340864" cy="832104"/>
          </a:xfrm>
          <a:prstGeom prst="rect">
            <a:avLst/>
          </a:prstGeom>
          <a:noFill/>
          <a:ln/>
        </p:spPr>
        <p:txBody>
          <a:bodyPr wrap="square" lIns="0" tIns="0" rIns="0" bIns="0" rtlCol="0" anchor="ctr"/>
          <a:lstStyle/>
          <a:p>
            <a:pPr marL="0" indent="0" algn="l">
              <a:buNone/>
            </a:pPr>
            <a:r>
              <a:rPr lang="en-IN" sz="1400" b="1" dirty="0">
                <a:effectLst/>
                <a:latin typeface="Calibri" panose="020F0502020204030204" pitchFamily="34" charset="0"/>
                <a:ea typeface="Calibri" panose="020F0502020204030204" pitchFamily="34" charset="0"/>
                <a:cs typeface="Times New Roman" panose="02020603050405020304" pitchFamily="18" charset="0"/>
              </a:rPr>
              <a:t>Build Long-Term Partnerships</a:t>
            </a:r>
            <a:endParaRPr lang="en-US" sz="1250" dirty="0"/>
          </a:p>
        </p:txBody>
      </p:sp>
      <p:sp>
        <p:nvSpPr>
          <p:cNvPr id="31" name="Text 29">
            <a:extLst>
              <a:ext uri="{FF2B5EF4-FFF2-40B4-BE49-F238E27FC236}">
                <a16:creationId xmlns:a16="http://schemas.microsoft.com/office/drawing/2014/main" id="{BF252462-830D-BD0D-1F4E-7F9D83AB6A81}"/>
              </a:ext>
            </a:extLst>
          </p:cNvPr>
          <p:cNvSpPr/>
          <p:nvPr/>
        </p:nvSpPr>
        <p:spPr>
          <a:xfrm>
            <a:off x="3703320" y="5577840"/>
            <a:ext cx="7982712" cy="795528"/>
          </a:xfrm>
          <a:prstGeom prst="rect">
            <a:avLst/>
          </a:prstGeom>
          <a:noFill/>
          <a:ln/>
        </p:spPr>
        <p:txBody>
          <a:bodyPr wrap="square" lIns="0" tIns="0" rIns="0" bIns="0" rtlCol="0" anchor="ctr"/>
          <a:lstStyle/>
          <a:p>
            <a:pPr marL="0" indent="0" algn="l">
              <a:lnSpc>
                <a:spcPct val="105000"/>
              </a:lnSpc>
              <a:buNone/>
            </a:pPr>
            <a:r>
              <a:rPr lang="en-IN" sz="1200" dirty="0">
                <a:effectLst/>
                <a:latin typeface="Calibri" panose="020F0502020204030204" pitchFamily="34" charset="0"/>
                <a:ea typeface="Calibri" panose="020F0502020204030204" pitchFamily="34" charset="0"/>
                <a:cs typeface="Times New Roman" panose="02020603050405020304" pitchFamily="18" charset="0"/>
              </a:rPr>
              <a:t>Sustained collaboration among governments, PDBs, private investors, project developers, and local communities enable scalable, high-integrity carbon market development across sectors</a:t>
            </a:r>
            <a:endParaRPr lang="en-US" sz="1150" dirty="0"/>
          </a:p>
        </p:txBody>
      </p:sp>
    </p:spTree>
    <p:extLst>
      <p:ext uri="{BB962C8B-B14F-4D97-AF65-F5344CB8AC3E}">
        <p14:creationId xmlns:p14="http://schemas.microsoft.com/office/powerpoint/2010/main" val="3937364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D00A5-476D-2E3A-26AF-9CC1ECC7EE3F}"/>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8CCAEF43-C0F9-2FE0-7EF0-AC0E7352C0CB}"/>
              </a:ext>
            </a:extLst>
          </p:cNvPr>
          <p:cNvSpPr/>
          <p:nvPr/>
        </p:nvSpPr>
        <p:spPr>
          <a:xfrm>
            <a:off x="267719" y="87548"/>
            <a:ext cx="11247120" cy="594360"/>
          </a:xfrm>
          <a:prstGeom prst="rect">
            <a:avLst/>
          </a:prstGeom>
          <a:noFill/>
          <a:ln/>
        </p:spPr>
        <p:txBody>
          <a:bodyPr wrap="square" lIns="0" tIns="0" rIns="0" bIns="0" rtlCol="0" anchor="ctr"/>
          <a:lstStyle/>
          <a:p>
            <a:pPr marL="0" indent="0">
              <a:buNone/>
            </a:pPr>
            <a:r>
              <a:rPr lang="en-US" sz="2800" b="1" dirty="0">
                <a:solidFill>
                  <a:srgbClr val="2C5F2D"/>
                </a:solidFill>
                <a:latin typeface="Cambria" pitchFamily="34" charset="0"/>
                <a:ea typeface="Cambria" pitchFamily="34" charset="-122"/>
              </a:rPr>
              <a:t>Glimpse of Our Journey </a:t>
            </a:r>
            <a:endParaRPr lang="en-US" sz="2800" dirty="0"/>
          </a:p>
        </p:txBody>
      </p:sp>
      <p:sp>
        <p:nvSpPr>
          <p:cNvPr id="5" name="Text 3">
            <a:extLst>
              <a:ext uri="{FF2B5EF4-FFF2-40B4-BE49-F238E27FC236}">
                <a16:creationId xmlns:a16="http://schemas.microsoft.com/office/drawing/2014/main" id="{D031502E-7286-F048-2012-040720E72F52}"/>
              </a:ext>
            </a:extLst>
          </p:cNvPr>
          <p:cNvSpPr/>
          <p:nvPr/>
        </p:nvSpPr>
        <p:spPr>
          <a:xfrm>
            <a:off x="566928" y="1417320"/>
            <a:ext cx="3566160" cy="411480"/>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Challenge</a:t>
            </a:r>
            <a:endParaRPr lang="en-US" sz="1250" dirty="0"/>
          </a:p>
        </p:txBody>
      </p:sp>
      <p:sp>
        <p:nvSpPr>
          <p:cNvPr id="7" name="Text 5">
            <a:extLst>
              <a:ext uri="{FF2B5EF4-FFF2-40B4-BE49-F238E27FC236}">
                <a16:creationId xmlns:a16="http://schemas.microsoft.com/office/drawing/2014/main" id="{0F0C4A37-A5CB-AD67-35BD-6EFD6A0E973A}"/>
              </a:ext>
            </a:extLst>
          </p:cNvPr>
          <p:cNvSpPr/>
          <p:nvPr/>
        </p:nvSpPr>
        <p:spPr>
          <a:xfrm>
            <a:off x="4315968" y="1417320"/>
            <a:ext cx="1554480" cy="411480"/>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Region evidence</a:t>
            </a:r>
            <a:endParaRPr lang="en-US" sz="1250" dirty="0"/>
          </a:p>
        </p:txBody>
      </p:sp>
      <p:sp>
        <p:nvSpPr>
          <p:cNvPr id="9" name="Text 7">
            <a:extLst>
              <a:ext uri="{FF2B5EF4-FFF2-40B4-BE49-F238E27FC236}">
                <a16:creationId xmlns:a16="http://schemas.microsoft.com/office/drawing/2014/main" id="{FBC809BC-3E12-D34D-BF73-A824F6FAEDD7}"/>
              </a:ext>
            </a:extLst>
          </p:cNvPr>
          <p:cNvSpPr/>
          <p:nvPr/>
        </p:nvSpPr>
        <p:spPr>
          <a:xfrm>
            <a:off x="2412981" y="4686654"/>
            <a:ext cx="5577840" cy="411480"/>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Mitigation measure &amp; impact</a:t>
            </a:r>
            <a:endParaRPr lang="en-US" sz="1250" dirty="0"/>
          </a:p>
        </p:txBody>
      </p:sp>
      <p:pic>
        <p:nvPicPr>
          <p:cNvPr id="51" name="Picture 50">
            <a:extLst>
              <a:ext uri="{FF2B5EF4-FFF2-40B4-BE49-F238E27FC236}">
                <a16:creationId xmlns:a16="http://schemas.microsoft.com/office/drawing/2014/main" id="{0F128820-0393-7F18-7348-C55F9C47EB19}"/>
              </a:ext>
            </a:extLst>
          </p:cNvPr>
          <p:cNvPicPr>
            <a:picLocks noChangeAspect="1"/>
          </p:cNvPicPr>
          <p:nvPr/>
        </p:nvPicPr>
        <p:blipFill>
          <a:blip r:embed="rId3"/>
          <a:stretch>
            <a:fillRect/>
          </a:stretch>
        </p:blipFill>
        <p:spPr>
          <a:xfrm>
            <a:off x="267719" y="3952044"/>
            <a:ext cx="6129840" cy="2684407"/>
          </a:xfrm>
          <a:prstGeom prst="rect">
            <a:avLst/>
          </a:prstGeom>
        </p:spPr>
      </p:pic>
      <p:pic>
        <p:nvPicPr>
          <p:cNvPr id="53" name="Picture 52">
            <a:extLst>
              <a:ext uri="{FF2B5EF4-FFF2-40B4-BE49-F238E27FC236}">
                <a16:creationId xmlns:a16="http://schemas.microsoft.com/office/drawing/2014/main" id="{D4089F61-4BCD-C096-F1ED-2C1E4C6E6F84}"/>
              </a:ext>
            </a:extLst>
          </p:cNvPr>
          <p:cNvPicPr>
            <a:picLocks noChangeAspect="1"/>
          </p:cNvPicPr>
          <p:nvPr/>
        </p:nvPicPr>
        <p:blipFill>
          <a:blip r:embed="rId4"/>
          <a:stretch>
            <a:fillRect/>
          </a:stretch>
        </p:blipFill>
        <p:spPr>
          <a:xfrm>
            <a:off x="267718" y="606716"/>
            <a:ext cx="6129839" cy="3040672"/>
          </a:xfrm>
          <a:prstGeom prst="rect">
            <a:avLst/>
          </a:prstGeom>
        </p:spPr>
      </p:pic>
      <p:sp>
        <p:nvSpPr>
          <p:cNvPr id="56" name="TextBox 55">
            <a:extLst>
              <a:ext uri="{FF2B5EF4-FFF2-40B4-BE49-F238E27FC236}">
                <a16:creationId xmlns:a16="http://schemas.microsoft.com/office/drawing/2014/main" id="{3AFC6EE5-53E6-C556-2358-9666665B004E}"/>
              </a:ext>
            </a:extLst>
          </p:cNvPr>
          <p:cNvSpPr txBox="1"/>
          <p:nvPr/>
        </p:nvSpPr>
        <p:spPr>
          <a:xfrm>
            <a:off x="267718" y="6345669"/>
            <a:ext cx="2145262" cy="307777"/>
          </a:xfrm>
          <a:prstGeom prst="rect">
            <a:avLst/>
          </a:prstGeom>
          <a:noFill/>
        </p:spPr>
        <p:txBody>
          <a:bodyPr wrap="square" rtlCol="0">
            <a:spAutoFit/>
          </a:bodyPr>
          <a:lstStyle/>
          <a:p>
            <a:r>
              <a:rPr lang="en-IN" sz="1400" b="1" dirty="0">
                <a:solidFill>
                  <a:schemeClr val="bg1"/>
                </a:solidFill>
              </a:rPr>
              <a:t>Telangana, India AWD</a:t>
            </a:r>
          </a:p>
        </p:txBody>
      </p:sp>
      <p:sp>
        <p:nvSpPr>
          <p:cNvPr id="57" name="TextBox 56">
            <a:extLst>
              <a:ext uri="{FF2B5EF4-FFF2-40B4-BE49-F238E27FC236}">
                <a16:creationId xmlns:a16="http://schemas.microsoft.com/office/drawing/2014/main" id="{91430146-EB07-00C6-D5E2-E8B5E2B84D6D}"/>
              </a:ext>
            </a:extLst>
          </p:cNvPr>
          <p:cNvSpPr txBox="1"/>
          <p:nvPr/>
        </p:nvSpPr>
        <p:spPr>
          <a:xfrm>
            <a:off x="218751" y="3647388"/>
            <a:ext cx="4262514" cy="276999"/>
          </a:xfrm>
          <a:prstGeom prst="rect">
            <a:avLst/>
          </a:prstGeom>
          <a:noFill/>
        </p:spPr>
        <p:txBody>
          <a:bodyPr wrap="none" rtlCol="0">
            <a:spAutoFit/>
          </a:bodyPr>
          <a:lstStyle/>
          <a:p>
            <a:r>
              <a:rPr lang="en-IN" sz="1200" dirty="0"/>
              <a:t>Signing of MoU with Department of Agriculture, Govt. of Lao PDR</a:t>
            </a:r>
          </a:p>
        </p:txBody>
      </p:sp>
      <p:pic>
        <p:nvPicPr>
          <p:cNvPr id="59" name="Image 5" descr="/home/claude/imgs/farmer_field.png">
            <a:extLst>
              <a:ext uri="{FF2B5EF4-FFF2-40B4-BE49-F238E27FC236}">
                <a16:creationId xmlns:a16="http://schemas.microsoft.com/office/drawing/2014/main" id="{EE684CA5-6357-8DAE-1B9C-5FA022B2C91D}"/>
              </a:ext>
            </a:extLst>
          </p:cNvPr>
          <p:cNvPicPr>
            <a:picLocks noChangeAspect="1"/>
          </p:cNvPicPr>
          <p:nvPr/>
        </p:nvPicPr>
        <p:blipFill>
          <a:blip r:embed="rId5"/>
          <a:srcRect/>
          <a:stretch/>
        </p:blipFill>
        <p:spPr>
          <a:xfrm>
            <a:off x="7056408" y="606717"/>
            <a:ext cx="4757640" cy="5955014"/>
          </a:xfrm>
          <a:prstGeom prst="rect">
            <a:avLst/>
          </a:prstGeom>
        </p:spPr>
      </p:pic>
      <p:sp>
        <p:nvSpPr>
          <p:cNvPr id="60" name="TextBox 59">
            <a:extLst>
              <a:ext uri="{FF2B5EF4-FFF2-40B4-BE49-F238E27FC236}">
                <a16:creationId xmlns:a16="http://schemas.microsoft.com/office/drawing/2014/main" id="{684157F7-D9E2-E13E-DE59-7DAC9A52C73A}"/>
              </a:ext>
            </a:extLst>
          </p:cNvPr>
          <p:cNvSpPr txBox="1"/>
          <p:nvPr/>
        </p:nvSpPr>
        <p:spPr>
          <a:xfrm>
            <a:off x="7132320" y="6192398"/>
            <a:ext cx="1478866" cy="369332"/>
          </a:xfrm>
          <a:prstGeom prst="rect">
            <a:avLst/>
          </a:prstGeom>
          <a:noFill/>
        </p:spPr>
        <p:txBody>
          <a:bodyPr wrap="none" rtlCol="0">
            <a:spAutoFit/>
          </a:bodyPr>
          <a:lstStyle/>
          <a:p>
            <a:r>
              <a:rPr lang="en-IN" dirty="0">
                <a:solidFill>
                  <a:schemeClr val="bg1"/>
                </a:solidFill>
              </a:rPr>
              <a:t>Lao PDR AWD</a:t>
            </a:r>
          </a:p>
        </p:txBody>
      </p:sp>
    </p:spTree>
    <p:extLst>
      <p:ext uri="{BB962C8B-B14F-4D97-AF65-F5344CB8AC3E}">
        <p14:creationId xmlns:p14="http://schemas.microsoft.com/office/powerpoint/2010/main" val="2313257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47844" y="5403493"/>
            <a:ext cx="1238011" cy="415059"/>
          </a:xfrm>
          <a:custGeom>
            <a:avLst/>
            <a:gdLst/>
            <a:ahLst/>
            <a:cxnLst/>
            <a:rect l="l" t="t" r="r" b="b"/>
            <a:pathLst>
              <a:path w="1691562" h="622589">
                <a:moveTo>
                  <a:pt x="0" y="0"/>
                </a:moveTo>
                <a:lnTo>
                  <a:pt x="1691562" y="0"/>
                </a:lnTo>
                <a:lnTo>
                  <a:pt x="1691562" y="622589"/>
                </a:lnTo>
                <a:lnTo>
                  <a:pt x="0" y="622589"/>
                </a:lnTo>
                <a:lnTo>
                  <a:pt x="0" y="0"/>
                </a:lnTo>
                <a:close/>
              </a:path>
            </a:pathLst>
          </a:custGeom>
          <a:blipFill>
            <a:blip r:embed="rId2"/>
            <a:stretch>
              <a:fillRect/>
            </a:stretch>
          </a:blipFill>
        </p:spPr>
      </p:sp>
      <p:sp>
        <p:nvSpPr>
          <p:cNvPr id="3" name="Freeform 3"/>
          <p:cNvSpPr/>
          <p:nvPr/>
        </p:nvSpPr>
        <p:spPr>
          <a:xfrm>
            <a:off x="2220990" y="5401547"/>
            <a:ext cx="1495082" cy="543223"/>
          </a:xfrm>
          <a:custGeom>
            <a:avLst/>
            <a:gdLst/>
            <a:ahLst/>
            <a:cxnLst/>
            <a:rect l="l" t="t" r="r" b="b"/>
            <a:pathLst>
              <a:path w="1895909" h="613554">
                <a:moveTo>
                  <a:pt x="0" y="0"/>
                </a:moveTo>
                <a:lnTo>
                  <a:pt x="1895910" y="0"/>
                </a:lnTo>
                <a:lnTo>
                  <a:pt x="1895910" y="613554"/>
                </a:lnTo>
                <a:lnTo>
                  <a:pt x="0" y="613554"/>
                </a:lnTo>
                <a:lnTo>
                  <a:pt x="0" y="0"/>
                </a:lnTo>
                <a:close/>
              </a:path>
            </a:pathLst>
          </a:custGeom>
          <a:blipFill>
            <a:blip r:embed="rId3"/>
            <a:stretch>
              <a:fillRect l="-4318" t="-47840" r="-6393" b="-31194"/>
            </a:stretch>
          </a:blipFill>
          <a:ln cap="sq">
            <a:noFill/>
            <a:prstDash val="solid"/>
            <a:miter/>
          </a:ln>
        </p:spPr>
      </p:sp>
      <p:sp>
        <p:nvSpPr>
          <p:cNvPr id="4" name="Freeform 4"/>
          <p:cNvSpPr/>
          <p:nvPr/>
        </p:nvSpPr>
        <p:spPr>
          <a:xfrm>
            <a:off x="4024248" y="5422160"/>
            <a:ext cx="711489" cy="476705"/>
          </a:xfrm>
          <a:custGeom>
            <a:avLst/>
            <a:gdLst/>
            <a:ahLst/>
            <a:cxnLst/>
            <a:rect l="l" t="t" r="r" b="b"/>
            <a:pathLst>
              <a:path w="905137" h="715058">
                <a:moveTo>
                  <a:pt x="0" y="0"/>
                </a:moveTo>
                <a:lnTo>
                  <a:pt x="905137" y="0"/>
                </a:lnTo>
                <a:lnTo>
                  <a:pt x="905137" y="715058"/>
                </a:lnTo>
                <a:lnTo>
                  <a:pt x="0" y="715058"/>
                </a:lnTo>
                <a:lnTo>
                  <a:pt x="0" y="0"/>
                </a:lnTo>
                <a:close/>
              </a:path>
            </a:pathLst>
          </a:custGeom>
          <a:blipFill>
            <a:blip r:embed="rId4"/>
            <a:stretch>
              <a:fillRect/>
            </a:stretch>
          </a:blipFill>
        </p:spPr>
        <p:txBody>
          <a:bodyPr/>
          <a:lstStyle/>
          <a:p>
            <a:endParaRPr lang="en-IN" sz="1200" dirty="0"/>
          </a:p>
        </p:txBody>
      </p:sp>
      <p:sp>
        <p:nvSpPr>
          <p:cNvPr id="5" name="Freeform 5"/>
          <p:cNvSpPr/>
          <p:nvPr/>
        </p:nvSpPr>
        <p:spPr>
          <a:xfrm>
            <a:off x="486117" y="6006669"/>
            <a:ext cx="1269136" cy="525992"/>
          </a:xfrm>
          <a:custGeom>
            <a:avLst/>
            <a:gdLst/>
            <a:ahLst/>
            <a:cxnLst/>
            <a:rect l="l" t="t" r="r" b="b"/>
            <a:pathLst>
              <a:path w="1461493" h="636179">
                <a:moveTo>
                  <a:pt x="0" y="0"/>
                </a:moveTo>
                <a:lnTo>
                  <a:pt x="1461493" y="0"/>
                </a:lnTo>
                <a:lnTo>
                  <a:pt x="1461493" y="636179"/>
                </a:lnTo>
                <a:lnTo>
                  <a:pt x="0" y="636179"/>
                </a:lnTo>
                <a:lnTo>
                  <a:pt x="0" y="0"/>
                </a:lnTo>
                <a:close/>
              </a:path>
            </a:pathLst>
          </a:custGeom>
          <a:blipFill>
            <a:blip r:embed="rId5"/>
            <a:stretch>
              <a:fillRect/>
            </a:stretch>
          </a:blipFill>
        </p:spPr>
      </p:sp>
      <p:sp>
        <p:nvSpPr>
          <p:cNvPr id="7" name="Freeform 7"/>
          <p:cNvSpPr/>
          <p:nvPr/>
        </p:nvSpPr>
        <p:spPr>
          <a:xfrm>
            <a:off x="2957329" y="6056370"/>
            <a:ext cx="1086285" cy="525992"/>
          </a:xfrm>
          <a:custGeom>
            <a:avLst/>
            <a:gdLst/>
            <a:ahLst/>
            <a:cxnLst/>
            <a:rect l="l" t="t" r="r" b="b"/>
            <a:pathLst>
              <a:path w="1067294" h="631893">
                <a:moveTo>
                  <a:pt x="0" y="0"/>
                </a:moveTo>
                <a:lnTo>
                  <a:pt x="1067294" y="0"/>
                </a:lnTo>
                <a:lnTo>
                  <a:pt x="1067294" y="631893"/>
                </a:lnTo>
                <a:lnTo>
                  <a:pt x="0" y="631893"/>
                </a:lnTo>
                <a:lnTo>
                  <a:pt x="0" y="0"/>
                </a:lnTo>
                <a:close/>
              </a:path>
            </a:pathLst>
          </a:custGeom>
          <a:blipFill>
            <a:blip r:embed="rId6"/>
            <a:stretch>
              <a:fillRect l="-29423" t="-42584" r="-32966" b="-63127"/>
            </a:stretch>
          </a:blipFill>
        </p:spPr>
      </p:sp>
      <p:sp>
        <p:nvSpPr>
          <p:cNvPr id="14" name="Freeform 14"/>
          <p:cNvSpPr/>
          <p:nvPr/>
        </p:nvSpPr>
        <p:spPr>
          <a:xfrm>
            <a:off x="8091975" y="0"/>
            <a:ext cx="4017891" cy="6858000"/>
          </a:xfrm>
          <a:custGeom>
            <a:avLst/>
            <a:gdLst/>
            <a:ahLst/>
            <a:cxnLst/>
            <a:rect l="l" t="t" r="r" b="b"/>
            <a:pathLst>
              <a:path w="6026836" h="10287000">
                <a:moveTo>
                  <a:pt x="0" y="0"/>
                </a:moveTo>
                <a:lnTo>
                  <a:pt x="6026836" y="0"/>
                </a:lnTo>
                <a:lnTo>
                  <a:pt x="6026836" y="10287000"/>
                </a:lnTo>
                <a:lnTo>
                  <a:pt x="0" y="10287000"/>
                </a:lnTo>
                <a:lnTo>
                  <a:pt x="0" y="0"/>
                </a:lnTo>
                <a:close/>
              </a:path>
            </a:pathLst>
          </a:custGeom>
          <a:blipFill>
            <a:blip r:embed="rId7"/>
            <a:stretch>
              <a:fillRect l="-133478" r="-22551"/>
            </a:stretch>
          </a:blipFill>
        </p:spPr>
      </p:sp>
      <p:grpSp>
        <p:nvGrpSpPr>
          <p:cNvPr id="15" name="Group 15"/>
          <p:cNvGrpSpPr/>
          <p:nvPr/>
        </p:nvGrpSpPr>
        <p:grpSpPr>
          <a:xfrm>
            <a:off x="8151802" y="463523"/>
            <a:ext cx="3982985" cy="5470504"/>
            <a:chOff x="-210761" y="-47625"/>
            <a:chExt cx="7965970" cy="10941008"/>
          </a:xfrm>
        </p:grpSpPr>
        <p:grpSp>
          <p:nvGrpSpPr>
            <p:cNvPr id="16" name="Group 16"/>
            <p:cNvGrpSpPr/>
            <p:nvPr/>
          </p:nvGrpSpPr>
          <p:grpSpPr>
            <a:xfrm>
              <a:off x="1842672" y="2164865"/>
              <a:ext cx="3979014" cy="1778176"/>
              <a:chOff x="0" y="0"/>
              <a:chExt cx="938242" cy="419290"/>
            </a:xfrm>
          </p:grpSpPr>
          <p:sp>
            <p:nvSpPr>
              <p:cNvPr id="17" name="Freeform 17"/>
              <p:cNvSpPr/>
              <p:nvPr/>
            </p:nvSpPr>
            <p:spPr>
              <a:xfrm>
                <a:off x="0" y="0"/>
                <a:ext cx="938242" cy="419290"/>
              </a:xfrm>
              <a:custGeom>
                <a:avLst/>
                <a:gdLst/>
                <a:ahLst/>
                <a:cxnLst/>
                <a:rect l="l" t="t" r="r" b="b"/>
                <a:pathLst>
                  <a:path w="938242" h="419290">
                    <a:moveTo>
                      <a:pt x="0" y="0"/>
                    </a:moveTo>
                    <a:lnTo>
                      <a:pt x="938242" y="0"/>
                    </a:lnTo>
                    <a:lnTo>
                      <a:pt x="938242" y="419290"/>
                    </a:lnTo>
                    <a:lnTo>
                      <a:pt x="0" y="419290"/>
                    </a:lnTo>
                    <a:close/>
                  </a:path>
                </a:pathLst>
              </a:custGeom>
              <a:solidFill>
                <a:srgbClr val="FFFFFF">
                  <a:alpha val="32941"/>
                </a:srgbClr>
              </a:solidFill>
              <a:ln cap="sq">
                <a:noFill/>
                <a:prstDash val="solid"/>
                <a:miter/>
              </a:ln>
            </p:spPr>
          </p:sp>
          <p:sp>
            <p:nvSpPr>
              <p:cNvPr id="18" name="TextBox 18"/>
              <p:cNvSpPr txBox="1"/>
              <p:nvPr/>
            </p:nvSpPr>
            <p:spPr>
              <a:xfrm>
                <a:off x="0" y="-314325"/>
                <a:ext cx="938242" cy="733615"/>
              </a:xfrm>
              <a:prstGeom prst="rect">
                <a:avLst/>
              </a:prstGeom>
            </p:spPr>
            <p:txBody>
              <a:bodyPr lIns="33867" tIns="33867" rIns="33867" bIns="33867" rtlCol="0" anchor="ctr"/>
              <a:lstStyle/>
              <a:p>
                <a:pPr algn="just">
                  <a:lnSpc>
                    <a:spcPts val="4166"/>
                  </a:lnSpc>
                </a:pPr>
                <a:endParaRPr sz="1200" dirty="0"/>
              </a:p>
            </p:txBody>
          </p:sp>
        </p:grpSp>
        <p:grpSp>
          <p:nvGrpSpPr>
            <p:cNvPr id="19" name="Group 19"/>
            <p:cNvGrpSpPr/>
            <p:nvPr/>
          </p:nvGrpSpPr>
          <p:grpSpPr>
            <a:xfrm>
              <a:off x="1872487" y="9115207"/>
              <a:ext cx="3949198" cy="1778176"/>
              <a:chOff x="0" y="0"/>
              <a:chExt cx="931212" cy="419290"/>
            </a:xfrm>
          </p:grpSpPr>
          <p:sp>
            <p:nvSpPr>
              <p:cNvPr id="20" name="Freeform 20"/>
              <p:cNvSpPr/>
              <p:nvPr/>
            </p:nvSpPr>
            <p:spPr>
              <a:xfrm>
                <a:off x="0" y="0"/>
                <a:ext cx="931212" cy="419290"/>
              </a:xfrm>
              <a:custGeom>
                <a:avLst/>
                <a:gdLst/>
                <a:ahLst/>
                <a:cxnLst/>
                <a:rect l="l" t="t" r="r" b="b"/>
                <a:pathLst>
                  <a:path w="931212" h="419290">
                    <a:moveTo>
                      <a:pt x="0" y="0"/>
                    </a:moveTo>
                    <a:lnTo>
                      <a:pt x="931212" y="0"/>
                    </a:lnTo>
                    <a:lnTo>
                      <a:pt x="931212" y="419290"/>
                    </a:lnTo>
                    <a:lnTo>
                      <a:pt x="0" y="419290"/>
                    </a:lnTo>
                    <a:close/>
                  </a:path>
                </a:pathLst>
              </a:custGeom>
              <a:solidFill>
                <a:srgbClr val="FFFFFF">
                  <a:alpha val="32941"/>
                </a:srgbClr>
              </a:solidFill>
              <a:ln cap="sq">
                <a:noFill/>
                <a:prstDash val="solid"/>
                <a:miter/>
              </a:ln>
            </p:spPr>
          </p:sp>
          <p:sp>
            <p:nvSpPr>
              <p:cNvPr id="21" name="TextBox 21"/>
              <p:cNvSpPr txBox="1"/>
              <p:nvPr/>
            </p:nvSpPr>
            <p:spPr>
              <a:xfrm>
                <a:off x="0" y="-314325"/>
                <a:ext cx="931212" cy="733615"/>
              </a:xfrm>
              <a:prstGeom prst="rect">
                <a:avLst/>
              </a:prstGeom>
            </p:spPr>
            <p:txBody>
              <a:bodyPr lIns="33867" tIns="33867" rIns="33867" bIns="33867" rtlCol="0" anchor="ctr"/>
              <a:lstStyle/>
              <a:p>
                <a:pPr algn="ctr">
                  <a:lnSpc>
                    <a:spcPts val="4166"/>
                  </a:lnSpc>
                </a:pPr>
                <a:endParaRPr sz="1200" dirty="0"/>
              </a:p>
            </p:txBody>
          </p:sp>
        </p:grpSp>
        <p:grpSp>
          <p:nvGrpSpPr>
            <p:cNvPr id="22" name="Group 22"/>
            <p:cNvGrpSpPr/>
            <p:nvPr/>
          </p:nvGrpSpPr>
          <p:grpSpPr>
            <a:xfrm>
              <a:off x="1872487" y="6789864"/>
              <a:ext cx="3949198" cy="1778176"/>
              <a:chOff x="0" y="0"/>
              <a:chExt cx="931212" cy="419290"/>
            </a:xfrm>
          </p:grpSpPr>
          <p:sp>
            <p:nvSpPr>
              <p:cNvPr id="23" name="Freeform 23"/>
              <p:cNvSpPr/>
              <p:nvPr/>
            </p:nvSpPr>
            <p:spPr>
              <a:xfrm>
                <a:off x="0" y="0"/>
                <a:ext cx="931212" cy="419290"/>
              </a:xfrm>
              <a:custGeom>
                <a:avLst/>
                <a:gdLst/>
                <a:ahLst/>
                <a:cxnLst/>
                <a:rect l="l" t="t" r="r" b="b"/>
                <a:pathLst>
                  <a:path w="931212" h="419290">
                    <a:moveTo>
                      <a:pt x="0" y="0"/>
                    </a:moveTo>
                    <a:lnTo>
                      <a:pt x="931212" y="0"/>
                    </a:lnTo>
                    <a:lnTo>
                      <a:pt x="931212" y="419290"/>
                    </a:lnTo>
                    <a:lnTo>
                      <a:pt x="0" y="419290"/>
                    </a:lnTo>
                    <a:close/>
                  </a:path>
                </a:pathLst>
              </a:custGeom>
              <a:solidFill>
                <a:srgbClr val="FFFFFF">
                  <a:alpha val="32941"/>
                </a:srgbClr>
              </a:solidFill>
              <a:ln cap="sq">
                <a:noFill/>
                <a:prstDash val="solid"/>
                <a:miter/>
              </a:ln>
            </p:spPr>
          </p:sp>
          <p:sp>
            <p:nvSpPr>
              <p:cNvPr id="24" name="TextBox 24"/>
              <p:cNvSpPr txBox="1"/>
              <p:nvPr/>
            </p:nvSpPr>
            <p:spPr>
              <a:xfrm>
                <a:off x="0" y="-314325"/>
                <a:ext cx="931212" cy="733615"/>
              </a:xfrm>
              <a:prstGeom prst="rect">
                <a:avLst/>
              </a:prstGeom>
            </p:spPr>
            <p:txBody>
              <a:bodyPr lIns="33867" tIns="33867" rIns="33867" bIns="33867" rtlCol="0" anchor="ctr"/>
              <a:lstStyle/>
              <a:p>
                <a:pPr algn="ctr">
                  <a:lnSpc>
                    <a:spcPts val="4166"/>
                  </a:lnSpc>
                </a:pPr>
                <a:endParaRPr sz="1200" dirty="0"/>
              </a:p>
            </p:txBody>
          </p:sp>
        </p:grpSp>
        <p:grpSp>
          <p:nvGrpSpPr>
            <p:cNvPr id="25" name="Group 25"/>
            <p:cNvGrpSpPr/>
            <p:nvPr/>
          </p:nvGrpSpPr>
          <p:grpSpPr>
            <a:xfrm>
              <a:off x="1872487" y="4418485"/>
              <a:ext cx="3949198" cy="1778176"/>
              <a:chOff x="0" y="0"/>
              <a:chExt cx="931212" cy="419290"/>
            </a:xfrm>
          </p:grpSpPr>
          <p:sp>
            <p:nvSpPr>
              <p:cNvPr id="26" name="Freeform 26"/>
              <p:cNvSpPr/>
              <p:nvPr/>
            </p:nvSpPr>
            <p:spPr>
              <a:xfrm>
                <a:off x="0" y="0"/>
                <a:ext cx="931212" cy="419290"/>
              </a:xfrm>
              <a:custGeom>
                <a:avLst/>
                <a:gdLst/>
                <a:ahLst/>
                <a:cxnLst/>
                <a:rect l="l" t="t" r="r" b="b"/>
                <a:pathLst>
                  <a:path w="931212" h="419290">
                    <a:moveTo>
                      <a:pt x="0" y="0"/>
                    </a:moveTo>
                    <a:lnTo>
                      <a:pt x="931212" y="0"/>
                    </a:lnTo>
                    <a:lnTo>
                      <a:pt x="931212" y="419290"/>
                    </a:lnTo>
                    <a:lnTo>
                      <a:pt x="0" y="419290"/>
                    </a:lnTo>
                    <a:close/>
                  </a:path>
                </a:pathLst>
              </a:custGeom>
              <a:solidFill>
                <a:srgbClr val="FFFFFF">
                  <a:alpha val="31765"/>
                </a:srgbClr>
              </a:solidFill>
              <a:ln cap="sq">
                <a:noFill/>
                <a:prstDash val="solid"/>
                <a:miter/>
              </a:ln>
            </p:spPr>
          </p:sp>
          <p:sp>
            <p:nvSpPr>
              <p:cNvPr id="27" name="TextBox 27"/>
              <p:cNvSpPr txBox="1"/>
              <p:nvPr/>
            </p:nvSpPr>
            <p:spPr>
              <a:xfrm>
                <a:off x="0" y="-314325"/>
                <a:ext cx="931212" cy="733615"/>
              </a:xfrm>
              <a:prstGeom prst="rect">
                <a:avLst/>
              </a:prstGeom>
            </p:spPr>
            <p:txBody>
              <a:bodyPr lIns="33867" tIns="33867" rIns="33867" bIns="33867" rtlCol="0" anchor="ctr"/>
              <a:lstStyle/>
              <a:p>
                <a:pPr algn="ctr">
                  <a:lnSpc>
                    <a:spcPts val="4166"/>
                  </a:lnSpc>
                </a:pPr>
                <a:endParaRPr sz="1200" dirty="0"/>
              </a:p>
            </p:txBody>
          </p:sp>
        </p:grpSp>
        <p:sp>
          <p:nvSpPr>
            <p:cNvPr id="28" name="TextBox 28"/>
            <p:cNvSpPr txBox="1"/>
            <p:nvPr/>
          </p:nvSpPr>
          <p:spPr>
            <a:xfrm>
              <a:off x="2115775" y="3281363"/>
              <a:ext cx="3116646" cy="481158"/>
            </a:xfrm>
            <a:prstGeom prst="rect">
              <a:avLst/>
            </a:prstGeom>
          </p:spPr>
          <p:txBody>
            <a:bodyPr lIns="0" tIns="0" rIns="0" bIns="0" rtlCol="0" anchor="t">
              <a:spAutoFit/>
            </a:bodyPr>
            <a:lstStyle/>
            <a:p>
              <a:pPr algn="ctr">
                <a:lnSpc>
                  <a:spcPts val="2037"/>
                </a:lnSpc>
              </a:pPr>
              <a:r>
                <a:rPr lang="en-US" sz="1455" dirty="0">
                  <a:solidFill>
                    <a:srgbClr val="00436D"/>
                  </a:solidFill>
                  <a:latin typeface="Open Sans Bold"/>
                </a:rPr>
                <a:t>Projects</a:t>
              </a:r>
            </a:p>
          </p:txBody>
        </p:sp>
        <p:sp>
          <p:nvSpPr>
            <p:cNvPr id="29" name="TextBox 29"/>
            <p:cNvSpPr txBox="1"/>
            <p:nvPr/>
          </p:nvSpPr>
          <p:spPr>
            <a:xfrm>
              <a:off x="1872487" y="-47625"/>
              <a:ext cx="3687718" cy="625172"/>
            </a:xfrm>
            <a:prstGeom prst="rect">
              <a:avLst/>
            </a:prstGeom>
          </p:spPr>
          <p:txBody>
            <a:bodyPr lIns="0" tIns="0" rIns="0" bIns="0" rtlCol="0" anchor="t">
              <a:spAutoFit/>
            </a:bodyPr>
            <a:lstStyle/>
            <a:p>
              <a:pPr algn="ctr">
                <a:lnSpc>
                  <a:spcPts val="2643"/>
                </a:lnSpc>
              </a:pPr>
              <a:r>
                <a:rPr lang="en-US" sz="1887" spc="3" dirty="0">
                  <a:solidFill>
                    <a:srgbClr val="00436D"/>
                  </a:solidFill>
                  <a:latin typeface="Open Sans Bold"/>
                </a:rPr>
                <a:t>OUR IMPACT</a:t>
              </a:r>
            </a:p>
          </p:txBody>
        </p:sp>
        <p:sp>
          <p:nvSpPr>
            <p:cNvPr id="30" name="TextBox 30"/>
            <p:cNvSpPr txBox="1"/>
            <p:nvPr/>
          </p:nvSpPr>
          <p:spPr>
            <a:xfrm>
              <a:off x="-210761" y="927911"/>
              <a:ext cx="7965970" cy="1062472"/>
            </a:xfrm>
            <a:prstGeom prst="rect">
              <a:avLst/>
            </a:prstGeom>
          </p:spPr>
          <p:txBody>
            <a:bodyPr lIns="0" tIns="0" rIns="0" bIns="0" rtlCol="0" anchor="t">
              <a:spAutoFit/>
            </a:bodyPr>
            <a:lstStyle/>
            <a:p>
              <a:pPr algn="ctr">
                <a:lnSpc>
                  <a:spcPts val="2176"/>
                </a:lnSpc>
              </a:pPr>
              <a:r>
                <a:rPr lang="en-US" sz="1133" dirty="0">
                  <a:solidFill>
                    <a:srgbClr val="00436D"/>
                  </a:solidFill>
                  <a:latin typeface="Open Sans"/>
                </a:rPr>
                <a:t>We are a frontrunner in the carbon markets with an impeccable track record and a wide buyer network.</a:t>
              </a:r>
            </a:p>
          </p:txBody>
        </p:sp>
        <p:sp>
          <p:nvSpPr>
            <p:cNvPr id="31" name="TextBox 31"/>
            <p:cNvSpPr txBox="1"/>
            <p:nvPr/>
          </p:nvSpPr>
          <p:spPr>
            <a:xfrm>
              <a:off x="2115775" y="2342443"/>
              <a:ext cx="3116646" cy="863826"/>
            </a:xfrm>
            <a:prstGeom prst="rect">
              <a:avLst/>
            </a:prstGeom>
          </p:spPr>
          <p:txBody>
            <a:bodyPr lIns="0" tIns="0" rIns="0" bIns="0" rtlCol="0" anchor="t">
              <a:spAutoFit/>
            </a:bodyPr>
            <a:lstStyle/>
            <a:p>
              <a:pPr algn="ctr">
                <a:lnSpc>
                  <a:spcPts val="3622"/>
                </a:lnSpc>
                <a:spcBef>
                  <a:spcPct val="0"/>
                </a:spcBef>
              </a:pPr>
              <a:r>
                <a:rPr lang="en-US" sz="2587" dirty="0">
                  <a:solidFill>
                    <a:srgbClr val="00436D"/>
                  </a:solidFill>
                  <a:latin typeface="Open Sans Bold"/>
                </a:rPr>
                <a:t>300+</a:t>
              </a:r>
            </a:p>
          </p:txBody>
        </p:sp>
        <p:sp>
          <p:nvSpPr>
            <p:cNvPr id="32" name="TextBox 32"/>
            <p:cNvSpPr txBox="1"/>
            <p:nvPr/>
          </p:nvSpPr>
          <p:spPr>
            <a:xfrm>
              <a:off x="2206861" y="10231707"/>
              <a:ext cx="3116646" cy="481158"/>
            </a:xfrm>
            <a:prstGeom prst="rect">
              <a:avLst/>
            </a:prstGeom>
          </p:spPr>
          <p:txBody>
            <a:bodyPr lIns="0" tIns="0" rIns="0" bIns="0" rtlCol="0" anchor="t">
              <a:spAutoFit/>
            </a:bodyPr>
            <a:lstStyle/>
            <a:p>
              <a:pPr algn="ctr">
                <a:lnSpc>
                  <a:spcPts val="2037"/>
                </a:lnSpc>
              </a:pPr>
              <a:r>
                <a:rPr lang="en-US" sz="1455" dirty="0">
                  <a:solidFill>
                    <a:srgbClr val="00436D"/>
                  </a:solidFill>
                  <a:latin typeface="Open Sans Bold"/>
                </a:rPr>
                <a:t>RE Managed</a:t>
              </a:r>
            </a:p>
          </p:txBody>
        </p:sp>
        <p:sp>
          <p:nvSpPr>
            <p:cNvPr id="33" name="TextBox 33"/>
            <p:cNvSpPr txBox="1"/>
            <p:nvPr/>
          </p:nvSpPr>
          <p:spPr>
            <a:xfrm>
              <a:off x="2145591" y="9292787"/>
              <a:ext cx="3116646" cy="863826"/>
            </a:xfrm>
            <a:prstGeom prst="rect">
              <a:avLst/>
            </a:prstGeom>
          </p:spPr>
          <p:txBody>
            <a:bodyPr lIns="0" tIns="0" rIns="0" bIns="0" rtlCol="0" anchor="t">
              <a:spAutoFit/>
            </a:bodyPr>
            <a:lstStyle/>
            <a:p>
              <a:pPr algn="ctr">
                <a:lnSpc>
                  <a:spcPts val="3622"/>
                </a:lnSpc>
              </a:pPr>
              <a:r>
                <a:rPr lang="en-US" sz="2587" dirty="0">
                  <a:solidFill>
                    <a:srgbClr val="00436D"/>
                  </a:solidFill>
                  <a:latin typeface="Open Sans Bold"/>
                </a:rPr>
                <a:t>15+ GW</a:t>
              </a:r>
            </a:p>
          </p:txBody>
        </p:sp>
        <p:sp>
          <p:nvSpPr>
            <p:cNvPr id="34" name="TextBox 34"/>
            <p:cNvSpPr txBox="1"/>
            <p:nvPr/>
          </p:nvSpPr>
          <p:spPr>
            <a:xfrm>
              <a:off x="1941217" y="7942587"/>
              <a:ext cx="3880470" cy="456408"/>
            </a:xfrm>
            <a:prstGeom prst="rect">
              <a:avLst/>
            </a:prstGeom>
          </p:spPr>
          <p:txBody>
            <a:bodyPr lIns="0" tIns="0" rIns="0" bIns="0" rtlCol="0" anchor="t">
              <a:spAutoFit/>
            </a:bodyPr>
            <a:lstStyle/>
            <a:p>
              <a:pPr>
                <a:lnSpc>
                  <a:spcPts val="1924"/>
                </a:lnSpc>
              </a:pPr>
              <a:r>
                <a:rPr lang="en-US" sz="1374" dirty="0">
                  <a:solidFill>
                    <a:srgbClr val="00436D"/>
                  </a:solidFill>
                  <a:latin typeface="Open Sans Bold"/>
                </a:rPr>
                <a:t>Carbon credits Issued</a:t>
              </a:r>
            </a:p>
          </p:txBody>
        </p:sp>
        <p:sp>
          <p:nvSpPr>
            <p:cNvPr id="35" name="TextBox 35"/>
            <p:cNvSpPr txBox="1"/>
            <p:nvPr/>
          </p:nvSpPr>
          <p:spPr>
            <a:xfrm>
              <a:off x="2145591" y="6967443"/>
              <a:ext cx="3116646" cy="863826"/>
            </a:xfrm>
            <a:prstGeom prst="rect">
              <a:avLst/>
            </a:prstGeom>
          </p:spPr>
          <p:txBody>
            <a:bodyPr lIns="0" tIns="0" rIns="0" bIns="0" rtlCol="0" anchor="t">
              <a:spAutoFit/>
            </a:bodyPr>
            <a:lstStyle/>
            <a:p>
              <a:pPr algn="ctr">
                <a:lnSpc>
                  <a:spcPts val="3622"/>
                </a:lnSpc>
              </a:pPr>
              <a:r>
                <a:rPr lang="en-US" sz="2587" dirty="0">
                  <a:solidFill>
                    <a:srgbClr val="00436D"/>
                  </a:solidFill>
                  <a:latin typeface="Open Sans Bold"/>
                </a:rPr>
                <a:t>18M+</a:t>
              </a:r>
            </a:p>
          </p:txBody>
        </p:sp>
        <p:sp>
          <p:nvSpPr>
            <p:cNvPr id="36" name="TextBox 36"/>
            <p:cNvSpPr txBox="1"/>
            <p:nvPr/>
          </p:nvSpPr>
          <p:spPr>
            <a:xfrm>
              <a:off x="2145591" y="5534983"/>
              <a:ext cx="3116646" cy="481158"/>
            </a:xfrm>
            <a:prstGeom prst="rect">
              <a:avLst/>
            </a:prstGeom>
          </p:spPr>
          <p:txBody>
            <a:bodyPr lIns="0" tIns="0" rIns="0" bIns="0" rtlCol="0" anchor="t">
              <a:spAutoFit/>
            </a:bodyPr>
            <a:lstStyle/>
            <a:p>
              <a:pPr algn="ctr">
                <a:lnSpc>
                  <a:spcPts val="2037"/>
                </a:lnSpc>
              </a:pPr>
              <a:r>
                <a:rPr lang="en-US" sz="1455" dirty="0">
                  <a:solidFill>
                    <a:srgbClr val="00436D"/>
                  </a:solidFill>
                  <a:latin typeface="Open Sans Bold"/>
                </a:rPr>
                <a:t>Countries</a:t>
              </a:r>
            </a:p>
          </p:txBody>
        </p:sp>
        <p:sp>
          <p:nvSpPr>
            <p:cNvPr id="37" name="TextBox 37"/>
            <p:cNvSpPr txBox="1"/>
            <p:nvPr/>
          </p:nvSpPr>
          <p:spPr>
            <a:xfrm>
              <a:off x="2145591" y="4596063"/>
              <a:ext cx="3116646" cy="863826"/>
            </a:xfrm>
            <a:prstGeom prst="rect">
              <a:avLst/>
            </a:prstGeom>
          </p:spPr>
          <p:txBody>
            <a:bodyPr lIns="0" tIns="0" rIns="0" bIns="0" rtlCol="0" anchor="t">
              <a:spAutoFit/>
            </a:bodyPr>
            <a:lstStyle/>
            <a:p>
              <a:pPr algn="ctr">
                <a:lnSpc>
                  <a:spcPts val="3622"/>
                </a:lnSpc>
                <a:spcBef>
                  <a:spcPct val="0"/>
                </a:spcBef>
              </a:pPr>
              <a:r>
                <a:rPr lang="en-US" sz="2587" dirty="0">
                  <a:solidFill>
                    <a:srgbClr val="00436D"/>
                  </a:solidFill>
                  <a:latin typeface="Open Sans Bold"/>
                </a:rPr>
                <a:t>10</a:t>
              </a:r>
            </a:p>
          </p:txBody>
        </p:sp>
      </p:grpSp>
      <p:sp>
        <p:nvSpPr>
          <p:cNvPr id="38" name="TextBox 38"/>
          <p:cNvSpPr txBox="1"/>
          <p:nvPr/>
        </p:nvSpPr>
        <p:spPr>
          <a:xfrm>
            <a:off x="486117" y="1136475"/>
            <a:ext cx="7200000" cy="3659784"/>
          </a:xfrm>
          <a:prstGeom prst="rect">
            <a:avLst/>
          </a:prstGeom>
        </p:spPr>
        <p:txBody>
          <a:bodyPr lIns="0" tIns="0" rIns="0" bIns="0" rtlCol="0" anchor="t">
            <a:spAutoFit/>
          </a:bodyPr>
          <a:lstStyle/>
          <a:p>
            <a:pPr algn="just">
              <a:lnSpc>
                <a:spcPct val="150000"/>
              </a:lnSpc>
            </a:pPr>
            <a:r>
              <a:rPr lang="en-US" sz="1333" dirty="0">
                <a:solidFill>
                  <a:srgbClr val="00436D"/>
                </a:solidFill>
                <a:latin typeface="Open Sans"/>
              </a:rPr>
              <a:t>We are a dynamic team with expertise across sectors, dedicated to driving sustainability and carbon neutrality. With over a decade of experience in the carbon market, our mission is to provide tailored carbon credits and offsetting solutions for businesses and project developers worldwide to achieve their Net-Zero aspirations. </a:t>
            </a:r>
          </a:p>
          <a:p>
            <a:pPr algn="just">
              <a:lnSpc>
                <a:spcPct val="150000"/>
              </a:lnSpc>
            </a:pPr>
            <a:endParaRPr lang="en-US" sz="1333" dirty="0">
              <a:solidFill>
                <a:srgbClr val="00436D"/>
              </a:solidFill>
              <a:latin typeface="Open Sans"/>
            </a:endParaRPr>
          </a:p>
          <a:p>
            <a:pPr algn="just">
              <a:lnSpc>
                <a:spcPct val="150000"/>
              </a:lnSpc>
            </a:pPr>
            <a:r>
              <a:rPr lang="en-US" sz="1333" dirty="0">
                <a:solidFill>
                  <a:srgbClr val="00436D"/>
                </a:solidFill>
                <a:latin typeface="Open Sans"/>
              </a:rPr>
              <a:t>We provide </a:t>
            </a:r>
            <a:r>
              <a:rPr lang="en-US" sz="1333" b="1" dirty="0">
                <a:solidFill>
                  <a:srgbClr val="00436D"/>
                </a:solidFill>
                <a:latin typeface="Open Sans"/>
              </a:rPr>
              <a:t>carbon advisory </a:t>
            </a:r>
            <a:r>
              <a:rPr lang="en-US" sz="1333" dirty="0">
                <a:solidFill>
                  <a:srgbClr val="00436D"/>
                </a:solidFill>
                <a:latin typeface="Open Sans"/>
              </a:rPr>
              <a:t>for </a:t>
            </a:r>
            <a:r>
              <a:rPr lang="en-US" sz="1333" b="1" dirty="0">
                <a:solidFill>
                  <a:srgbClr val="00436D"/>
                </a:solidFill>
                <a:latin typeface="Open Sans"/>
              </a:rPr>
              <a:t>renewable energy projects, implement Nature-based solutions</a:t>
            </a:r>
            <a:r>
              <a:rPr lang="en-US" sz="1333" dirty="0">
                <a:solidFill>
                  <a:srgbClr val="00436D"/>
                </a:solidFill>
                <a:latin typeface="Open Sans"/>
              </a:rPr>
              <a:t>, fostering community development. Our technical advisory services cover </a:t>
            </a:r>
            <a:r>
              <a:rPr lang="en-US" sz="1333" b="1" dirty="0">
                <a:solidFill>
                  <a:srgbClr val="00436D"/>
                </a:solidFill>
                <a:latin typeface="Open Sans"/>
              </a:rPr>
              <a:t>ESDD and ESIA</a:t>
            </a:r>
            <a:r>
              <a:rPr lang="en-US" sz="1333" dirty="0">
                <a:solidFill>
                  <a:srgbClr val="00436D"/>
                </a:solidFill>
                <a:latin typeface="Open Sans"/>
              </a:rPr>
              <a:t>, ensuring that every project meets the highest standards of sustainability. We also provide ESG (Environmental, Social, and Governance) reporting services. Our </a:t>
            </a:r>
            <a:r>
              <a:rPr lang="en-US" sz="1333" b="1" dirty="0">
                <a:solidFill>
                  <a:srgbClr val="00436D"/>
                </a:solidFill>
                <a:latin typeface="Open Sans"/>
              </a:rPr>
              <a:t>ESG</a:t>
            </a:r>
            <a:r>
              <a:rPr lang="en-US" sz="1333" dirty="0">
                <a:solidFill>
                  <a:srgbClr val="00436D"/>
                </a:solidFill>
                <a:latin typeface="Open Sans"/>
              </a:rPr>
              <a:t> services help clients identify and manage risks and opportunities in these areas, ensuring that their businesses are not only sustainable but also socially responsible. We believe sustainability is not just a goal, it is our responsibility. </a:t>
            </a:r>
          </a:p>
        </p:txBody>
      </p:sp>
      <p:grpSp>
        <p:nvGrpSpPr>
          <p:cNvPr id="39" name="Group 39"/>
          <p:cNvGrpSpPr/>
          <p:nvPr/>
        </p:nvGrpSpPr>
        <p:grpSpPr>
          <a:xfrm>
            <a:off x="486117" y="4847632"/>
            <a:ext cx="7200000" cy="405637"/>
            <a:chOff x="0" y="0"/>
            <a:chExt cx="2458668" cy="160252"/>
          </a:xfrm>
        </p:grpSpPr>
        <p:sp>
          <p:nvSpPr>
            <p:cNvPr id="40" name="Freeform 40"/>
            <p:cNvSpPr/>
            <p:nvPr/>
          </p:nvSpPr>
          <p:spPr>
            <a:xfrm>
              <a:off x="0" y="0"/>
              <a:ext cx="2458668" cy="160252"/>
            </a:xfrm>
            <a:custGeom>
              <a:avLst/>
              <a:gdLst/>
              <a:ahLst/>
              <a:cxnLst/>
              <a:rect l="l" t="t" r="r" b="b"/>
              <a:pathLst>
                <a:path w="2458668" h="160252">
                  <a:moveTo>
                    <a:pt x="0" y="0"/>
                  </a:moveTo>
                  <a:lnTo>
                    <a:pt x="2458668" y="0"/>
                  </a:lnTo>
                  <a:lnTo>
                    <a:pt x="2458668" y="160252"/>
                  </a:lnTo>
                  <a:lnTo>
                    <a:pt x="0" y="160252"/>
                  </a:lnTo>
                  <a:close/>
                </a:path>
              </a:pathLst>
            </a:custGeom>
            <a:solidFill>
              <a:srgbClr val="00436D">
                <a:alpha val="16863"/>
              </a:srgbClr>
            </a:solidFill>
          </p:spPr>
        </p:sp>
        <p:sp>
          <p:nvSpPr>
            <p:cNvPr id="41" name="TextBox 41"/>
            <p:cNvSpPr txBox="1"/>
            <p:nvPr/>
          </p:nvSpPr>
          <p:spPr>
            <a:xfrm>
              <a:off x="0" y="-314325"/>
              <a:ext cx="2458668" cy="474577"/>
            </a:xfrm>
            <a:prstGeom prst="rect">
              <a:avLst/>
            </a:prstGeom>
          </p:spPr>
          <p:txBody>
            <a:bodyPr lIns="33867" tIns="33867" rIns="33867" bIns="33867" rtlCol="0" anchor="ctr"/>
            <a:lstStyle/>
            <a:p>
              <a:pPr algn="ctr">
                <a:lnSpc>
                  <a:spcPts val="4166"/>
                </a:lnSpc>
              </a:pPr>
              <a:endParaRPr sz="1200" dirty="0"/>
            </a:p>
          </p:txBody>
        </p:sp>
      </p:grpSp>
      <p:sp>
        <p:nvSpPr>
          <p:cNvPr id="43" name="TextBox 43"/>
          <p:cNvSpPr txBox="1"/>
          <p:nvPr/>
        </p:nvSpPr>
        <p:spPr>
          <a:xfrm>
            <a:off x="11765929" y="6558513"/>
            <a:ext cx="126894" cy="421269"/>
          </a:xfrm>
          <a:prstGeom prst="rect">
            <a:avLst/>
          </a:prstGeom>
        </p:spPr>
        <p:txBody>
          <a:bodyPr lIns="0" tIns="0" rIns="0" bIns="0" rtlCol="0" anchor="t">
            <a:spAutoFit/>
          </a:bodyPr>
          <a:lstStyle/>
          <a:p>
            <a:pPr algn="ctr">
              <a:lnSpc>
                <a:spcPts val="1680"/>
              </a:lnSpc>
              <a:spcBef>
                <a:spcPct val="0"/>
              </a:spcBef>
            </a:pPr>
            <a:r>
              <a:rPr lang="en-US" sz="1200" dirty="0">
                <a:solidFill>
                  <a:srgbClr val="000000"/>
                </a:solidFill>
                <a:latin typeface="Open Sans"/>
              </a:rPr>
              <a:t> 1</a:t>
            </a:r>
          </a:p>
        </p:txBody>
      </p:sp>
      <p:sp>
        <p:nvSpPr>
          <p:cNvPr id="44" name="TextBox 44"/>
          <p:cNvSpPr txBox="1"/>
          <p:nvPr/>
        </p:nvSpPr>
        <p:spPr>
          <a:xfrm>
            <a:off x="715221" y="4936562"/>
            <a:ext cx="6223503" cy="269304"/>
          </a:xfrm>
          <a:prstGeom prst="rect">
            <a:avLst/>
          </a:prstGeom>
        </p:spPr>
        <p:txBody>
          <a:bodyPr lIns="0" tIns="0" rIns="0" bIns="0" rtlCol="0" anchor="t">
            <a:spAutoFit/>
          </a:bodyPr>
          <a:lstStyle/>
          <a:p>
            <a:pPr algn="ctr">
              <a:lnSpc>
                <a:spcPts val="2053"/>
              </a:lnSpc>
            </a:pPr>
            <a:r>
              <a:rPr lang="en-US" sz="1866" spc="3" dirty="0">
                <a:solidFill>
                  <a:srgbClr val="00436D"/>
                </a:solidFill>
                <a:latin typeface="Open Sans Bold"/>
              </a:rPr>
              <a:t>REGISTRIES WE WORK WITH</a:t>
            </a:r>
          </a:p>
        </p:txBody>
      </p:sp>
      <p:grpSp>
        <p:nvGrpSpPr>
          <p:cNvPr id="46" name="Group 10">
            <a:extLst>
              <a:ext uri="{FF2B5EF4-FFF2-40B4-BE49-F238E27FC236}">
                <a16:creationId xmlns:a16="http://schemas.microsoft.com/office/drawing/2014/main" id="{55B7AFF8-7F99-5E47-A3B2-E5CCB76759BB}"/>
              </a:ext>
            </a:extLst>
          </p:cNvPr>
          <p:cNvGrpSpPr/>
          <p:nvPr/>
        </p:nvGrpSpPr>
        <p:grpSpPr>
          <a:xfrm rot="5400000">
            <a:off x="8763000" y="3293950"/>
            <a:ext cx="6858000" cy="270101"/>
            <a:chOff x="0" y="0"/>
            <a:chExt cx="2709333" cy="106707"/>
          </a:xfrm>
        </p:grpSpPr>
        <p:sp>
          <p:nvSpPr>
            <p:cNvPr id="47" name="Freeform 11">
              <a:extLst>
                <a:ext uri="{FF2B5EF4-FFF2-40B4-BE49-F238E27FC236}">
                  <a16:creationId xmlns:a16="http://schemas.microsoft.com/office/drawing/2014/main" id="{54B09637-DD67-7389-0910-4BCF9EA7BB80}"/>
                </a:ext>
              </a:extLst>
            </p:cNvPr>
            <p:cNvSpPr/>
            <p:nvPr/>
          </p:nvSpPr>
          <p:spPr>
            <a:xfrm>
              <a:off x="0" y="0"/>
              <a:ext cx="2709333" cy="106707"/>
            </a:xfrm>
            <a:custGeom>
              <a:avLst/>
              <a:gdLst/>
              <a:ahLst/>
              <a:cxnLst/>
              <a:rect l="l" t="t" r="r" b="b"/>
              <a:pathLst>
                <a:path w="2709333" h="106707">
                  <a:moveTo>
                    <a:pt x="0" y="0"/>
                  </a:moveTo>
                  <a:lnTo>
                    <a:pt x="2709333" y="0"/>
                  </a:lnTo>
                  <a:lnTo>
                    <a:pt x="2709333" y="106707"/>
                  </a:lnTo>
                  <a:lnTo>
                    <a:pt x="0" y="106707"/>
                  </a:lnTo>
                  <a:close/>
                </a:path>
              </a:pathLst>
            </a:custGeom>
            <a:solidFill>
              <a:srgbClr val="00A44D"/>
            </a:solidFill>
          </p:spPr>
        </p:sp>
        <p:sp>
          <p:nvSpPr>
            <p:cNvPr id="48" name="TextBox 12">
              <a:extLst>
                <a:ext uri="{FF2B5EF4-FFF2-40B4-BE49-F238E27FC236}">
                  <a16:creationId xmlns:a16="http://schemas.microsoft.com/office/drawing/2014/main" id="{E2906CDE-7FB1-AC21-B673-E6B557F0BB40}"/>
                </a:ext>
              </a:extLst>
            </p:cNvPr>
            <p:cNvSpPr txBox="1"/>
            <p:nvPr/>
          </p:nvSpPr>
          <p:spPr>
            <a:xfrm>
              <a:off x="0" y="-314325"/>
              <a:ext cx="2709333" cy="421032"/>
            </a:xfrm>
            <a:prstGeom prst="rect">
              <a:avLst/>
            </a:prstGeom>
          </p:spPr>
          <p:txBody>
            <a:bodyPr lIns="33867" tIns="33867" rIns="33867" bIns="33867" rtlCol="0" anchor="ctr"/>
            <a:lstStyle/>
            <a:p>
              <a:pPr algn="ctr">
                <a:lnSpc>
                  <a:spcPts val="4166"/>
                </a:lnSpc>
              </a:pPr>
              <a:endParaRPr sz="1200" dirty="0"/>
            </a:p>
          </p:txBody>
        </p:sp>
      </p:grpSp>
      <p:pic>
        <p:nvPicPr>
          <p:cNvPr id="1026" name="Picture 2" descr="Carbon Disclosure Project - Wikipedia">
            <a:extLst>
              <a:ext uri="{FF2B5EF4-FFF2-40B4-BE49-F238E27FC236}">
                <a16:creationId xmlns:a16="http://schemas.microsoft.com/office/drawing/2014/main" id="{CB56D146-99AF-9B5B-FBEC-246C5DACC8F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96000" y="6056370"/>
            <a:ext cx="1425043" cy="5011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RI - Home">
            <a:extLst>
              <a:ext uri="{FF2B5EF4-FFF2-40B4-BE49-F238E27FC236}">
                <a16:creationId xmlns:a16="http://schemas.microsoft.com/office/drawing/2014/main" id="{8D603820-9AE7-71C0-9853-5B46D865530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65297" y="6018863"/>
            <a:ext cx="601006" cy="60100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nternational Carbon Registry | LinkedIn">
            <a:extLst>
              <a:ext uri="{FF2B5EF4-FFF2-40B4-BE49-F238E27FC236}">
                <a16:creationId xmlns:a16="http://schemas.microsoft.com/office/drawing/2014/main" id="{E5451AA6-C076-68DF-98D7-68352BE4407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14802" b="21948"/>
          <a:stretch/>
        </p:blipFill>
        <p:spPr bwMode="auto">
          <a:xfrm>
            <a:off x="1854615" y="5948797"/>
            <a:ext cx="972533" cy="61512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ercarbono's process for the approval of methodologies under the voluntary  carbon certification programme">
            <a:extLst>
              <a:ext uri="{FF2B5EF4-FFF2-40B4-BE49-F238E27FC236}">
                <a16:creationId xmlns:a16="http://schemas.microsoft.com/office/drawing/2014/main" id="{C0D65263-285C-FC52-970E-6FE8785811F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43912" y="5476660"/>
            <a:ext cx="2042739" cy="367706"/>
          </a:xfrm>
          <a:prstGeom prst="rect">
            <a:avLst/>
          </a:prstGeom>
          <a:noFill/>
          <a:extLst>
            <a:ext uri="{909E8E84-426E-40DD-AFC4-6F175D3DCCD1}">
              <a14:hiddenFill xmlns:a14="http://schemas.microsoft.com/office/drawing/2010/main">
                <a:solidFill>
                  <a:srgbClr val="FFFFFF"/>
                </a:solidFill>
              </a14:hiddenFill>
            </a:ext>
          </a:extLst>
        </p:spPr>
      </p:pic>
      <p:grpSp>
        <p:nvGrpSpPr>
          <p:cNvPr id="56" name="Group 13">
            <a:extLst>
              <a:ext uri="{FF2B5EF4-FFF2-40B4-BE49-F238E27FC236}">
                <a16:creationId xmlns:a16="http://schemas.microsoft.com/office/drawing/2014/main" id="{7D2631AB-3F00-BDBC-F29B-259F59195B24}"/>
              </a:ext>
            </a:extLst>
          </p:cNvPr>
          <p:cNvGrpSpPr/>
          <p:nvPr/>
        </p:nvGrpSpPr>
        <p:grpSpPr>
          <a:xfrm rot="-5400000">
            <a:off x="-989605" y="1982626"/>
            <a:ext cx="1949535" cy="300335"/>
            <a:chOff x="0" y="0"/>
            <a:chExt cx="770187" cy="118651"/>
          </a:xfrm>
        </p:grpSpPr>
        <p:sp>
          <p:nvSpPr>
            <p:cNvPr id="57" name="Freeform 14">
              <a:extLst>
                <a:ext uri="{FF2B5EF4-FFF2-40B4-BE49-F238E27FC236}">
                  <a16:creationId xmlns:a16="http://schemas.microsoft.com/office/drawing/2014/main" id="{B38B2566-B700-F694-73FD-BECEC8DF0111}"/>
                </a:ext>
              </a:extLst>
            </p:cNvPr>
            <p:cNvSpPr/>
            <p:nvPr/>
          </p:nvSpPr>
          <p:spPr>
            <a:xfrm>
              <a:off x="0" y="0"/>
              <a:ext cx="770187" cy="118651"/>
            </a:xfrm>
            <a:custGeom>
              <a:avLst/>
              <a:gdLst/>
              <a:ahLst/>
              <a:cxnLst/>
              <a:rect l="l" t="t" r="r" b="b"/>
              <a:pathLst>
                <a:path w="770187" h="118651">
                  <a:moveTo>
                    <a:pt x="0" y="0"/>
                  </a:moveTo>
                  <a:lnTo>
                    <a:pt x="770187" y="0"/>
                  </a:lnTo>
                  <a:lnTo>
                    <a:pt x="770187" y="118651"/>
                  </a:lnTo>
                  <a:lnTo>
                    <a:pt x="0" y="118651"/>
                  </a:lnTo>
                  <a:close/>
                </a:path>
              </a:pathLst>
            </a:custGeom>
            <a:solidFill>
              <a:srgbClr val="005CAD"/>
            </a:solidFill>
          </p:spPr>
        </p:sp>
        <p:sp>
          <p:nvSpPr>
            <p:cNvPr id="58" name="TextBox 15">
              <a:extLst>
                <a:ext uri="{FF2B5EF4-FFF2-40B4-BE49-F238E27FC236}">
                  <a16:creationId xmlns:a16="http://schemas.microsoft.com/office/drawing/2014/main" id="{70FDC4CF-DA9C-00AA-52F2-520516B92390}"/>
                </a:ext>
              </a:extLst>
            </p:cNvPr>
            <p:cNvSpPr txBox="1"/>
            <p:nvPr/>
          </p:nvSpPr>
          <p:spPr>
            <a:xfrm>
              <a:off x="0" y="-314325"/>
              <a:ext cx="770187" cy="432976"/>
            </a:xfrm>
            <a:prstGeom prst="rect">
              <a:avLst/>
            </a:prstGeom>
          </p:spPr>
          <p:txBody>
            <a:bodyPr lIns="33867" tIns="33867" rIns="33867" bIns="33867" rtlCol="0" anchor="ctr"/>
            <a:lstStyle/>
            <a:p>
              <a:pPr algn="ctr">
                <a:lnSpc>
                  <a:spcPts val="4166"/>
                </a:lnSpc>
              </a:pPr>
              <a:endParaRPr sz="1200" dirty="0"/>
            </a:p>
          </p:txBody>
        </p:sp>
      </p:grpSp>
      <p:pic>
        <p:nvPicPr>
          <p:cNvPr id="8" name="Picture 7">
            <a:extLst>
              <a:ext uri="{FF2B5EF4-FFF2-40B4-BE49-F238E27FC236}">
                <a16:creationId xmlns:a16="http://schemas.microsoft.com/office/drawing/2014/main" id="{12917758-3358-7488-8A4B-20AE349959C6}"/>
              </a:ext>
            </a:extLst>
          </p:cNvPr>
          <p:cNvPicPr>
            <a:picLocks noChangeAspect="1"/>
          </p:cNvPicPr>
          <p:nvPr/>
        </p:nvPicPr>
        <p:blipFill rotWithShape="1">
          <a:blip r:embed="rId12" cstate="print">
            <a:alphaModFix/>
            <a:extLst>
              <a:ext uri="{BEBA8EAE-BF5A-486C-A8C5-ECC9F3942E4B}">
                <a14:imgProps xmlns:a14="http://schemas.microsoft.com/office/drawing/2010/main">
                  <a14:imgLayer r:embed="rId13">
                    <a14:imgEffect>
                      <a14:sharpenSoften amount="50000"/>
                    </a14:imgEffect>
                  </a14:imgLayer>
                </a14:imgProps>
              </a:ext>
              <a:ext uri="{28A0092B-C50C-407E-A947-70E740481C1C}">
                <a14:useLocalDpi xmlns:a14="http://schemas.microsoft.com/office/drawing/2010/main" val="0"/>
              </a:ext>
            </a:extLst>
          </a:blip>
          <a:srcRect l="26278" t="11146" r="26268" b="9193"/>
          <a:stretch/>
        </p:blipFill>
        <p:spPr>
          <a:xfrm>
            <a:off x="4207741" y="5934027"/>
            <a:ext cx="839863" cy="878380"/>
          </a:xfrm>
          <a:prstGeom prst="rect">
            <a:avLst/>
          </a:prstGeom>
        </p:spPr>
      </p:pic>
      <p:sp>
        <p:nvSpPr>
          <p:cNvPr id="11" name="Freeform 13">
            <a:extLst>
              <a:ext uri="{FF2B5EF4-FFF2-40B4-BE49-F238E27FC236}">
                <a16:creationId xmlns:a16="http://schemas.microsoft.com/office/drawing/2014/main" id="{BEF4779F-1151-94BF-1BD6-0AB3131B1F11}"/>
              </a:ext>
            </a:extLst>
          </p:cNvPr>
          <p:cNvSpPr/>
          <p:nvPr/>
        </p:nvSpPr>
        <p:spPr>
          <a:xfrm>
            <a:off x="2565732" y="45593"/>
            <a:ext cx="2092277" cy="700072"/>
          </a:xfrm>
          <a:custGeom>
            <a:avLst/>
            <a:gdLst/>
            <a:ahLst/>
            <a:cxnLst/>
            <a:rect l="l" t="t" r="r" b="b"/>
            <a:pathLst>
              <a:path w="5384724" h="2085964">
                <a:moveTo>
                  <a:pt x="0" y="0"/>
                </a:moveTo>
                <a:lnTo>
                  <a:pt x="5384724" y="0"/>
                </a:lnTo>
                <a:lnTo>
                  <a:pt x="5384724" y="2085964"/>
                </a:lnTo>
                <a:lnTo>
                  <a:pt x="0" y="2085964"/>
                </a:lnTo>
                <a:lnTo>
                  <a:pt x="0" y="0"/>
                </a:lnTo>
                <a:close/>
              </a:path>
            </a:pathLst>
          </a:custGeom>
          <a:blipFill>
            <a:blip r:embed="rId14"/>
            <a:stretch>
              <a:fillRect l="-1135" t="-268" b="-268"/>
            </a:stretch>
          </a:blipFill>
        </p:spPr>
      </p:sp>
      <p:sp>
        <p:nvSpPr>
          <p:cNvPr id="12" name="TextBox 11">
            <a:extLst>
              <a:ext uri="{FF2B5EF4-FFF2-40B4-BE49-F238E27FC236}">
                <a16:creationId xmlns:a16="http://schemas.microsoft.com/office/drawing/2014/main" id="{D4C3CD2C-430E-0CDD-95F9-A769207F76DC}"/>
              </a:ext>
            </a:extLst>
          </p:cNvPr>
          <p:cNvSpPr txBox="1"/>
          <p:nvPr/>
        </p:nvSpPr>
        <p:spPr>
          <a:xfrm>
            <a:off x="2923349" y="800089"/>
            <a:ext cx="1377044" cy="369332"/>
          </a:xfrm>
          <a:prstGeom prst="rect">
            <a:avLst/>
          </a:prstGeom>
          <a:noFill/>
        </p:spPr>
        <p:txBody>
          <a:bodyPr wrap="none" rtlCol="0">
            <a:spAutoFit/>
          </a:bodyPr>
          <a:lstStyle/>
          <a:p>
            <a:r>
              <a:rPr lang="en-IN" dirty="0">
                <a:ln w="0"/>
                <a:solidFill>
                  <a:schemeClr val="accent1"/>
                </a:solidFill>
                <a:effectLst>
                  <a:outerShdw blurRad="38100" dist="19050" dir="2700000" algn="tl" rotWithShape="0">
                    <a:schemeClr val="dk1">
                      <a:alpha val="40000"/>
                    </a:schemeClr>
                  </a:outerShdw>
                </a:effectLst>
              </a:rPr>
              <a:t>Who We 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228600"/>
            <a:ext cx="11064240" cy="640080"/>
          </a:xfrm>
          <a:prstGeom prst="rect">
            <a:avLst/>
          </a:prstGeom>
          <a:noFill/>
          <a:ln/>
        </p:spPr>
        <p:txBody>
          <a:bodyPr wrap="square" lIns="0" tIns="0" rIns="0" bIns="0" rtlCol="0" anchor="ctr"/>
          <a:lstStyle/>
          <a:p>
            <a:pPr marL="0" indent="0">
              <a:buNone/>
            </a:pPr>
            <a:r>
              <a:rPr lang="en-US" sz="3000" b="1" dirty="0">
                <a:solidFill>
                  <a:srgbClr val="2C5F2D"/>
                </a:solidFill>
                <a:latin typeface="Cambria" pitchFamily="34" charset="0"/>
                <a:ea typeface="Cambria" pitchFamily="34" charset="-122"/>
                <a:cs typeface="Cambria" pitchFamily="34" charset="-120"/>
              </a:rPr>
              <a:t>What is Alternate Wetting and Drying (AWD)?</a:t>
            </a:r>
            <a:endParaRPr lang="en-US" sz="3000" dirty="0"/>
          </a:p>
        </p:txBody>
      </p:sp>
      <p:sp>
        <p:nvSpPr>
          <p:cNvPr id="3" name="Text 1"/>
          <p:cNvSpPr/>
          <p:nvPr/>
        </p:nvSpPr>
        <p:spPr>
          <a:xfrm>
            <a:off x="548640" y="1234440"/>
            <a:ext cx="4976671" cy="1554480"/>
          </a:xfrm>
          <a:prstGeom prst="rect">
            <a:avLst/>
          </a:prstGeom>
          <a:noFill/>
          <a:ln/>
        </p:spPr>
        <p:txBody>
          <a:bodyPr wrap="square" lIns="0" tIns="0" rIns="0" bIns="0" rtlCol="0" anchor="t"/>
          <a:lstStyle/>
          <a:p>
            <a:pPr marL="0" indent="0" algn="just">
              <a:lnSpc>
                <a:spcPct val="115000"/>
              </a:lnSpc>
              <a:buNone/>
            </a:pPr>
            <a:r>
              <a:rPr lang="en-US" sz="1350" dirty="0">
                <a:solidFill>
                  <a:srgbClr val="4A4A4A"/>
                </a:solidFill>
                <a:latin typeface="Calibri" pitchFamily="34" charset="0"/>
                <a:ea typeface="Calibri" pitchFamily="34" charset="-122"/>
                <a:cs typeface="Calibri" pitchFamily="34" charset="-120"/>
              </a:rPr>
              <a:t>This project reduces methane (CH4) emissions through improved water management practices involving alternate wetting and drying of paddy fields. </a:t>
            </a:r>
            <a:endParaRPr lang="en-US" sz="1350" dirty="0"/>
          </a:p>
          <a:p>
            <a:pPr marL="0" indent="0" algn="just">
              <a:lnSpc>
                <a:spcPct val="115000"/>
              </a:lnSpc>
              <a:buNone/>
            </a:pPr>
            <a:r>
              <a:rPr lang="en-US" sz="1350" dirty="0">
                <a:solidFill>
                  <a:srgbClr val="4A4A4A"/>
                </a:solidFill>
                <a:latin typeface="Calibri" pitchFamily="34" charset="0"/>
                <a:ea typeface="Calibri" pitchFamily="34" charset="-122"/>
                <a:cs typeface="Calibri" pitchFamily="34" charset="-120"/>
              </a:rPr>
              <a:t>AWD reduces CH4 emissions by up to 48% compared to continuously flooded fields, where high CH4 rates result from anaerobic decomposition of organic matter.</a:t>
            </a:r>
            <a:endParaRPr lang="en-US" sz="1350" dirty="0"/>
          </a:p>
        </p:txBody>
      </p:sp>
      <p:sp>
        <p:nvSpPr>
          <p:cNvPr id="4" name="Shape 2"/>
          <p:cNvSpPr/>
          <p:nvPr/>
        </p:nvSpPr>
        <p:spPr>
          <a:xfrm>
            <a:off x="548640" y="2926080"/>
            <a:ext cx="4937760" cy="3383280"/>
          </a:xfrm>
          <a:prstGeom prst="roundRect">
            <a:avLst>
              <a:gd name="adj" fmla="val 2162"/>
            </a:avLst>
          </a:prstGeom>
          <a:solidFill>
            <a:srgbClr val="F5F5F5"/>
          </a:solidFill>
          <a:ln/>
          <a:effectLst>
            <a:outerShdw blurRad="38100" dist="25400" dir="2700000" algn="bl" rotWithShape="0">
              <a:srgbClr val="000000">
                <a:alpha val="10000"/>
              </a:srgbClr>
            </a:outerShdw>
          </a:effectLst>
        </p:spPr>
      </p:sp>
      <p:sp>
        <p:nvSpPr>
          <p:cNvPr id="5" name="Shape 3"/>
          <p:cNvSpPr/>
          <p:nvPr/>
        </p:nvSpPr>
        <p:spPr>
          <a:xfrm>
            <a:off x="777240" y="3154680"/>
            <a:ext cx="411480" cy="411480"/>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dirty="0"/>
          </a:p>
        </p:txBody>
      </p:sp>
      <p:pic>
        <p:nvPicPr>
          <p:cNvPr id="6" name="Image 0" descr="preencoded.png"/>
          <p:cNvPicPr>
            <a:picLocks noChangeAspect="1"/>
          </p:cNvPicPr>
          <p:nvPr/>
        </p:nvPicPr>
        <p:blipFill>
          <a:blip r:embed="rId3"/>
          <a:stretch>
            <a:fillRect/>
          </a:stretch>
        </p:blipFill>
        <p:spPr>
          <a:xfrm>
            <a:off x="863651" y="3241091"/>
            <a:ext cx="238658" cy="238658"/>
          </a:xfrm>
          <a:prstGeom prst="rect">
            <a:avLst/>
          </a:prstGeom>
        </p:spPr>
      </p:pic>
      <p:sp>
        <p:nvSpPr>
          <p:cNvPr id="7" name="Text 4"/>
          <p:cNvSpPr/>
          <p:nvPr/>
        </p:nvSpPr>
        <p:spPr>
          <a:xfrm>
            <a:off x="1325880" y="3154680"/>
            <a:ext cx="4937760" cy="411480"/>
          </a:xfrm>
          <a:prstGeom prst="rect">
            <a:avLst/>
          </a:prstGeom>
          <a:noFill/>
          <a:ln/>
        </p:spPr>
        <p:txBody>
          <a:bodyPr wrap="square" lIns="0" tIns="0" rIns="0" bIns="0" rtlCol="0" anchor="ctr"/>
          <a:lstStyle/>
          <a:p>
            <a:pPr marL="0" indent="0">
              <a:buNone/>
            </a:pPr>
            <a:r>
              <a:rPr lang="en-US" sz="1600" b="1" dirty="0">
                <a:solidFill>
                  <a:srgbClr val="1E3320"/>
                </a:solidFill>
                <a:latin typeface="Calibri" pitchFamily="34" charset="0"/>
                <a:ea typeface="Calibri" pitchFamily="34" charset="-122"/>
                <a:cs typeface="Calibri" pitchFamily="34" charset="-120"/>
              </a:rPr>
              <a:t>The AWD water tube</a:t>
            </a:r>
            <a:endParaRPr lang="en-US" sz="1600" dirty="0"/>
          </a:p>
        </p:txBody>
      </p:sp>
      <p:sp>
        <p:nvSpPr>
          <p:cNvPr id="8" name="Text 5"/>
          <p:cNvSpPr/>
          <p:nvPr/>
        </p:nvSpPr>
        <p:spPr>
          <a:xfrm>
            <a:off x="777240" y="3657600"/>
            <a:ext cx="4534062" cy="2560320"/>
          </a:xfrm>
          <a:prstGeom prst="rect">
            <a:avLst/>
          </a:prstGeom>
          <a:noFill/>
          <a:ln/>
        </p:spPr>
        <p:txBody>
          <a:bodyPr wrap="square" lIns="0" tIns="0" rIns="0" bIns="0" rtlCol="0" anchor="t"/>
          <a:lstStyle/>
          <a:p>
            <a:pPr marL="342900" indent="-342900">
              <a:lnSpc>
                <a:spcPct val="105000"/>
              </a:lnSpc>
              <a:spcAft>
                <a:spcPts val="600"/>
              </a:spcAft>
              <a:buSzPct val="100000"/>
              <a:buChar char="•"/>
            </a:pPr>
            <a:r>
              <a:rPr lang="en-US" sz="1150" dirty="0">
                <a:solidFill>
                  <a:srgbClr val="4A4A4A"/>
                </a:solidFill>
                <a:latin typeface="Calibri" pitchFamily="34" charset="0"/>
                <a:ea typeface="Calibri" pitchFamily="34" charset="-122"/>
                <a:cs typeface="Calibri" pitchFamily="34" charset="-120"/>
              </a:rPr>
              <a:t>A 30 cm perforated plastic or bamboo pipe installed vertically in the paddy field to monitor water levels.</a:t>
            </a:r>
            <a:endParaRPr lang="en-US" sz="1150" dirty="0"/>
          </a:p>
          <a:p>
            <a:pPr marL="342900" indent="-342900">
              <a:lnSpc>
                <a:spcPct val="105000"/>
              </a:lnSpc>
              <a:spcAft>
                <a:spcPts val="600"/>
              </a:spcAft>
              <a:buSzPct val="100000"/>
              <a:buChar char="•"/>
            </a:pPr>
            <a:r>
              <a:rPr lang="en-US" sz="1150" dirty="0">
                <a:solidFill>
                  <a:srgbClr val="4A4A4A"/>
                </a:solidFill>
                <a:latin typeface="Calibri" pitchFamily="34" charset="0"/>
                <a:ea typeface="Calibri" pitchFamily="34" charset="-122"/>
                <a:cs typeface="Calibri" pitchFamily="34" charset="-120"/>
              </a:rPr>
              <a:t>About half the tube sits below the soil surface; the rest protrudes above ground for easy observation.</a:t>
            </a:r>
            <a:endParaRPr lang="en-US" sz="1150" dirty="0"/>
          </a:p>
          <a:p>
            <a:pPr marL="342900" indent="-342900">
              <a:lnSpc>
                <a:spcPct val="105000"/>
              </a:lnSpc>
              <a:spcAft>
                <a:spcPts val="600"/>
              </a:spcAft>
              <a:buSzPct val="100000"/>
              <a:buChar char="•"/>
            </a:pPr>
            <a:r>
              <a:rPr lang="en-US" sz="1150" dirty="0">
                <a:solidFill>
                  <a:srgbClr val="4A4A4A"/>
                </a:solidFill>
                <a:latin typeface="Calibri" pitchFamily="34" charset="0"/>
                <a:ea typeface="Calibri" pitchFamily="34" charset="-122"/>
                <a:cs typeface="Calibri" pitchFamily="34" charset="-120"/>
              </a:rPr>
              <a:t>Placed near a field bund at a representative location, with perforations allowing free water movement for accurate level readings.</a:t>
            </a:r>
            <a:endParaRPr lang="en-US" sz="1150" dirty="0"/>
          </a:p>
          <a:p>
            <a:pPr marL="342900" indent="-342900">
              <a:lnSpc>
                <a:spcPct val="105000"/>
              </a:lnSpc>
              <a:spcAft>
                <a:spcPts val="600"/>
              </a:spcAft>
              <a:buSzPct val="100000"/>
              <a:buChar char="•"/>
            </a:pPr>
            <a:r>
              <a:rPr lang="en-US" sz="1150" dirty="0">
                <a:solidFill>
                  <a:srgbClr val="4A4A4A"/>
                </a:solidFill>
                <a:latin typeface="Calibri" pitchFamily="34" charset="0"/>
                <a:ea typeface="Calibri" pitchFamily="34" charset="-122"/>
                <a:cs typeface="Calibri" pitchFamily="34" charset="-120"/>
              </a:rPr>
              <a:t>Farmers use the tube to decide when irrigation should be withheld and resumed under AWD practice.</a:t>
            </a:r>
            <a:endParaRPr lang="en-US" sz="1150" dirty="0"/>
          </a:p>
        </p:txBody>
      </p:sp>
      <p:sp>
        <p:nvSpPr>
          <p:cNvPr id="10" name="Shape 6"/>
          <p:cNvSpPr/>
          <p:nvPr/>
        </p:nvSpPr>
        <p:spPr>
          <a:xfrm>
            <a:off x="5872912" y="4131652"/>
            <a:ext cx="5770448" cy="2226729"/>
          </a:xfrm>
          <a:prstGeom prst="roundRect">
            <a:avLst>
              <a:gd name="adj" fmla="val 3019"/>
            </a:avLst>
          </a:prstGeom>
          <a:solidFill>
            <a:srgbClr val="2C5F2D"/>
          </a:solidFill>
          <a:ln/>
          <a:effectLst>
            <a:outerShdw blurRad="38100" dist="25400" dir="2700000" algn="bl" rotWithShape="0">
              <a:srgbClr val="000000">
                <a:alpha val="12000"/>
              </a:srgbClr>
            </a:outerShdw>
          </a:effectLst>
        </p:spPr>
      </p:sp>
      <p:sp>
        <p:nvSpPr>
          <p:cNvPr id="11" name="Text 7"/>
          <p:cNvSpPr/>
          <p:nvPr/>
        </p:nvSpPr>
        <p:spPr>
          <a:xfrm>
            <a:off x="6166688" y="4194135"/>
            <a:ext cx="4297680" cy="36576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SDG impacts</a:t>
            </a:r>
            <a:endParaRPr lang="en-US" sz="1500" dirty="0"/>
          </a:p>
        </p:txBody>
      </p:sp>
      <p:sp>
        <p:nvSpPr>
          <p:cNvPr id="12" name="Text 8"/>
          <p:cNvSpPr/>
          <p:nvPr/>
        </p:nvSpPr>
        <p:spPr>
          <a:xfrm>
            <a:off x="6080760" y="4630366"/>
            <a:ext cx="3703320" cy="1691640"/>
          </a:xfrm>
          <a:prstGeom prst="rect">
            <a:avLst/>
          </a:prstGeom>
          <a:noFill/>
          <a:ln/>
        </p:spPr>
        <p:txBody>
          <a:bodyPr wrap="square" lIns="0" tIns="0" rIns="0" bIns="0" rtlCol="0" anchor="t"/>
          <a:lstStyle/>
          <a:p>
            <a:pPr marL="342900" indent="-342900">
              <a:lnSpc>
                <a:spcPct val="110000"/>
              </a:lnSpc>
              <a:spcAft>
                <a:spcPts val="600"/>
              </a:spcAft>
              <a:buSzPct val="100000"/>
              <a:buChar char="•"/>
            </a:pPr>
            <a:r>
              <a:rPr lang="en-US" sz="1200" dirty="0">
                <a:solidFill>
                  <a:srgbClr val="DDEBD5"/>
                </a:solidFill>
                <a:latin typeface="Calibri" pitchFamily="34" charset="0"/>
                <a:ea typeface="Calibri" pitchFamily="34" charset="-122"/>
                <a:cs typeface="Calibri" pitchFamily="34" charset="-120"/>
              </a:rPr>
              <a:t>Increased land productivity, raising farmer incomes over the project lifetime</a:t>
            </a:r>
            <a:endParaRPr lang="en-US" sz="1200" dirty="0"/>
          </a:p>
          <a:p>
            <a:pPr marL="342900" indent="-342900">
              <a:lnSpc>
                <a:spcPct val="110000"/>
              </a:lnSpc>
              <a:spcAft>
                <a:spcPts val="600"/>
              </a:spcAft>
              <a:buSzPct val="100000"/>
              <a:buChar char="•"/>
            </a:pPr>
            <a:r>
              <a:rPr lang="en-US" sz="1200" dirty="0">
                <a:solidFill>
                  <a:srgbClr val="DDEBD5"/>
                </a:solidFill>
                <a:latin typeface="Calibri" pitchFamily="34" charset="0"/>
                <a:ea typeface="Calibri" pitchFamily="34" charset="-122"/>
                <a:cs typeface="Calibri" pitchFamily="34" charset="-120"/>
              </a:rPr>
              <a:t>Local employment generated through project activities</a:t>
            </a:r>
            <a:endParaRPr lang="en-US" sz="1200" dirty="0"/>
          </a:p>
          <a:p>
            <a:pPr marL="342900" indent="-342900">
              <a:lnSpc>
                <a:spcPct val="110000"/>
              </a:lnSpc>
              <a:spcAft>
                <a:spcPts val="600"/>
              </a:spcAft>
              <a:buSzPct val="100000"/>
              <a:buChar char="•"/>
            </a:pPr>
            <a:r>
              <a:rPr lang="en-US" sz="1200" dirty="0">
                <a:solidFill>
                  <a:srgbClr val="DDEBD5"/>
                </a:solidFill>
                <a:latin typeface="Calibri" pitchFamily="34" charset="0"/>
                <a:ea typeface="Calibri" pitchFamily="34" charset="-122"/>
                <a:cs typeface="Calibri" pitchFamily="34" charset="-120"/>
              </a:rPr>
              <a:t>Direct and measurable improvement in farmer income</a:t>
            </a:r>
            <a:endParaRPr lang="en-US" sz="1200" dirty="0"/>
          </a:p>
        </p:txBody>
      </p:sp>
      <p:sp>
        <p:nvSpPr>
          <p:cNvPr id="13" name="Shape 9"/>
          <p:cNvSpPr/>
          <p:nvPr/>
        </p:nvSpPr>
        <p:spPr>
          <a:xfrm>
            <a:off x="10163568" y="4993556"/>
            <a:ext cx="502920" cy="502920"/>
          </a:xfrm>
          <a:prstGeom prst="ellipse">
            <a:avLst/>
          </a:prstGeom>
          <a:solidFill>
            <a:srgbClr val="97BC62"/>
          </a:solidFill>
          <a:ln/>
        </p:spPr>
      </p:sp>
      <p:pic>
        <p:nvPicPr>
          <p:cNvPr id="14" name="Image 2" descr="preencoded.png"/>
          <p:cNvPicPr>
            <a:picLocks noChangeAspect="1"/>
          </p:cNvPicPr>
          <p:nvPr/>
        </p:nvPicPr>
        <p:blipFill>
          <a:blip r:embed="rId4"/>
          <a:stretch>
            <a:fillRect/>
          </a:stretch>
        </p:blipFill>
        <p:spPr>
          <a:xfrm>
            <a:off x="10269181" y="5104540"/>
            <a:ext cx="291694" cy="291694"/>
          </a:xfrm>
          <a:prstGeom prst="rect">
            <a:avLst/>
          </a:prstGeom>
        </p:spPr>
      </p:pic>
      <p:pic>
        <p:nvPicPr>
          <p:cNvPr id="16" name="Picture 15">
            <a:extLst>
              <a:ext uri="{FF2B5EF4-FFF2-40B4-BE49-F238E27FC236}">
                <a16:creationId xmlns:a16="http://schemas.microsoft.com/office/drawing/2014/main" id="{1456B5A1-96B0-2E85-55FD-F2BE5FE46C74}"/>
              </a:ext>
            </a:extLst>
          </p:cNvPr>
          <p:cNvPicPr>
            <a:picLocks noChangeAspect="1"/>
          </p:cNvPicPr>
          <p:nvPr/>
        </p:nvPicPr>
        <p:blipFill>
          <a:blip r:embed="rId5"/>
          <a:stretch>
            <a:fillRect/>
          </a:stretch>
        </p:blipFill>
        <p:spPr>
          <a:xfrm>
            <a:off x="5879560" y="922383"/>
            <a:ext cx="5733320" cy="3033754"/>
          </a:xfrm>
          <a:prstGeom prst="rect">
            <a:avLst/>
          </a:prstGeom>
          <a:ln>
            <a:noFill/>
          </a:ln>
          <a:effectLst>
            <a:outerShdw blurRad="190500" algn="tl" rotWithShape="0">
              <a:srgbClr val="000000">
                <a:alpha val="70000"/>
              </a:srgbClr>
            </a:outerShdw>
          </a:effectLst>
        </p:spPr>
      </p:pic>
      <p:sp>
        <p:nvSpPr>
          <p:cNvPr id="17" name="TextBox 16">
            <a:extLst>
              <a:ext uri="{FF2B5EF4-FFF2-40B4-BE49-F238E27FC236}">
                <a16:creationId xmlns:a16="http://schemas.microsoft.com/office/drawing/2014/main" id="{BCC3DC2B-56D0-637C-A0C7-43C9C1843488}"/>
              </a:ext>
            </a:extLst>
          </p:cNvPr>
          <p:cNvSpPr txBox="1"/>
          <p:nvPr/>
        </p:nvSpPr>
        <p:spPr>
          <a:xfrm>
            <a:off x="5888964" y="3694527"/>
            <a:ext cx="1633275" cy="261610"/>
          </a:xfrm>
          <a:prstGeom prst="rect">
            <a:avLst/>
          </a:prstGeom>
          <a:noFill/>
        </p:spPr>
        <p:txBody>
          <a:bodyPr wrap="square" rtlCol="0">
            <a:spAutoFit/>
          </a:bodyPr>
          <a:lstStyle/>
          <a:p>
            <a:r>
              <a:rPr lang="en-IN" sz="1100" b="1" dirty="0"/>
              <a:t>Lao PDR AWD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11247120" cy="594360"/>
          </a:xfrm>
          <a:prstGeom prst="rect">
            <a:avLst/>
          </a:prstGeom>
          <a:noFill/>
          <a:ln/>
        </p:spPr>
        <p:txBody>
          <a:bodyPr wrap="square" lIns="0" tIns="0" rIns="0" bIns="0" rtlCol="0" anchor="ctr"/>
          <a:lstStyle/>
          <a:p>
            <a:pPr marL="0" indent="0">
              <a:buNone/>
            </a:pPr>
            <a:r>
              <a:rPr lang="en-US" sz="2800" b="1" dirty="0">
                <a:solidFill>
                  <a:srgbClr val="2C5F2D"/>
                </a:solidFill>
                <a:latin typeface="Cambria" pitchFamily="34" charset="0"/>
                <a:ea typeface="Cambria" pitchFamily="34" charset="-122"/>
                <a:cs typeface="Cambria" pitchFamily="34" charset="-120"/>
              </a:rPr>
              <a:t>Project Implementation: Ground Zero Activities</a:t>
            </a:r>
            <a:endParaRPr lang="en-US" sz="2800" dirty="0"/>
          </a:p>
        </p:txBody>
      </p:sp>
      <p:sp>
        <p:nvSpPr>
          <p:cNvPr id="3" name="Text 1"/>
          <p:cNvSpPr/>
          <p:nvPr/>
        </p:nvSpPr>
        <p:spPr>
          <a:xfrm>
            <a:off x="457200" y="804672"/>
            <a:ext cx="11247120" cy="365760"/>
          </a:xfrm>
          <a:prstGeom prst="rect">
            <a:avLst/>
          </a:prstGeom>
          <a:noFill/>
          <a:ln/>
        </p:spPr>
        <p:txBody>
          <a:bodyPr wrap="square" lIns="0" tIns="0" rIns="0" bIns="0" rtlCol="0" anchor="ctr"/>
          <a:lstStyle/>
          <a:p>
            <a:pPr marL="0" indent="0">
              <a:buNone/>
            </a:pPr>
            <a:r>
              <a:rPr lang="en-US" sz="1300" i="1" dirty="0">
                <a:solidFill>
                  <a:srgbClr val="4A4A4A"/>
                </a:solidFill>
                <a:latin typeface="Calibri" pitchFamily="34" charset="0"/>
                <a:ea typeface="Calibri" pitchFamily="34" charset="-122"/>
                <a:cs typeface="Calibri" pitchFamily="34" charset="-120"/>
              </a:rPr>
              <a:t>From site selection through field-level pipe installation</a:t>
            </a:r>
            <a:endParaRPr lang="en-US" sz="1300" dirty="0"/>
          </a:p>
        </p:txBody>
      </p:sp>
      <p:sp>
        <p:nvSpPr>
          <p:cNvPr id="4" name="Shape 2"/>
          <p:cNvSpPr/>
          <p:nvPr/>
        </p:nvSpPr>
        <p:spPr>
          <a:xfrm>
            <a:off x="457200" y="1325880"/>
            <a:ext cx="3606698" cy="1630680"/>
          </a:xfrm>
          <a:prstGeom prst="roundRect">
            <a:avLst>
              <a:gd name="adj" fmla="val 3925"/>
            </a:avLst>
          </a:prstGeom>
          <a:solidFill>
            <a:srgbClr val="F5F5F5"/>
          </a:solidFill>
          <a:ln/>
          <a:effectLst>
            <a:outerShdw blurRad="38100" dist="25400" dir="2700000" algn="bl" rotWithShape="0">
              <a:srgbClr val="000000">
                <a:alpha val="10000"/>
              </a:srgbClr>
            </a:outerShdw>
          </a:effectLst>
        </p:spPr>
      </p:sp>
      <p:sp>
        <p:nvSpPr>
          <p:cNvPr id="5" name="Shape 3"/>
          <p:cNvSpPr/>
          <p:nvPr/>
        </p:nvSpPr>
        <p:spPr>
          <a:xfrm>
            <a:off x="621792" y="1490472"/>
            <a:ext cx="384048" cy="384048"/>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6" name="Image 0" descr="preencoded.png"/>
          <p:cNvPicPr>
            <a:picLocks noChangeAspect="1"/>
          </p:cNvPicPr>
          <p:nvPr/>
        </p:nvPicPr>
        <p:blipFill>
          <a:blip r:embed="rId3"/>
          <a:stretch>
            <a:fillRect/>
          </a:stretch>
        </p:blipFill>
        <p:spPr>
          <a:xfrm>
            <a:off x="702442" y="1571122"/>
            <a:ext cx="222748" cy="222748"/>
          </a:xfrm>
          <a:prstGeom prst="rect">
            <a:avLst/>
          </a:prstGeom>
        </p:spPr>
      </p:pic>
      <p:sp>
        <p:nvSpPr>
          <p:cNvPr id="7" name="Text 4"/>
          <p:cNvSpPr/>
          <p:nvPr/>
        </p:nvSpPr>
        <p:spPr>
          <a:xfrm>
            <a:off x="1115568" y="1472184"/>
            <a:ext cx="2811170" cy="457200"/>
          </a:xfrm>
          <a:prstGeom prst="rect">
            <a:avLst/>
          </a:prstGeom>
          <a:noFill/>
          <a:ln/>
        </p:spPr>
        <p:txBody>
          <a:bodyPr wrap="square" lIns="0" tIns="0" rIns="0" bIns="0" rtlCol="0" anchor="ctr"/>
          <a:lstStyle/>
          <a:p>
            <a:pPr marL="0" indent="0">
              <a:buNone/>
            </a:pPr>
            <a:r>
              <a:rPr lang="en-US" sz="1250" b="1" dirty="0">
                <a:solidFill>
                  <a:srgbClr val="1E3320"/>
                </a:solidFill>
                <a:latin typeface="Calibri" pitchFamily="34" charset="0"/>
                <a:ea typeface="Calibri" pitchFamily="34" charset="-122"/>
                <a:cs typeface="Calibri" pitchFamily="34" charset="-120"/>
              </a:rPr>
              <a:t>1. Project area selection</a:t>
            </a:r>
            <a:endParaRPr lang="en-US" sz="1250" dirty="0"/>
          </a:p>
        </p:txBody>
      </p:sp>
      <p:sp>
        <p:nvSpPr>
          <p:cNvPr id="8" name="Text 5"/>
          <p:cNvSpPr/>
          <p:nvPr/>
        </p:nvSpPr>
        <p:spPr>
          <a:xfrm>
            <a:off x="621792" y="1965960"/>
            <a:ext cx="3277514" cy="853440"/>
          </a:xfrm>
          <a:prstGeom prst="rect">
            <a:avLst/>
          </a:prstGeom>
          <a:noFill/>
          <a:ln/>
        </p:spPr>
        <p:txBody>
          <a:bodyPr wrap="square" lIns="0" tIns="0" rIns="0" bIns="0" rtlCol="0" anchor="t"/>
          <a:lstStyle/>
          <a:p>
            <a:pPr marL="0" indent="0">
              <a:lnSpc>
                <a:spcPct val="105000"/>
              </a:lnSpc>
              <a:buNone/>
            </a:pPr>
            <a:r>
              <a:rPr lang="en-US" sz="1200" dirty="0">
                <a:solidFill>
                  <a:srgbClr val="4A4A4A"/>
                </a:solidFill>
                <a:latin typeface="Calibri" pitchFamily="34" charset="0"/>
                <a:ea typeface="Calibri" pitchFamily="34" charset="-122"/>
                <a:cs typeface="Calibri" pitchFamily="34" charset="-120"/>
              </a:rPr>
              <a:t>Identify double-cropping paddy areas with no change in cropping system in the last 10 years, non-rainfed land with irrigation facilities, and farmer land ownership.</a:t>
            </a:r>
            <a:endParaRPr lang="en-US" sz="1200" dirty="0"/>
          </a:p>
        </p:txBody>
      </p:sp>
      <p:sp>
        <p:nvSpPr>
          <p:cNvPr id="9" name="Shape 6"/>
          <p:cNvSpPr/>
          <p:nvPr/>
        </p:nvSpPr>
        <p:spPr>
          <a:xfrm>
            <a:off x="4292498" y="1325880"/>
            <a:ext cx="3606698" cy="1630680"/>
          </a:xfrm>
          <a:prstGeom prst="roundRect">
            <a:avLst>
              <a:gd name="adj" fmla="val 3925"/>
            </a:avLst>
          </a:prstGeom>
          <a:solidFill>
            <a:srgbClr val="F5F5F5"/>
          </a:solidFill>
          <a:ln/>
          <a:effectLst>
            <a:outerShdw blurRad="38100" dist="25400" dir="2700000" algn="bl" rotWithShape="0">
              <a:srgbClr val="000000">
                <a:alpha val="10000"/>
              </a:srgbClr>
            </a:outerShdw>
          </a:effectLst>
        </p:spPr>
      </p:sp>
      <p:sp>
        <p:nvSpPr>
          <p:cNvPr id="10" name="Shape 7"/>
          <p:cNvSpPr/>
          <p:nvPr/>
        </p:nvSpPr>
        <p:spPr>
          <a:xfrm>
            <a:off x="4457090" y="1490472"/>
            <a:ext cx="384048" cy="384048"/>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11" name="Image 1" descr="preencoded.png"/>
          <p:cNvPicPr>
            <a:picLocks noChangeAspect="1"/>
          </p:cNvPicPr>
          <p:nvPr/>
        </p:nvPicPr>
        <p:blipFill>
          <a:blip r:embed="rId4"/>
          <a:stretch>
            <a:fillRect/>
          </a:stretch>
        </p:blipFill>
        <p:spPr>
          <a:xfrm>
            <a:off x="4537740" y="1571122"/>
            <a:ext cx="222748" cy="222748"/>
          </a:xfrm>
          <a:prstGeom prst="rect">
            <a:avLst/>
          </a:prstGeom>
        </p:spPr>
      </p:pic>
      <p:sp>
        <p:nvSpPr>
          <p:cNvPr id="12" name="Text 8"/>
          <p:cNvSpPr/>
          <p:nvPr/>
        </p:nvSpPr>
        <p:spPr>
          <a:xfrm>
            <a:off x="4950866" y="1472184"/>
            <a:ext cx="2811170" cy="457200"/>
          </a:xfrm>
          <a:prstGeom prst="rect">
            <a:avLst/>
          </a:prstGeom>
          <a:noFill/>
          <a:ln/>
        </p:spPr>
        <p:txBody>
          <a:bodyPr wrap="square" lIns="0" tIns="0" rIns="0" bIns="0" rtlCol="0" anchor="ctr"/>
          <a:lstStyle/>
          <a:p>
            <a:pPr marL="0" indent="0">
              <a:buNone/>
            </a:pPr>
            <a:r>
              <a:rPr lang="en-US" sz="1250" b="1" dirty="0">
                <a:solidFill>
                  <a:srgbClr val="1E3320"/>
                </a:solidFill>
                <a:latin typeface="Calibri" pitchFamily="34" charset="0"/>
                <a:ea typeface="Calibri" pitchFamily="34" charset="-122"/>
                <a:cs typeface="Calibri" pitchFamily="34" charset="-120"/>
              </a:rPr>
              <a:t>2. Baselining &amp; feasibility study</a:t>
            </a:r>
            <a:endParaRPr lang="en-US" sz="1250" dirty="0"/>
          </a:p>
        </p:txBody>
      </p:sp>
      <p:sp>
        <p:nvSpPr>
          <p:cNvPr id="13" name="Text 9"/>
          <p:cNvSpPr/>
          <p:nvPr/>
        </p:nvSpPr>
        <p:spPr>
          <a:xfrm>
            <a:off x="4457090" y="1965960"/>
            <a:ext cx="3277514" cy="853440"/>
          </a:xfrm>
          <a:prstGeom prst="rect">
            <a:avLst/>
          </a:prstGeom>
          <a:noFill/>
          <a:ln/>
        </p:spPr>
        <p:txBody>
          <a:bodyPr wrap="square" lIns="0" tIns="0" rIns="0" bIns="0" rtlCol="0" anchor="t"/>
          <a:lstStyle/>
          <a:p>
            <a:pPr marL="0" indent="0">
              <a:lnSpc>
                <a:spcPct val="105000"/>
              </a:lnSpc>
              <a:buNone/>
            </a:pPr>
            <a:r>
              <a:rPr lang="en-US" sz="1200" dirty="0">
                <a:solidFill>
                  <a:srgbClr val="4A4A4A"/>
                </a:solidFill>
                <a:latin typeface="Calibri" pitchFamily="34" charset="0"/>
                <a:ea typeface="Calibri" pitchFamily="34" charset="-122"/>
                <a:cs typeface="Calibri" pitchFamily="34" charset="-120"/>
              </a:rPr>
              <a:t>Field survey documenting baseline land, water and nutrient management practices, harvesting cycles, and yield data for each farmer and plot.</a:t>
            </a:r>
            <a:endParaRPr lang="en-US" sz="1200" dirty="0"/>
          </a:p>
        </p:txBody>
      </p:sp>
      <p:sp>
        <p:nvSpPr>
          <p:cNvPr id="14" name="Shape 10"/>
          <p:cNvSpPr/>
          <p:nvPr/>
        </p:nvSpPr>
        <p:spPr>
          <a:xfrm>
            <a:off x="8127797" y="1325880"/>
            <a:ext cx="3606698" cy="1630680"/>
          </a:xfrm>
          <a:prstGeom prst="roundRect">
            <a:avLst>
              <a:gd name="adj" fmla="val 3925"/>
            </a:avLst>
          </a:prstGeom>
          <a:solidFill>
            <a:srgbClr val="F5F5F5"/>
          </a:solidFill>
          <a:ln/>
          <a:effectLst>
            <a:outerShdw blurRad="38100" dist="25400" dir="2700000" algn="bl" rotWithShape="0">
              <a:srgbClr val="000000">
                <a:alpha val="10000"/>
              </a:srgbClr>
            </a:outerShdw>
          </a:effectLst>
        </p:spPr>
      </p:sp>
      <p:sp>
        <p:nvSpPr>
          <p:cNvPr id="15" name="Shape 11"/>
          <p:cNvSpPr/>
          <p:nvPr/>
        </p:nvSpPr>
        <p:spPr>
          <a:xfrm>
            <a:off x="8292389" y="1490472"/>
            <a:ext cx="384048" cy="384048"/>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16" name="Image 2" descr="preencoded.png"/>
          <p:cNvPicPr>
            <a:picLocks noChangeAspect="1"/>
          </p:cNvPicPr>
          <p:nvPr/>
        </p:nvPicPr>
        <p:blipFill>
          <a:blip r:embed="rId5"/>
          <a:stretch>
            <a:fillRect/>
          </a:stretch>
        </p:blipFill>
        <p:spPr>
          <a:xfrm>
            <a:off x="8373039" y="1571122"/>
            <a:ext cx="222748" cy="222748"/>
          </a:xfrm>
          <a:prstGeom prst="rect">
            <a:avLst/>
          </a:prstGeom>
        </p:spPr>
      </p:pic>
      <p:sp>
        <p:nvSpPr>
          <p:cNvPr id="17" name="Text 12"/>
          <p:cNvSpPr/>
          <p:nvPr/>
        </p:nvSpPr>
        <p:spPr>
          <a:xfrm>
            <a:off x="8786165" y="1472184"/>
            <a:ext cx="2811170" cy="457200"/>
          </a:xfrm>
          <a:prstGeom prst="rect">
            <a:avLst/>
          </a:prstGeom>
          <a:noFill/>
          <a:ln/>
        </p:spPr>
        <p:txBody>
          <a:bodyPr wrap="square" lIns="0" tIns="0" rIns="0" bIns="0" rtlCol="0" anchor="ctr"/>
          <a:lstStyle/>
          <a:p>
            <a:pPr marL="0" indent="0">
              <a:buNone/>
            </a:pPr>
            <a:r>
              <a:rPr lang="en-US" sz="1250" b="1" dirty="0">
                <a:solidFill>
                  <a:srgbClr val="1E3320"/>
                </a:solidFill>
                <a:latin typeface="Calibri" pitchFamily="34" charset="0"/>
                <a:ea typeface="Calibri" pitchFamily="34" charset="-122"/>
                <a:cs typeface="Calibri" pitchFamily="34" charset="-120"/>
              </a:rPr>
              <a:t>3. Identify ground partner</a:t>
            </a:r>
            <a:endParaRPr lang="en-US" sz="1250" dirty="0"/>
          </a:p>
        </p:txBody>
      </p:sp>
      <p:sp>
        <p:nvSpPr>
          <p:cNvPr id="18" name="Text 13"/>
          <p:cNvSpPr/>
          <p:nvPr/>
        </p:nvSpPr>
        <p:spPr>
          <a:xfrm>
            <a:off x="8292389" y="1965960"/>
            <a:ext cx="3277514" cy="853440"/>
          </a:xfrm>
          <a:prstGeom prst="rect">
            <a:avLst/>
          </a:prstGeom>
          <a:noFill/>
          <a:ln/>
        </p:spPr>
        <p:txBody>
          <a:bodyPr wrap="square" lIns="0" tIns="0" rIns="0" bIns="0" rtlCol="0" anchor="t"/>
          <a:lstStyle/>
          <a:p>
            <a:pPr marL="0" indent="0">
              <a:lnSpc>
                <a:spcPct val="105000"/>
              </a:lnSpc>
              <a:buNone/>
            </a:pPr>
            <a:r>
              <a:rPr lang="en-US" sz="1200" dirty="0">
                <a:solidFill>
                  <a:srgbClr val="4A4A4A"/>
                </a:solidFill>
                <a:latin typeface="Calibri" pitchFamily="34" charset="0"/>
                <a:ea typeface="Calibri" pitchFamily="34" charset="-122"/>
                <a:cs typeface="Calibri" pitchFamily="34" charset="-120"/>
              </a:rPr>
              <a:t>Select NGOs, CBOs, or Farmer Producer Companies with strong local presence, field experience, and a network of staff in interior villages.</a:t>
            </a:r>
            <a:endParaRPr lang="en-US" sz="1200" dirty="0"/>
          </a:p>
        </p:txBody>
      </p:sp>
      <p:sp>
        <p:nvSpPr>
          <p:cNvPr id="19" name="Shape 14"/>
          <p:cNvSpPr/>
          <p:nvPr/>
        </p:nvSpPr>
        <p:spPr>
          <a:xfrm>
            <a:off x="457200" y="3139440"/>
            <a:ext cx="3606698" cy="1630680"/>
          </a:xfrm>
          <a:prstGeom prst="roundRect">
            <a:avLst>
              <a:gd name="adj" fmla="val 3925"/>
            </a:avLst>
          </a:prstGeom>
          <a:solidFill>
            <a:srgbClr val="F5F5F5"/>
          </a:solidFill>
          <a:ln/>
          <a:effectLst>
            <a:outerShdw blurRad="38100" dist="25400" dir="2700000" algn="bl" rotWithShape="0">
              <a:srgbClr val="000000">
                <a:alpha val="10000"/>
              </a:srgbClr>
            </a:outerShdw>
          </a:effectLst>
        </p:spPr>
      </p:sp>
      <p:sp>
        <p:nvSpPr>
          <p:cNvPr id="20" name="Shape 15"/>
          <p:cNvSpPr/>
          <p:nvPr/>
        </p:nvSpPr>
        <p:spPr>
          <a:xfrm>
            <a:off x="621792" y="3304032"/>
            <a:ext cx="384048" cy="384048"/>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21" name="Image 3" descr="preencoded.png"/>
          <p:cNvPicPr>
            <a:picLocks noChangeAspect="1"/>
          </p:cNvPicPr>
          <p:nvPr/>
        </p:nvPicPr>
        <p:blipFill>
          <a:blip r:embed="rId6"/>
          <a:stretch>
            <a:fillRect/>
          </a:stretch>
        </p:blipFill>
        <p:spPr>
          <a:xfrm>
            <a:off x="702442" y="3384682"/>
            <a:ext cx="222748" cy="222748"/>
          </a:xfrm>
          <a:prstGeom prst="rect">
            <a:avLst/>
          </a:prstGeom>
        </p:spPr>
      </p:pic>
      <p:sp>
        <p:nvSpPr>
          <p:cNvPr id="22" name="Text 16"/>
          <p:cNvSpPr/>
          <p:nvPr/>
        </p:nvSpPr>
        <p:spPr>
          <a:xfrm>
            <a:off x="1115568" y="3285744"/>
            <a:ext cx="2811170" cy="457200"/>
          </a:xfrm>
          <a:prstGeom prst="rect">
            <a:avLst/>
          </a:prstGeom>
          <a:noFill/>
          <a:ln/>
        </p:spPr>
        <p:txBody>
          <a:bodyPr wrap="square" lIns="0" tIns="0" rIns="0" bIns="0" rtlCol="0" anchor="ctr"/>
          <a:lstStyle/>
          <a:p>
            <a:pPr marL="0" indent="0">
              <a:buNone/>
            </a:pPr>
            <a:r>
              <a:rPr lang="en-US" sz="1250" b="1" dirty="0">
                <a:solidFill>
                  <a:srgbClr val="1E3320"/>
                </a:solidFill>
                <a:latin typeface="Calibri" pitchFamily="34" charset="0"/>
                <a:ea typeface="Calibri" pitchFamily="34" charset="-122"/>
                <a:cs typeface="Calibri" pitchFamily="34" charset="-120"/>
              </a:rPr>
              <a:t>4. Training &amp; capacity building</a:t>
            </a:r>
            <a:endParaRPr lang="en-US" sz="1250" dirty="0"/>
          </a:p>
        </p:txBody>
      </p:sp>
      <p:sp>
        <p:nvSpPr>
          <p:cNvPr id="23" name="Text 17"/>
          <p:cNvSpPr/>
          <p:nvPr/>
        </p:nvSpPr>
        <p:spPr>
          <a:xfrm>
            <a:off x="621792" y="3779520"/>
            <a:ext cx="3277514" cy="853440"/>
          </a:xfrm>
          <a:prstGeom prst="rect">
            <a:avLst/>
          </a:prstGeom>
          <a:noFill/>
          <a:ln/>
        </p:spPr>
        <p:txBody>
          <a:bodyPr wrap="square" lIns="0" tIns="0" rIns="0" bIns="0" rtlCol="0" anchor="t"/>
          <a:lstStyle/>
          <a:p>
            <a:pPr marL="0" indent="0">
              <a:lnSpc>
                <a:spcPct val="105000"/>
              </a:lnSpc>
              <a:buNone/>
            </a:pPr>
            <a:r>
              <a:rPr lang="en-US" sz="1200" dirty="0">
                <a:solidFill>
                  <a:srgbClr val="4A4A4A"/>
                </a:solidFill>
                <a:latin typeface="Calibri" pitchFamily="34" charset="0"/>
                <a:ea typeface="Calibri" pitchFamily="34" charset="-122"/>
                <a:cs typeface="Calibri" pitchFamily="34" charset="-120"/>
              </a:rPr>
              <a:t>Residential training for field staff covering climate context, digital data entry, field mapping, pipe installation, drying-event monitoring, and farmer engagement.</a:t>
            </a:r>
            <a:endParaRPr lang="en-US" sz="1200" dirty="0"/>
          </a:p>
        </p:txBody>
      </p:sp>
      <p:sp>
        <p:nvSpPr>
          <p:cNvPr id="24" name="Shape 18"/>
          <p:cNvSpPr/>
          <p:nvPr/>
        </p:nvSpPr>
        <p:spPr>
          <a:xfrm>
            <a:off x="4292498" y="3139440"/>
            <a:ext cx="3606698" cy="1630680"/>
          </a:xfrm>
          <a:prstGeom prst="roundRect">
            <a:avLst>
              <a:gd name="adj" fmla="val 3925"/>
            </a:avLst>
          </a:prstGeom>
          <a:solidFill>
            <a:srgbClr val="F5F5F5"/>
          </a:solidFill>
          <a:ln/>
          <a:effectLst>
            <a:outerShdw blurRad="38100" dist="25400" dir="2700000" algn="bl" rotWithShape="0">
              <a:srgbClr val="000000">
                <a:alpha val="10000"/>
              </a:srgbClr>
            </a:outerShdw>
          </a:effectLst>
        </p:spPr>
      </p:sp>
      <p:sp>
        <p:nvSpPr>
          <p:cNvPr id="25" name="Shape 19"/>
          <p:cNvSpPr/>
          <p:nvPr/>
        </p:nvSpPr>
        <p:spPr>
          <a:xfrm>
            <a:off x="4457090" y="3304032"/>
            <a:ext cx="384048" cy="384048"/>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26" name="Image 4" descr="preencoded.png"/>
          <p:cNvPicPr>
            <a:picLocks noChangeAspect="1"/>
          </p:cNvPicPr>
          <p:nvPr/>
        </p:nvPicPr>
        <p:blipFill>
          <a:blip r:embed="rId7"/>
          <a:stretch>
            <a:fillRect/>
          </a:stretch>
        </p:blipFill>
        <p:spPr>
          <a:xfrm>
            <a:off x="4537740" y="3384682"/>
            <a:ext cx="222748" cy="222748"/>
          </a:xfrm>
          <a:prstGeom prst="rect">
            <a:avLst/>
          </a:prstGeom>
        </p:spPr>
      </p:pic>
      <p:sp>
        <p:nvSpPr>
          <p:cNvPr id="27" name="Text 20"/>
          <p:cNvSpPr/>
          <p:nvPr/>
        </p:nvSpPr>
        <p:spPr>
          <a:xfrm>
            <a:off x="4950866" y="3285744"/>
            <a:ext cx="2811170" cy="457200"/>
          </a:xfrm>
          <a:prstGeom prst="rect">
            <a:avLst/>
          </a:prstGeom>
          <a:noFill/>
          <a:ln/>
        </p:spPr>
        <p:txBody>
          <a:bodyPr wrap="square" lIns="0" tIns="0" rIns="0" bIns="0" rtlCol="0" anchor="ctr"/>
          <a:lstStyle/>
          <a:p>
            <a:pPr marL="0" indent="0">
              <a:buNone/>
            </a:pPr>
            <a:r>
              <a:rPr lang="en-US" sz="1250" b="1" dirty="0">
                <a:solidFill>
                  <a:srgbClr val="1E3320"/>
                </a:solidFill>
                <a:latin typeface="Calibri" pitchFamily="34" charset="0"/>
                <a:ea typeface="Calibri" pitchFamily="34" charset="-122"/>
                <a:cs typeface="Calibri" pitchFamily="34" charset="-120"/>
              </a:rPr>
              <a:t>5. Farmer awareness training</a:t>
            </a:r>
            <a:endParaRPr lang="en-US" sz="1250" dirty="0"/>
          </a:p>
        </p:txBody>
      </p:sp>
      <p:sp>
        <p:nvSpPr>
          <p:cNvPr id="28" name="Text 21"/>
          <p:cNvSpPr/>
          <p:nvPr/>
        </p:nvSpPr>
        <p:spPr>
          <a:xfrm>
            <a:off x="4457090" y="3779520"/>
            <a:ext cx="3277514" cy="853440"/>
          </a:xfrm>
          <a:prstGeom prst="rect">
            <a:avLst/>
          </a:prstGeom>
          <a:noFill/>
          <a:ln/>
        </p:spPr>
        <p:txBody>
          <a:bodyPr wrap="square" lIns="0" tIns="0" rIns="0" bIns="0" rtlCol="0" anchor="t"/>
          <a:lstStyle/>
          <a:p>
            <a:pPr marL="0" indent="0">
              <a:lnSpc>
                <a:spcPct val="105000"/>
              </a:lnSpc>
              <a:buNone/>
            </a:pPr>
            <a:r>
              <a:rPr lang="en-US" sz="1200" dirty="0">
                <a:solidFill>
                  <a:srgbClr val="4A4A4A"/>
                </a:solidFill>
                <a:latin typeface="Calibri" pitchFamily="34" charset="0"/>
                <a:ea typeface="Calibri" pitchFamily="34" charset="-122"/>
                <a:cs typeface="Calibri" pitchFamily="34" charset="-120"/>
              </a:rPr>
              <a:t>Village-level meetings to build trust and awareness of AWD among farmers and local stakeholders.</a:t>
            </a:r>
            <a:endParaRPr lang="en-US" sz="1200" dirty="0"/>
          </a:p>
        </p:txBody>
      </p:sp>
      <p:sp>
        <p:nvSpPr>
          <p:cNvPr id="29" name="Shape 22"/>
          <p:cNvSpPr/>
          <p:nvPr/>
        </p:nvSpPr>
        <p:spPr>
          <a:xfrm>
            <a:off x="8127797" y="3139440"/>
            <a:ext cx="3606698" cy="1630680"/>
          </a:xfrm>
          <a:prstGeom prst="roundRect">
            <a:avLst>
              <a:gd name="adj" fmla="val 3925"/>
            </a:avLst>
          </a:prstGeom>
          <a:solidFill>
            <a:srgbClr val="F5F5F5"/>
          </a:solidFill>
          <a:ln/>
          <a:effectLst>
            <a:outerShdw blurRad="38100" dist="25400" dir="2700000" algn="bl" rotWithShape="0">
              <a:srgbClr val="000000">
                <a:alpha val="10000"/>
              </a:srgbClr>
            </a:outerShdw>
          </a:effectLst>
        </p:spPr>
      </p:sp>
      <p:sp>
        <p:nvSpPr>
          <p:cNvPr id="30" name="Shape 23"/>
          <p:cNvSpPr/>
          <p:nvPr/>
        </p:nvSpPr>
        <p:spPr>
          <a:xfrm>
            <a:off x="8292389" y="3304032"/>
            <a:ext cx="384048" cy="384048"/>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31" name="Image 5" descr="preencoded.png"/>
          <p:cNvPicPr>
            <a:picLocks noChangeAspect="1"/>
          </p:cNvPicPr>
          <p:nvPr/>
        </p:nvPicPr>
        <p:blipFill>
          <a:blip r:embed="rId8"/>
          <a:stretch>
            <a:fillRect/>
          </a:stretch>
        </p:blipFill>
        <p:spPr>
          <a:xfrm>
            <a:off x="8373039" y="3384682"/>
            <a:ext cx="222748" cy="222748"/>
          </a:xfrm>
          <a:prstGeom prst="rect">
            <a:avLst/>
          </a:prstGeom>
        </p:spPr>
      </p:pic>
      <p:sp>
        <p:nvSpPr>
          <p:cNvPr id="32" name="Text 24"/>
          <p:cNvSpPr/>
          <p:nvPr/>
        </p:nvSpPr>
        <p:spPr>
          <a:xfrm>
            <a:off x="8786165" y="3285744"/>
            <a:ext cx="2811170" cy="457200"/>
          </a:xfrm>
          <a:prstGeom prst="rect">
            <a:avLst/>
          </a:prstGeom>
          <a:noFill/>
          <a:ln/>
        </p:spPr>
        <p:txBody>
          <a:bodyPr wrap="square" lIns="0" tIns="0" rIns="0" bIns="0" rtlCol="0" anchor="ctr"/>
          <a:lstStyle/>
          <a:p>
            <a:pPr marL="0" indent="0">
              <a:buNone/>
            </a:pPr>
            <a:r>
              <a:rPr lang="en-US" sz="1250" b="1" dirty="0">
                <a:solidFill>
                  <a:srgbClr val="1E3320"/>
                </a:solidFill>
                <a:latin typeface="Calibri" pitchFamily="34" charset="0"/>
                <a:ea typeface="Calibri" pitchFamily="34" charset="-122"/>
                <a:cs typeface="Calibri" pitchFamily="34" charset="-120"/>
              </a:rPr>
              <a:t>6. Stakeholder consultation</a:t>
            </a:r>
            <a:endParaRPr lang="en-US" sz="1250" dirty="0"/>
          </a:p>
        </p:txBody>
      </p:sp>
      <p:sp>
        <p:nvSpPr>
          <p:cNvPr id="33" name="Text 25"/>
          <p:cNvSpPr/>
          <p:nvPr/>
        </p:nvSpPr>
        <p:spPr>
          <a:xfrm>
            <a:off x="8292389" y="3779520"/>
            <a:ext cx="3277514" cy="853440"/>
          </a:xfrm>
          <a:prstGeom prst="rect">
            <a:avLst/>
          </a:prstGeom>
          <a:noFill/>
          <a:ln/>
        </p:spPr>
        <p:txBody>
          <a:bodyPr wrap="square" lIns="0" tIns="0" rIns="0" bIns="0" rtlCol="0" anchor="t"/>
          <a:lstStyle/>
          <a:p>
            <a:pPr marL="0" indent="0">
              <a:lnSpc>
                <a:spcPct val="105000"/>
              </a:lnSpc>
              <a:buNone/>
            </a:pPr>
            <a:r>
              <a:rPr lang="en-US" sz="1200" dirty="0">
                <a:solidFill>
                  <a:srgbClr val="4A4A4A"/>
                </a:solidFill>
                <a:latin typeface="Calibri" pitchFamily="34" charset="0"/>
                <a:ea typeface="Calibri" pitchFamily="34" charset="-122"/>
                <a:cs typeface="Calibri" pitchFamily="34" charset="-120"/>
              </a:rPr>
              <a:t>Pre-listing consultations with government, NGOs, and village governing councils; formal land-tenure agreements and Free, Prior &amp; Informed Consent (FPIC).</a:t>
            </a:r>
            <a:endParaRPr lang="en-US" sz="1200" dirty="0"/>
          </a:p>
        </p:txBody>
      </p:sp>
      <p:sp>
        <p:nvSpPr>
          <p:cNvPr id="34" name="Shape 26"/>
          <p:cNvSpPr/>
          <p:nvPr/>
        </p:nvSpPr>
        <p:spPr>
          <a:xfrm>
            <a:off x="457200" y="4953000"/>
            <a:ext cx="3606698" cy="1630680"/>
          </a:xfrm>
          <a:prstGeom prst="roundRect">
            <a:avLst>
              <a:gd name="adj" fmla="val 3925"/>
            </a:avLst>
          </a:prstGeom>
          <a:solidFill>
            <a:srgbClr val="F5F5F5"/>
          </a:solidFill>
          <a:ln/>
          <a:effectLst>
            <a:outerShdw blurRad="38100" dist="25400" dir="2700000" algn="bl" rotWithShape="0">
              <a:srgbClr val="000000">
                <a:alpha val="10000"/>
              </a:srgbClr>
            </a:outerShdw>
          </a:effectLst>
        </p:spPr>
      </p:sp>
      <p:sp>
        <p:nvSpPr>
          <p:cNvPr id="35" name="Shape 27"/>
          <p:cNvSpPr/>
          <p:nvPr/>
        </p:nvSpPr>
        <p:spPr>
          <a:xfrm>
            <a:off x="621792" y="5117592"/>
            <a:ext cx="384048" cy="384048"/>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36" name="Image 6" descr="preencoded.png"/>
          <p:cNvPicPr>
            <a:picLocks noChangeAspect="1"/>
          </p:cNvPicPr>
          <p:nvPr/>
        </p:nvPicPr>
        <p:blipFill>
          <a:blip r:embed="rId9"/>
          <a:stretch>
            <a:fillRect/>
          </a:stretch>
        </p:blipFill>
        <p:spPr>
          <a:xfrm>
            <a:off x="702442" y="5198242"/>
            <a:ext cx="222748" cy="222748"/>
          </a:xfrm>
          <a:prstGeom prst="rect">
            <a:avLst/>
          </a:prstGeom>
        </p:spPr>
      </p:pic>
      <p:sp>
        <p:nvSpPr>
          <p:cNvPr id="37" name="Text 28"/>
          <p:cNvSpPr/>
          <p:nvPr/>
        </p:nvSpPr>
        <p:spPr>
          <a:xfrm>
            <a:off x="1115568" y="5099304"/>
            <a:ext cx="2811170" cy="457200"/>
          </a:xfrm>
          <a:prstGeom prst="rect">
            <a:avLst/>
          </a:prstGeom>
          <a:noFill/>
          <a:ln/>
        </p:spPr>
        <p:txBody>
          <a:bodyPr wrap="square" lIns="0" tIns="0" rIns="0" bIns="0" rtlCol="0" anchor="ctr"/>
          <a:lstStyle/>
          <a:p>
            <a:pPr marL="0" indent="0">
              <a:buNone/>
            </a:pPr>
            <a:r>
              <a:rPr lang="en-US" sz="1250" b="1" dirty="0">
                <a:solidFill>
                  <a:srgbClr val="1E3320"/>
                </a:solidFill>
                <a:latin typeface="Calibri" pitchFamily="34" charset="0"/>
                <a:ea typeface="Calibri" pitchFamily="34" charset="-122"/>
                <a:cs typeface="Calibri" pitchFamily="34" charset="-120"/>
              </a:rPr>
              <a:t>7. Onboarding of farmers</a:t>
            </a:r>
            <a:endParaRPr lang="en-US" sz="1250" dirty="0"/>
          </a:p>
        </p:txBody>
      </p:sp>
      <p:sp>
        <p:nvSpPr>
          <p:cNvPr id="38" name="Text 29"/>
          <p:cNvSpPr/>
          <p:nvPr/>
        </p:nvSpPr>
        <p:spPr>
          <a:xfrm>
            <a:off x="621792" y="5593080"/>
            <a:ext cx="3277514" cy="853440"/>
          </a:xfrm>
          <a:prstGeom prst="rect">
            <a:avLst/>
          </a:prstGeom>
          <a:noFill/>
          <a:ln/>
        </p:spPr>
        <p:txBody>
          <a:bodyPr wrap="square" lIns="0" tIns="0" rIns="0" bIns="0" rtlCol="0" anchor="t"/>
          <a:lstStyle/>
          <a:p>
            <a:pPr marL="0" indent="0">
              <a:lnSpc>
                <a:spcPct val="105000"/>
              </a:lnSpc>
              <a:buNone/>
            </a:pPr>
            <a:r>
              <a:rPr lang="en-US" sz="1200" dirty="0">
                <a:solidFill>
                  <a:srgbClr val="4A4A4A"/>
                </a:solidFill>
                <a:latin typeface="Calibri" pitchFamily="34" charset="0"/>
                <a:ea typeface="Calibri" pitchFamily="34" charset="-122"/>
                <a:cs typeface="Calibri" pitchFamily="34" charset="-120"/>
              </a:rPr>
              <a:t>Sign contracts, register farmers via mobile app with ID and land documents, and capture crop and land details for validation.</a:t>
            </a:r>
            <a:endParaRPr lang="en-US" sz="1200" dirty="0"/>
          </a:p>
        </p:txBody>
      </p:sp>
      <p:sp>
        <p:nvSpPr>
          <p:cNvPr id="39" name="Shape 30"/>
          <p:cNvSpPr/>
          <p:nvPr/>
        </p:nvSpPr>
        <p:spPr>
          <a:xfrm>
            <a:off x="4292498" y="4953000"/>
            <a:ext cx="3606698" cy="1630680"/>
          </a:xfrm>
          <a:prstGeom prst="roundRect">
            <a:avLst>
              <a:gd name="adj" fmla="val 3925"/>
            </a:avLst>
          </a:prstGeom>
          <a:solidFill>
            <a:srgbClr val="F5F5F5"/>
          </a:solidFill>
          <a:ln/>
          <a:effectLst>
            <a:outerShdw blurRad="38100" dist="25400" dir="2700000" algn="bl" rotWithShape="0">
              <a:srgbClr val="000000">
                <a:alpha val="10000"/>
              </a:srgbClr>
            </a:outerShdw>
          </a:effectLst>
        </p:spPr>
      </p:sp>
      <p:sp>
        <p:nvSpPr>
          <p:cNvPr id="40" name="Shape 31"/>
          <p:cNvSpPr/>
          <p:nvPr/>
        </p:nvSpPr>
        <p:spPr>
          <a:xfrm>
            <a:off x="4457090" y="5117592"/>
            <a:ext cx="384048" cy="384048"/>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41" name="Image 7" descr="preencoded.png"/>
          <p:cNvPicPr>
            <a:picLocks noChangeAspect="1"/>
          </p:cNvPicPr>
          <p:nvPr/>
        </p:nvPicPr>
        <p:blipFill>
          <a:blip r:embed="rId10"/>
          <a:stretch>
            <a:fillRect/>
          </a:stretch>
        </p:blipFill>
        <p:spPr>
          <a:xfrm>
            <a:off x="4537740" y="5198242"/>
            <a:ext cx="222748" cy="222748"/>
          </a:xfrm>
          <a:prstGeom prst="rect">
            <a:avLst/>
          </a:prstGeom>
        </p:spPr>
      </p:pic>
      <p:sp>
        <p:nvSpPr>
          <p:cNvPr id="42" name="Text 32"/>
          <p:cNvSpPr/>
          <p:nvPr/>
        </p:nvSpPr>
        <p:spPr>
          <a:xfrm>
            <a:off x="4950866" y="5099304"/>
            <a:ext cx="2811170" cy="457200"/>
          </a:xfrm>
          <a:prstGeom prst="rect">
            <a:avLst/>
          </a:prstGeom>
          <a:noFill/>
          <a:ln/>
        </p:spPr>
        <p:txBody>
          <a:bodyPr wrap="square" lIns="0" tIns="0" rIns="0" bIns="0" rtlCol="0" anchor="ctr"/>
          <a:lstStyle/>
          <a:p>
            <a:pPr marL="0" indent="0">
              <a:buNone/>
            </a:pPr>
            <a:r>
              <a:rPr lang="en-US" sz="1250" b="1" dirty="0">
                <a:solidFill>
                  <a:srgbClr val="1E3320"/>
                </a:solidFill>
                <a:latin typeface="Calibri" pitchFamily="34" charset="0"/>
                <a:ea typeface="Calibri" pitchFamily="34" charset="-122"/>
                <a:cs typeface="Calibri" pitchFamily="34" charset="-120"/>
              </a:rPr>
              <a:t>8. Training of onboarded farmers</a:t>
            </a:r>
            <a:endParaRPr lang="en-US" sz="1250" dirty="0"/>
          </a:p>
        </p:txBody>
      </p:sp>
      <p:sp>
        <p:nvSpPr>
          <p:cNvPr id="43" name="Text 33"/>
          <p:cNvSpPr/>
          <p:nvPr/>
        </p:nvSpPr>
        <p:spPr>
          <a:xfrm>
            <a:off x="4457090" y="5593080"/>
            <a:ext cx="3277514" cy="853440"/>
          </a:xfrm>
          <a:prstGeom prst="rect">
            <a:avLst/>
          </a:prstGeom>
          <a:noFill/>
          <a:ln/>
        </p:spPr>
        <p:txBody>
          <a:bodyPr wrap="square" lIns="0" tIns="0" rIns="0" bIns="0" rtlCol="0" anchor="t"/>
          <a:lstStyle/>
          <a:p>
            <a:pPr marL="0" indent="0">
              <a:lnSpc>
                <a:spcPct val="105000"/>
              </a:lnSpc>
              <a:buNone/>
            </a:pPr>
            <a:r>
              <a:rPr lang="en-US" sz="1200" dirty="0">
                <a:solidFill>
                  <a:srgbClr val="4A4A4A"/>
                </a:solidFill>
                <a:latin typeface="Calibri" pitchFamily="34" charset="0"/>
                <a:ea typeface="Calibri" pitchFamily="34" charset="-122"/>
                <a:cs typeface="Calibri" pitchFamily="34" charset="-120"/>
              </a:rPr>
              <a:t>Continuous seasonal training to ensure correct implementation of AWD interventions and maximize farmer benefits.</a:t>
            </a:r>
            <a:endParaRPr lang="en-US" sz="1200" dirty="0"/>
          </a:p>
        </p:txBody>
      </p:sp>
      <p:sp>
        <p:nvSpPr>
          <p:cNvPr id="44" name="Shape 34"/>
          <p:cNvSpPr/>
          <p:nvPr/>
        </p:nvSpPr>
        <p:spPr>
          <a:xfrm>
            <a:off x="8127797" y="4953000"/>
            <a:ext cx="3606698" cy="1630680"/>
          </a:xfrm>
          <a:prstGeom prst="roundRect">
            <a:avLst>
              <a:gd name="adj" fmla="val 3925"/>
            </a:avLst>
          </a:prstGeom>
          <a:solidFill>
            <a:srgbClr val="F5F5F5"/>
          </a:solidFill>
          <a:ln/>
          <a:effectLst>
            <a:outerShdw blurRad="38100" dist="25400" dir="2700000" algn="bl" rotWithShape="0">
              <a:srgbClr val="000000">
                <a:alpha val="10000"/>
              </a:srgbClr>
            </a:outerShdw>
          </a:effectLst>
        </p:spPr>
      </p:sp>
      <p:sp>
        <p:nvSpPr>
          <p:cNvPr id="45" name="Shape 35"/>
          <p:cNvSpPr/>
          <p:nvPr/>
        </p:nvSpPr>
        <p:spPr>
          <a:xfrm>
            <a:off x="8292389" y="5117592"/>
            <a:ext cx="384048" cy="384048"/>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46" name="Image 8" descr="preencoded.png"/>
          <p:cNvPicPr>
            <a:picLocks noChangeAspect="1"/>
          </p:cNvPicPr>
          <p:nvPr/>
        </p:nvPicPr>
        <p:blipFill>
          <a:blip r:embed="rId11"/>
          <a:stretch>
            <a:fillRect/>
          </a:stretch>
        </p:blipFill>
        <p:spPr>
          <a:xfrm>
            <a:off x="8373039" y="5198242"/>
            <a:ext cx="222748" cy="222748"/>
          </a:xfrm>
          <a:prstGeom prst="rect">
            <a:avLst/>
          </a:prstGeom>
        </p:spPr>
      </p:pic>
      <p:sp>
        <p:nvSpPr>
          <p:cNvPr id="47" name="Text 36"/>
          <p:cNvSpPr/>
          <p:nvPr/>
        </p:nvSpPr>
        <p:spPr>
          <a:xfrm>
            <a:off x="8786165" y="5099304"/>
            <a:ext cx="2811170" cy="457200"/>
          </a:xfrm>
          <a:prstGeom prst="rect">
            <a:avLst/>
          </a:prstGeom>
          <a:noFill/>
          <a:ln/>
        </p:spPr>
        <p:txBody>
          <a:bodyPr wrap="square" lIns="0" tIns="0" rIns="0" bIns="0" rtlCol="0" anchor="ctr"/>
          <a:lstStyle/>
          <a:p>
            <a:pPr marL="0" indent="0">
              <a:buNone/>
            </a:pPr>
            <a:r>
              <a:rPr lang="en-US" sz="1250" b="1" dirty="0">
                <a:solidFill>
                  <a:srgbClr val="1E3320"/>
                </a:solidFill>
                <a:latin typeface="Calibri" pitchFamily="34" charset="0"/>
                <a:ea typeface="Calibri" pitchFamily="34" charset="-122"/>
                <a:cs typeface="Calibri" pitchFamily="34" charset="-120"/>
              </a:rPr>
              <a:t>9. Procurement &amp; pipe installation</a:t>
            </a:r>
            <a:endParaRPr lang="en-US" sz="1250" dirty="0"/>
          </a:p>
        </p:txBody>
      </p:sp>
      <p:sp>
        <p:nvSpPr>
          <p:cNvPr id="48" name="Text 37"/>
          <p:cNvSpPr/>
          <p:nvPr/>
        </p:nvSpPr>
        <p:spPr>
          <a:xfrm>
            <a:off x="8292389" y="5593080"/>
            <a:ext cx="3277514" cy="853440"/>
          </a:xfrm>
          <a:prstGeom prst="rect">
            <a:avLst/>
          </a:prstGeom>
          <a:noFill/>
          <a:ln/>
        </p:spPr>
        <p:txBody>
          <a:bodyPr wrap="square" lIns="0" tIns="0" rIns="0" bIns="0" rtlCol="0" anchor="t"/>
          <a:lstStyle/>
          <a:p>
            <a:pPr marL="0" indent="0">
              <a:lnSpc>
                <a:spcPct val="105000"/>
              </a:lnSpc>
              <a:buNone/>
            </a:pPr>
            <a:r>
              <a:rPr lang="en-US" sz="1200" dirty="0">
                <a:solidFill>
                  <a:srgbClr val="4A4A4A"/>
                </a:solidFill>
                <a:latin typeface="Calibri" pitchFamily="34" charset="0"/>
                <a:ea typeface="Calibri" pitchFamily="34" charset="-122"/>
                <a:cs typeface="Calibri" pitchFamily="34" charset="-120"/>
              </a:rPr>
              <a:t>Transport perforated pipes, provide them to each farmer, and install with GPS-mapped locations within designated polygon areas.</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96815" y="91991"/>
            <a:ext cx="11247120" cy="594360"/>
          </a:xfrm>
          <a:prstGeom prst="rect">
            <a:avLst/>
          </a:prstGeom>
          <a:noFill/>
          <a:ln/>
        </p:spPr>
        <p:txBody>
          <a:bodyPr wrap="square" lIns="0" tIns="0" rIns="0" bIns="0" rtlCol="0" anchor="ctr"/>
          <a:lstStyle/>
          <a:p>
            <a:pPr marL="0" indent="0">
              <a:buNone/>
            </a:pPr>
            <a:r>
              <a:rPr lang="en-US" sz="2800" b="1" dirty="0">
                <a:solidFill>
                  <a:srgbClr val="2C5F2D"/>
                </a:solidFill>
                <a:latin typeface="Cambria" pitchFamily="34" charset="0"/>
                <a:ea typeface="Cambria" pitchFamily="34" charset="-122"/>
                <a:cs typeface="Cambria" pitchFamily="34" charset="-120"/>
              </a:rPr>
              <a:t>Three-Tier Verification Model</a:t>
            </a:r>
            <a:endParaRPr lang="en-US" sz="2800" dirty="0"/>
          </a:p>
        </p:txBody>
      </p:sp>
      <p:sp>
        <p:nvSpPr>
          <p:cNvPr id="4" name="Shape 2"/>
          <p:cNvSpPr/>
          <p:nvPr/>
        </p:nvSpPr>
        <p:spPr>
          <a:xfrm>
            <a:off x="457200" y="1371600"/>
            <a:ext cx="4846320" cy="5074920"/>
          </a:xfrm>
          <a:prstGeom prst="roundRect">
            <a:avLst>
              <a:gd name="adj" fmla="val 1321"/>
            </a:avLst>
          </a:prstGeom>
          <a:solidFill>
            <a:srgbClr val="F5F5F5"/>
          </a:solidFill>
          <a:ln/>
          <a:effectLst>
            <a:outerShdw blurRad="38100" dist="25400" dir="2700000" algn="bl" rotWithShape="0">
              <a:srgbClr val="000000">
                <a:alpha val="10000"/>
              </a:srgbClr>
            </a:outerShdw>
          </a:effectLst>
        </p:spPr>
      </p:sp>
      <p:sp>
        <p:nvSpPr>
          <p:cNvPr id="5" name="Shape 3"/>
          <p:cNvSpPr/>
          <p:nvPr/>
        </p:nvSpPr>
        <p:spPr>
          <a:xfrm>
            <a:off x="731520" y="1691640"/>
            <a:ext cx="457200" cy="457200"/>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6" name="Image 0" descr="preencoded.png"/>
          <p:cNvPicPr>
            <a:picLocks noChangeAspect="1"/>
          </p:cNvPicPr>
          <p:nvPr/>
        </p:nvPicPr>
        <p:blipFill>
          <a:blip r:embed="rId3"/>
          <a:stretch>
            <a:fillRect/>
          </a:stretch>
        </p:blipFill>
        <p:spPr>
          <a:xfrm>
            <a:off x="827532" y="1787652"/>
            <a:ext cx="265176" cy="265176"/>
          </a:xfrm>
          <a:prstGeom prst="rect">
            <a:avLst/>
          </a:prstGeom>
        </p:spPr>
      </p:pic>
      <p:sp>
        <p:nvSpPr>
          <p:cNvPr id="7" name="Text 4"/>
          <p:cNvSpPr/>
          <p:nvPr/>
        </p:nvSpPr>
        <p:spPr>
          <a:xfrm>
            <a:off x="1353312" y="1645920"/>
            <a:ext cx="3721608" cy="365760"/>
          </a:xfrm>
          <a:prstGeom prst="rect">
            <a:avLst/>
          </a:prstGeom>
          <a:noFill/>
          <a:ln/>
        </p:spPr>
        <p:txBody>
          <a:bodyPr wrap="square" lIns="0" tIns="0" rIns="0" bIns="0" rtlCol="0" anchor="t"/>
          <a:lstStyle/>
          <a:p>
            <a:pPr marL="0" indent="0">
              <a:buNone/>
            </a:pPr>
            <a:r>
              <a:rPr lang="en-US" sz="1400" b="1" dirty="0">
                <a:solidFill>
                  <a:srgbClr val="1E3320"/>
                </a:solidFill>
                <a:latin typeface="Calibri" pitchFamily="34" charset="0"/>
                <a:ea typeface="Calibri" pitchFamily="34" charset="-122"/>
                <a:cs typeface="Calibri" pitchFamily="34" charset="-120"/>
              </a:rPr>
              <a:t>Satellite imagery (SAR + optical)</a:t>
            </a:r>
            <a:endParaRPr lang="en-US" sz="1400" dirty="0"/>
          </a:p>
        </p:txBody>
      </p:sp>
      <p:sp>
        <p:nvSpPr>
          <p:cNvPr id="8" name="Text 5"/>
          <p:cNvSpPr/>
          <p:nvPr/>
        </p:nvSpPr>
        <p:spPr>
          <a:xfrm>
            <a:off x="1353312" y="2039112"/>
            <a:ext cx="3721608" cy="777240"/>
          </a:xfrm>
          <a:prstGeom prst="rect">
            <a:avLst/>
          </a:prstGeom>
          <a:noFill/>
          <a:ln/>
        </p:spPr>
        <p:txBody>
          <a:bodyPr wrap="square" lIns="0" tIns="0" rIns="0" bIns="0" rtlCol="0" anchor="t"/>
          <a:lstStyle/>
          <a:p>
            <a:pPr marL="0" indent="0">
              <a:lnSpc>
                <a:spcPct val="110000"/>
              </a:lnSpc>
              <a:buNone/>
            </a:pPr>
            <a:r>
              <a:rPr lang="en-US" sz="1150" dirty="0">
                <a:solidFill>
                  <a:srgbClr val="4A4A4A"/>
                </a:solidFill>
                <a:latin typeface="Calibri" pitchFamily="34" charset="0"/>
                <a:ea typeface="Calibri" pitchFamily="34" charset="-122"/>
                <a:cs typeface="Calibri" pitchFamily="34" charset="-120"/>
              </a:rPr>
              <a:t>Field boundaries, rice mapping, cropping cycles, and drainage events — cloud-independent.</a:t>
            </a:r>
            <a:endParaRPr lang="en-US" sz="1150" dirty="0"/>
          </a:p>
        </p:txBody>
      </p:sp>
      <p:sp>
        <p:nvSpPr>
          <p:cNvPr id="9" name="Shape 6"/>
          <p:cNvSpPr/>
          <p:nvPr/>
        </p:nvSpPr>
        <p:spPr>
          <a:xfrm>
            <a:off x="725482" y="4270421"/>
            <a:ext cx="457200" cy="457200"/>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10" name="Image 1" descr="preencoded.png"/>
          <p:cNvPicPr>
            <a:picLocks noChangeAspect="1"/>
          </p:cNvPicPr>
          <p:nvPr/>
        </p:nvPicPr>
        <p:blipFill>
          <a:blip r:embed="rId4"/>
          <a:stretch>
            <a:fillRect/>
          </a:stretch>
        </p:blipFill>
        <p:spPr>
          <a:xfrm>
            <a:off x="815455" y="4347972"/>
            <a:ext cx="265176" cy="265176"/>
          </a:xfrm>
          <a:prstGeom prst="rect">
            <a:avLst/>
          </a:prstGeom>
        </p:spPr>
      </p:pic>
      <p:sp>
        <p:nvSpPr>
          <p:cNvPr id="11" name="Text 7"/>
          <p:cNvSpPr/>
          <p:nvPr/>
        </p:nvSpPr>
        <p:spPr>
          <a:xfrm>
            <a:off x="1353312" y="4383424"/>
            <a:ext cx="3721608" cy="365760"/>
          </a:xfrm>
          <a:prstGeom prst="rect">
            <a:avLst/>
          </a:prstGeom>
          <a:noFill/>
          <a:ln/>
        </p:spPr>
        <p:txBody>
          <a:bodyPr wrap="square" lIns="0" tIns="0" rIns="0" bIns="0" rtlCol="0" anchor="t"/>
          <a:lstStyle/>
          <a:p>
            <a:pPr marL="0" indent="0">
              <a:buNone/>
            </a:pPr>
            <a:r>
              <a:rPr lang="en-US" sz="1400" b="1" dirty="0">
                <a:solidFill>
                  <a:srgbClr val="1E3320"/>
                </a:solidFill>
                <a:latin typeface="Calibri" pitchFamily="34" charset="0"/>
                <a:ea typeface="Calibri" pitchFamily="34" charset="-122"/>
                <a:cs typeface="Calibri" pitchFamily="34" charset="-120"/>
              </a:rPr>
              <a:t>IoT water-depth sensors</a:t>
            </a:r>
            <a:endParaRPr lang="en-US" sz="1400" dirty="0"/>
          </a:p>
        </p:txBody>
      </p:sp>
      <p:sp>
        <p:nvSpPr>
          <p:cNvPr id="12" name="Text 8"/>
          <p:cNvSpPr/>
          <p:nvPr/>
        </p:nvSpPr>
        <p:spPr>
          <a:xfrm>
            <a:off x="1353312" y="4781964"/>
            <a:ext cx="3721608" cy="777240"/>
          </a:xfrm>
          <a:prstGeom prst="rect">
            <a:avLst/>
          </a:prstGeom>
          <a:noFill/>
          <a:ln/>
        </p:spPr>
        <p:txBody>
          <a:bodyPr wrap="square" lIns="0" tIns="0" rIns="0" bIns="0" rtlCol="0" anchor="t"/>
          <a:lstStyle/>
          <a:p>
            <a:pPr marL="0" indent="0">
              <a:lnSpc>
                <a:spcPct val="110000"/>
              </a:lnSpc>
              <a:buNone/>
            </a:pPr>
            <a:r>
              <a:rPr lang="en-US" sz="1150" dirty="0">
                <a:solidFill>
                  <a:srgbClr val="4A4A4A"/>
                </a:solidFill>
                <a:latin typeface="Calibri" pitchFamily="34" charset="0"/>
                <a:ea typeface="Calibri" pitchFamily="34" charset="-122"/>
                <a:cs typeface="Calibri" pitchFamily="34" charset="-120"/>
              </a:rPr>
              <a:t>Devices Installed in some places of project area as a sample set; real-time water level data is collected through sensors. Based on Sensor data we refine the error in satellite-based model.  </a:t>
            </a:r>
            <a:endParaRPr lang="en-US" sz="1150" dirty="0"/>
          </a:p>
        </p:txBody>
      </p:sp>
      <p:sp>
        <p:nvSpPr>
          <p:cNvPr id="13" name="Shape 9"/>
          <p:cNvSpPr/>
          <p:nvPr/>
        </p:nvSpPr>
        <p:spPr>
          <a:xfrm>
            <a:off x="721600" y="2686868"/>
            <a:ext cx="457200" cy="457200"/>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14" name="Image 2" descr="preencoded.png"/>
          <p:cNvPicPr>
            <a:picLocks noChangeAspect="1"/>
          </p:cNvPicPr>
          <p:nvPr/>
        </p:nvPicPr>
        <p:blipFill>
          <a:blip r:embed="rId5"/>
          <a:stretch>
            <a:fillRect/>
          </a:stretch>
        </p:blipFill>
        <p:spPr>
          <a:xfrm>
            <a:off x="815455" y="2765887"/>
            <a:ext cx="265176" cy="265176"/>
          </a:xfrm>
          <a:prstGeom prst="rect">
            <a:avLst/>
          </a:prstGeom>
        </p:spPr>
      </p:pic>
      <p:sp>
        <p:nvSpPr>
          <p:cNvPr id="15" name="Text 10"/>
          <p:cNvSpPr/>
          <p:nvPr/>
        </p:nvSpPr>
        <p:spPr>
          <a:xfrm>
            <a:off x="1353312" y="2765887"/>
            <a:ext cx="3721608" cy="365760"/>
          </a:xfrm>
          <a:prstGeom prst="rect">
            <a:avLst/>
          </a:prstGeom>
          <a:noFill/>
          <a:ln/>
        </p:spPr>
        <p:txBody>
          <a:bodyPr wrap="square" lIns="0" tIns="0" rIns="0" bIns="0" rtlCol="0" anchor="t"/>
          <a:lstStyle/>
          <a:p>
            <a:pPr marL="0" indent="0">
              <a:buNone/>
            </a:pPr>
            <a:r>
              <a:rPr lang="en-US" sz="1400" b="1" dirty="0">
                <a:solidFill>
                  <a:srgbClr val="1E3320"/>
                </a:solidFill>
                <a:latin typeface="Calibri" pitchFamily="34" charset="0"/>
                <a:ea typeface="Calibri" pitchFamily="34" charset="-122"/>
                <a:cs typeface="Calibri" pitchFamily="34" charset="-120"/>
              </a:rPr>
              <a:t>Ground-truth data</a:t>
            </a:r>
            <a:endParaRPr lang="en-US" sz="1400" dirty="0"/>
          </a:p>
        </p:txBody>
      </p:sp>
      <p:sp>
        <p:nvSpPr>
          <p:cNvPr id="16" name="Text 11"/>
          <p:cNvSpPr/>
          <p:nvPr/>
        </p:nvSpPr>
        <p:spPr>
          <a:xfrm>
            <a:off x="1353312" y="3136909"/>
            <a:ext cx="3721608" cy="777240"/>
          </a:xfrm>
          <a:prstGeom prst="rect">
            <a:avLst/>
          </a:prstGeom>
          <a:noFill/>
          <a:ln/>
        </p:spPr>
        <p:txBody>
          <a:bodyPr wrap="square" lIns="0" tIns="0" rIns="0" bIns="0" rtlCol="0" anchor="t"/>
          <a:lstStyle/>
          <a:p>
            <a:pPr>
              <a:lnSpc>
                <a:spcPct val="110000"/>
              </a:lnSpc>
            </a:pPr>
            <a:r>
              <a:rPr lang="en-US" sz="1150" dirty="0">
                <a:solidFill>
                  <a:srgbClr val="4A4A4A"/>
                </a:solidFill>
                <a:latin typeface="Calibri" pitchFamily="34" charset="0"/>
                <a:ea typeface="Calibri" pitchFamily="34" charset="-122"/>
                <a:cs typeface="Calibri" pitchFamily="34" charset="-120"/>
              </a:rPr>
              <a:t>Each farmer put his/her entry in logbooks of aeration events. Parallelly the ground team collect the data related to boundary mapping, farmers details, land records etc. through our own mobile application with geofencing authentication feature.</a:t>
            </a:r>
            <a:endParaRPr lang="en-US" sz="1150" dirty="0"/>
          </a:p>
        </p:txBody>
      </p:sp>
      <p:sp>
        <p:nvSpPr>
          <p:cNvPr id="17" name="Shape 12"/>
          <p:cNvSpPr/>
          <p:nvPr/>
        </p:nvSpPr>
        <p:spPr>
          <a:xfrm>
            <a:off x="731520" y="5687568"/>
            <a:ext cx="4297680" cy="960120"/>
          </a:xfrm>
          <a:prstGeom prst="roundRect">
            <a:avLst>
              <a:gd name="adj" fmla="val 5714"/>
            </a:avLst>
          </a:prstGeom>
          <a:solidFill>
            <a:srgbClr val="FFFFFF"/>
          </a:solidFill>
          <a:ln w="12700">
            <a:solidFill>
              <a:srgbClr val="97BC62"/>
            </a:solidFill>
            <a:prstDash val="solid"/>
          </a:ln>
        </p:spPr>
      </p:sp>
      <p:sp>
        <p:nvSpPr>
          <p:cNvPr id="18" name="Text 13"/>
          <p:cNvSpPr/>
          <p:nvPr/>
        </p:nvSpPr>
        <p:spPr>
          <a:xfrm>
            <a:off x="935362" y="5769864"/>
            <a:ext cx="3931920" cy="777240"/>
          </a:xfrm>
          <a:prstGeom prst="rect">
            <a:avLst/>
          </a:prstGeom>
          <a:noFill/>
          <a:ln/>
        </p:spPr>
        <p:txBody>
          <a:bodyPr wrap="square" lIns="0" tIns="0" rIns="0" bIns="0" rtlCol="0" anchor="ctr"/>
          <a:lstStyle/>
          <a:p>
            <a:pPr marL="0" indent="0">
              <a:lnSpc>
                <a:spcPct val="115000"/>
              </a:lnSpc>
              <a:buNone/>
            </a:pPr>
            <a:r>
              <a:rPr lang="en-US" sz="1200" b="1" dirty="0">
                <a:solidFill>
                  <a:srgbClr val="2C5F2D"/>
                </a:solidFill>
                <a:latin typeface="Calibri" pitchFamily="34" charset="0"/>
                <a:ea typeface="Calibri" pitchFamily="34" charset="-122"/>
                <a:cs typeface="Calibri" pitchFamily="34" charset="-120"/>
              </a:rPr>
              <a:t>Triangulated for accuracy &amp; transparency: </a:t>
            </a:r>
            <a:r>
              <a:rPr lang="en-US" sz="1200" dirty="0">
                <a:solidFill>
                  <a:srgbClr val="4A4A4A"/>
                </a:solidFill>
                <a:latin typeface="Calibri" pitchFamily="34" charset="0"/>
                <a:ea typeface="Calibri" pitchFamily="34" charset="-122"/>
                <a:cs typeface="Calibri" pitchFamily="34" charset="-120"/>
              </a:rPr>
              <a:t>satellite, IoT, and ground data are cross-verified against each other.</a:t>
            </a:r>
            <a:endParaRPr lang="en-US" sz="1200" dirty="0"/>
          </a:p>
        </p:txBody>
      </p:sp>
      <p:sp>
        <p:nvSpPr>
          <p:cNvPr id="19" name="Shape 14"/>
          <p:cNvSpPr/>
          <p:nvPr/>
        </p:nvSpPr>
        <p:spPr>
          <a:xfrm>
            <a:off x="5532120" y="1371600"/>
            <a:ext cx="6199632" cy="2788920"/>
          </a:xfrm>
          <a:prstGeom prst="roundRect">
            <a:avLst>
              <a:gd name="adj" fmla="val 2295"/>
            </a:avLst>
          </a:prstGeom>
          <a:solidFill>
            <a:srgbClr val="F5F5F5"/>
          </a:solidFill>
          <a:ln/>
          <a:effectLst>
            <a:outerShdw blurRad="38100" dist="25400" dir="2700000" algn="bl" rotWithShape="0">
              <a:srgbClr val="000000">
                <a:alpha val="10000"/>
              </a:srgbClr>
            </a:outerShdw>
          </a:effectLst>
        </p:spPr>
      </p:sp>
      <p:pic>
        <p:nvPicPr>
          <p:cNvPr id="20" name="Image 3" descr="/home/claude/imgs/water_chart.png"/>
          <p:cNvPicPr>
            <a:picLocks noChangeAspect="1"/>
          </p:cNvPicPr>
          <p:nvPr/>
        </p:nvPicPr>
        <p:blipFill>
          <a:blip r:embed="rId6">
            <a:alphaModFix amt="84000"/>
            <a:extLst>
              <a:ext uri="{BEBA8EAE-BF5A-486C-A8C5-ECC9F3942E4B}">
                <a14:imgProps xmlns:a14="http://schemas.microsoft.com/office/drawing/2010/main">
                  <a14:imgLayer r:embed="rId7">
                    <a14:imgEffect>
                      <a14:brightnessContrast contrast="13000"/>
                    </a14:imgEffect>
                  </a14:imgLayer>
                </a14:imgProps>
              </a:ext>
            </a:extLst>
          </a:blip>
          <a:srcRect/>
          <a:stretch/>
        </p:blipFill>
        <p:spPr>
          <a:xfrm>
            <a:off x="5760720" y="1554480"/>
            <a:ext cx="5742432" cy="2286000"/>
          </a:xfrm>
          <a:prstGeom prst="rect">
            <a:avLst/>
          </a:prstGeom>
        </p:spPr>
      </p:pic>
      <p:sp>
        <p:nvSpPr>
          <p:cNvPr id="21" name="Text 15"/>
          <p:cNvSpPr/>
          <p:nvPr/>
        </p:nvSpPr>
        <p:spPr>
          <a:xfrm>
            <a:off x="5760720" y="3840480"/>
            <a:ext cx="5742432" cy="274320"/>
          </a:xfrm>
          <a:prstGeom prst="rect">
            <a:avLst/>
          </a:prstGeom>
          <a:noFill/>
          <a:ln/>
        </p:spPr>
        <p:txBody>
          <a:bodyPr wrap="square" lIns="0" tIns="0" rIns="0" bIns="0" rtlCol="0" anchor="ctr"/>
          <a:lstStyle/>
          <a:p>
            <a:pPr marL="0" indent="0">
              <a:buNone/>
            </a:pPr>
            <a:r>
              <a:rPr lang="en-US" sz="1050" i="1" dirty="0">
                <a:solidFill>
                  <a:srgbClr val="4A4A4A"/>
                </a:solidFill>
                <a:latin typeface="Calibri" pitchFamily="34" charset="0"/>
                <a:ea typeface="Calibri" pitchFamily="34" charset="-122"/>
                <a:cs typeface="Calibri" pitchFamily="34" charset="-120"/>
              </a:rPr>
              <a:t>AWD vs. continuous flooding (CF): paddy water-level cycle</a:t>
            </a:r>
            <a:endParaRPr lang="en-US" sz="1050" dirty="0"/>
          </a:p>
        </p:txBody>
      </p:sp>
      <p:sp>
        <p:nvSpPr>
          <p:cNvPr id="22" name="Shape 16"/>
          <p:cNvSpPr/>
          <p:nvPr/>
        </p:nvSpPr>
        <p:spPr>
          <a:xfrm>
            <a:off x="5532120" y="4297680"/>
            <a:ext cx="6199632" cy="2148840"/>
          </a:xfrm>
          <a:prstGeom prst="roundRect">
            <a:avLst>
              <a:gd name="adj" fmla="val 2979"/>
            </a:avLst>
          </a:prstGeom>
          <a:solidFill>
            <a:srgbClr val="F5F5F5"/>
          </a:solidFill>
          <a:ln/>
          <a:effectLst>
            <a:outerShdw blurRad="38100" dist="25400" dir="2700000" algn="bl" rotWithShape="0">
              <a:srgbClr val="000000">
                <a:alpha val="10000"/>
              </a:srgbClr>
            </a:outerShdw>
          </a:effectLst>
        </p:spPr>
      </p:sp>
      <p:pic>
        <p:nvPicPr>
          <p:cNvPr id="23" name="Image 4" descr="/home/claude/imgs/iot_sensor.png"/>
          <p:cNvPicPr>
            <a:picLocks noChangeAspect="1"/>
          </p:cNvPicPr>
          <p:nvPr/>
        </p:nvPicPr>
        <p:blipFill>
          <a:blip r:embed="rId8"/>
          <a:stretch>
            <a:fillRect/>
          </a:stretch>
        </p:blipFill>
        <p:spPr>
          <a:xfrm>
            <a:off x="5760720" y="4480560"/>
            <a:ext cx="1691640" cy="1783080"/>
          </a:xfrm>
          <a:prstGeom prst="rect">
            <a:avLst/>
          </a:prstGeom>
        </p:spPr>
      </p:pic>
      <p:pic>
        <p:nvPicPr>
          <p:cNvPr id="25" name="Picture 24">
            <a:extLst>
              <a:ext uri="{FF2B5EF4-FFF2-40B4-BE49-F238E27FC236}">
                <a16:creationId xmlns:a16="http://schemas.microsoft.com/office/drawing/2014/main" id="{CD23E4D2-C039-BEEA-E667-F4538F75460A}"/>
              </a:ext>
            </a:extLst>
          </p:cNvPr>
          <p:cNvPicPr>
            <a:picLocks noChangeAspect="1"/>
          </p:cNvPicPr>
          <p:nvPr/>
        </p:nvPicPr>
        <p:blipFill>
          <a:blip r:embed="rId9"/>
          <a:srcRect t="22394"/>
          <a:stretch>
            <a:fillRect/>
          </a:stretch>
        </p:blipFill>
        <p:spPr>
          <a:xfrm>
            <a:off x="7979664" y="4480560"/>
            <a:ext cx="3523488" cy="1864055"/>
          </a:xfrm>
          <a:prstGeom prst="rect">
            <a:avLst/>
          </a:prstGeom>
        </p:spPr>
      </p:pic>
      <p:sp>
        <p:nvSpPr>
          <p:cNvPr id="24" name="TextBox 23">
            <a:extLst>
              <a:ext uri="{FF2B5EF4-FFF2-40B4-BE49-F238E27FC236}">
                <a16:creationId xmlns:a16="http://schemas.microsoft.com/office/drawing/2014/main" id="{378EE707-6826-4176-CA6A-E9E29E37A7A7}"/>
              </a:ext>
            </a:extLst>
          </p:cNvPr>
          <p:cNvSpPr txBox="1"/>
          <p:nvPr/>
        </p:nvSpPr>
        <p:spPr>
          <a:xfrm>
            <a:off x="7910423" y="5864870"/>
            <a:ext cx="1085554" cy="261610"/>
          </a:xfrm>
          <a:prstGeom prst="rect">
            <a:avLst/>
          </a:prstGeom>
          <a:noFill/>
        </p:spPr>
        <p:txBody>
          <a:bodyPr wrap="none" rtlCol="0">
            <a:spAutoFit/>
          </a:bodyPr>
          <a:lstStyle/>
          <a:p>
            <a:r>
              <a:rPr lang="en-IN" sz="1100" dirty="0">
                <a:solidFill>
                  <a:schemeClr val="bg1"/>
                </a:solidFill>
              </a:rPr>
              <a:t>Cambodia AWD</a:t>
            </a:r>
          </a:p>
        </p:txBody>
      </p:sp>
      <p:sp>
        <p:nvSpPr>
          <p:cNvPr id="26" name="Rectangle 1">
            <a:extLst>
              <a:ext uri="{FF2B5EF4-FFF2-40B4-BE49-F238E27FC236}">
                <a16:creationId xmlns:a16="http://schemas.microsoft.com/office/drawing/2014/main" id="{308FB8DE-015B-D2CA-DA05-2D2C3AF56EB5}"/>
              </a:ext>
            </a:extLst>
          </p:cNvPr>
          <p:cNvSpPr>
            <a:spLocks noChangeArrowheads="1"/>
          </p:cNvSpPr>
          <p:nvPr/>
        </p:nvSpPr>
        <p:spPr bwMode="auto">
          <a:xfrm>
            <a:off x="457200" y="657809"/>
            <a:ext cx="11247120" cy="69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300" i="1" dirty="0">
                <a:solidFill>
                  <a:srgbClr val="4A4A4A"/>
                </a:solidFill>
                <a:latin typeface="Calibri" pitchFamily="34" charset="0"/>
                <a:ea typeface="Calibri" pitchFamily="34" charset="-122"/>
                <a:cs typeface="Calibri" pitchFamily="34" charset="-120"/>
              </a:rPr>
              <a:t>After pipe installation and paddy transplantation, the field team begins continuous manual and digital data collection and monitoring across all plots. To strengthen this ground-level process, a parallel digital verification layer—powered by satellite monitoring and IoT sensors—runs alongside it, closing the transparency gap that manual-only monitoring tends to leave open.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274320"/>
            <a:ext cx="11247120" cy="594360"/>
          </a:xfrm>
          <a:prstGeom prst="rect">
            <a:avLst/>
          </a:prstGeom>
          <a:noFill/>
          <a:ln/>
        </p:spPr>
        <p:txBody>
          <a:bodyPr wrap="square" lIns="0" tIns="0" rIns="0" bIns="0" rtlCol="0" anchor="ctr"/>
          <a:lstStyle/>
          <a:p>
            <a:pPr marL="0" indent="0">
              <a:buNone/>
            </a:pPr>
            <a:r>
              <a:rPr lang="en-US" sz="2700" b="1" dirty="0">
                <a:solidFill>
                  <a:srgbClr val="2C5F2D"/>
                </a:solidFill>
                <a:latin typeface="Cambria" pitchFamily="34" charset="0"/>
                <a:ea typeface="Cambria" pitchFamily="34" charset="-122"/>
                <a:cs typeface="Cambria" pitchFamily="34" charset="-120"/>
              </a:rPr>
              <a:t>Digital MRV: Satellite-Based Monitoring</a:t>
            </a:r>
            <a:endParaRPr lang="en-US" sz="2700" dirty="0"/>
          </a:p>
        </p:txBody>
      </p:sp>
      <p:sp>
        <p:nvSpPr>
          <p:cNvPr id="3" name="Text 1"/>
          <p:cNvSpPr/>
          <p:nvPr/>
        </p:nvSpPr>
        <p:spPr>
          <a:xfrm>
            <a:off x="457200" y="804672"/>
            <a:ext cx="11247120" cy="365760"/>
          </a:xfrm>
          <a:prstGeom prst="rect">
            <a:avLst/>
          </a:prstGeom>
          <a:noFill/>
          <a:ln/>
        </p:spPr>
        <p:txBody>
          <a:bodyPr wrap="square" lIns="0" tIns="0" rIns="0" bIns="0" rtlCol="0" anchor="ctr"/>
          <a:lstStyle/>
          <a:p>
            <a:pPr marL="0" indent="0">
              <a:buNone/>
            </a:pPr>
            <a:r>
              <a:rPr lang="en-US" sz="1300" i="1" dirty="0">
                <a:solidFill>
                  <a:srgbClr val="4A4A4A"/>
                </a:solidFill>
                <a:latin typeface="Calibri" pitchFamily="34" charset="0"/>
                <a:ea typeface="Calibri" pitchFamily="34" charset="-122"/>
                <a:cs typeface="Calibri" pitchFamily="34" charset="-120"/>
              </a:rPr>
              <a:t>A parallel digital verification layer addressing the transparency gap in manual, ground-only monitoring. This is managed by Paris – based farm </a:t>
            </a:r>
            <a:r>
              <a:rPr lang="en-US" sz="1300" i="1" dirty="0" err="1">
                <a:solidFill>
                  <a:srgbClr val="4A4A4A"/>
                </a:solidFill>
                <a:latin typeface="Calibri" pitchFamily="34" charset="0"/>
                <a:ea typeface="Calibri" pitchFamily="34" charset="-122"/>
                <a:cs typeface="Calibri" pitchFamily="34" charset="-120"/>
              </a:rPr>
              <a:t>Carbonfarm</a:t>
            </a:r>
            <a:endParaRPr lang="en-US" sz="1300" dirty="0"/>
          </a:p>
        </p:txBody>
      </p:sp>
      <p:sp>
        <p:nvSpPr>
          <p:cNvPr id="4" name="Shape 2"/>
          <p:cNvSpPr/>
          <p:nvPr/>
        </p:nvSpPr>
        <p:spPr>
          <a:xfrm>
            <a:off x="457200" y="1371600"/>
            <a:ext cx="4160520" cy="5074920"/>
          </a:xfrm>
          <a:prstGeom prst="roundRect">
            <a:avLst>
              <a:gd name="adj" fmla="val 1538"/>
            </a:avLst>
          </a:prstGeom>
          <a:solidFill>
            <a:srgbClr val="F5F5F5"/>
          </a:solidFill>
          <a:ln/>
          <a:effectLst>
            <a:outerShdw blurRad="38100" dist="25400" dir="2700000" algn="bl" rotWithShape="0">
              <a:srgbClr val="000000">
                <a:alpha val="10000"/>
              </a:srgbClr>
            </a:outerShdw>
          </a:effectLst>
        </p:spPr>
      </p:sp>
      <p:pic>
        <p:nvPicPr>
          <p:cNvPr id="5" name="Image 0" descr="/home/claude/imgs/satellite_map.png"/>
          <p:cNvPicPr>
            <a:picLocks noChangeAspect="1"/>
          </p:cNvPicPr>
          <p:nvPr/>
        </p:nvPicPr>
        <p:blipFill>
          <a:blip r:embed="rId3"/>
          <a:srcRect l="-6413" r="-6413"/>
          <a:stretch/>
        </p:blipFill>
        <p:spPr>
          <a:xfrm>
            <a:off x="685800" y="1554480"/>
            <a:ext cx="3703320" cy="4206240"/>
          </a:xfrm>
          <a:prstGeom prst="rect">
            <a:avLst/>
          </a:prstGeom>
        </p:spPr>
      </p:pic>
      <p:sp>
        <p:nvSpPr>
          <p:cNvPr id="6" name="Text 3"/>
          <p:cNvSpPr/>
          <p:nvPr/>
        </p:nvSpPr>
        <p:spPr>
          <a:xfrm>
            <a:off x="685800" y="6158398"/>
            <a:ext cx="3703320" cy="457200"/>
          </a:xfrm>
          <a:prstGeom prst="rect">
            <a:avLst/>
          </a:prstGeom>
          <a:noFill/>
          <a:ln/>
        </p:spPr>
        <p:txBody>
          <a:bodyPr wrap="square" lIns="0" tIns="0" rIns="0" bIns="0" rtlCol="0" anchor="t"/>
          <a:lstStyle/>
          <a:p>
            <a:pPr marL="0" indent="0">
              <a:buNone/>
            </a:pPr>
            <a:r>
              <a:rPr lang="en-US" sz="1050" i="1" dirty="0">
                <a:solidFill>
                  <a:srgbClr val="4A4A4A"/>
                </a:solidFill>
                <a:latin typeface="Calibri" pitchFamily="34" charset="0"/>
                <a:ea typeface="Calibri" pitchFamily="34" charset="-122"/>
                <a:cs typeface="Calibri" pitchFamily="34" charset="-120"/>
              </a:rPr>
              <a:t>AWD-evidence mapping (satellite) – </a:t>
            </a:r>
            <a:r>
              <a:rPr lang="en-US" sz="1050" b="1" i="1" dirty="0">
                <a:solidFill>
                  <a:srgbClr val="4A4A4A"/>
                </a:solidFill>
                <a:latin typeface="Calibri" pitchFamily="34" charset="0"/>
                <a:ea typeface="Calibri" pitchFamily="34" charset="-122"/>
                <a:cs typeface="Calibri" pitchFamily="34" charset="-120"/>
              </a:rPr>
              <a:t>West Bengal India AWD</a:t>
            </a:r>
            <a:endParaRPr lang="en-US" sz="1050" b="1" dirty="0"/>
          </a:p>
        </p:txBody>
      </p:sp>
      <p:sp>
        <p:nvSpPr>
          <p:cNvPr id="7" name="Shape 4"/>
          <p:cNvSpPr/>
          <p:nvPr/>
        </p:nvSpPr>
        <p:spPr>
          <a:xfrm>
            <a:off x="4846320" y="1371600"/>
            <a:ext cx="3314700" cy="1569720"/>
          </a:xfrm>
          <a:prstGeom prst="roundRect">
            <a:avLst>
              <a:gd name="adj" fmla="val 4078"/>
            </a:avLst>
          </a:prstGeom>
          <a:solidFill>
            <a:srgbClr val="F5F5F5"/>
          </a:solidFill>
          <a:ln/>
          <a:effectLst>
            <a:outerShdw blurRad="38100" dist="25400" dir="2700000" algn="bl" rotWithShape="0">
              <a:srgbClr val="000000">
                <a:alpha val="10000"/>
              </a:srgbClr>
            </a:outerShdw>
          </a:effectLst>
        </p:spPr>
      </p:sp>
      <p:sp>
        <p:nvSpPr>
          <p:cNvPr id="8" name="Shape 5"/>
          <p:cNvSpPr/>
          <p:nvPr/>
        </p:nvSpPr>
        <p:spPr>
          <a:xfrm>
            <a:off x="4992624" y="1517904"/>
            <a:ext cx="365760" cy="365760"/>
          </a:xfrm>
          <a:prstGeom prst="ellips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9" name="Image 1" descr="preencoded.png"/>
          <p:cNvPicPr>
            <a:picLocks noChangeAspect="1"/>
          </p:cNvPicPr>
          <p:nvPr/>
        </p:nvPicPr>
        <p:blipFill>
          <a:blip r:embed="rId4"/>
          <a:stretch>
            <a:fillRect/>
          </a:stretch>
        </p:blipFill>
        <p:spPr>
          <a:xfrm>
            <a:off x="5069434" y="1594714"/>
            <a:ext cx="212141" cy="212141"/>
          </a:xfrm>
          <a:prstGeom prst="rect">
            <a:avLst/>
          </a:prstGeom>
        </p:spPr>
      </p:pic>
      <p:sp>
        <p:nvSpPr>
          <p:cNvPr id="10" name="Text 6"/>
          <p:cNvSpPr/>
          <p:nvPr/>
        </p:nvSpPr>
        <p:spPr>
          <a:xfrm>
            <a:off x="5468112" y="1490472"/>
            <a:ext cx="2555748" cy="457200"/>
          </a:xfrm>
          <a:prstGeom prst="rect">
            <a:avLst/>
          </a:prstGeom>
          <a:noFill/>
          <a:ln/>
        </p:spPr>
        <p:txBody>
          <a:bodyPr wrap="square" lIns="0" tIns="0" rIns="0" bIns="0" rtlCol="0" anchor="ctr"/>
          <a:lstStyle/>
          <a:p>
            <a:pPr marL="0" indent="0">
              <a:buNone/>
            </a:pPr>
            <a:r>
              <a:rPr lang="en-US" sz="1150" b="1" dirty="0">
                <a:solidFill>
                  <a:srgbClr val="1E3320"/>
                </a:solidFill>
                <a:latin typeface="Calibri" pitchFamily="34" charset="0"/>
                <a:ea typeface="Calibri" pitchFamily="34" charset="-122"/>
                <a:cs typeface="Calibri" pitchFamily="34" charset="-120"/>
              </a:rPr>
              <a:t>Automated field segmentation</a:t>
            </a:r>
            <a:endParaRPr lang="en-US" sz="1150" dirty="0"/>
          </a:p>
        </p:txBody>
      </p:sp>
      <p:sp>
        <p:nvSpPr>
          <p:cNvPr id="11" name="Text 7"/>
          <p:cNvSpPr/>
          <p:nvPr/>
        </p:nvSpPr>
        <p:spPr>
          <a:xfrm>
            <a:off x="4992624" y="1938528"/>
            <a:ext cx="3022092" cy="911352"/>
          </a:xfrm>
          <a:prstGeom prst="rect">
            <a:avLst/>
          </a:prstGeom>
          <a:noFill/>
          <a:ln/>
        </p:spPr>
        <p:txBody>
          <a:bodyPr wrap="square" lIns="0" tIns="0" rIns="0" bIns="0" rtlCol="0" anchor="t"/>
          <a:lstStyle/>
          <a:p>
            <a:pPr marL="0" indent="0">
              <a:lnSpc>
                <a:spcPct val="100000"/>
              </a:lnSpc>
              <a:buNone/>
            </a:pPr>
            <a:r>
              <a:rPr lang="en-US" sz="1200" dirty="0">
                <a:solidFill>
                  <a:srgbClr val="4A4A4A"/>
                </a:solidFill>
                <a:latin typeface="Calibri" pitchFamily="34" charset="0"/>
                <a:ea typeface="Calibri" pitchFamily="34" charset="-122"/>
                <a:cs typeface="Calibri" pitchFamily="34" charset="-120"/>
              </a:rPr>
              <a:t>AI-based delineation of all paddies from high-resolution satellite imagery, cross-verified with manually captured field polygons.</a:t>
            </a:r>
            <a:endParaRPr lang="en-US" sz="1200" dirty="0"/>
          </a:p>
        </p:txBody>
      </p:sp>
      <p:sp>
        <p:nvSpPr>
          <p:cNvPr id="12" name="Shape 8"/>
          <p:cNvSpPr/>
          <p:nvPr/>
        </p:nvSpPr>
        <p:spPr>
          <a:xfrm>
            <a:off x="8389620" y="1371600"/>
            <a:ext cx="3314700" cy="1569720"/>
          </a:xfrm>
          <a:prstGeom prst="roundRect">
            <a:avLst>
              <a:gd name="adj" fmla="val 4078"/>
            </a:avLst>
          </a:prstGeom>
          <a:solidFill>
            <a:srgbClr val="F5F5F5"/>
          </a:solidFill>
          <a:ln/>
          <a:effectLst>
            <a:outerShdw blurRad="38100" dist="25400" dir="2700000" algn="bl" rotWithShape="0">
              <a:srgbClr val="000000">
                <a:alpha val="10000"/>
              </a:srgbClr>
            </a:outerShdw>
          </a:effectLst>
        </p:spPr>
      </p:sp>
      <p:sp>
        <p:nvSpPr>
          <p:cNvPr id="13" name="Shape 9"/>
          <p:cNvSpPr/>
          <p:nvPr/>
        </p:nvSpPr>
        <p:spPr>
          <a:xfrm>
            <a:off x="8535924" y="1517904"/>
            <a:ext cx="365760" cy="365760"/>
          </a:xfrm>
          <a:prstGeom prst="ellips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14" name="Image 2" descr="preencoded.png"/>
          <p:cNvPicPr>
            <a:picLocks noChangeAspect="1"/>
          </p:cNvPicPr>
          <p:nvPr/>
        </p:nvPicPr>
        <p:blipFill>
          <a:blip r:embed="rId5"/>
          <a:stretch>
            <a:fillRect/>
          </a:stretch>
        </p:blipFill>
        <p:spPr>
          <a:xfrm>
            <a:off x="8612734" y="1594714"/>
            <a:ext cx="212141" cy="212141"/>
          </a:xfrm>
          <a:prstGeom prst="rect">
            <a:avLst/>
          </a:prstGeom>
        </p:spPr>
      </p:pic>
      <p:sp>
        <p:nvSpPr>
          <p:cNvPr id="15" name="Text 10"/>
          <p:cNvSpPr/>
          <p:nvPr/>
        </p:nvSpPr>
        <p:spPr>
          <a:xfrm>
            <a:off x="9011412" y="1490472"/>
            <a:ext cx="2555748" cy="457200"/>
          </a:xfrm>
          <a:prstGeom prst="rect">
            <a:avLst/>
          </a:prstGeom>
          <a:noFill/>
          <a:ln/>
        </p:spPr>
        <p:txBody>
          <a:bodyPr wrap="square" lIns="0" tIns="0" rIns="0" bIns="0" rtlCol="0" anchor="ctr"/>
          <a:lstStyle/>
          <a:p>
            <a:pPr marL="0" indent="0">
              <a:buNone/>
            </a:pPr>
            <a:r>
              <a:rPr lang="en-US" sz="1150" b="1" dirty="0">
                <a:solidFill>
                  <a:srgbClr val="1E3320"/>
                </a:solidFill>
                <a:latin typeface="Calibri" pitchFamily="34" charset="0"/>
                <a:ea typeface="Calibri" pitchFamily="34" charset="-122"/>
                <a:cs typeface="Calibri" pitchFamily="34" charset="-120"/>
              </a:rPr>
              <a:t>Rice presence &amp; cropping cycles</a:t>
            </a:r>
            <a:endParaRPr lang="en-US" sz="1150" dirty="0"/>
          </a:p>
        </p:txBody>
      </p:sp>
      <p:sp>
        <p:nvSpPr>
          <p:cNvPr id="16" name="Text 11"/>
          <p:cNvSpPr/>
          <p:nvPr/>
        </p:nvSpPr>
        <p:spPr>
          <a:xfrm>
            <a:off x="8535924" y="1938528"/>
            <a:ext cx="3022092" cy="911352"/>
          </a:xfrm>
          <a:prstGeom prst="rect">
            <a:avLst/>
          </a:prstGeom>
          <a:noFill/>
          <a:ln/>
        </p:spPr>
        <p:txBody>
          <a:bodyPr wrap="square" lIns="0" tIns="0" rIns="0" bIns="0" rtlCol="0" anchor="t"/>
          <a:lstStyle/>
          <a:p>
            <a:pPr marL="0" indent="0">
              <a:lnSpc>
                <a:spcPct val="100000"/>
              </a:lnSpc>
              <a:buNone/>
            </a:pPr>
            <a:r>
              <a:rPr lang="en-US" sz="1200" dirty="0">
                <a:solidFill>
                  <a:srgbClr val="4A4A4A"/>
                </a:solidFill>
                <a:latin typeface="Calibri" pitchFamily="34" charset="0"/>
                <a:ea typeface="Calibri" pitchFamily="34" charset="-122"/>
                <a:cs typeface="Calibri" pitchFamily="34" charset="-120"/>
              </a:rPr>
              <a:t>12-month assessment of rice cultivation per field; excludes non-rice fields and detects growing cycles via pre-season water regime.</a:t>
            </a:r>
            <a:endParaRPr lang="en-US" sz="1200" dirty="0"/>
          </a:p>
        </p:txBody>
      </p:sp>
      <p:sp>
        <p:nvSpPr>
          <p:cNvPr id="17" name="Shape 12"/>
          <p:cNvSpPr/>
          <p:nvPr/>
        </p:nvSpPr>
        <p:spPr>
          <a:xfrm>
            <a:off x="4846320" y="3124200"/>
            <a:ext cx="3314700" cy="1569720"/>
          </a:xfrm>
          <a:prstGeom prst="roundRect">
            <a:avLst>
              <a:gd name="adj" fmla="val 4078"/>
            </a:avLst>
          </a:prstGeom>
          <a:solidFill>
            <a:srgbClr val="F5F5F5"/>
          </a:solidFill>
          <a:ln/>
          <a:effectLst>
            <a:outerShdw blurRad="38100" dist="25400" dir="2700000" algn="bl" rotWithShape="0">
              <a:srgbClr val="000000">
                <a:alpha val="10000"/>
              </a:srgbClr>
            </a:outerShdw>
          </a:effectLst>
        </p:spPr>
      </p:sp>
      <p:sp>
        <p:nvSpPr>
          <p:cNvPr id="18" name="Shape 13"/>
          <p:cNvSpPr/>
          <p:nvPr/>
        </p:nvSpPr>
        <p:spPr>
          <a:xfrm>
            <a:off x="4992624" y="3270504"/>
            <a:ext cx="365760" cy="365760"/>
          </a:xfrm>
          <a:prstGeom prst="ellips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19" name="Image 3" descr="preencoded.png"/>
          <p:cNvPicPr>
            <a:picLocks noChangeAspect="1"/>
          </p:cNvPicPr>
          <p:nvPr/>
        </p:nvPicPr>
        <p:blipFill>
          <a:blip r:embed="rId6"/>
          <a:stretch>
            <a:fillRect/>
          </a:stretch>
        </p:blipFill>
        <p:spPr>
          <a:xfrm>
            <a:off x="5069434" y="3347314"/>
            <a:ext cx="212141" cy="212141"/>
          </a:xfrm>
          <a:prstGeom prst="rect">
            <a:avLst/>
          </a:prstGeom>
        </p:spPr>
      </p:pic>
      <p:sp>
        <p:nvSpPr>
          <p:cNvPr id="20" name="Text 14"/>
          <p:cNvSpPr/>
          <p:nvPr/>
        </p:nvSpPr>
        <p:spPr>
          <a:xfrm>
            <a:off x="5468112" y="3243072"/>
            <a:ext cx="2555748" cy="457200"/>
          </a:xfrm>
          <a:prstGeom prst="rect">
            <a:avLst/>
          </a:prstGeom>
          <a:noFill/>
          <a:ln/>
        </p:spPr>
        <p:txBody>
          <a:bodyPr wrap="square" lIns="0" tIns="0" rIns="0" bIns="0" rtlCol="0" anchor="ctr"/>
          <a:lstStyle/>
          <a:p>
            <a:pPr marL="0" indent="0">
              <a:buNone/>
            </a:pPr>
            <a:r>
              <a:rPr lang="en-US" sz="1150" b="1" dirty="0">
                <a:solidFill>
                  <a:srgbClr val="1E3320"/>
                </a:solidFill>
                <a:latin typeface="Calibri" pitchFamily="34" charset="0"/>
                <a:ea typeface="Calibri" pitchFamily="34" charset="-122"/>
                <a:cs typeface="Calibri" pitchFamily="34" charset="-120"/>
              </a:rPr>
              <a:t>All-weather SAR + optical monitoring</a:t>
            </a:r>
            <a:endParaRPr lang="en-US" sz="1150" dirty="0"/>
          </a:p>
        </p:txBody>
      </p:sp>
      <p:sp>
        <p:nvSpPr>
          <p:cNvPr id="21" name="Text 15"/>
          <p:cNvSpPr/>
          <p:nvPr/>
        </p:nvSpPr>
        <p:spPr>
          <a:xfrm>
            <a:off x="4992624" y="3691128"/>
            <a:ext cx="3022092" cy="911352"/>
          </a:xfrm>
          <a:prstGeom prst="rect">
            <a:avLst/>
          </a:prstGeom>
          <a:noFill/>
          <a:ln/>
        </p:spPr>
        <p:txBody>
          <a:bodyPr wrap="square" lIns="0" tIns="0" rIns="0" bIns="0" rtlCol="0" anchor="t"/>
          <a:lstStyle/>
          <a:p>
            <a:pPr marL="0" indent="0">
              <a:lnSpc>
                <a:spcPct val="100000"/>
              </a:lnSpc>
              <a:buNone/>
            </a:pPr>
            <a:r>
              <a:rPr lang="en-US" sz="1200" dirty="0">
                <a:solidFill>
                  <a:srgbClr val="4A4A4A"/>
                </a:solidFill>
                <a:latin typeface="Calibri" pitchFamily="34" charset="0"/>
                <a:ea typeface="Calibri" pitchFamily="34" charset="-122"/>
                <a:cs typeface="Calibri" pitchFamily="34" charset="-120"/>
              </a:rPr>
              <a:t>SAR provides consistent observations regardless of cloud cover; optical imagery adds field coverage and season-duration detail.</a:t>
            </a:r>
            <a:endParaRPr lang="en-US" sz="1200" dirty="0"/>
          </a:p>
        </p:txBody>
      </p:sp>
      <p:sp>
        <p:nvSpPr>
          <p:cNvPr id="22" name="Shape 16"/>
          <p:cNvSpPr/>
          <p:nvPr/>
        </p:nvSpPr>
        <p:spPr>
          <a:xfrm>
            <a:off x="8389620" y="3124200"/>
            <a:ext cx="3314700" cy="1569720"/>
          </a:xfrm>
          <a:prstGeom prst="roundRect">
            <a:avLst>
              <a:gd name="adj" fmla="val 4078"/>
            </a:avLst>
          </a:prstGeom>
          <a:solidFill>
            <a:srgbClr val="F5F5F5"/>
          </a:solidFill>
          <a:ln/>
          <a:effectLst>
            <a:outerShdw blurRad="38100" dist="25400" dir="2700000" algn="bl" rotWithShape="0">
              <a:srgbClr val="000000">
                <a:alpha val="10000"/>
              </a:srgbClr>
            </a:outerShdw>
          </a:effectLst>
        </p:spPr>
      </p:sp>
      <p:sp>
        <p:nvSpPr>
          <p:cNvPr id="23" name="Shape 17"/>
          <p:cNvSpPr/>
          <p:nvPr/>
        </p:nvSpPr>
        <p:spPr>
          <a:xfrm>
            <a:off x="8535924" y="3270504"/>
            <a:ext cx="365760" cy="365760"/>
          </a:xfrm>
          <a:prstGeom prst="ellips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24" name="Image 4" descr="preencoded.png"/>
          <p:cNvPicPr>
            <a:picLocks noChangeAspect="1"/>
          </p:cNvPicPr>
          <p:nvPr/>
        </p:nvPicPr>
        <p:blipFill>
          <a:blip r:embed="rId7"/>
          <a:stretch>
            <a:fillRect/>
          </a:stretch>
        </p:blipFill>
        <p:spPr>
          <a:xfrm>
            <a:off x="8612734" y="3347314"/>
            <a:ext cx="212141" cy="212141"/>
          </a:xfrm>
          <a:prstGeom prst="rect">
            <a:avLst/>
          </a:prstGeom>
        </p:spPr>
      </p:pic>
      <p:sp>
        <p:nvSpPr>
          <p:cNvPr id="25" name="Text 18"/>
          <p:cNvSpPr/>
          <p:nvPr/>
        </p:nvSpPr>
        <p:spPr>
          <a:xfrm>
            <a:off x="9011412" y="3243072"/>
            <a:ext cx="2555748" cy="457200"/>
          </a:xfrm>
          <a:prstGeom prst="rect">
            <a:avLst/>
          </a:prstGeom>
          <a:noFill/>
          <a:ln/>
        </p:spPr>
        <p:txBody>
          <a:bodyPr wrap="square" lIns="0" tIns="0" rIns="0" bIns="0" rtlCol="0" anchor="ctr"/>
          <a:lstStyle/>
          <a:p>
            <a:pPr marL="0" indent="0">
              <a:buNone/>
            </a:pPr>
            <a:r>
              <a:rPr lang="en-US" sz="1150" b="1" dirty="0">
                <a:solidFill>
                  <a:srgbClr val="1E3320"/>
                </a:solidFill>
                <a:latin typeface="Calibri" pitchFamily="34" charset="0"/>
                <a:ea typeface="Calibri" pitchFamily="34" charset="-122"/>
                <a:cs typeface="Calibri" pitchFamily="34" charset="-120"/>
              </a:rPr>
              <a:t>Flood vs. dry classification</a:t>
            </a:r>
            <a:endParaRPr lang="en-US" sz="1150" dirty="0"/>
          </a:p>
        </p:txBody>
      </p:sp>
      <p:sp>
        <p:nvSpPr>
          <p:cNvPr id="26" name="Text 19"/>
          <p:cNvSpPr/>
          <p:nvPr/>
        </p:nvSpPr>
        <p:spPr>
          <a:xfrm>
            <a:off x="8535924" y="3691128"/>
            <a:ext cx="3022092" cy="911352"/>
          </a:xfrm>
          <a:prstGeom prst="rect">
            <a:avLst/>
          </a:prstGeom>
          <a:noFill/>
          <a:ln/>
        </p:spPr>
        <p:txBody>
          <a:bodyPr wrap="square" lIns="0" tIns="0" rIns="0" bIns="0" rtlCol="0" anchor="t"/>
          <a:lstStyle/>
          <a:p>
            <a:pPr marL="0" indent="0">
              <a:lnSpc>
                <a:spcPct val="100000"/>
              </a:lnSpc>
              <a:buNone/>
            </a:pPr>
            <a:r>
              <a:rPr lang="en-US" sz="1200" dirty="0">
                <a:solidFill>
                  <a:srgbClr val="4A4A4A"/>
                </a:solidFill>
                <a:latin typeface="Calibri" pitchFamily="34" charset="0"/>
                <a:ea typeface="Calibri" pitchFamily="34" charset="-122"/>
                <a:cs typeface="Calibri" pitchFamily="34" charset="-120"/>
              </a:rPr>
              <a:t>Time-series SAR analysis identifies flooded vs. dry paddies and records average drainage event duration.</a:t>
            </a:r>
            <a:endParaRPr lang="en-US" sz="1200" dirty="0"/>
          </a:p>
        </p:txBody>
      </p:sp>
      <p:sp>
        <p:nvSpPr>
          <p:cNvPr id="27" name="Shape 20"/>
          <p:cNvSpPr/>
          <p:nvPr/>
        </p:nvSpPr>
        <p:spPr>
          <a:xfrm>
            <a:off x="4846320" y="4876800"/>
            <a:ext cx="3314700" cy="1569720"/>
          </a:xfrm>
          <a:prstGeom prst="roundRect">
            <a:avLst>
              <a:gd name="adj" fmla="val 4078"/>
            </a:avLst>
          </a:prstGeom>
          <a:solidFill>
            <a:srgbClr val="F5F5F5"/>
          </a:solidFill>
          <a:ln/>
          <a:effectLst>
            <a:outerShdw blurRad="38100" dist="25400" dir="2700000" algn="bl" rotWithShape="0">
              <a:srgbClr val="000000">
                <a:alpha val="10000"/>
              </a:srgbClr>
            </a:outerShdw>
          </a:effectLst>
        </p:spPr>
      </p:sp>
      <p:sp>
        <p:nvSpPr>
          <p:cNvPr id="28" name="Shape 21"/>
          <p:cNvSpPr/>
          <p:nvPr/>
        </p:nvSpPr>
        <p:spPr>
          <a:xfrm>
            <a:off x="4992624" y="5023104"/>
            <a:ext cx="365760" cy="365760"/>
          </a:xfrm>
          <a:prstGeom prst="ellips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29" name="Image 5" descr="preencoded.png"/>
          <p:cNvPicPr>
            <a:picLocks noChangeAspect="1"/>
          </p:cNvPicPr>
          <p:nvPr/>
        </p:nvPicPr>
        <p:blipFill>
          <a:blip r:embed="rId8"/>
          <a:stretch>
            <a:fillRect/>
          </a:stretch>
        </p:blipFill>
        <p:spPr>
          <a:xfrm>
            <a:off x="5069434" y="5099914"/>
            <a:ext cx="212141" cy="212141"/>
          </a:xfrm>
          <a:prstGeom prst="rect">
            <a:avLst/>
          </a:prstGeom>
        </p:spPr>
      </p:pic>
      <p:sp>
        <p:nvSpPr>
          <p:cNvPr id="30" name="Text 22"/>
          <p:cNvSpPr/>
          <p:nvPr/>
        </p:nvSpPr>
        <p:spPr>
          <a:xfrm>
            <a:off x="5468112" y="4995672"/>
            <a:ext cx="2555748" cy="457200"/>
          </a:xfrm>
          <a:prstGeom prst="rect">
            <a:avLst/>
          </a:prstGeom>
          <a:noFill/>
          <a:ln/>
        </p:spPr>
        <p:txBody>
          <a:bodyPr wrap="square" lIns="0" tIns="0" rIns="0" bIns="0" rtlCol="0" anchor="ctr"/>
          <a:lstStyle/>
          <a:p>
            <a:pPr marL="0" indent="0">
              <a:buNone/>
            </a:pPr>
            <a:r>
              <a:rPr lang="en-US" sz="1150" b="1" dirty="0">
                <a:solidFill>
                  <a:srgbClr val="1E3320"/>
                </a:solidFill>
                <a:latin typeface="Calibri" pitchFamily="34" charset="0"/>
                <a:ea typeface="Calibri" pitchFamily="34" charset="-122"/>
                <a:cs typeface="Calibri" pitchFamily="34" charset="-120"/>
              </a:rPr>
              <a:t>Field-validated ML models</a:t>
            </a:r>
            <a:endParaRPr lang="en-US" sz="1150" dirty="0"/>
          </a:p>
        </p:txBody>
      </p:sp>
      <p:sp>
        <p:nvSpPr>
          <p:cNvPr id="31" name="Text 23"/>
          <p:cNvSpPr/>
          <p:nvPr/>
        </p:nvSpPr>
        <p:spPr>
          <a:xfrm>
            <a:off x="4992624" y="5443728"/>
            <a:ext cx="3022092" cy="911352"/>
          </a:xfrm>
          <a:prstGeom prst="rect">
            <a:avLst/>
          </a:prstGeom>
          <a:noFill/>
          <a:ln/>
        </p:spPr>
        <p:txBody>
          <a:bodyPr wrap="square" lIns="0" tIns="0" rIns="0" bIns="0" rtlCol="0" anchor="t"/>
          <a:lstStyle/>
          <a:p>
            <a:pPr marL="0" indent="0">
              <a:lnSpc>
                <a:spcPct val="100000"/>
              </a:lnSpc>
              <a:buNone/>
            </a:pPr>
            <a:r>
              <a:rPr lang="en-US" sz="1200" dirty="0">
                <a:solidFill>
                  <a:srgbClr val="4A4A4A"/>
                </a:solidFill>
                <a:latin typeface="Calibri" pitchFamily="34" charset="0"/>
                <a:ea typeface="Calibri" pitchFamily="34" charset="-122"/>
                <a:cs typeface="Calibri" pitchFamily="34" charset="-120"/>
              </a:rPr>
              <a:t>Models validated across diverse geographies and calibrated using ground-based IoT devices for reliable detection.</a:t>
            </a:r>
            <a:endParaRPr lang="en-US" sz="1200" dirty="0"/>
          </a:p>
        </p:txBody>
      </p:sp>
      <p:sp>
        <p:nvSpPr>
          <p:cNvPr id="32" name="Shape 24"/>
          <p:cNvSpPr/>
          <p:nvPr/>
        </p:nvSpPr>
        <p:spPr>
          <a:xfrm>
            <a:off x="8389620" y="4876800"/>
            <a:ext cx="3314700" cy="1569720"/>
          </a:xfrm>
          <a:prstGeom prst="roundRect">
            <a:avLst>
              <a:gd name="adj" fmla="val 4078"/>
            </a:avLst>
          </a:prstGeom>
          <a:solidFill>
            <a:srgbClr val="F5F5F5"/>
          </a:solidFill>
          <a:ln/>
          <a:effectLst>
            <a:outerShdw blurRad="38100" dist="25400" dir="2700000" algn="bl" rotWithShape="0">
              <a:srgbClr val="000000">
                <a:alpha val="10000"/>
              </a:srgbClr>
            </a:outerShdw>
          </a:effectLst>
        </p:spPr>
      </p:sp>
      <p:sp>
        <p:nvSpPr>
          <p:cNvPr id="33" name="Shape 25"/>
          <p:cNvSpPr/>
          <p:nvPr/>
        </p:nvSpPr>
        <p:spPr>
          <a:xfrm>
            <a:off x="8535924" y="5023104"/>
            <a:ext cx="365760" cy="365760"/>
          </a:xfrm>
          <a:prstGeom prst="ellips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pic>
        <p:nvPicPr>
          <p:cNvPr id="34" name="Image 6" descr="preencoded.png"/>
          <p:cNvPicPr>
            <a:picLocks noChangeAspect="1"/>
          </p:cNvPicPr>
          <p:nvPr/>
        </p:nvPicPr>
        <p:blipFill>
          <a:blip r:embed="rId9"/>
          <a:stretch>
            <a:fillRect/>
          </a:stretch>
        </p:blipFill>
        <p:spPr>
          <a:xfrm>
            <a:off x="8612734" y="5099914"/>
            <a:ext cx="212141" cy="212141"/>
          </a:xfrm>
          <a:prstGeom prst="rect">
            <a:avLst/>
          </a:prstGeom>
        </p:spPr>
      </p:pic>
      <p:sp>
        <p:nvSpPr>
          <p:cNvPr id="35" name="Text 26"/>
          <p:cNvSpPr/>
          <p:nvPr/>
        </p:nvSpPr>
        <p:spPr>
          <a:xfrm>
            <a:off x="9011412" y="4995672"/>
            <a:ext cx="2555748" cy="457200"/>
          </a:xfrm>
          <a:prstGeom prst="rect">
            <a:avLst/>
          </a:prstGeom>
          <a:noFill/>
          <a:ln/>
        </p:spPr>
        <p:txBody>
          <a:bodyPr wrap="square" lIns="0" tIns="0" rIns="0" bIns="0" rtlCol="0" anchor="ctr"/>
          <a:lstStyle/>
          <a:p>
            <a:pPr marL="0" indent="0">
              <a:buNone/>
            </a:pPr>
            <a:r>
              <a:rPr lang="en-US" sz="1150" b="1" dirty="0">
                <a:solidFill>
                  <a:srgbClr val="1E3320"/>
                </a:solidFill>
                <a:latin typeface="Calibri" pitchFamily="34" charset="0"/>
                <a:ea typeface="Calibri" pitchFamily="34" charset="-122"/>
                <a:cs typeface="Calibri" pitchFamily="34" charset="-120"/>
              </a:rPr>
              <a:t>Digitized, auditable records</a:t>
            </a:r>
            <a:endParaRPr lang="en-US" sz="1150" dirty="0"/>
          </a:p>
        </p:txBody>
      </p:sp>
      <p:sp>
        <p:nvSpPr>
          <p:cNvPr id="36" name="Text 27"/>
          <p:cNvSpPr/>
          <p:nvPr/>
        </p:nvSpPr>
        <p:spPr>
          <a:xfrm>
            <a:off x="8535924" y="5443728"/>
            <a:ext cx="3022092" cy="911352"/>
          </a:xfrm>
          <a:prstGeom prst="rect">
            <a:avLst/>
          </a:prstGeom>
          <a:noFill/>
          <a:ln/>
        </p:spPr>
        <p:txBody>
          <a:bodyPr wrap="square" lIns="0" tIns="0" rIns="0" bIns="0" rtlCol="0" anchor="t"/>
          <a:lstStyle/>
          <a:p>
            <a:pPr marL="0" indent="0">
              <a:lnSpc>
                <a:spcPct val="100000"/>
              </a:lnSpc>
              <a:buNone/>
            </a:pPr>
            <a:r>
              <a:rPr lang="en-US" sz="1200" dirty="0">
                <a:solidFill>
                  <a:srgbClr val="4A4A4A"/>
                </a:solidFill>
                <a:latin typeface="Calibri" pitchFamily="34" charset="0"/>
                <a:ea typeface="Calibri" pitchFamily="34" charset="-122"/>
                <a:cs typeface="Calibri" pitchFamily="34" charset="-120"/>
              </a:rPr>
              <a:t>Logbooks, aeration events, land characteristics, polygon maps, and farmer data digitized for validation submission.</a:t>
            </a:r>
            <a:endParaRPr lang="en-US" sz="1200" dirty="0"/>
          </a:p>
        </p:txBody>
      </p:sp>
      <p:pic>
        <p:nvPicPr>
          <p:cNvPr id="38" name="Picture 37">
            <a:extLst>
              <a:ext uri="{FF2B5EF4-FFF2-40B4-BE49-F238E27FC236}">
                <a16:creationId xmlns:a16="http://schemas.microsoft.com/office/drawing/2014/main" id="{DAD78FDE-9366-5017-8D8C-03027C27F774}"/>
              </a:ext>
            </a:extLst>
          </p:cNvPr>
          <p:cNvPicPr>
            <a:picLocks noChangeAspect="1"/>
          </p:cNvPicPr>
          <p:nvPr/>
        </p:nvPicPr>
        <p:blipFill>
          <a:blip r:embed="rId10"/>
          <a:stretch>
            <a:fillRect/>
          </a:stretch>
        </p:blipFill>
        <p:spPr>
          <a:xfrm>
            <a:off x="895623" y="4939865"/>
            <a:ext cx="1981372" cy="106079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274320"/>
            <a:ext cx="11247120" cy="594360"/>
          </a:xfrm>
          <a:prstGeom prst="rect">
            <a:avLst/>
          </a:prstGeom>
          <a:noFill/>
          <a:ln/>
        </p:spPr>
        <p:txBody>
          <a:bodyPr wrap="square" lIns="0" tIns="0" rIns="0" bIns="0" rtlCol="0" anchor="ctr"/>
          <a:lstStyle/>
          <a:p>
            <a:pPr marL="0" indent="0">
              <a:buNone/>
            </a:pPr>
            <a:r>
              <a:rPr lang="en-US" sz="2700" b="1" dirty="0">
                <a:solidFill>
                  <a:srgbClr val="2C5F2D"/>
                </a:solidFill>
                <a:latin typeface="Cambria" pitchFamily="34" charset="0"/>
                <a:ea typeface="Cambria" pitchFamily="34" charset="-122"/>
                <a:cs typeface="Cambria" pitchFamily="34" charset="-120"/>
              </a:rPr>
              <a:t>Challenges We Faced — Farmer &amp; Social Dimensions</a:t>
            </a:r>
            <a:endParaRPr lang="en-US" sz="2700" dirty="0"/>
          </a:p>
        </p:txBody>
      </p:sp>
      <p:sp>
        <p:nvSpPr>
          <p:cNvPr id="3" name="Text 1"/>
          <p:cNvSpPr/>
          <p:nvPr/>
        </p:nvSpPr>
        <p:spPr>
          <a:xfrm>
            <a:off x="457200" y="822960"/>
            <a:ext cx="11247120" cy="320040"/>
          </a:xfrm>
          <a:prstGeom prst="rect">
            <a:avLst/>
          </a:prstGeom>
          <a:noFill/>
          <a:ln/>
        </p:spPr>
        <p:txBody>
          <a:bodyPr wrap="square" lIns="0" tIns="0" rIns="0" bIns="0" rtlCol="0" anchor="ctr"/>
          <a:lstStyle/>
          <a:p>
            <a:pPr marL="0" indent="0">
              <a:buNone/>
            </a:pPr>
            <a:r>
              <a:rPr lang="en-US" sz="1250" i="1" dirty="0">
                <a:solidFill>
                  <a:srgbClr val="4A4A4A"/>
                </a:solidFill>
                <a:latin typeface="Calibri" pitchFamily="34" charset="0"/>
                <a:ea typeface="Calibri" pitchFamily="34" charset="-122"/>
                <a:cs typeface="Calibri" pitchFamily="34" charset="-120"/>
              </a:rPr>
              <a:t>Slide 1 of 2 · Field-tested mitigation measures across India, Laos, and Cambodia</a:t>
            </a:r>
            <a:endParaRPr lang="en-US" sz="1250" dirty="0"/>
          </a:p>
        </p:txBody>
      </p:sp>
      <p:sp>
        <p:nvSpPr>
          <p:cNvPr id="4" name="Shape 2"/>
          <p:cNvSpPr/>
          <p:nvPr/>
        </p:nvSpPr>
        <p:spPr>
          <a:xfrm>
            <a:off x="457200" y="1325880"/>
            <a:ext cx="3566160" cy="384048"/>
          </a:xfrm>
          <a:prstGeom prst="rect">
            <a:avLst/>
          </a:prstGeom>
          <a:solidFill>
            <a:srgbClr val="2C5F2D"/>
          </a:solidFill>
          <a:ln/>
        </p:spPr>
      </p:sp>
      <p:sp>
        <p:nvSpPr>
          <p:cNvPr id="5" name="Text 3"/>
          <p:cNvSpPr/>
          <p:nvPr/>
        </p:nvSpPr>
        <p:spPr>
          <a:xfrm>
            <a:off x="585216" y="1325880"/>
            <a:ext cx="3383280" cy="384048"/>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Challenge</a:t>
            </a:r>
            <a:endParaRPr lang="en-US" sz="1250" dirty="0"/>
          </a:p>
        </p:txBody>
      </p:sp>
      <p:sp>
        <p:nvSpPr>
          <p:cNvPr id="6" name="Shape 4"/>
          <p:cNvSpPr/>
          <p:nvPr/>
        </p:nvSpPr>
        <p:spPr>
          <a:xfrm>
            <a:off x="4023360" y="1325880"/>
            <a:ext cx="7680960" cy="384048"/>
          </a:xfrm>
          <a:prstGeom prst="rect">
            <a:avLst/>
          </a:prstGeom>
          <a:solidFill>
            <a:srgbClr val="2C5F2D"/>
          </a:solidFill>
          <a:ln/>
        </p:spPr>
      </p:sp>
      <p:sp>
        <p:nvSpPr>
          <p:cNvPr id="7" name="Text 5"/>
          <p:cNvSpPr/>
          <p:nvPr/>
        </p:nvSpPr>
        <p:spPr>
          <a:xfrm>
            <a:off x="4151376" y="1325880"/>
            <a:ext cx="7498080" cy="384048"/>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Mitigation measure &amp; impact</a:t>
            </a:r>
            <a:endParaRPr lang="en-US" sz="1250" dirty="0"/>
          </a:p>
        </p:txBody>
      </p:sp>
      <p:sp>
        <p:nvSpPr>
          <p:cNvPr id="8" name="Shape 6"/>
          <p:cNvSpPr/>
          <p:nvPr/>
        </p:nvSpPr>
        <p:spPr>
          <a:xfrm>
            <a:off x="457200" y="1709928"/>
            <a:ext cx="3566160" cy="960120"/>
          </a:xfrm>
          <a:prstGeom prst="rect">
            <a:avLst/>
          </a:prstGeom>
          <a:solidFill>
            <a:srgbClr val="F5F5F5"/>
          </a:solidFill>
          <a:ln/>
        </p:spPr>
      </p:sp>
      <p:sp>
        <p:nvSpPr>
          <p:cNvPr id="9" name="Shape 7"/>
          <p:cNvSpPr/>
          <p:nvPr/>
        </p:nvSpPr>
        <p:spPr>
          <a:xfrm>
            <a:off x="585216" y="2025396"/>
            <a:ext cx="329184" cy="329184"/>
          </a:xfrm>
          <a:prstGeom prst="ellipse">
            <a:avLst/>
          </a:prstGeom>
          <a:solidFill>
            <a:srgbClr val="97BC62"/>
          </a:solidFill>
          <a:ln/>
        </p:spPr>
      </p:sp>
      <p:pic>
        <p:nvPicPr>
          <p:cNvPr id="10" name="Image 0" descr="preencoded.png"/>
          <p:cNvPicPr>
            <a:picLocks noChangeAspect="1"/>
          </p:cNvPicPr>
          <p:nvPr/>
        </p:nvPicPr>
        <p:blipFill>
          <a:blip r:embed="rId3"/>
          <a:stretch>
            <a:fillRect/>
          </a:stretch>
        </p:blipFill>
        <p:spPr>
          <a:xfrm>
            <a:off x="654345" y="2094525"/>
            <a:ext cx="190927" cy="190927"/>
          </a:xfrm>
          <a:prstGeom prst="rect">
            <a:avLst/>
          </a:prstGeom>
        </p:spPr>
      </p:pic>
      <p:sp>
        <p:nvSpPr>
          <p:cNvPr id="11" name="Text 8"/>
          <p:cNvSpPr/>
          <p:nvPr/>
        </p:nvSpPr>
        <p:spPr>
          <a:xfrm>
            <a:off x="1024128" y="1709928"/>
            <a:ext cx="2880360" cy="960120"/>
          </a:xfrm>
          <a:prstGeom prst="rect">
            <a:avLst/>
          </a:prstGeom>
          <a:noFill/>
          <a:ln/>
        </p:spPr>
        <p:txBody>
          <a:bodyPr wrap="square" lIns="0" tIns="0" rIns="0" bIns="0" rtlCol="0" anchor="ctr"/>
          <a:lstStyle/>
          <a:p>
            <a:pPr marL="0" indent="0">
              <a:lnSpc>
                <a:spcPct val="105000"/>
              </a:lnSpc>
              <a:buNone/>
            </a:pPr>
            <a:r>
              <a:rPr lang="en-US" sz="1100" b="1" dirty="0">
                <a:solidFill>
                  <a:srgbClr val="1E3320"/>
                </a:solidFill>
                <a:latin typeface="Calibri" pitchFamily="34" charset="0"/>
                <a:ea typeface="Calibri" pitchFamily="34" charset="-122"/>
                <a:cs typeface="Calibri" pitchFamily="34" charset="-120"/>
              </a:rPr>
              <a:t>Farmer fear of yield loss / hesitancy to adopt AWD</a:t>
            </a:r>
            <a:endParaRPr lang="en-US" sz="1100" dirty="0"/>
          </a:p>
        </p:txBody>
      </p:sp>
      <p:sp>
        <p:nvSpPr>
          <p:cNvPr id="12" name="Shape 9"/>
          <p:cNvSpPr/>
          <p:nvPr/>
        </p:nvSpPr>
        <p:spPr>
          <a:xfrm>
            <a:off x="4023360" y="1709928"/>
            <a:ext cx="7680960" cy="960120"/>
          </a:xfrm>
          <a:prstGeom prst="rect">
            <a:avLst/>
          </a:prstGeom>
          <a:solidFill>
            <a:srgbClr val="F5F5F5"/>
          </a:solidFill>
          <a:ln/>
        </p:spPr>
      </p:sp>
      <p:sp>
        <p:nvSpPr>
          <p:cNvPr id="13" name="Text 10"/>
          <p:cNvSpPr/>
          <p:nvPr/>
        </p:nvSpPr>
        <p:spPr>
          <a:xfrm>
            <a:off x="4187952" y="1709928"/>
            <a:ext cx="7388352" cy="960120"/>
          </a:xfrm>
          <a:prstGeom prst="rect">
            <a:avLst/>
          </a:prstGeom>
          <a:noFill/>
          <a:ln/>
        </p:spPr>
        <p:txBody>
          <a:bodyPr wrap="square" lIns="0" tIns="0" rIns="0" bIns="0" rtlCol="0" anchor="ctr"/>
          <a:lstStyle/>
          <a:p>
            <a:pPr marL="0" indent="0">
              <a:lnSpc>
                <a:spcPct val="108000"/>
              </a:lnSpc>
              <a:buNone/>
            </a:pPr>
            <a:r>
              <a:rPr lang="en-US" sz="1200" dirty="0">
                <a:solidFill>
                  <a:srgbClr val="4A4A4A"/>
                </a:solidFill>
                <a:latin typeface="Calibri" pitchFamily="34" charset="0"/>
                <a:ea typeface="Calibri" pitchFamily="34" charset="-122"/>
                <a:cs typeface="Calibri" pitchFamily="34" charset="-120"/>
              </a:rPr>
              <a:t>Identified lead/early-adopter farmers per village to pilot AWD first, using their actual local yield data for peer demonstration. This scaled the project to over 50,000 ha in India, 500 ha in Lao PDR, and 700 ha in Cambodia.</a:t>
            </a:r>
            <a:endParaRPr lang="en-US" sz="1200" dirty="0"/>
          </a:p>
        </p:txBody>
      </p:sp>
      <p:sp>
        <p:nvSpPr>
          <p:cNvPr id="14" name="Shape 11"/>
          <p:cNvSpPr/>
          <p:nvPr/>
        </p:nvSpPr>
        <p:spPr>
          <a:xfrm>
            <a:off x="457200" y="2670048"/>
            <a:ext cx="3566160" cy="960120"/>
          </a:xfrm>
          <a:prstGeom prst="rect">
            <a:avLst/>
          </a:prstGeom>
          <a:solidFill>
            <a:srgbClr val="EAEAE6"/>
          </a:solidFill>
          <a:ln/>
        </p:spPr>
      </p:sp>
      <p:sp>
        <p:nvSpPr>
          <p:cNvPr id="15" name="Shape 12"/>
          <p:cNvSpPr/>
          <p:nvPr/>
        </p:nvSpPr>
        <p:spPr>
          <a:xfrm>
            <a:off x="585216" y="2985516"/>
            <a:ext cx="329184" cy="329184"/>
          </a:xfrm>
          <a:prstGeom prst="ellipse">
            <a:avLst/>
          </a:prstGeom>
          <a:solidFill>
            <a:srgbClr val="97BC62"/>
          </a:solidFill>
          <a:ln/>
        </p:spPr>
      </p:sp>
      <p:pic>
        <p:nvPicPr>
          <p:cNvPr id="16" name="Image 1" descr="preencoded.png"/>
          <p:cNvPicPr>
            <a:picLocks noChangeAspect="1"/>
          </p:cNvPicPr>
          <p:nvPr/>
        </p:nvPicPr>
        <p:blipFill>
          <a:blip r:embed="rId4"/>
          <a:stretch>
            <a:fillRect/>
          </a:stretch>
        </p:blipFill>
        <p:spPr>
          <a:xfrm>
            <a:off x="654345" y="3054645"/>
            <a:ext cx="190927" cy="190927"/>
          </a:xfrm>
          <a:prstGeom prst="rect">
            <a:avLst/>
          </a:prstGeom>
        </p:spPr>
      </p:pic>
      <p:sp>
        <p:nvSpPr>
          <p:cNvPr id="17" name="Text 13"/>
          <p:cNvSpPr/>
          <p:nvPr/>
        </p:nvSpPr>
        <p:spPr>
          <a:xfrm>
            <a:off x="1024128" y="2670048"/>
            <a:ext cx="2880360" cy="960120"/>
          </a:xfrm>
          <a:prstGeom prst="rect">
            <a:avLst/>
          </a:prstGeom>
          <a:noFill/>
          <a:ln/>
        </p:spPr>
        <p:txBody>
          <a:bodyPr wrap="square" lIns="0" tIns="0" rIns="0" bIns="0" rtlCol="0" anchor="ctr"/>
          <a:lstStyle/>
          <a:p>
            <a:pPr marL="0" indent="0">
              <a:lnSpc>
                <a:spcPct val="105000"/>
              </a:lnSpc>
              <a:buNone/>
            </a:pPr>
            <a:r>
              <a:rPr lang="en-US" sz="1100" b="1" dirty="0">
                <a:solidFill>
                  <a:srgbClr val="1E3320"/>
                </a:solidFill>
                <a:latin typeface="Calibri" pitchFamily="34" charset="0"/>
                <a:ea typeface="Calibri" pitchFamily="34" charset="-122"/>
                <a:cs typeface="Calibri" pitchFamily="34" charset="-120"/>
              </a:rPr>
              <a:t>Farmer </a:t>
            </a:r>
            <a:r>
              <a:rPr lang="en-US" sz="1200" b="1" dirty="0">
                <a:solidFill>
                  <a:srgbClr val="1E3320"/>
                </a:solidFill>
                <a:latin typeface="Calibri" pitchFamily="34" charset="0"/>
                <a:ea typeface="Calibri" pitchFamily="34" charset="-122"/>
                <a:cs typeface="Calibri" pitchFamily="34" charset="-120"/>
              </a:rPr>
              <a:t>drop-out</a:t>
            </a:r>
            <a:r>
              <a:rPr lang="en-US" sz="1100" b="1" dirty="0">
                <a:solidFill>
                  <a:srgbClr val="1E3320"/>
                </a:solidFill>
                <a:latin typeface="Calibri" pitchFamily="34" charset="0"/>
                <a:ea typeface="Calibri" pitchFamily="34" charset="-122"/>
                <a:cs typeface="Calibri" pitchFamily="34" charset="-120"/>
              </a:rPr>
              <a:t> / attrition during project</a:t>
            </a:r>
            <a:endParaRPr lang="en-US" sz="1100" dirty="0"/>
          </a:p>
        </p:txBody>
      </p:sp>
      <p:sp>
        <p:nvSpPr>
          <p:cNvPr id="18" name="Shape 14"/>
          <p:cNvSpPr/>
          <p:nvPr/>
        </p:nvSpPr>
        <p:spPr>
          <a:xfrm>
            <a:off x="4023360" y="2670048"/>
            <a:ext cx="7680960" cy="960120"/>
          </a:xfrm>
          <a:prstGeom prst="rect">
            <a:avLst/>
          </a:prstGeom>
          <a:solidFill>
            <a:srgbClr val="EAEAE6"/>
          </a:solidFill>
          <a:ln/>
        </p:spPr>
      </p:sp>
      <p:sp>
        <p:nvSpPr>
          <p:cNvPr id="19" name="Text 15"/>
          <p:cNvSpPr/>
          <p:nvPr/>
        </p:nvSpPr>
        <p:spPr>
          <a:xfrm>
            <a:off x="4187952" y="2670048"/>
            <a:ext cx="7388352" cy="960120"/>
          </a:xfrm>
          <a:prstGeom prst="rect">
            <a:avLst/>
          </a:prstGeom>
          <a:noFill/>
          <a:ln/>
        </p:spPr>
        <p:txBody>
          <a:bodyPr wrap="square" lIns="0" tIns="0" rIns="0" bIns="0" rtlCol="0" anchor="ctr"/>
          <a:lstStyle/>
          <a:p>
            <a:pPr marL="0" indent="0">
              <a:lnSpc>
                <a:spcPct val="108000"/>
              </a:lnSpc>
              <a:buNone/>
            </a:pPr>
            <a:r>
              <a:rPr lang="en-US" sz="1200" dirty="0">
                <a:solidFill>
                  <a:srgbClr val="4A4A4A"/>
                </a:solidFill>
                <a:latin typeface="Calibri" pitchFamily="34" charset="0"/>
                <a:ea typeface="Calibri" pitchFamily="34" charset="-122"/>
                <a:cs typeface="Calibri" pitchFamily="34" charset="-120"/>
              </a:rPr>
              <a:t>After the first year, farmers were reluctant to continue due to AWD's discipline requirements. We resolved this by onboarding farmers with financial assistance and signed revenue-sharing agreements to align their incentives with the project.</a:t>
            </a:r>
            <a:endParaRPr lang="en-US" sz="1200" dirty="0"/>
          </a:p>
        </p:txBody>
      </p:sp>
      <p:sp>
        <p:nvSpPr>
          <p:cNvPr id="20" name="Shape 16"/>
          <p:cNvSpPr/>
          <p:nvPr/>
        </p:nvSpPr>
        <p:spPr>
          <a:xfrm>
            <a:off x="457200" y="3630168"/>
            <a:ext cx="3566160" cy="914400"/>
          </a:xfrm>
          <a:prstGeom prst="rect">
            <a:avLst/>
          </a:prstGeom>
          <a:solidFill>
            <a:srgbClr val="F5F5F5"/>
          </a:solidFill>
          <a:ln/>
        </p:spPr>
      </p:sp>
      <p:sp>
        <p:nvSpPr>
          <p:cNvPr id="21" name="Shape 17"/>
          <p:cNvSpPr/>
          <p:nvPr/>
        </p:nvSpPr>
        <p:spPr>
          <a:xfrm>
            <a:off x="585216" y="3922776"/>
            <a:ext cx="329184" cy="329184"/>
          </a:xfrm>
          <a:prstGeom prst="ellipse">
            <a:avLst/>
          </a:prstGeom>
          <a:solidFill>
            <a:srgbClr val="97BC62"/>
          </a:solidFill>
          <a:ln/>
        </p:spPr>
      </p:sp>
      <p:pic>
        <p:nvPicPr>
          <p:cNvPr id="22" name="Image 2" descr="preencoded.png"/>
          <p:cNvPicPr>
            <a:picLocks noChangeAspect="1"/>
          </p:cNvPicPr>
          <p:nvPr/>
        </p:nvPicPr>
        <p:blipFill>
          <a:blip r:embed="rId5"/>
          <a:stretch>
            <a:fillRect/>
          </a:stretch>
        </p:blipFill>
        <p:spPr>
          <a:xfrm>
            <a:off x="654345" y="3991905"/>
            <a:ext cx="190927" cy="190927"/>
          </a:xfrm>
          <a:prstGeom prst="rect">
            <a:avLst/>
          </a:prstGeom>
        </p:spPr>
      </p:pic>
      <p:sp>
        <p:nvSpPr>
          <p:cNvPr id="23" name="Text 18"/>
          <p:cNvSpPr/>
          <p:nvPr/>
        </p:nvSpPr>
        <p:spPr>
          <a:xfrm>
            <a:off x="1024128" y="3630168"/>
            <a:ext cx="2880360" cy="914400"/>
          </a:xfrm>
          <a:prstGeom prst="rect">
            <a:avLst/>
          </a:prstGeom>
          <a:noFill/>
          <a:ln/>
        </p:spPr>
        <p:txBody>
          <a:bodyPr wrap="square" lIns="0" tIns="0" rIns="0" bIns="0" rtlCol="0" anchor="ctr"/>
          <a:lstStyle/>
          <a:p>
            <a:pPr marL="0" indent="0">
              <a:lnSpc>
                <a:spcPct val="105000"/>
              </a:lnSpc>
              <a:buNone/>
            </a:pPr>
            <a:r>
              <a:rPr lang="en-US" sz="1100" b="1" dirty="0">
                <a:solidFill>
                  <a:srgbClr val="1E3320"/>
                </a:solidFill>
                <a:latin typeface="Calibri" pitchFamily="34" charset="0"/>
                <a:ea typeface="Calibri" pitchFamily="34" charset="-122"/>
                <a:cs typeface="Calibri" pitchFamily="34" charset="-120"/>
              </a:rPr>
              <a:t>Social pressure / </a:t>
            </a:r>
            <a:r>
              <a:rPr lang="en-US" sz="1200" b="1" dirty="0">
                <a:solidFill>
                  <a:srgbClr val="1E3320"/>
                </a:solidFill>
                <a:latin typeface="Calibri" pitchFamily="34" charset="0"/>
                <a:ea typeface="Calibri" pitchFamily="34" charset="-122"/>
                <a:cs typeface="Calibri" pitchFamily="34" charset="-120"/>
              </a:rPr>
              <a:t>peer</a:t>
            </a:r>
            <a:r>
              <a:rPr lang="en-US" sz="1100" b="1" dirty="0">
                <a:solidFill>
                  <a:srgbClr val="1E3320"/>
                </a:solidFill>
                <a:latin typeface="Calibri" pitchFamily="34" charset="0"/>
                <a:ea typeface="Calibri" pitchFamily="34" charset="-122"/>
                <a:cs typeface="Calibri" pitchFamily="34" charset="-120"/>
              </a:rPr>
              <a:t> perception of AWD adopters</a:t>
            </a:r>
            <a:endParaRPr lang="en-US" sz="1100" dirty="0"/>
          </a:p>
        </p:txBody>
      </p:sp>
      <p:sp>
        <p:nvSpPr>
          <p:cNvPr id="24" name="Shape 19"/>
          <p:cNvSpPr/>
          <p:nvPr/>
        </p:nvSpPr>
        <p:spPr>
          <a:xfrm>
            <a:off x="4023360" y="3630168"/>
            <a:ext cx="7680960" cy="914400"/>
          </a:xfrm>
          <a:prstGeom prst="rect">
            <a:avLst/>
          </a:prstGeom>
          <a:solidFill>
            <a:srgbClr val="F5F5F5"/>
          </a:solidFill>
          <a:ln/>
        </p:spPr>
      </p:sp>
      <p:sp>
        <p:nvSpPr>
          <p:cNvPr id="25" name="Text 20"/>
          <p:cNvSpPr/>
          <p:nvPr/>
        </p:nvSpPr>
        <p:spPr>
          <a:xfrm>
            <a:off x="4187952" y="3630168"/>
            <a:ext cx="7388352" cy="914400"/>
          </a:xfrm>
          <a:prstGeom prst="rect">
            <a:avLst/>
          </a:prstGeom>
          <a:noFill/>
          <a:ln/>
        </p:spPr>
        <p:txBody>
          <a:bodyPr wrap="square" lIns="0" tIns="0" rIns="0" bIns="0" rtlCol="0" anchor="ctr"/>
          <a:lstStyle/>
          <a:p>
            <a:pPr marL="0" indent="0">
              <a:lnSpc>
                <a:spcPct val="108000"/>
              </a:lnSpc>
              <a:buNone/>
            </a:pPr>
            <a:r>
              <a:rPr lang="en-US" sz="1200" dirty="0">
                <a:solidFill>
                  <a:srgbClr val="4A4A4A"/>
                </a:solidFill>
                <a:latin typeface="Calibri" pitchFamily="34" charset="0"/>
                <a:ea typeface="Calibri" pitchFamily="34" charset="-122"/>
                <a:cs typeface="Calibri" pitchFamily="34" charset="-120"/>
              </a:rPr>
              <a:t>Social pressure, misconceptions, and rumors discourage participation. Continuous informal engagement through regular community interactions and tea-time meetings helps address concerns, build trust, and counter misinformation.</a:t>
            </a:r>
            <a:endParaRPr lang="en-US" sz="1200" dirty="0"/>
          </a:p>
        </p:txBody>
      </p:sp>
      <p:sp>
        <p:nvSpPr>
          <p:cNvPr id="26" name="Shape 21"/>
          <p:cNvSpPr/>
          <p:nvPr/>
        </p:nvSpPr>
        <p:spPr>
          <a:xfrm>
            <a:off x="457200" y="4544568"/>
            <a:ext cx="3566160" cy="1143000"/>
          </a:xfrm>
          <a:prstGeom prst="rect">
            <a:avLst/>
          </a:prstGeom>
          <a:solidFill>
            <a:srgbClr val="EAEAE6"/>
          </a:solidFill>
          <a:ln/>
        </p:spPr>
      </p:sp>
      <p:sp>
        <p:nvSpPr>
          <p:cNvPr id="27" name="Shape 22"/>
          <p:cNvSpPr/>
          <p:nvPr/>
        </p:nvSpPr>
        <p:spPr>
          <a:xfrm>
            <a:off x="585216" y="4951476"/>
            <a:ext cx="329184" cy="329184"/>
          </a:xfrm>
          <a:prstGeom prst="ellipse">
            <a:avLst/>
          </a:prstGeom>
          <a:solidFill>
            <a:srgbClr val="97BC62"/>
          </a:solidFill>
          <a:ln/>
        </p:spPr>
      </p:sp>
      <p:pic>
        <p:nvPicPr>
          <p:cNvPr id="28" name="Image 3" descr="preencoded.png"/>
          <p:cNvPicPr>
            <a:picLocks noChangeAspect="1"/>
          </p:cNvPicPr>
          <p:nvPr/>
        </p:nvPicPr>
        <p:blipFill>
          <a:blip r:embed="rId6"/>
          <a:stretch>
            <a:fillRect/>
          </a:stretch>
        </p:blipFill>
        <p:spPr>
          <a:xfrm>
            <a:off x="654345" y="5020605"/>
            <a:ext cx="190927" cy="190927"/>
          </a:xfrm>
          <a:prstGeom prst="rect">
            <a:avLst/>
          </a:prstGeom>
        </p:spPr>
      </p:pic>
      <p:sp>
        <p:nvSpPr>
          <p:cNvPr id="29" name="Text 23"/>
          <p:cNvSpPr/>
          <p:nvPr/>
        </p:nvSpPr>
        <p:spPr>
          <a:xfrm>
            <a:off x="1024128" y="4544568"/>
            <a:ext cx="2880360" cy="1143000"/>
          </a:xfrm>
          <a:prstGeom prst="rect">
            <a:avLst/>
          </a:prstGeom>
          <a:noFill/>
          <a:ln/>
        </p:spPr>
        <p:txBody>
          <a:bodyPr wrap="square" lIns="0" tIns="0" rIns="0" bIns="0" rtlCol="0" anchor="ctr"/>
          <a:lstStyle/>
          <a:p>
            <a:pPr marL="0" indent="0">
              <a:lnSpc>
                <a:spcPct val="105000"/>
              </a:lnSpc>
              <a:buNone/>
            </a:pPr>
            <a:r>
              <a:rPr lang="en-US" sz="1100" b="1" dirty="0">
                <a:solidFill>
                  <a:srgbClr val="1E3320"/>
                </a:solidFill>
                <a:latin typeface="Calibri" pitchFamily="34" charset="0"/>
                <a:ea typeface="Calibri" pitchFamily="34" charset="-122"/>
                <a:cs typeface="Calibri" pitchFamily="34" charset="-120"/>
              </a:rPr>
              <a:t>Drying level </a:t>
            </a:r>
            <a:r>
              <a:rPr lang="en-US" sz="1200" b="1" dirty="0">
                <a:solidFill>
                  <a:srgbClr val="1E3320"/>
                </a:solidFill>
                <a:latin typeface="Calibri" pitchFamily="34" charset="0"/>
                <a:ea typeface="Calibri" pitchFamily="34" charset="-122"/>
                <a:cs typeface="Calibri" pitchFamily="34" charset="-120"/>
              </a:rPr>
              <a:t>cannot</a:t>
            </a:r>
            <a:r>
              <a:rPr lang="en-US" sz="1100" b="1" dirty="0">
                <a:solidFill>
                  <a:srgbClr val="1E3320"/>
                </a:solidFill>
                <a:latin typeface="Calibri" pitchFamily="34" charset="0"/>
                <a:ea typeface="Calibri" pitchFamily="34" charset="-122"/>
                <a:cs typeface="Calibri" pitchFamily="34" charset="-120"/>
              </a:rPr>
              <a:t> always be determined / narrow drying window</a:t>
            </a:r>
            <a:endParaRPr lang="en-US" sz="1100" dirty="0"/>
          </a:p>
        </p:txBody>
      </p:sp>
      <p:sp>
        <p:nvSpPr>
          <p:cNvPr id="30" name="Shape 24"/>
          <p:cNvSpPr/>
          <p:nvPr/>
        </p:nvSpPr>
        <p:spPr>
          <a:xfrm>
            <a:off x="4023360" y="4544568"/>
            <a:ext cx="7680960" cy="1143000"/>
          </a:xfrm>
          <a:prstGeom prst="rect">
            <a:avLst/>
          </a:prstGeom>
          <a:solidFill>
            <a:srgbClr val="EAEAE6"/>
          </a:solidFill>
          <a:ln/>
        </p:spPr>
      </p:sp>
      <p:sp>
        <p:nvSpPr>
          <p:cNvPr id="31" name="Text 25"/>
          <p:cNvSpPr/>
          <p:nvPr/>
        </p:nvSpPr>
        <p:spPr>
          <a:xfrm>
            <a:off x="4187952" y="4544568"/>
            <a:ext cx="7388352" cy="1143000"/>
          </a:xfrm>
          <a:prstGeom prst="rect">
            <a:avLst/>
          </a:prstGeom>
          <a:noFill/>
          <a:ln/>
        </p:spPr>
        <p:txBody>
          <a:bodyPr wrap="square" lIns="0" tIns="0" rIns="0" bIns="0" rtlCol="0" anchor="ctr"/>
          <a:lstStyle/>
          <a:p>
            <a:pPr marL="0" indent="0">
              <a:lnSpc>
                <a:spcPct val="108000"/>
              </a:lnSpc>
              <a:buNone/>
            </a:pPr>
            <a:r>
              <a:rPr lang="en-US" sz="1200" dirty="0">
                <a:solidFill>
                  <a:srgbClr val="4A4A4A"/>
                </a:solidFill>
                <a:latin typeface="Calibri" pitchFamily="34" charset="0"/>
                <a:ea typeface="Calibri" pitchFamily="34" charset="-122"/>
                <a:cs typeface="Calibri" pitchFamily="34" charset="-120"/>
              </a:rPr>
              <a:t>Because root depth is shallow in early growth stages, drying must begin only 15–20 days after transplanting and stop 7–10 days before flowering to avoid yield loss. Farmers are trained on this precise window to overcome their yield concerns and simplify monitoring.</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274320"/>
            <a:ext cx="11247120" cy="594360"/>
          </a:xfrm>
          <a:prstGeom prst="rect">
            <a:avLst/>
          </a:prstGeom>
          <a:noFill/>
          <a:ln/>
        </p:spPr>
        <p:txBody>
          <a:bodyPr wrap="square" lIns="0" tIns="0" rIns="0" bIns="0" rtlCol="0" anchor="ctr"/>
          <a:lstStyle/>
          <a:p>
            <a:pPr marL="0" indent="0">
              <a:buNone/>
            </a:pPr>
            <a:r>
              <a:rPr lang="en-US" sz="2700" b="1" dirty="0">
                <a:solidFill>
                  <a:srgbClr val="2C5F2D"/>
                </a:solidFill>
                <a:latin typeface="Cambria" pitchFamily="34" charset="0"/>
                <a:ea typeface="Cambria" pitchFamily="34" charset="-122"/>
                <a:cs typeface="Cambria" pitchFamily="34" charset="-120"/>
              </a:rPr>
              <a:t>Challenges We Faced — Data &amp; Technical Dimensions</a:t>
            </a:r>
            <a:endParaRPr lang="en-US" sz="2700" dirty="0"/>
          </a:p>
        </p:txBody>
      </p:sp>
      <p:sp>
        <p:nvSpPr>
          <p:cNvPr id="3" name="Text 1"/>
          <p:cNvSpPr/>
          <p:nvPr/>
        </p:nvSpPr>
        <p:spPr>
          <a:xfrm>
            <a:off x="457200" y="822960"/>
            <a:ext cx="11247120" cy="320040"/>
          </a:xfrm>
          <a:prstGeom prst="rect">
            <a:avLst/>
          </a:prstGeom>
          <a:noFill/>
          <a:ln/>
        </p:spPr>
        <p:txBody>
          <a:bodyPr wrap="square" lIns="0" tIns="0" rIns="0" bIns="0" rtlCol="0" anchor="ctr"/>
          <a:lstStyle/>
          <a:p>
            <a:pPr marL="0" indent="0">
              <a:buNone/>
            </a:pPr>
            <a:r>
              <a:rPr lang="en-US" sz="1250" i="1" dirty="0">
                <a:solidFill>
                  <a:srgbClr val="4A4A4A"/>
                </a:solidFill>
                <a:latin typeface="Calibri" pitchFamily="34" charset="0"/>
                <a:ea typeface="Calibri" pitchFamily="34" charset="-122"/>
                <a:cs typeface="Calibri" pitchFamily="34" charset="-120"/>
              </a:rPr>
              <a:t>Slide 2 of 2 · Field-tested mitigation measures across India, Laos, and Cambodia</a:t>
            </a:r>
            <a:endParaRPr lang="en-US" sz="1250" dirty="0"/>
          </a:p>
        </p:txBody>
      </p:sp>
      <p:sp>
        <p:nvSpPr>
          <p:cNvPr id="4" name="Shape 2"/>
          <p:cNvSpPr/>
          <p:nvPr/>
        </p:nvSpPr>
        <p:spPr>
          <a:xfrm>
            <a:off x="457200" y="1325880"/>
            <a:ext cx="3566160" cy="384048"/>
          </a:xfrm>
          <a:prstGeom prst="rect">
            <a:avLst/>
          </a:prstGeom>
          <a:solidFill>
            <a:schemeClr val="accent6">
              <a:lumMod val="75000"/>
            </a:schemeClr>
          </a:solidFill>
          <a:ln/>
        </p:spPr>
      </p:sp>
      <p:sp>
        <p:nvSpPr>
          <p:cNvPr id="5" name="Text 3"/>
          <p:cNvSpPr/>
          <p:nvPr/>
        </p:nvSpPr>
        <p:spPr>
          <a:xfrm>
            <a:off x="585216" y="1325880"/>
            <a:ext cx="3383280" cy="384048"/>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Challenge</a:t>
            </a:r>
            <a:endParaRPr lang="en-US" sz="1250" dirty="0"/>
          </a:p>
        </p:txBody>
      </p:sp>
      <p:sp>
        <p:nvSpPr>
          <p:cNvPr id="6" name="Shape 4"/>
          <p:cNvSpPr/>
          <p:nvPr/>
        </p:nvSpPr>
        <p:spPr>
          <a:xfrm>
            <a:off x="4023360" y="1325880"/>
            <a:ext cx="7680960" cy="384048"/>
          </a:xfrm>
          <a:prstGeom prst="rect">
            <a:avLst/>
          </a:prstGeom>
          <a:solidFill>
            <a:srgbClr val="2C5F2D"/>
          </a:solidFill>
          <a:ln/>
        </p:spPr>
      </p:sp>
      <p:sp>
        <p:nvSpPr>
          <p:cNvPr id="7" name="Text 5"/>
          <p:cNvSpPr/>
          <p:nvPr/>
        </p:nvSpPr>
        <p:spPr>
          <a:xfrm>
            <a:off x="4151376" y="1325880"/>
            <a:ext cx="7498080" cy="384048"/>
          </a:xfrm>
          <a:prstGeom prst="rect">
            <a:avLst/>
          </a:prstGeom>
          <a:solidFill>
            <a:schemeClr val="accent6">
              <a:lumMod val="75000"/>
            </a:schemeClr>
          </a:solid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Mitigation measure &amp; impact</a:t>
            </a:r>
            <a:endParaRPr lang="en-US" sz="1250" dirty="0"/>
          </a:p>
        </p:txBody>
      </p:sp>
      <p:sp>
        <p:nvSpPr>
          <p:cNvPr id="8" name="Shape 6"/>
          <p:cNvSpPr/>
          <p:nvPr/>
        </p:nvSpPr>
        <p:spPr>
          <a:xfrm>
            <a:off x="457200" y="1709928"/>
            <a:ext cx="3566160" cy="960120"/>
          </a:xfrm>
          <a:prstGeom prst="rect">
            <a:avLst/>
          </a:prstGeom>
          <a:solidFill>
            <a:srgbClr val="F5F5F5"/>
          </a:solidFill>
          <a:ln/>
        </p:spPr>
      </p:sp>
      <p:sp>
        <p:nvSpPr>
          <p:cNvPr id="9" name="Shape 7"/>
          <p:cNvSpPr/>
          <p:nvPr/>
        </p:nvSpPr>
        <p:spPr>
          <a:xfrm>
            <a:off x="585216" y="2025396"/>
            <a:ext cx="329184" cy="329184"/>
          </a:xfrm>
          <a:prstGeom prst="ellipse">
            <a:avLst/>
          </a:prstGeom>
          <a:solidFill>
            <a:srgbClr val="97BC62"/>
          </a:solidFill>
          <a:ln/>
        </p:spPr>
      </p:sp>
      <p:pic>
        <p:nvPicPr>
          <p:cNvPr id="10" name="Image 0" descr="preencoded.png"/>
          <p:cNvPicPr>
            <a:picLocks noChangeAspect="1"/>
          </p:cNvPicPr>
          <p:nvPr/>
        </p:nvPicPr>
        <p:blipFill>
          <a:blip r:embed="rId3"/>
          <a:stretch>
            <a:fillRect/>
          </a:stretch>
        </p:blipFill>
        <p:spPr>
          <a:xfrm>
            <a:off x="654345" y="2094525"/>
            <a:ext cx="190927" cy="190927"/>
          </a:xfrm>
          <a:prstGeom prst="rect">
            <a:avLst/>
          </a:prstGeom>
        </p:spPr>
      </p:pic>
      <p:sp>
        <p:nvSpPr>
          <p:cNvPr id="11" name="Text 8"/>
          <p:cNvSpPr/>
          <p:nvPr/>
        </p:nvSpPr>
        <p:spPr>
          <a:xfrm>
            <a:off x="1024128" y="1709928"/>
            <a:ext cx="2880360" cy="960120"/>
          </a:xfrm>
          <a:prstGeom prst="rect">
            <a:avLst/>
          </a:prstGeom>
          <a:noFill/>
          <a:ln/>
        </p:spPr>
        <p:txBody>
          <a:bodyPr wrap="square" lIns="0" tIns="0" rIns="0" bIns="0" rtlCol="0" anchor="ctr"/>
          <a:lstStyle/>
          <a:p>
            <a:pPr marL="0" indent="0">
              <a:lnSpc>
                <a:spcPct val="105000"/>
              </a:lnSpc>
              <a:buNone/>
            </a:pPr>
            <a:r>
              <a:rPr lang="en-US" sz="1100" b="1" dirty="0">
                <a:solidFill>
                  <a:srgbClr val="1E3320"/>
                </a:solidFill>
                <a:latin typeface="Calibri" pitchFamily="34" charset="0"/>
                <a:ea typeface="Calibri" pitchFamily="34" charset="-122"/>
                <a:cs typeface="Calibri" pitchFamily="34" charset="-120"/>
              </a:rPr>
              <a:t>Ground data accuracy &amp; unreliable record-keeping by </a:t>
            </a:r>
            <a:r>
              <a:rPr lang="en-US" sz="1200" b="1" dirty="0">
                <a:solidFill>
                  <a:srgbClr val="1E3320"/>
                </a:solidFill>
                <a:latin typeface="Calibri" pitchFamily="34" charset="0"/>
                <a:ea typeface="Calibri" pitchFamily="34" charset="-122"/>
                <a:cs typeface="Calibri" pitchFamily="34" charset="-120"/>
              </a:rPr>
              <a:t>NGOs</a:t>
            </a:r>
            <a:r>
              <a:rPr lang="en-US" sz="1100" b="1" dirty="0">
                <a:solidFill>
                  <a:srgbClr val="1E3320"/>
                </a:solidFill>
                <a:latin typeface="Calibri" pitchFamily="34" charset="0"/>
                <a:ea typeface="Calibri" pitchFamily="34" charset="-122"/>
                <a:cs typeface="Calibri" pitchFamily="34" charset="-120"/>
              </a:rPr>
              <a:t>/FBOs/FPCs</a:t>
            </a:r>
            <a:endParaRPr lang="en-US" sz="1100" dirty="0"/>
          </a:p>
        </p:txBody>
      </p:sp>
      <p:sp>
        <p:nvSpPr>
          <p:cNvPr id="12" name="Shape 9"/>
          <p:cNvSpPr/>
          <p:nvPr/>
        </p:nvSpPr>
        <p:spPr>
          <a:xfrm>
            <a:off x="4023360" y="1709928"/>
            <a:ext cx="7680960" cy="960120"/>
          </a:xfrm>
          <a:prstGeom prst="rect">
            <a:avLst/>
          </a:prstGeom>
          <a:solidFill>
            <a:srgbClr val="F5F5F5"/>
          </a:solidFill>
          <a:ln/>
        </p:spPr>
      </p:sp>
      <p:sp>
        <p:nvSpPr>
          <p:cNvPr id="13" name="Text 10"/>
          <p:cNvSpPr/>
          <p:nvPr/>
        </p:nvSpPr>
        <p:spPr>
          <a:xfrm>
            <a:off x="4187952" y="1709928"/>
            <a:ext cx="7388352" cy="960120"/>
          </a:xfrm>
          <a:prstGeom prst="rect">
            <a:avLst/>
          </a:prstGeom>
          <a:noFill/>
          <a:ln/>
        </p:spPr>
        <p:txBody>
          <a:bodyPr wrap="square" lIns="0" tIns="0" rIns="0" bIns="0" rtlCol="0" anchor="ctr"/>
          <a:lstStyle/>
          <a:p>
            <a:pPr marL="0" indent="0">
              <a:lnSpc>
                <a:spcPct val="108000"/>
              </a:lnSpc>
              <a:buNone/>
            </a:pPr>
            <a:r>
              <a:rPr lang="en-US" sz="1200" dirty="0">
                <a:solidFill>
                  <a:srgbClr val="4A4A4A"/>
                </a:solidFill>
                <a:latin typeface="Calibri" pitchFamily="34" charset="0"/>
                <a:ea typeface="Calibri" pitchFamily="34" charset="-122"/>
                <a:cs typeface="Calibri" pitchFamily="34" charset="-120"/>
              </a:rPr>
              <a:t>We established our own on-ground data validation team with a proprietary mobile app featuring geofencing authentication, ensuring it operates only within designated project boundaries to prevent manipulation or false entries.</a:t>
            </a:r>
            <a:endParaRPr lang="en-US" sz="1200" dirty="0"/>
          </a:p>
        </p:txBody>
      </p:sp>
      <p:sp>
        <p:nvSpPr>
          <p:cNvPr id="14" name="Shape 11"/>
          <p:cNvSpPr/>
          <p:nvPr/>
        </p:nvSpPr>
        <p:spPr>
          <a:xfrm>
            <a:off x="457200" y="2670048"/>
            <a:ext cx="3566160" cy="1234440"/>
          </a:xfrm>
          <a:prstGeom prst="rect">
            <a:avLst/>
          </a:prstGeom>
          <a:solidFill>
            <a:srgbClr val="EAEAE6"/>
          </a:solidFill>
          <a:ln/>
        </p:spPr>
      </p:sp>
      <p:sp>
        <p:nvSpPr>
          <p:cNvPr id="15" name="Shape 12"/>
          <p:cNvSpPr/>
          <p:nvPr/>
        </p:nvSpPr>
        <p:spPr>
          <a:xfrm>
            <a:off x="585216" y="3122676"/>
            <a:ext cx="329184" cy="329184"/>
          </a:xfrm>
          <a:prstGeom prst="ellipse">
            <a:avLst/>
          </a:prstGeom>
          <a:solidFill>
            <a:srgbClr val="97BC62"/>
          </a:solidFill>
          <a:ln/>
        </p:spPr>
      </p:sp>
      <p:pic>
        <p:nvPicPr>
          <p:cNvPr id="16" name="Image 1" descr="preencoded.png"/>
          <p:cNvPicPr>
            <a:picLocks noChangeAspect="1"/>
          </p:cNvPicPr>
          <p:nvPr/>
        </p:nvPicPr>
        <p:blipFill>
          <a:blip r:embed="rId4"/>
          <a:stretch>
            <a:fillRect/>
          </a:stretch>
        </p:blipFill>
        <p:spPr>
          <a:xfrm>
            <a:off x="654345" y="3191805"/>
            <a:ext cx="190927" cy="190927"/>
          </a:xfrm>
          <a:prstGeom prst="rect">
            <a:avLst/>
          </a:prstGeom>
        </p:spPr>
      </p:pic>
      <p:sp>
        <p:nvSpPr>
          <p:cNvPr id="17" name="Text 13"/>
          <p:cNvSpPr/>
          <p:nvPr/>
        </p:nvSpPr>
        <p:spPr>
          <a:xfrm>
            <a:off x="1024128" y="2670048"/>
            <a:ext cx="2880360" cy="1234440"/>
          </a:xfrm>
          <a:prstGeom prst="rect">
            <a:avLst/>
          </a:prstGeom>
          <a:noFill/>
          <a:ln/>
        </p:spPr>
        <p:txBody>
          <a:bodyPr wrap="square" lIns="0" tIns="0" rIns="0" bIns="0" rtlCol="0" anchor="ctr"/>
          <a:lstStyle/>
          <a:p>
            <a:pPr marL="0" indent="0">
              <a:lnSpc>
                <a:spcPct val="105000"/>
              </a:lnSpc>
              <a:buNone/>
            </a:pPr>
            <a:r>
              <a:rPr lang="en-US" sz="1100" b="1" dirty="0">
                <a:solidFill>
                  <a:srgbClr val="1E3320"/>
                </a:solidFill>
                <a:latin typeface="Calibri" pitchFamily="34" charset="0"/>
                <a:ea typeface="Calibri" pitchFamily="34" charset="-122"/>
                <a:cs typeface="Calibri" pitchFamily="34" charset="-120"/>
              </a:rPr>
              <a:t>NGOs lack </a:t>
            </a:r>
            <a:r>
              <a:rPr lang="en-US" sz="1200" b="1" dirty="0">
                <a:solidFill>
                  <a:srgbClr val="1E3320"/>
                </a:solidFill>
                <a:latin typeface="Calibri" pitchFamily="34" charset="0"/>
                <a:ea typeface="Calibri" pitchFamily="34" charset="-122"/>
                <a:cs typeface="Calibri" pitchFamily="34" charset="-120"/>
              </a:rPr>
              <a:t>AWD</a:t>
            </a:r>
            <a:r>
              <a:rPr lang="en-US" sz="1100" b="1" dirty="0">
                <a:solidFill>
                  <a:srgbClr val="1E3320"/>
                </a:solidFill>
                <a:latin typeface="Calibri" pitchFamily="34" charset="0"/>
                <a:ea typeface="Calibri" pitchFamily="34" charset="-122"/>
                <a:cs typeface="Calibri" pitchFamily="34" charset="-120"/>
              </a:rPr>
              <a:t> experience; high failure rate in data delivery</a:t>
            </a:r>
            <a:endParaRPr lang="en-US" sz="1100" dirty="0"/>
          </a:p>
        </p:txBody>
      </p:sp>
      <p:sp>
        <p:nvSpPr>
          <p:cNvPr id="18" name="Shape 14"/>
          <p:cNvSpPr/>
          <p:nvPr/>
        </p:nvSpPr>
        <p:spPr>
          <a:xfrm>
            <a:off x="4023360" y="2670048"/>
            <a:ext cx="7680960" cy="1234440"/>
          </a:xfrm>
          <a:prstGeom prst="rect">
            <a:avLst/>
          </a:prstGeom>
          <a:solidFill>
            <a:srgbClr val="EAEAE6"/>
          </a:solidFill>
          <a:ln/>
        </p:spPr>
      </p:sp>
      <p:sp>
        <p:nvSpPr>
          <p:cNvPr id="19" name="Text 15"/>
          <p:cNvSpPr/>
          <p:nvPr/>
        </p:nvSpPr>
        <p:spPr>
          <a:xfrm>
            <a:off x="4187952" y="2670048"/>
            <a:ext cx="7388352" cy="1234440"/>
          </a:xfrm>
          <a:prstGeom prst="rect">
            <a:avLst/>
          </a:prstGeom>
          <a:noFill/>
          <a:ln/>
        </p:spPr>
        <p:txBody>
          <a:bodyPr wrap="square" lIns="0" tIns="0" rIns="0" bIns="0" rtlCol="0" anchor="ctr"/>
          <a:lstStyle/>
          <a:p>
            <a:pPr marL="0" indent="0">
              <a:lnSpc>
                <a:spcPct val="108000"/>
              </a:lnSpc>
              <a:buNone/>
            </a:pPr>
            <a:r>
              <a:rPr lang="en-US" sz="1200" dirty="0">
                <a:solidFill>
                  <a:srgbClr val="4A4A4A"/>
                </a:solidFill>
                <a:latin typeface="Calibri" pitchFamily="34" charset="0"/>
                <a:ea typeface="Calibri" pitchFamily="34" charset="-122"/>
                <a:cs typeface="Calibri" pitchFamily="34" charset="-120"/>
              </a:rPr>
              <a:t>As an early AWD implementer across multiple regions, we partnered with NGOs with no AWD project implementation experience. Despite extensive training on AWD principles, cycles, and challenges, data delivery accuracy remained poor — requiring multiple NGO replacements at additional revenue loss due to upfront payment structures.</a:t>
            </a:r>
            <a:endParaRPr lang="en-US" sz="1200" dirty="0"/>
          </a:p>
        </p:txBody>
      </p:sp>
      <p:sp>
        <p:nvSpPr>
          <p:cNvPr id="20" name="Shape 16"/>
          <p:cNvSpPr/>
          <p:nvPr/>
        </p:nvSpPr>
        <p:spPr>
          <a:xfrm>
            <a:off x="457200" y="3904488"/>
            <a:ext cx="3566160" cy="960120"/>
          </a:xfrm>
          <a:prstGeom prst="rect">
            <a:avLst/>
          </a:prstGeom>
          <a:solidFill>
            <a:srgbClr val="F5F5F5"/>
          </a:solidFill>
          <a:ln/>
        </p:spPr>
      </p:sp>
      <p:sp>
        <p:nvSpPr>
          <p:cNvPr id="21" name="Shape 17"/>
          <p:cNvSpPr/>
          <p:nvPr/>
        </p:nvSpPr>
        <p:spPr>
          <a:xfrm>
            <a:off x="585216" y="4219956"/>
            <a:ext cx="329184" cy="329184"/>
          </a:xfrm>
          <a:prstGeom prst="ellipse">
            <a:avLst/>
          </a:prstGeom>
          <a:solidFill>
            <a:srgbClr val="97BC62"/>
          </a:solidFill>
          <a:ln/>
        </p:spPr>
      </p:sp>
      <p:pic>
        <p:nvPicPr>
          <p:cNvPr id="22" name="Image 2" descr="preencoded.png"/>
          <p:cNvPicPr>
            <a:picLocks noChangeAspect="1"/>
          </p:cNvPicPr>
          <p:nvPr/>
        </p:nvPicPr>
        <p:blipFill>
          <a:blip r:embed="rId5"/>
          <a:stretch>
            <a:fillRect/>
          </a:stretch>
        </p:blipFill>
        <p:spPr>
          <a:xfrm>
            <a:off x="654345" y="4289085"/>
            <a:ext cx="190927" cy="190927"/>
          </a:xfrm>
          <a:prstGeom prst="rect">
            <a:avLst/>
          </a:prstGeom>
        </p:spPr>
      </p:pic>
      <p:sp>
        <p:nvSpPr>
          <p:cNvPr id="23" name="Text 18"/>
          <p:cNvSpPr/>
          <p:nvPr/>
        </p:nvSpPr>
        <p:spPr>
          <a:xfrm>
            <a:off x="1024128" y="3904488"/>
            <a:ext cx="2880360" cy="960120"/>
          </a:xfrm>
          <a:prstGeom prst="rect">
            <a:avLst/>
          </a:prstGeom>
          <a:noFill/>
          <a:ln/>
        </p:spPr>
        <p:txBody>
          <a:bodyPr wrap="square" lIns="0" tIns="0" rIns="0" bIns="0" rtlCol="0" anchor="ctr"/>
          <a:lstStyle/>
          <a:p>
            <a:pPr marL="0" indent="0">
              <a:lnSpc>
                <a:spcPct val="105000"/>
              </a:lnSpc>
              <a:buNone/>
            </a:pPr>
            <a:r>
              <a:rPr lang="en-US" sz="1100" b="1" dirty="0">
                <a:solidFill>
                  <a:srgbClr val="1E3320"/>
                </a:solidFill>
                <a:latin typeface="Calibri" pitchFamily="34" charset="0"/>
                <a:ea typeface="Calibri" pitchFamily="34" charset="-122"/>
                <a:cs typeface="Calibri" pitchFamily="34" charset="-120"/>
              </a:rPr>
              <a:t>Drying </a:t>
            </a:r>
            <a:r>
              <a:rPr lang="en-US" sz="1200" b="1" dirty="0">
                <a:solidFill>
                  <a:srgbClr val="1E3320"/>
                </a:solidFill>
                <a:latin typeface="Calibri" pitchFamily="34" charset="0"/>
                <a:ea typeface="Calibri" pitchFamily="34" charset="-122"/>
                <a:cs typeface="Calibri" pitchFamily="34" charset="-120"/>
              </a:rPr>
              <a:t>events</a:t>
            </a:r>
            <a:r>
              <a:rPr lang="en-US" sz="1100" b="1" dirty="0">
                <a:solidFill>
                  <a:srgbClr val="1E3320"/>
                </a:solidFill>
                <a:latin typeface="Calibri" pitchFamily="34" charset="0"/>
                <a:ea typeface="Calibri" pitchFamily="34" charset="-122"/>
                <a:cs typeface="Calibri" pitchFamily="34" charset="-120"/>
              </a:rPr>
              <a:t> data accuracy &amp; collection challenges</a:t>
            </a:r>
            <a:endParaRPr lang="en-US" sz="1100" dirty="0"/>
          </a:p>
        </p:txBody>
      </p:sp>
      <p:sp>
        <p:nvSpPr>
          <p:cNvPr id="24" name="Shape 19"/>
          <p:cNvSpPr/>
          <p:nvPr/>
        </p:nvSpPr>
        <p:spPr>
          <a:xfrm>
            <a:off x="4023360" y="3904488"/>
            <a:ext cx="7680960" cy="960120"/>
          </a:xfrm>
          <a:prstGeom prst="rect">
            <a:avLst/>
          </a:prstGeom>
          <a:solidFill>
            <a:srgbClr val="F5F5F5"/>
          </a:solidFill>
          <a:ln/>
        </p:spPr>
      </p:sp>
      <p:sp>
        <p:nvSpPr>
          <p:cNvPr id="25" name="Text 20"/>
          <p:cNvSpPr/>
          <p:nvPr/>
        </p:nvSpPr>
        <p:spPr>
          <a:xfrm>
            <a:off x="4187952" y="3904488"/>
            <a:ext cx="7388352" cy="960120"/>
          </a:xfrm>
          <a:prstGeom prst="rect">
            <a:avLst/>
          </a:prstGeom>
          <a:noFill/>
          <a:ln/>
        </p:spPr>
        <p:txBody>
          <a:bodyPr wrap="square" lIns="0" tIns="0" rIns="0" bIns="0" rtlCol="0" anchor="ctr"/>
          <a:lstStyle/>
          <a:p>
            <a:pPr marL="0" indent="0">
              <a:lnSpc>
                <a:spcPct val="108000"/>
              </a:lnSpc>
              <a:buNone/>
            </a:pPr>
            <a:r>
              <a:rPr lang="en-US" sz="1200" dirty="0">
                <a:solidFill>
                  <a:srgbClr val="4A4A4A"/>
                </a:solidFill>
                <a:latin typeface="Calibri" pitchFamily="34" charset="0"/>
                <a:ea typeface="Calibri" pitchFamily="34" charset="-122"/>
                <a:cs typeface="Calibri" pitchFamily="34" charset="-120"/>
              </a:rPr>
              <a:t>We implemented satellite-based monitoring across all project areas, supplemented by IoT sensors in selected sample plots to validate satellite observations. Sensor data calibrates and refines the satellite models, ensuring high accuracy of event-level monitoring.</a:t>
            </a:r>
            <a:endParaRPr lang="en-US" sz="1200" dirty="0"/>
          </a:p>
        </p:txBody>
      </p:sp>
      <p:sp>
        <p:nvSpPr>
          <p:cNvPr id="26" name="Shape 21"/>
          <p:cNvSpPr/>
          <p:nvPr/>
        </p:nvSpPr>
        <p:spPr>
          <a:xfrm>
            <a:off x="457200" y="4864608"/>
            <a:ext cx="3566160" cy="1143000"/>
          </a:xfrm>
          <a:prstGeom prst="rect">
            <a:avLst/>
          </a:prstGeom>
          <a:solidFill>
            <a:srgbClr val="EAEAE6"/>
          </a:solidFill>
          <a:ln/>
        </p:spPr>
      </p:sp>
      <p:sp>
        <p:nvSpPr>
          <p:cNvPr id="27" name="Shape 22"/>
          <p:cNvSpPr/>
          <p:nvPr/>
        </p:nvSpPr>
        <p:spPr>
          <a:xfrm>
            <a:off x="585216" y="5271516"/>
            <a:ext cx="329184" cy="329184"/>
          </a:xfrm>
          <a:prstGeom prst="ellipse">
            <a:avLst/>
          </a:prstGeom>
          <a:solidFill>
            <a:srgbClr val="97BC62"/>
          </a:solidFill>
          <a:ln/>
        </p:spPr>
      </p:sp>
      <p:pic>
        <p:nvPicPr>
          <p:cNvPr id="28" name="Image 3" descr="preencoded.png"/>
          <p:cNvPicPr>
            <a:picLocks noChangeAspect="1"/>
          </p:cNvPicPr>
          <p:nvPr/>
        </p:nvPicPr>
        <p:blipFill>
          <a:blip r:embed="rId6"/>
          <a:stretch>
            <a:fillRect/>
          </a:stretch>
        </p:blipFill>
        <p:spPr>
          <a:xfrm>
            <a:off x="654345" y="5340645"/>
            <a:ext cx="190927" cy="190927"/>
          </a:xfrm>
          <a:prstGeom prst="rect">
            <a:avLst/>
          </a:prstGeom>
        </p:spPr>
      </p:pic>
      <p:sp>
        <p:nvSpPr>
          <p:cNvPr id="29" name="Text 23"/>
          <p:cNvSpPr/>
          <p:nvPr/>
        </p:nvSpPr>
        <p:spPr>
          <a:xfrm>
            <a:off x="1024128" y="4864608"/>
            <a:ext cx="2880360" cy="1143000"/>
          </a:xfrm>
          <a:prstGeom prst="rect">
            <a:avLst/>
          </a:prstGeom>
          <a:noFill/>
          <a:ln/>
        </p:spPr>
        <p:txBody>
          <a:bodyPr wrap="square" lIns="0" tIns="0" rIns="0" bIns="0" rtlCol="0" anchor="ctr"/>
          <a:lstStyle/>
          <a:p>
            <a:pPr marL="0" indent="0">
              <a:lnSpc>
                <a:spcPct val="105000"/>
              </a:lnSpc>
              <a:buNone/>
            </a:pPr>
            <a:r>
              <a:rPr lang="en-US" sz="1100" b="1" dirty="0">
                <a:solidFill>
                  <a:srgbClr val="1E3320"/>
                </a:solidFill>
                <a:latin typeface="Calibri" pitchFamily="34" charset="0"/>
                <a:ea typeface="Calibri" pitchFamily="34" charset="-122"/>
                <a:cs typeface="Calibri" pitchFamily="34" charset="-120"/>
              </a:rPr>
              <a:t>Challenge of </a:t>
            </a:r>
            <a:r>
              <a:rPr lang="en-US" sz="1200" b="1" dirty="0">
                <a:solidFill>
                  <a:srgbClr val="1E3320"/>
                </a:solidFill>
                <a:latin typeface="Calibri" pitchFamily="34" charset="0"/>
                <a:ea typeface="Calibri" pitchFamily="34" charset="-122"/>
                <a:cs typeface="Calibri" pitchFamily="34" charset="-120"/>
              </a:rPr>
              <a:t>direct</a:t>
            </a:r>
            <a:r>
              <a:rPr lang="en-US" sz="1100" b="1" dirty="0">
                <a:solidFill>
                  <a:srgbClr val="1E3320"/>
                </a:solidFill>
                <a:latin typeface="Calibri" pitchFamily="34" charset="0"/>
                <a:ea typeface="Calibri" pitchFamily="34" charset="-122"/>
                <a:cs typeface="Calibri" pitchFamily="34" charset="-120"/>
              </a:rPr>
              <a:t> emission measurement</a:t>
            </a:r>
            <a:endParaRPr lang="en-US" sz="1100" dirty="0"/>
          </a:p>
        </p:txBody>
      </p:sp>
      <p:sp>
        <p:nvSpPr>
          <p:cNvPr id="30" name="Shape 24"/>
          <p:cNvSpPr/>
          <p:nvPr/>
        </p:nvSpPr>
        <p:spPr>
          <a:xfrm>
            <a:off x="4023360" y="4864608"/>
            <a:ext cx="7680960" cy="1143000"/>
          </a:xfrm>
          <a:prstGeom prst="rect">
            <a:avLst/>
          </a:prstGeom>
          <a:solidFill>
            <a:srgbClr val="EAEAE6"/>
          </a:solidFill>
          <a:ln/>
        </p:spPr>
      </p:sp>
      <p:sp>
        <p:nvSpPr>
          <p:cNvPr id="31" name="Text 25"/>
          <p:cNvSpPr/>
          <p:nvPr/>
        </p:nvSpPr>
        <p:spPr>
          <a:xfrm>
            <a:off x="4187952" y="4864608"/>
            <a:ext cx="7388352" cy="1143000"/>
          </a:xfrm>
          <a:prstGeom prst="rect">
            <a:avLst/>
          </a:prstGeom>
          <a:noFill/>
          <a:ln/>
        </p:spPr>
        <p:txBody>
          <a:bodyPr wrap="square" lIns="0" tIns="0" rIns="0" bIns="0" rtlCol="0" anchor="ctr"/>
          <a:lstStyle/>
          <a:p>
            <a:pPr marL="0" indent="0">
              <a:lnSpc>
                <a:spcPct val="108000"/>
              </a:lnSpc>
              <a:buNone/>
            </a:pPr>
            <a:r>
              <a:rPr lang="en-US" sz="1200" dirty="0">
                <a:solidFill>
                  <a:srgbClr val="4A4A4A"/>
                </a:solidFill>
                <a:latin typeface="Calibri" pitchFamily="34" charset="0"/>
                <a:ea typeface="Calibri" pitchFamily="34" charset="-122"/>
                <a:cs typeface="Calibri" pitchFamily="34" charset="-120"/>
              </a:rPr>
              <a:t>Direct gas sampling proved logistically and financially difficult due to limited nearby laboratories, long transport distances, and sample-integrity constraints. After a costly initial attempt, we now rely on IPCC default emission values. Once the project's funding gap is recovered, we plan to establish in-house testing facilities for direct measurement.</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320040"/>
            <a:ext cx="11183112" cy="566928"/>
          </a:xfrm>
          <a:prstGeom prst="rect">
            <a:avLst/>
          </a:prstGeom>
          <a:noFill/>
          <a:ln/>
        </p:spPr>
        <p:txBody>
          <a:bodyPr wrap="square" lIns="0" tIns="0" rIns="0" bIns="0" rtlCol="0" anchor="t"/>
          <a:lstStyle/>
          <a:p>
            <a:pPr marL="0" indent="0" algn="l">
              <a:buNone/>
            </a:pPr>
            <a:r>
              <a:rPr lang="en-US" sz="2700" b="1" dirty="0">
                <a:solidFill>
                  <a:srgbClr val="2C5F2D"/>
                </a:solidFill>
                <a:latin typeface="Cambria" pitchFamily="34" charset="0"/>
                <a:ea typeface="Cambria" pitchFamily="34" charset="-122"/>
              </a:rPr>
              <a:t>Lessons from Project Development</a:t>
            </a:r>
          </a:p>
        </p:txBody>
      </p:sp>
      <p:sp>
        <p:nvSpPr>
          <p:cNvPr id="3" name="Text 1"/>
          <p:cNvSpPr/>
          <p:nvPr/>
        </p:nvSpPr>
        <p:spPr>
          <a:xfrm>
            <a:off x="502920" y="896112"/>
            <a:ext cx="11183112" cy="292608"/>
          </a:xfrm>
          <a:prstGeom prst="rect">
            <a:avLst/>
          </a:prstGeom>
          <a:noFill/>
          <a:ln/>
        </p:spPr>
        <p:txBody>
          <a:bodyPr wrap="square" lIns="0" tIns="0" rIns="0" bIns="0" rtlCol="0" anchor="t"/>
          <a:lstStyle/>
          <a:p>
            <a:pPr marL="0" indent="0" algn="l">
              <a:buNone/>
            </a:pPr>
            <a:r>
              <a:rPr lang="en-US" sz="1300" i="1" dirty="0">
                <a:solidFill>
                  <a:srgbClr val="6B6B6B"/>
                </a:solidFill>
                <a:latin typeface="Calibri" pitchFamily="34" charset="0"/>
                <a:ea typeface="Calibri" pitchFamily="34" charset="-122"/>
                <a:cs typeface="Calibri" pitchFamily="34" charset="-120"/>
              </a:rPr>
              <a:t> What works (and what doesn't) across renewables, forestry &amp; community-based carbon projects</a:t>
            </a:r>
            <a:endParaRPr lang="en-US" sz="1300" dirty="0"/>
          </a:p>
        </p:txBody>
      </p:sp>
      <p:sp>
        <p:nvSpPr>
          <p:cNvPr id="4" name="Shape 2"/>
          <p:cNvSpPr/>
          <p:nvPr/>
        </p:nvSpPr>
        <p:spPr>
          <a:xfrm>
            <a:off x="502920" y="1353312"/>
            <a:ext cx="11183112" cy="384048"/>
          </a:xfrm>
          <a:prstGeom prst="rect">
            <a:avLst/>
          </a:prstGeom>
          <a:solidFill>
            <a:schemeClr val="accent6">
              <a:lumMod val="75000"/>
            </a:schemeClr>
          </a:solidFill>
          <a:ln/>
        </p:spPr>
      </p:sp>
      <p:sp>
        <p:nvSpPr>
          <p:cNvPr id="5" name="Text 3"/>
          <p:cNvSpPr/>
          <p:nvPr/>
        </p:nvSpPr>
        <p:spPr>
          <a:xfrm>
            <a:off x="667512" y="1353312"/>
            <a:ext cx="2880360" cy="384048"/>
          </a:xfrm>
          <a:prstGeom prst="rect">
            <a:avLst/>
          </a:prstGeom>
          <a:noFill/>
          <a:ln/>
        </p:spPr>
        <p:txBody>
          <a:bodyPr wrap="square" lIns="0" tIns="0" rIns="0" bIns="0" rtlCol="0" anchor="ctr"/>
          <a:lstStyle/>
          <a:p>
            <a:pPr marL="0" indent="0" algn="l">
              <a:buNone/>
            </a:pPr>
            <a:r>
              <a:rPr lang="en-US" sz="1300" b="1" dirty="0">
                <a:solidFill>
                  <a:srgbClr val="FFFFFF"/>
                </a:solidFill>
                <a:latin typeface="Calibri" pitchFamily="34" charset="0"/>
                <a:ea typeface="Calibri" pitchFamily="34" charset="-122"/>
                <a:cs typeface="Calibri" pitchFamily="34" charset="-120"/>
              </a:rPr>
              <a:t>Lesson</a:t>
            </a:r>
            <a:endParaRPr lang="en-US" sz="1300" dirty="0"/>
          </a:p>
        </p:txBody>
      </p:sp>
      <p:sp>
        <p:nvSpPr>
          <p:cNvPr id="6" name="Text 4"/>
          <p:cNvSpPr/>
          <p:nvPr/>
        </p:nvSpPr>
        <p:spPr>
          <a:xfrm>
            <a:off x="3703320" y="1353312"/>
            <a:ext cx="7982712" cy="384048"/>
          </a:xfrm>
          <a:prstGeom prst="rect">
            <a:avLst/>
          </a:prstGeom>
          <a:noFill/>
          <a:ln/>
        </p:spPr>
        <p:txBody>
          <a:bodyPr wrap="square" lIns="0" tIns="0" rIns="0" bIns="0" rtlCol="0" anchor="ctr"/>
          <a:lstStyle/>
          <a:p>
            <a:pPr marL="0" indent="0" algn="l">
              <a:buNone/>
            </a:pPr>
            <a:r>
              <a:rPr lang="en-US" sz="1300" b="1" dirty="0">
                <a:solidFill>
                  <a:srgbClr val="FFFFFF"/>
                </a:solidFill>
                <a:latin typeface="Calibri" pitchFamily="34" charset="0"/>
                <a:ea typeface="Calibri" pitchFamily="34" charset="-122"/>
                <a:cs typeface="Calibri" pitchFamily="34" charset="-120"/>
              </a:rPr>
              <a:t>What it means in practice</a:t>
            </a:r>
            <a:endParaRPr lang="en-US" sz="1300" dirty="0"/>
          </a:p>
        </p:txBody>
      </p:sp>
      <p:sp>
        <p:nvSpPr>
          <p:cNvPr id="7" name="Shape 5"/>
          <p:cNvSpPr/>
          <p:nvPr/>
        </p:nvSpPr>
        <p:spPr>
          <a:xfrm>
            <a:off x="502920" y="1737360"/>
            <a:ext cx="11183112" cy="941832"/>
          </a:xfrm>
          <a:prstGeom prst="rect">
            <a:avLst/>
          </a:prstGeom>
          <a:solidFill>
            <a:srgbClr val="F2F1EC"/>
          </a:solidFill>
          <a:ln/>
        </p:spPr>
      </p:sp>
      <p:sp>
        <p:nvSpPr>
          <p:cNvPr id="8" name="Shape 6"/>
          <p:cNvSpPr/>
          <p:nvPr/>
        </p:nvSpPr>
        <p:spPr>
          <a:xfrm>
            <a:off x="640080" y="1997964"/>
            <a:ext cx="420624" cy="420624"/>
          </a:xfrm>
          <a:prstGeom prst="ellipse">
            <a:avLst/>
          </a:prstGeom>
          <a:solidFill>
            <a:srgbClr val="5E8C4F"/>
          </a:solidFill>
          <a:ln/>
        </p:spPr>
      </p:sp>
      <p:sp>
        <p:nvSpPr>
          <p:cNvPr id="9" name="Text 7"/>
          <p:cNvSpPr/>
          <p:nvPr/>
        </p:nvSpPr>
        <p:spPr>
          <a:xfrm>
            <a:off x="640080" y="1997964"/>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10" name="Text 8"/>
          <p:cNvSpPr/>
          <p:nvPr/>
        </p:nvSpPr>
        <p:spPr>
          <a:xfrm>
            <a:off x="1225296" y="1792224"/>
            <a:ext cx="2340864" cy="832104"/>
          </a:xfrm>
          <a:prstGeom prst="rect">
            <a:avLst/>
          </a:prstGeom>
          <a:noFill/>
          <a:ln/>
        </p:spPr>
        <p:txBody>
          <a:bodyPr wrap="square" lIns="0" tIns="0" rIns="0" bIns="0" rtlCol="0" anchor="ctr"/>
          <a:lstStyle/>
          <a:p>
            <a:pPr marL="0" indent="0" algn="l">
              <a:buNone/>
            </a:pPr>
            <a:r>
              <a:rPr lang="en-US" sz="1400" b="1" dirty="0">
                <a:solidFill>
                  <a:srgbClr val="2B2B2B"/>
                </a:solidFill>
                <a:latin typeface="Calibri" pitchFamily="34" charset="0"/>
                <a:ea typeface="Calibri" pitchFamily="34" charset="-122"/>
                <a:cs typeface="Calibri" pitchFamily="34" charset="-120"/>
              </a:rPr>
              <a:t>Pilot first, scale later</a:t>
            </a:r>
            <a:endParaRPr lang="en-US" sz="1400" dirty="0"/>
          </a:p>
        </p:txBody>
      </p:sp>
      <p:sp>
        <p:nvSpPr>
          <p:cNvPr id="11" name="Text 9"/>
          <p:cNvSpPr/>
          <p:nvPr/>
        </p:nvSpPr>
        <p:spPr>
          <a:xfrm>
            <a:off x="3703320" y="1810512"/>
            <a:ext cx="7982712" cy="795528"/>
          </a:xfrm>
          <a:prstGeom prst="rect">
            <a:avLst/>
          </a:prstGeom>
          <a:noFill/>
          <a:ln/>
        </p:spPr>
        <p:txBody>
          <a:bodyPr wrap="square" lIns="0" tIns="0" rIns="0" bIns="0" rtlCol="0" anchor="ctr"/>
          <a:lstStyle/>
          <a:p>
            <a:pPr>
              <a:lnSpc>
                <a:spcPct val="105000"/>
              </a:lnSpc>
            </a:pPr>
            <a:r>
              <a:rPr lang="en-IN" sz="1200" dirty="0"/>
              <a:t>Starting with pilot projects allows developers to validate technical assumptions, identify operational challenges, and build confidence among stakeholders before committing to large-scale investments.</a:t>
            </a:r>
          </a:p>
          <a:p>
            <a:pPr marL="0" indent="0" algn="l">
              <a:lnSpc>
                <a:spcPct val="105000"/>
              </a:lnSpc>
              <a:buNone/>
            </a:pPr>
            <a:endParaRPr lang="en-US" sz="1200" dirty="0">
              <a:solidFill>
                <a:srgbClr val="4A4A4A"/>
              </a:solidFill>
              <a:latin typeface="Calibri" pitchFamily="34" charset="0"/>
              <a:ea typeface="Calibri" pitchFamily="34" charset="-122"/>
              <a:cs typeface="Calibri" pitchFamily="34" charset="-120"/>
            </a:endParaRPr>
          </a:p>
        </p:txBody>
      </p:sp>
      <p:sp>
        <p:nvSpPr>
          <p:cNvPr id="12" name="Shape 10"/>
          <p:cNvSpPr/>
          <p:nvPr/>
        </p:nvSpPr>
        <p:spPr>
          <a:xfrm>
            <a:off x="502920" y="2679192"/>
            <a:ext cx="11183112" cy="941832"/>
          </a:xfrm>
          <a:prstGeom prst="rect">
            <a:avLst/>
          </a:prstGeom>
          <a:solidFill>
            <a:srgbClr val="FFFFFF"/>
          </a:solidFill>
          <a:ln/>
        </p:spPr>
      </p:sp>
      <p:sp>
        <p:nvSpPr>
          <p:cNvPr id="13" name="Shape 11"/>
          <p:cNvSpPr/>
          <p:nvPr/>
        </p:nvSpPr>
        <p:spPr>
          <a:xfrm>
            <a:off x="640080" y="2939796"/>
            <a:ext cx="420624" cy="420624"/>
          </a:xfrm>
          <a:prstGeom prst="ellipse">
            <a:avLst/>
          </a:prstGeom>
          <a:solidFill>
            <a:srgbClr val="5E8C4F"/>
          </a:solidFill>
          <a:ln/>
        </p:spPr>
      </p:sp>
      <p:sp>
        <p:nvSpPr>
          <p:cNvPr id="14" name="Text 12"/>
          <p:cNvSpPr/>
          <p:nvPr/>
        </p:nvSpPr>
        <p:spPr>
          <a:xfrm>
            <a:off x="640080" y="2939796"/>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15" name="Text 13"/>
          <p:cNvSpPr/>
          <p:nvPr/>
        </p:nvSpPr>
        <p:spPr>
          <a:xfrm>
            <a:off x="1225296" y="2734056"/>
            <a:ext cx="2340864" cy="832104"/>
          </a:xfrm>
          <a:prstGeom prst="rect">
            <a:avLst/>
          </a:prstGeom>
          <a:noFill/>
          <a:ln/>
        </p:spPr>
        <p:txBody>
          <a:bodyPr wrap="square" lIns="0" tIns="0" rIns="0" bIns="0" rtlCol="0" anchor="ctr"/>
          <a:lstStyle/>
          <a:p>
            <a:pPr marL="0" indent="0" algn="l">
              <a:buNone/>
            </a:pPr>
            <a:r>
              <a:rPr lang="en-US" sz="1400" b="1" dirty="0">
                <a:solidFill>
                  <a:srgbClr val="2B2B2B"/>
                </a:solidFill>
                <a:latin typeface="Calibri" pitchFamily="34" charset="0"/>
                <a:ea typeface="Calibri" pitchFamily="34" charset="-122"/>
                <a:cs typeface="Calibri" pitchFamily="34" charset="-120"/>
              </a:rPr>
              <a:t>Strong local partnerships</a:t>
            </a:r>
            <a:endParaRPr lang="en-US" sz="1400" dirty="0"/>
          </a:p>
        </p:txBody>
      </p:sp>
      <p:sp>
        <p:nvSpPr>
          <p:cNvPr id="16" name="Text 14"/>
          <p:cNvSpPr/>
          <p:nvPr/>
        </p:nvSpPr>
        <p:spPr>
          <a:xfrm>
            <a:off x="3703320" y="2752344"/>
            <a:ext cx="7982712" cy="795528"/>
          </a:xfrm>
          <a:prstGeom prst="rect">
            <a:avLst/>
          </a:prstGeom>
          <a:noFill/>
          <a:ln/>
        </p:spPr>
        <p:txBody>
          <a:bodyPr wrap="square" lIns="0" tIns="0" rIns="0" bIns="0" rtlCol="0" anchor="ctr"/>
          <a:lstStyle/>
          <a:p>
            <a:pPr>
              <a:lnSpc>
                <a:spcPct val="105000"/>
              </a:lnSpc>
            </a:pPr>
            <a:r>
              <a:rPr lang="en-IN" sz="1200" dirty="0"/>
              <a:t>Projects are most successful when governments, local institutions, communities, and implementation partners are actively engaged from the planning stage. Local ownership significantly improves long-term adoption.</a:t>
            </a:r>
            <a:endParaRPr lang="en-US" sz="1200" dirty="0"/>
          </a:p>
        </p:txBody>
      </p:sp>
      <p:sp>
        <p:nvSpPr>
          <p:cNvPr id="17" name="Shape 15"/>
          <p:cNvSpPr/>
          <p:nvPr/>
        </p:nvSpPr>
        <p:spPr>
          <a:xfrm>
            <a:off x="502920" y="3621024"/>
            <a:ext cx="11183112" cy="941832"/>
          </a:xfrm>
          <a:prstGeom prst="rect">
            <a:avLst/>
          </a:prstGeom>
          <a:solidFill>
            <a:srgbClr val="F2F1EC"/>
          </a:solidFill>
          <a:ln/>
        </p:spPr>
      </p:sp>
      <p:sp>
        <p:nvSpPr>
          <p:cNvPr id="18" name="Shape 16"/>
          <p:cNvSpPr/>
          <p:nvPr/>
        </p:nvSpPr>
        <p:spPr>
          <a:xfrm>
            <a:off x="640080" y="3881628"/>
            <a:ext cx="420624" cy="420624"/>
          </a:xfrm>
          <a:prstGeom prst="ellipse">
            <a:avLst/>
          </a:prstGeom>
          <a:solidFill>
            <a:srgbClr val="5E8C4F"/>
          </a:solidFill>
          <a:ln/>
        </p:spPr>
      </p:sp>
      <p:sp>
        <p:nvSpPr>
          <p:cNvPr id="19" name="Text 17"/>
          <p:cNvSpPr/>
          <p:nvPr/>
        </p:nvSpPr>
        <p:spPr>
          <a:xfrm>
            <a:off x="640080" y="3881628"/>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20" name="Text 18"/>
          <p:cNvSpPr/>
          <p:nvPr/>
        </p:nvSpPr>
        <p:spPr>
          <a:xfrm>
            <a:off x="1225296" y="3675888"/>
            <a:ext cx="2340864" cy="832104"/>
          </a:xfrm>
          <a:prstGeom prst="rect">
            <a:avLst/>
          </a:prstGeom>
          <a:noFill/>
          <a:ln/>
        </p:spPr>
        <p:txBody>
          <a:bodyPr wrap="square" lIns="0" tIns="0" rIns="0" bIns="0" rtlCol="0" anchor="ctr"/>
          <a:lstStyle/>
          <a:p>
            <a:pPr marL="0" indent="0" algn="l">
              <a:buNone/>
            </a:pPr>
            <a:r>
              <a:rPr lang="en-US" sz="1400" b="1" dirty="0">
                <a:solidFill>
                  <a:srgbClr val="2B2B2B"/>
                </a:solidFill>
                <a:latin typeface="Calibri" pitchFamily="34" charset="0"/>
                <a:ea typeface="Calibri" pitchFamily="34" charset="-122"/>
                <a:cs typeface="Calibri" pitchFamily="34" charset="-120"/>
              </a:rPr>
              <a:t>Invest in robust data &amp; MRV</a:t>
            </a:r>
            <a:endParaRPr lang="en-US" sz="1400" dirty="0"/>
          </a:p>
        </p:txBody>
      </p:sp>
      <p:sp>
        <p:nvSpPr>
          <p:cNvPr id="21" name="Text 19"/>
          <p:cNvSpPr/>
          <p:nvPr/>
        </p:nvSpPr>
        <p:spPr>
          <a:xfrm>
            <a:off x="3703320" y="3694176"/>
            <a:ext cx="7982712" cy="795528"/>
          </a:xfrm>
          <a:prstGeom prst="rect">
            <a:avLst/>
          </a:prstGeom>
          <a:noFill/>
          <a:ln/>
        </p:spPr>
        <p:txBody>
          <a:bodyPr wrap="square" lIns="0" tIns="0" rIns="0" bIns="0" rtlCol="0" anchor="ctr"/>
          <a:lstStyle/>
          <a:p>
            <a:pPr>
              <a:lnSpc>
                <a:spcPct val="105000"/>
              </a:lnSpc>
            </a:pPr>
            <a:r>
              <a:rPr lang="en-IN" sz="1200" dirty="0"/>
              <a:t>Accurate baseline studies, GIS mapping, and digital monitoring systems reduce implementation risks and simplify validation and verification processes throughout the project lifecycle.</a:t>
            </a:r>
          </a:p>
          <a:p>
            <a:pPr marL="0" indent="0" algn="l">
              <a:lnSpc>
                <a:spcPct val="105000"/>
              </a:lnSpc>
              <a:buNone/>
            </a:pPr>
            <a:r>
              <a:rPr lang="en-US" sz="1150" dirty="0">
                <a:solidFill>
                  <a:srgbClr val="444444"/>
                </a:solidFill>
                <a:latin typeface="Calibri" pitchFamily="34" charset="0"/>
                <a:ea typeface="Calibri" pitchFamily="34" charset="-122"/>
                <a:cs typeface="Calibri" pitchFamily="34" charset="-120"/>
              </a:rPr>
              <a:t>.</a:t>
            </a:r>
            <a:endParaRPr lang="en-US" sz="1150" dirty="0"/>
          </a:p>
        </p:txBody>
      </p:sp>
      <p:sp>
        <p:nvSpPr>
          <p:cNvPr id="22" name="Shape 20"/>
          <p:cNvSpPr/>
          <p:nvPr/>
        </p:nvSpPr>
        <p:spPr>
          <a:xfrm>
            <a:off x="502920" y="4562856"/>
            <a:ext cx="11183112" cy="941832"/>
          </a:xfrm>
          <a:prstGeom prst="rect">
            <a:avLst/>
          </a:prstGeom>
          <a:solidFill>
            <a:srgbClr val="FFFFFF"/>
          </a:solidFill>
          <a:ln/>
        </p:spPr>
      </p:sp>
      <p:sp>
        <p:nvSpPr>
          <p:cNvPr id="23" name="Shape 21"/>
          <p:cNvSpPr/>
          <p:nvPr/>
        </p:nvSpPr>
        <p:spPr>
          <a:xfrm>
            <a:off x="640080" y="4823460"/>
            <a:ext cx="420624" cy="420624"/>
          </a:xfrm>
          <a:prstGeom prst="ellipse">
            <a:avLst/>
          </a:prstGeom>
          <a:solidFill>
            <a:srgbClr val="5E8C4F"/>
          </a:solidFill>
          <a:ln/>
        </p:spPr>
      </p:sp>
      <p:sp>
        <p:nvSpPr>
          <p:cNvPr id="24" name="Text 22"/>
          <p:cNvSpPr/>
          <p:nvPr/>
        </p:nvSpPr>
        <p:spPr>
          <a:xfrm>
            <a:off x="640080" y="4823460"/>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25" name="Text 23"/>
          <p:cNvSpPr/>
          <p:nvPr/>
        </p:nvSpPr>
        <p:spPr>
          <a:xfrm>
            <a:off x="1225296" y="4617720"/>
            <a:ext cx="2340864" cy="832104"/>
          </a:xfrm>
          <a:prstGeom prst="rect">
            <a:avLst/>
          </a:prstGeom>
          <a:noFill/>
          <a:ln/>
        </p:spPr>
        <p:txBody>
          <a:bodyPr wrap="square" lIns="0" tIns="0" rIns="0" bIns="0" rtlCol="0" anchor="ctr"/>
          <a:lstStyle/>
          <a:p>
            <a:pPr marL="0" indent="0" algn="l">
              <a:buNone/>
            </a:pPr>
            <a:r>
              <a:rPr lang="en-US" sz="1400" b="1" dirty="0">
                <a:solidFill>
                  <a:srgbClr val="2B2B2B"/>
                </a:solidFill>
                <a:latin typeface="Calibri" pitchFamily="34" charset="0"/>
                <a:ea typeface="Calibri" pitchFamily="34" charset="-122"/>
                <a:cs typeface="Calibri" pitchFamily="34" charset="-120"/>
              </a:rPr>
              <a:t>Design for local conditions</a:t>
            </a:r>
            <a:endParaRPr lang="en-US" sz="1400" dirty="0"/>
          </a:p>
        </p:txBody>
      </p:sp>
      <p:sp>
        <p:nvSpPr>
          <p:cNvPr id="26" name="Text 24"/>
          <p:cNvSpPr/>
          <p:nvPr/>
        </p:nvSpPr>
        <p:spPr>
          <a:xfrm>
            <a:off x="3703320" y="4636008"/>
            <a:ext cx="7982712" cy="795528"/>
          </a:xfrm>
          <a:prstGeom prst="rect">
            <a:avLst/>
          </a:prstGeom>
          <a:noFill/>
          <a:ln/>
        </p:spPr>
        <p:txBody>
          <a:bodyPr wrap="square" lIns="0" tIns="0" rIns="0" bIns="0" rtlCol="0" anchor="ctr"/>
          <a:lstStyle/>
          <a:p>
            <a:pPr>
              <a:lnSpc>
                <a:spcPct val="105000"/>
              </a:lnSpc>
            </a:pPr>
            <a:r>
              <a:rPr lang="en-IN" sz="1200" dirty="0"/>
              <a:t>Project design should reflect local realities such as land ownership, irrigation infrastructure, farming practices, and regulatory frameworks rather than adopting a one-size-fits-all approach.</a:t>
            </a:r>
          </a:p>
          <a:p>
            <a:pPr marL="0" indent="0" algn="l">
              <a:lnSpc>
                <a:spcPct val="105000"/>
              </a:lnSpc>
              <a:buNone/>
            </a:pPr>
            <a:r>
              <a:rPr lang="en-US" sz="1150" dirty="0">
                <a:solidFill>
                  <a:srgbClr val="444444"/>
                </a:solidFill>
                <a:latin typeface="Calibri" pitchFamily="34" charset="0"/>
                <a:ea typeface="Calibri" pitchFamily="34" charset="-122"/>
                <a:cs typeface="Calibri" pitchFamily="34" charset="-120"/>
              </a:rPr>
              <a:t>.</a:t>
            </a:r>
            <a:endParaRPr lang="en-US" sz="1150" dirty="0"/>
          </a:p>
        </p:txBody>
      </p:sp>
      <p:sp>
        <p:nvSpPr>
          <p:cNvPr id="27" name="Shape 25"/>
          <p:cNvSpPr/>
          <p:nvPr/>
        </p:nvSpPr>
        <p:spPr>
          <a:xfrm>
            <a:off x="502920" y="5504688"/>
            <a:ext cx="11183112" cy="941832"/>
          </a:xfrm>
          <a:prstGeom prst="rect">
            <a:avLst/>
          </a:prstGeom>
          <a:solidFill>
            <a:srgbClr val="F2F1EC"/>
          </a:solidFill>
          <a:ln/>
        </p:spPr>
      </p:sp>
      <p:sp>
        <p:nvSpPr>
          <p:cNvPr id="28" name="Shape 26"/>
          <p:cNvSpPr/>
          <p:nvPr/>
        </p:nvSpPr>
        <p:spPr>
          <a:xfrm>
            <a:off x="640080" y="5765292"/>
            <a:ext cx="420624" cy="420624"/>
          </a:xfrm>
          <a:prstGeom prst="ellipse">
            <a:avLst/>
          </a:prstGeom>
          <a:solidFill>
            <a:srgbClr val="5E8C4F"/>
          </a:solidFill>
          <a:ln/>
        </p:spPr>
      </p:sp>
      <p:sp>
        <p:nvSpPr>
          <p:cNvPr id="29" name="Text 27"/>
          <p:cNvSpPr/>
          <p:nvPr/>
        </p:nvSpPr>
        <p:spPr>
          <a:xfrm>
            <a:off x="640080" y="5765292"/>
            <a:ext cx="420624" cy="420624"/>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t>
            </a:r>
            <a:endParaRPr lang="en-US" sz="1500" dirty="0"/>
          </a:p>
        </p:txBody>
      </p:sp>
      <p:sp>
        <p:nvSpPr>
          <p:cNvPr id="30" name="Text 28"/>
          <p:cNvSpPr/>
          <p:nvPr/>
        </p:nvSpPr>
        <p:spPr>
          <a:xfrm>
            <a:off x="1225296" y="5559552"/>
            <a:ext cx="2340864" cy="832104"/>
          </a:xfrm>
          <a:prstGeom prst="rect">
            <a:avLst/>
          </a:prstGeom>
          <a:noFill/>
          <a:ln/>
        </p:spPr>
        <p:txBody>
          <a:bodyPr wrap="square" lIns="0" tIns="0" rIns="0" bIns="0" rtlCol="0" anchor="ctr"/>
          <a:lstStyle/>
          <a:p>
            <a:pPr marL="0" indent="0" algn="l">
              <a:buNone/>
            </a:pPr>
            <a:r>
              <a:rPr lang="en-US" sz="1400" b="1" dirty="0">
                <a:solidFill>
                  <a:srgbClr val="2B2B2B"/>
                </a:solidFill>
                <a:latin typeface="Calibri" pitchFamily="34" charset="0"/>
                <a:ea typeface="Calibri" pitchFamily="34" charset="-122"/>
                <a:cs typeface="Calibri" pitchFamily="34" charset="-120"/>
              </a:rPr>
              <a:t>Common challenges</a:t>
            </a:r>
            <a:endParaRPr lang="en-US" sz="1400" dirty="0"/>
          </a:p>
        </p:txBody>
      </p:sp>
      <p:sp>
        <p:nvSpPr>
          <p:cNvPr id="31" name="Text 29"/>
          <p:cNvSpPr/>
          <p:nvPr/>
        </p:nvSpPr>
        <p:spPr>
          <a:xfrm>
            <a:off x="3703320" y="5577840"/>
            <a:ext cx="7982712" cy="795528"/>
          </a:xfrm>
          <a:prstGeom prst="rect">
            <a:avLst/>
          </a:prstGeom>
          <a:noFill/>
          <a:ln/>
        </p:spPr>
        <p:txBody>
          <a:bodyPr wrap="square" lIns="0" tIns="0" rIns="0" bIns="0" rtlCol="0" anchor="ctr"/>
          <a:lstStyle/>
          <a:p>
            <a:pPr>
              <a:lnSpc>
                <a:spcPct val="105000"/>
              </a:lnSpc>
            </a:pPr>
            <a:r>
              <a:rPr lang="en-IN" sz="1200" dirty="0"/>
              <a:t>Many projects face delays due to weak documentation, unclear land tenure, inadequate stakeholder consultation, and underestimating the effort required for long-term monitoring and reporting</a:t>
            </a:r>
            <a:r>
              <a:rPr lang="en-US" sz="1200" dirty="0">
                <a:solidFill>
                  <a:srgbClr val="444444"/>
                </a:solidFill>
                <a:latin typeface="Calibri" pitchFamily="34" charset="0"/>
                <a:ea typeface="Calibri" pitchFamily="34" charset="-122"/>
                <a:cs typeface="Calibri" pitchFamily="34" charset="-120"/>
              </a:rPr>
              <a:t>.</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57442CFA3A884EB0A23D7234492145" ma:contentTypeVersion="17" ma:contentTypeDescription="Create a new document." ma:contentTypeScope="" ma:versionID="5fbba1cb4b3c53ca3f413c350665fba8">
  <xsd:schema xmlns:xsd="http://www.w3.org/2001/XMLSchema" xmlns:xs="http://www.w3.org/2001/XMLSchema" xmlns:p="http://schemas.microsoft.com/office/2006/metadata/properties" xmlns:ns2="65db5f90-4f7b-41d5-a8e7-f814a9827e78" xmlns:ns3="3ac9a5d1-8aa3-45a1-8cc5-f545b70cee6b" targetNamespace="http://schemas.microsoft.com/office/2006/metadata/properties" ma:root="true" ma:fieldsID="a402c3a33de2bf287ce7a33e0ad7de14" ns2:_="" ns3:_="">
    <xsd:import namespace="65db5f90-4f7b-41d5-a8e7-f814a9827e78"/>
    <xsd:import namespace="3ac9a5d1-8aa3-45a1-8cc5-f545b70cee6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3:_dlc_DocId" minOccurs="0"/>
                <xsd:element ref="ns3:_dlc_DocIdUrl" minOccurs="0"/>
                <xsd:element ref="ns3:_dlc_DocIdPersistId" minOccurs="0"/>
                <xsd:element ref="ns2:lcf76f155ced4ddcb4097134ff3c332f" minOccurs="0"/>
                <xsd:element ref="ns3:TaxCatchAll" minOccurs="0"/>
                <xsd:element ref="ns2:MediaServiceOCR" minOccurs="0"/>
                <xsd:element ref="ns2:Note"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db5f90-4f7b-41d5-a8e7-f814a9827e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b8541754-4825-4553-b9cc-3573e12477bf"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Note" ma:index="23" nillable="true" ma:displayName="Note" ma:format="Dropdown" ma:internalName="Note">
      <xsd:simpleType>
        <xsd:restriction base="dms:Note">
          <xsd:maxLength value="255"/>
        </xsd:restriction>
      </xsd:simpleType>
    </xsd:element>
    <xsd:element name="MediaServiceLocation" ma:index="24" nillable="true" ma:displayName="Location" ma:indexed="true" ma:internalName="MediaServiceLocation"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c9a5d1-8aa3-45a1-8cc5-f545b70cee6b"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dexed="true"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element name="TaxCatchAll" ma:index="21" nillable="true" ma:displayName="Taxonomy Catch All Column" ma:hidden="true" ma:list="{5805845c-be59-4798-a8a7-2d5a27d804d3}" ma:internalName="TaxCatchAll" ma:showField="CatchAllData" ma:web="3ac9a5d1-8aa3-45a1-8cc5-f545b70cee6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Note xmlns="65db5f90-4f7b-41d5-a8e7-f814a9827e78" xsi:nil="true"/>
    <lcf76f155ced4ddcb4097134ff3c332f xmlns="65db5f90-4f7b-41d5-a8e7-f814a9827e78">
      <Terms xmlns="http://schemas.microsoft.com/office/infopath/2007/PartnerControls"/>
    </lcf76f155ced4ddcb4097134ff3c332f>
    <TaxCatchAll xmlns="3ac9a5d1-8aa3-45a1-8cc5-f545b70cee6b" xsi:nil="true"/>
  </documentManagement>
</p:properties>
</file>

<file path=customXml/itemProps1.xml><?xml version="1.0" encoding="utf-8"?>
<ds:datastoreItem xmlns:ds="http://schemas.openxmlformats.org/officeDocument/2006/customXml" ds:itemID="{4915101B-3C96-4D25-814E-67B54F6D2F4F}"/>
</file>

<file path=customXml/itemProps2.xml><?xml version="1.0" encoding="utf-8"?>
<ds:datastoreItem xmlns:ds="http://schemas.openxmlformats.org/officeDocument/2006/customXml" ds:itemID="{367E6EF6-99C4-4BC0-A510-59A04AAE96DB}"/>
</file>

<file path=customXml/itemProps3.xml><?xml version="1.0" encoding="utf-8"?>
<ds:datastoreItem xmlns:ds="http://schemas.openxmlformats.org/officeDocument/2006/customXml" ds:itemID="{3FCDD08F-4223-4A7E-B926-BD9BF7D2F6F0}"/>
</file>

<file path=customXml/itemProps4.xml><?xml version="1.0" encoding="utf-8"?>
<ds:datastoreItem xmlns:ds="http://schemas.openxmlformats.org/officeDocument/2006/customXml" ds:itemID="{C3AB24F9-1CD6-47B8-8F67-558907088B73}"/>
</file>

<file path=docProps/app.xml><?xml version="1.0" encoding="utf-8"?>
<Properties xmlns="http://schemas.openxmlformats.org/officeDocument/2006/extended-properties" xmlns:vt="http://schemas.openxmlformats.org/officeDocument/2006/docPropsVTypes">
  <TotalTime>10997</TotalTime>
  <Words>2393</Words>
  <Application>Microsoft Office PowerPoint</Application>
  <PresentationFormat>Widescreen</PresentationFormat>
  <Paragraphs>227</Paragraphs>
  <Slides>14</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Cambria</vt:lpstr>
      <vt:lpstr>Open Sans</vt:lpstr>
      <vt:lpstr>Open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Rice Methane Emission Reduction - AWD Carbon Credit Webinar</dc:title>
  <dc:subject>PptxGenJS Presentation</dc:subject>
  <dc:creator>AWD Carbon Project</dc:creator>
  <cp:lastModifiedBy>Shruti Dixit</cp:lastModifiedBy>
  <cp:revision>8</cp:revision>
  <dcterms:created xsi:type="dcterms:W3CDTF">2026-06-12T11:59:36Z</dcterms:created>
  <dcterms:modified xsi:type="dcterms:W3CDTF">2026-07-16T11:50:52Z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0x0101000C57442CFA3A884EB0A23D7234492145</vt:lpwstr>
  </property>
</Properties>
</file>