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65" r:id="rId3"/>
    <p:sldId id="266" r:id="rId4"/>
    <p:sldId id="268" r:id="rId5"/>
    <p:sldId id="411" r:id="rId6"/>
    <p:sldId id="412" r:id="rId7"/>
    <p:sldId id="269" r:id="rId8"/>
    <p:sldId id="270" r:id="rId9"/>
    <p:sldId id="271" r:id="rId10"/>
    <p:sldId id="272" r:id="rId11"/>
    <p:sldId id="296" r:id="rId12"/>
    <p:sldId id="274" r:id="rId13"/>
    <p:sldId id="258" r:id="rId14"/>
    <p:sldId id="278"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D:\Mes%20Donnees\Tableaux\March&#233;%20volontaire%20du%20carbone%202023-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Volumes of forest credits sold on the voluntary market and prices by activity</a:t>
            </a:r>
            <a:endParaRPr lang="fr-FR"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10899134214558022"/>
          <c:y val="0.14342857142857143"/>
          <c:w val="0.79366872127409416"/>
          <c:h val="0.57711586051743535"/>
        </c:manualLayout>
      </c:layout>
      <c:barChart>
        <c:barDir val="col"/>
        <c:grouping val="clustered"/>
        <c:varyColors val="0"/>
        <c:ser>
          <c:idx val="0"/>
          <c:order val="0"/>
          <c:tx>
            <c:strRef>
              <c:f>Feuil1!$B$1:$B$2</c:f>
              <c:strCache>
                <c:ptCount val="2"/>
                <c:pt idx="0">
                  <c:v>2023</c:v>
                </c:pt>
                <c:pt idx="1">
                  <c:v>Volume </c:v>
                </c:pt>
              </c:strCache>
            </c:strRef>
          </c:tx>
          <c:spPr>
            <a:solidFill>
              <a:schemeClr val="accent5"/>
            </a:solidFill>
            <a:ln>
              <a:noFill/>
            </a:ln>
            <a:effectLst/>
          </c:spPr>
          <c:invertIfNegative val="0"/>
          <c:cat>
            <c:strRef>
              <c:f>Feuil1!$A$3:$A$7</c:f>
              <c:strCache>
                <c:ptCount val="5"/>
                <c:pt idx="0">
                  <c:v>REDD+</c:v>
                </c:pt>
                <c:pt idx="1">
                  <c:v>Gestion forestière améliorée (IFM)</c:v>
                </c:pt>
                <c:pt idx="2">
                  <c:v>Boisement, reboisement et revégétalisation (ARR)</c:v>
                </c:pt>
                <c:pt idx="3">
                  <c:v>Agroforesterie</c:v>
                </c:pt>
                <c:pt idx="4">
                  <c:v>Carbone bleu (mangroves essentiellement)</c:v>
                </c:pt>
              </c:strCache>
            </c:strRef>
          </c:cat>
          <c:val>
            <c:numRef>
              <c:f>Feuil1!$B$3:$B$7</c:f>
              <c:numCache>
                <c:formatCode>General</c:formatCode>
                <c:ptCount val="5"/>
                <c:pt idx="0">
                  <c:v>28.2</c:v>
                </c:pt>
                <c:pt idx="1">
                  <c:v>2.6</c:v>
                </c:pt>
                <c:pt idx="2">
                  <c:v>4.8</c:v>
                </c:pt>
                <c:pt idx="3">
                  <c:v>0.7</c:v>
                </c:pt>
                <c:pt idx="4">
                  <c:v>0.4</c:v>
                </c:pt>
              </c:numCache>
            </c:numRef>
          </c:val>
          <c:extLst>
            <c:ext xmlns:c16="http://schemas.microsoft.com/office/drawing/2014/chart" uri="{C3380CC4-5D6E-409C-BE32-E72D297353CC}">
              <c16:uniqueId val="{00000000-877E-4BE0-B350-C46953DD766F}"/>
            </c:ext>
          </c:extLst>
        </c:ser>
        <c:ser>
          <c:idx val="1"/>
          <c:order val="1"/>
          <c:tx>
            <c:strRef>
              <c:f>Feuil1!$C$1:$C$2</c:f>
              <c:strCache>
                <c:ptCount val="2"/>
                <c:pt idx="0">
                  <c:v>2024</c:v>
                </c:pt>
                <c:pt idx="1">
                  <c:v>Volume </c:v>
                </c:pt>
              </c:strCache>
            </c:strRef>
          </c:tx>
          <c:spPr>
            <a:solidFill>
              <a:srgbClr val="FFC000"/>
            </a:solidFill>
            <a:ln>
              <a:noFill/>
            </a:ln>
            <a:effectLst/>
          </c:spPr>
          <c:invertIfNegative val="0"/>
          <c:cat>
            <c:strRef>
              <c:f>Feuil1!$A$3:$A$7</c:f>
              <c:strCache>
                <c:ptCount val="5"/>
                <c:pt idx="0">
                  <c:v>REDD+</c:v>
                </c:pt>
                <c:pt idx="1">
                  <c:v>Gestion forestière améliorée (IFM)</c:v>
                </c:pt>
                <c:pt idx="2">
                  <c:v>Boisement, reboisement et revégétalisation (ARR)</c:v>
                </c:pt>
                <c:pt idx="3">
                  <c:v>Agroforesterie</c:v>
                </c:pt>
                <c:pt idx="4">
                  <c:v>Carbone bleu (mangroves essentiellement)</c:v>
                </c:pt>
              </c:strCache>
            </c:strRef>
          </c:cat>
          <c:val>
            <c:numRef>
              <c:f>Feuil1!$C$3:$C$7</c:f>
              <c:numCache>
                <c:formatCode>General</c:formatCode>
                <c:ptCount val="5"/>
                <c:pt idx="0">
                  <c:v>13.6</c:v>
                </c:pt>
                <c:pt idx="1">
                  <c:v>8.8000000000000007</c:v>
                </c:pt>
                <c:pt idx="2">
                  <c:v>3.8</c:v>
                </c:pt>
                <c:pt idx="3">
                  <c:v>0.6</c:v>
                </c:pt>
                <c:pt idx="4">
                  <c:v>0.2</c:v>
                </c:pt>
              </c:numCache>
            </c:numRef>
          </c:val>
          <c:extLst>
            <c:ext xmlns:c16="http://schemas.microsoft.com/office/drawing/2014/chart" uri="{C3380CC4-5D6E-409C-BE32-E72D297353CC}">
              <c16:uniqueId val="{00000001-877E-4BE0-B350-C46953DD766F}"/>
            </c:ext>
          </c:extLst>
        </c:ser>
        <c:dLbls>
          <c:showLegendKey val="0"/>
          <c:showVal val="0"/>
          <c:showCatName val="0"/>
          <c:showSerName val="0"/>
          <c:showPercent val="0"/>
          <c:showBubbleSize val="0"/>
        </c:dLbls>
        <c:gapWidth val="219"/>
        <c:axId val="1868679424"/>
        <c:axId val="1868680672"/>
      </c:barChart>
      <c:scatterChart>
        <c:scatterStyle val="lineMarker"/>
        <c:varyColors val="0"/>
        <c:ser>
          <c:idx val="2"/>
          <c:order val="2"/>
          <c:tx>
            <c:v>Prix 2023</c:v>
          </c:tx>
          <c:spPr>
            <a:ln w="25400" cap="rnd">
              <a:noFill/>
              <a:round/>
            </a:ln>
            <a:effectLst/>
          </c:spPr>
          <c:marker>
            <c:symbol val="diamond"/>
            <c:size val="8"/>
            <c:spPr>
              <a:solidFill>
                <a:srgbClr val="FF0000"/>
              </a:solidFill>
              <a:ln w="9525">
                <a:solidFill>
                  <a:schemeClr val="dk1">
                    <a:tint val="75000"/>
                  </a:schemeClr>
                </a:solidFill>
              </a:ln>
              <a:effectLst/>
            </c:spPr>
          </c:marker>
          <c:yVal>
            <c:numRef>
              <c:f>Feuil1!$D$3:$D$7</c:f>
              <c:numCache>
                <c:formatCode>_-[$$-409]* #\ ##0.00_ ;_-[$$-409]* \-#\ ##0.00\ ;_-[$$-409]* "-"??_ ;_-@_ </c:formatCode>
                <c:ptCount val="5"/>
                <c:pt idx="0">
                  <c:v>7.87</c:v>
                </c:pt>
                <c:pt idx="1">
                  <c:v>16.2</c:v>
                </c:pt>
                <c:pt idx="2">
                  <c:v>17.149999999999999</c:v>
                </c:pt>
                <c:pt idx="3">
                  <c:v>11.58</c:v>
                </c:pt>
                <c:pt idx="4">
                  <c:v>8.33</c:v>
                </c:pt>
              </c:numCache>
            </c:numRef>
          </c:yVal>
          <c:smooth val="0"/>
          <c:extLst>
            <c:ext xmlns:c16="http://schemas.microsoft.com/office/drawing/2014/chart" uri="{C3380CC4-5D6E-409C-BE32-E72D297353CC}">
              <c16:uniqueId val="{00000002-877E-4BE0-B350-C46953DD766F}"/>
            </c:ext>
          </c:extLst>
        </c:ser>
        <c:ser>
          <c:idx val="3"/>
          <c:order val="3"/>
          <c:tx>
            <c:v>Prix 2024</c:v>
          </c:tx>
          <c:spPr>
            <a:ln w="25400" cap="rnd">
              <a:noFill/>
              <a:round/>
            </a:ln>
            <a:effectLst/>
          </c:spPr>
          <c:marker>
            <c:symbol val="circle"/>
            <c:size val="5"/>
            <c:spPr>
              <a:solidFill>
                <a:schemeClr val="dk1">
                  <a:tint val="98500"/>
                </a:schemeClr>
              </a:solidFill>
              <a:ln w="9525">
                <a:solidFill>
                  <a:schemeClr val="dk1">
                    <a:tint val="98500"/>
                  </a:schemeClr>
                </a:solidFill>
              </a:ln>
              <a:effectLst/>
            </c:spPr>
          </c:marker>
          <c:yVal>
            <c:numRef>
              <c:f>Feuil1!$E$3:$E$7</c:f>
              <c:numCache>
                <c:formatCode>_-[$$-409]* #\ ##0.00_ ;_-[$$-409]* \-#\ ##0.00\ ;_-[$$-409]* "-"??_ ;_-@_ </c:formatCode>
                <c:ptCount val="5"/>
                <c:pt idx="0">
                  <c:v>6.03</c:v>
                </c:pt>
                <c:pt idx="1">
                  <c:v>14.97</c:v>
                </c:pt>
                <c:pt idx="2">
                  <c:v>20.440000000000001</c:v>
                </c:pt>
                <c:pt idx="3">
                  <c:v>14.11</c:v>
                </c:pt>
                <c:pt idx="4">
                  <c:v>29.72</c:v>
                </c:pt>
              </c:numCache>
            </c:numRef>
          </c:yVal>
          <c:smooth val="0"/>
          <c:extLst>
            <c:ext xmlns:c16="http://schemas.microsoft.com/office/drawing/2014/chart" uri="{C3380CC4-5D6E-409C-BE32-E72D297353CC}">
              <c16:uniqueId val="{00000003-877E-4BE0-B350-C46953DD766F}"/>
            </c:ext>
          </c:extLst>
        </c:ser>
        <c:dLbls>
          <c:showLegendKey val="0"/>
          <c:showVal val="0"/>
          <c:showCatName val="0"/>
          <c:showSerName val="0"/>
          <c:showPercent val="0"/>
          <c:showBubbleSize val="0"/>
        </c:dLbls>
        <c:axId val="1874960368"/>
        <c:axId val="1874962448"/>
      </c:scatterChart>
      <c:catAx>
        <c:axId val="186867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68680672"/>
        <c:crosses val="autoZero"/>
        <c:auto val="1"/>
        <c:lblAlgn val="ctr"/>
        <c:lblOffset val="100"/>
        <c:noMultiLvlLbl val="0"/>
      </c:catAx>
      <c:valAx>
        <c:axId val="1868680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r-FR"/>
                  <a:t>Millions de tCO2e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68679424"/>
        <c:crosses val="autoZero"/>
        <c:crossBetween val="between"/>
      </c:valAx>
      <c:valAx>
        <c:axId val="1874962448"/>
        <c:scaling>
          <c:orientation val="minMax"/>
        </c:scaling>
        <c:delete val="0"/>
        <c:axPos val="r"/>
        <c:numFmt formatCode="_-[$$-409]* #\ ##0.00_ ;_-[$$-409]* \-#\ ##0.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74960368"/>
        <c:crosses val="max"/>
        <c:crossBetween val="midCat"/>
      </c:valAx>
      <c:valAx>
        <c:axId val="1874960368"/>
        <c:scaling>
          <c:orientation val="minMax"/>
        </c:scaling>
        <c:delete val="1"/>
        <c:axPos val="b"/>
        <c:majorTickMark val="out"/>
        <c:minorTickMark val="none"/>
        <c:tickLblPos val="nextTo"/>
        <c:crossAx val="187496244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EB84DF-5F7B-4E1D-B7FA-739410E1192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3505ED8-B56C-4D8E-A4CE-6A7024CE22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9C0ECD0-E5C8-473F-90FC-37CCBDD81B5E}"/>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47722470-4B1E-4ED0-8D3E-F83D9E61510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C32797F-B786-4047-87E7-B9A6D44BEEDE}"/>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1720609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77960F-B8FE-4E55-B409-C750376E866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41AAD5F-73FF-40EF-A11B-3BD2187A6B5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66EFE16-9349-4E00-B752-8E8607E4C353}"/>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BA5EC44C-8DBE-47D9-82F2-88420BCA1C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7C6E264-0E3D-40E8-9AB8-6D1F271782A9}"/>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173722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D6D8E4-50BC-4EAE-8B80-7351EA4DE0C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8782E64-FE71-4BA1-8271-B56E1174A83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436167C-FC86-4E61-B2D0-D3FCDC8BC31C}"/>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AB6AB46E-8D9C-4E67-8A41-AA03BD80970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BB718A2-FB03-437A-81A8-336BBC67B2D0}"/>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3346247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D77189-B820-4CCE-9F15-6297A3DE083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963295C-E113-460B-BD7D-BE1E803F891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06042D8-3284-46AD-B574-ECCB32B0D4AB}"/>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5FCF0D3D-353C-4FC7-8EAF-AF3F21DBE1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88DC43F-BE18-4A95-AA77-9850E75180D8}"/>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1067571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7F1604-2D8F-4942-8C9A-33176022486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A74E28B-78DE-47E7-86DA-B638FEA5A1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6BB9E12-4251-4D38-BCBE-56EF90ACCF26}"/>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791B1576-5217-4C15-9113-8A6C37E2B5F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AE02D7-9267-4553-8E70-97B98476E717}"/>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2000742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66CD0E-5143-4FC9-AA47-94F5E0C763E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849B498-4145-4887-B974-1FBF086EEB8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047040F-D8C2-40A6-AED6-CA3A58ED829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BFF5FA0-2F81-4783-804E-90818C9AD998}"/>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6" name="Espace réservé du pied de page 5">
            <a:extLst>
              <a:ext uri="{FF2B5EF4-FFF2-40B4-BE49-F238E27FC236}">
                <a16:creationId xmlns:a16="http://schemas.microsoft.com/office/drawing/2014/main" id="{3E4DF24E-83E5-4C5D-8154-5A101A1C3EC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CC625A1-3C50-4DF7-B2B8-FC92050D3F07}"/>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599308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67C332-944A-40E6-A142-02F0EBCEED9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0638779-0448-4BF9-BF6E-0F4F1DC628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8EAF0E3-8FA5-4BAC-86F3-5ECF1713895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572D24D-D0F8-403C-85DF-AB1DBCC5F2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2974EC6-2680-422F-8260-941702F665C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82692BC-2A22-42F7-9C21-B29D13BBEACC}"/>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8" name="Espace réservé du pied de page 7">
            <a:extLst>
              <a:ext uri="{FF2B5EF4-FFF2-40B4-BE49-F238E27FC236}">
                <a16:creationId xmlns:a16="http://schemas.microsoft.com/office/drawing/2014/main" id="{FB2909CA-E4CD-4EC4-A79A-0E0CFB0AD83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758446F-1FC5-4DA6-9BA1-7351165FD76E}"/>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3024476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BAE8EE-1ED5-42A4-9E34-33B851E935B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A4C118E-17B5-4901-8104-004AC91DBA4A}"/>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4" name="Espace réservé du pied de page 3">
            <a:extLst>
              <a:ext uri="{FF2B5EF4-FFF2-40B4-BE49-F238E27FC236}">
                <a16:creationId xmlns:a16="http://schemas.microsoft.com/office/drawing/2014/main" id="{DA89BDB2-2C92-4D39-99DC-A225BA1373E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36D9E44-DCA0-472C-8227-AB2D92EFE53B}"/>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1633491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354F96C-03DC-4124-AEB3-EC40D65B1A1A}"/>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3" name="Espace réservé du pied de page 2">
            <a:extLst>
              <a:ext uri="{FF2B5EF4-FFF2-40B4-BE49-F238E27FC236}">
                <a16:creationId xmlns:a16="http://schemas.microsoft.com/office/drawing/2014/main" id="{D6FA5DE4-9747-45CD-90BE-9A2A7F9F6AA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902C0B0-6ACB-40A2-98DB-62E8FF5F0A20}"/>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2316706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D1815-5987-4B22-A4EC-845CD80CFB2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959F9FA-A476-484E-B9A1-07507FE336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1289CE7-6C14-4C5F-8E29-C1E4C7A6C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C3054D9-69D1-40DC-9B02-ACCC566A2005}"/>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6" name="Espace réservé du pied de page 5">
            <a:extLst>
              <a:ext uri="{FF2B5EF4-FFF2-40B4-BE49-F238E27FC236}">
                <a16:creationId xmlns:a16="http://schemas.microsoft.com/office/drawing/2014/main" id="{5C191361-5C46-4453-BD86-A5B9038F631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4E86DF1-9E77-4D73-8FA2-61F750C96643}"/>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1982907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308414-A131-419E-BA09-3E4AE54D925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D309AF2-2525-4B69-8464-F99A31AB15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0517372-AD26-433B-95FB-F2A67B250B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2F453C8-9B06-4139-8789-0FDF103A17DA}"/>
              </a:ext>
            </a:extLst>
          </p:cNvPr>
          <p:cNvSpPr>
            <a:spLocks noGrp="1"/>
          </p:cNvSpPr>
          <p:nvPr>
            <p:ph type="dt" sz="half" idx="10"/>
          </p:nvPr>
        </p:nvSpPr>
        <p:spPr/>
        <p:txBody>
          <a:bodyPr/>
          <a:lstStyle/>
          <a:p>
            <a:fld id="{84D9E234-F588-4E0D-8872-AF1D1D3E4CE5}" type="datetimeFigureOut">
              <a:rPr lang="fr-FR" smtClean="0"/>
              <a:t>17/07/2026</a:t>
            </a:fld>
            <a:endParaRPr lang="fr-FR"/>
          </a:p>
        </p:txBody>
      </p:sp>
      <p:sp>
        <p:nvSpPr>
          <p:cNvPr id="6" name="Espace réservé du pied de page 5">
            <a:extLst>
              <a:ext uri="{FF2B5EF4-FFF2-40B4-BE49-F238E27FC236}">
                <a16:creationId xmlns:a16="http://schemas.microsoft.com/office/drawing/2014/main" id="{3D4EBF23-5189-4218-842B-B4B9B17E3EB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48B5D1B-F843-4112-82A7-8A7ABA2B8698}"/>
              </a:ext>
            </a:extLst>
          </p:cNvPr>
          <p:cNvSpPr>
            <a:spLocks noGrp="1"/>
          </p:cNvSpPr>
          <p:nvPr>
            <p:ph type="sldNum" sz="quarter" idx="12"/>
          </p:nvPr>
        </p:nvSpPr>
        <p:spPr/>
        <p:txBody>
          <a:bodyPr/>
          <a:lstStyle/>
          <a:p>
            <a:fld id="{F0CF2D5B-B87E-4CD1-81E3-F04967BD9D8D}" type="slidenum">
              <a:rPr lang="fr-FR" smtClean="0"/>
              <a:t>‹N°›</a:t>
            </a:fld>
            <a:endParaRPr lang="fr-FR"/>
          </a:p>
        </p:txBody>
      </p:sp>
    </p:spTree>
    <p:extLst>
      <p:ext uri="{BB962C8B-B14F-4D97-AF65-F5344CB8AC3E}">
        <p14:creationId xmlns:p14="http://schemas.microsoft.com/office/powerpoint/2010/main" val="331418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F9A24FB-C8C1-4D4E-9666-F3BB759D2F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Change the title style</a:t>
            </a:r>
          </a:p>
        </p:txBody>
      </p:sp>
      <p:sp>
        <p:nvSpPr>
          <p:cNvPr id="3" name="Espace réservé du texte 2">
            <a:extLst>
              <a:ext uri="{FF2B5EF4-FFF2-40B4-BE49-F238E27FC236}">
                <a16:creationId xmlns:a16="http://schemas.microsoft.com/office/drawing/2014/main" id="{AACF053C-E6D9-4474-B15D-16D69BA1B2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Click to change the text styles in the mask</a:t>
            </a:r>
          </a:p>
          <a:p>
            <a:pPr lvl="1"/>
            <a:r>
              <a:rPr lang="fr-FR"/>
              <a:t>Second level</a:t>
            </a:r>
          </a:p>
          <a:p>
            <a:pPr lvl="2"/>
            <a:r>
              <a:rPr lang="fr-FR"/>
              <a:t>Third level</a:t>
            </a:r>
          </a:p>
          <a:p>
            <a:pPr lvl="3"/>
            <a:r>
              <a:rPr lang="fr-FR"/>
              <a:t>Fourth level</a:t>
            </a:r>
          </a:p>
          <a:p>
            <a:pPr lvl="4"/>
            <a:r>
              <a:rPr lang="fr-FR"/>
              <a:t>Fifth level</a:t>
            </a:r>
          </a:p>
        </p:txBody>
      </p:sp>
      <p:sp>
        <p:nvSpPr>
          <p:cNvPr id="4" name="Espace réservé de la date 3">
            <a:extLst>
              <a:ext uri="{FF2B5EF4-FFF2-40B4-BE49-F238E27FC236}">
                <a16:creationId xmlns:a16="http://schemas.microsoft.com/office/drawing/2014/main" id="{921FD042-B960-4114-8FC0-1B701BA548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9E234-F588-4E0D-8872-AF1D1D3E4CE5}" type="datetimeFigureOut">
              <a:rPr lang="fr-FR" smtClean="0"/>
              <a:t>17/07/2026</a:t>
            </a:fld>
            <a:endParaRPr lang="fr-FR"/>
          </a:p>
        </p:txBody>
      </p:sp>
      <p:sp>
        <p:nvSpPr>
          <p:cNvPr id="5" name="Espace réservé du pied de page 4">
            <a:extLst>
              <a:ext uri="{FF2B5EF4-FFF2-40B4-BE49-F238E27FC236}">
                <a16:creationId xmlns:a16="http://schemas.microsoft.com/office/drawing/2014/main" id="{41F78C30-8D84-4E14-84FA-F0FBD063EE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867AE8A-2DC5-42BB-A8BE-DEC1EBDD84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CF2D5B-B87E-4CD1-81E3-F04967BD9D8D}" type="slidenum">
              <a:rPr lang="fr-FR" smtClean="0"/>
              <a:t>‹N°›</a:t>
            </a:fld>
            <a:endParaRPr lang="fr-FR"/>
          </a:p>
        </p:txBody>
      </p:sp>
    </p:spTree>
    <p:extLst>
      <p:ext uri="{BB962C8B-B14F-4D97-AF65-F5344CB8AC3E}">
        <p14:creationId xmlns:p14="http://schemas.microsoft.com/office/powerpoint/2010/main" val="302426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alain.karsenty@cirad.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3C7813-5694-4068-A259-9EE84121C20E}"/>
              </a:ext>
            </a:extLst>
          </p:cNvPr>
          <p:cNvSpPr>
            <a:spLocks noGrp="1"/>
          </p:cNvSpPr>
          <p:nvPr>
            <p:ph type="ctrTitle"/>
          </p:nvPr>
        </p:nvSpPr>
        <p:spPr>
          <a:xfrm>
            <a:off x="1684866" y="2324630"/>
            <a:ext cx="9144000" cy="1422400"/>
          </a:xfrm>
        </p:spPr>
        <p:txBody>
          <a:bodyPr>
            <a:normAutofit/>
          </a:bodyPr>
          <a:lstStyle/>
          <a:p>
            <a:r>
              <a:rPr lang="fr-FR" sz="4000" dirty="0">
                <a:latin typeface="Abadi" panose="020B0604020104020204" pitchFamily="34" charset="0"/>
              </a:rPr>
              <a:t>Forest carbon markets and the issue of ‘sovereign carbon’</a:t>
            </a:r>
          </a:p>
        </p:txBody>
      </p:sp>
      <p:sp>
        <p:nvSpPr>
          <p:cNvPr id="3" name="Sous-titre 2">
            <a:extLst>
              <a:ext uri="{FF2B5EF4-FFF2-40B4-BE49-F238E27FC236}">
                <a16:creationId xmlns:a16="http://schemas.microsoft.com/office/drawing/2014/main" id="{AB702A18-F168-4D97-98E2-649A29136923}"/>
              </a:ext>
            </a:extLst>
          </p:cNvPr>
          <p:cNvSpPr>
            <a:spLocks noGrp="1"/>
          </p:cNvSpPr>
          <p:nvPr>
            <p:ph type="subTitle" idx="1"/>
          </p:nvPr>
        </p:nvSpPr>
        <p:spPr>
          <a:xfrm>
            <a:off x="1913467" y="4326467"/>
            <a:ext cx="9144000" cy="1422400"/>
          </a:xfrm>
        </p:spPr>
        <p:txBody>
          <a:bodyPr/>
          <a:lstStyle/>
          <a:p>
            <a:r>
              <a:rPr lang="fr-FR" dirty="0"/>
              <a:t>Alain Karsenty</a:t>
            </a:r>
          </a:p>
          <a:p>
            <a:r>
              <a:rPr lang="fr-FR" sz="1800" dirty="0"/>
              <a:t>Economist, specialist in economic instruments for climate and biodiversity</a:t>
            </a:r>
          </a:p>
          <a:p>
            <a:r>
              <a:rPr lang="fr-FR" altLang="fr-FR" sz="1800" dirty="0">
                <a:hlinkClick r:id="rId2"/>
              </a:rPr>
              <a:t>alain.karsenty@cirad.fr</a:t>
            </a:r>
            <a:r>
              <a:rPr lang="fr-FR" altLang="fr-FR" sz="1800" dirty="0"/>
              <a:t> </a:t>
            </a:r>
          </a:p>
          <a:p>
            <a:endParaRPr lang="fr-FR" sz="1800" dirty="0"/>
          </a:p>
          <a:p>
            <a:endParaRPr lang="fr-FR" sz="1800" dirty="0"/>
          </a:p>
        </p:txBody>
      </p:sp>
      <p:pic>
        <p:nvPicPr>
          <p:cNvPr id="4" name="Picture 5">
            <a:extLst>
              <a:ext uri="{FF2B5EF4-FFF2-40B4-BE49-F238E27FC236}">
                <a16:creationId xmlns:a16="http://schemas.microsoft.com/office/drawing/2014/main" id="{D5252C1C-1765-4CFB-867D-2A2C3BD018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6" y="378978"/>
            <a:ext cx="2513542" cy="1437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7011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A97C3-0479-4750-8C59-F7BFFFEFE57F}"/>
              </a:ext>
            </a:extLst>
          </p:cNvPr>
          <p:cNvSpPr>
            <a:spLocks noGrp="1"/>
          </p:cNvSpPr>
          <p:nvPr>
            <p:ph type="title"/>
          </p:nvPr>
        </p:nvSpPr>
        <p:spPr/>
        <p:txBody>
          <a:bodyPr>
            <a:normAutofit/>
          </a:bodyPr>
          <a:lstStyle/>
          <a:p>
            <a:r>
              <a:rPr lang="fr-FR" sz="3600" b="1" dirty="0">
                <a:latin typeface="+mn-lt"/>
              </a:rPr>
              <a:t>A new international ‘compliance’ market</a:t>
            </a:r>
          </a:p>
        </p:txBody>
      </p:sp>
      <p:sp>
        <p:nvSpPr>
          <p:cNvPr id="3" name="Espace réservé du contenu 2">
            <a:extLst>
              <a:ext uri="{FF2B5EF4-FFF2-40B4-BE49-F238E27FC236}">
                <a16:creationId xmlns:a16="http://schemas.microsoft.com/office/drawing/2014/main" id="{8E4FA5FB-BEFF-48C0-8A1E-11F293555FF2}"/>
              </a:ext>
            </a:extLst>
          </p:cNvPr>
          <p:cNvSpPr>
            <a:spLocks noGrp="1"/>
          </p:cNvSpPr>
          <p:nvPr>
            <p:ph idx="1"/>
          </p:nvPr>
        </p:nvSpPr>
        <p:spPr>
          <a:xfrm>
            <a:off x="753533" y="1667436"/>
            <a:ext cx="10718800" cy="4808965"/>
          </a:xfrm>
        </p:spPr>
        <p:txBody>
          <a:bodyPr>
            <a:normAutofit fontScale="92500"/>
          </a:bodyPr>
          <a:lstStyle/>
          <a:p>
            <a:pPr marL="342900" indent="-342900"/>
            <a:r>
              <a:rPr lang="fr-FR" sz="2600" dirty="0"/>
              <a:t>Article 6 of the Paris Agreement establishes two mechanisms for transferring results or credits (PACM – Paris Agreement Carbon </a:t>
            </a:r>
            <a:r>
              <a:rPr lang="fr-FR" sz="2600" dirty="0" err="1"/>
              <a:t>Markets</a:t>
            </a:r>
            <a:r>
              <a:rPr lang="fr-FR" sz="2600" dirty="0"/>
              <a:t>)</a:t>
            </a:r>
          </a:p>
          <a:p>
            <a:pPr marL="800100" lvl="2" indent="-342900"/>
            <a:r>
              <a:rPr lang="fr-FR" sz="2200" dirty="0"/>
              <a:t>6.2: transfers of national results</a:t>
            </a:r>
          </a:p>
          <a:p>
            <a:pPr marL="800100" lvl="2" indent="-342900"/>
            <a:r>
              <a:rPr lang="fr-FR" sz="2200" dirty="0"/>
              <a:t>6.4: transfers of results from ‘Paris Agreement-aligned’ projects, with a </a:t>
            </a:r>
            <a:r>
              <a:rPr lang="fr-FR" sz="2200" i="1" dirty="0" err="1"/>
              <a:t>‘</a:t>
            </a:r>
            <a:r>
              <a:rPr lang="fr-FR" sz="2200" i="1" dirty="0"/>
              <a:t>Supervisory </a:t>
            </a:r>
            <a:r>
              <a:rPr lang="fr-FR" sz="2200" dirty="0"/>
              <a:t>Body’ regulatory body, albeit with limited powers (no possibility of rejection)</a:t>
            </a:r>
          </a:p>
          <a:p>
            <a:pPr marL="342900" indent="-342900"/>
            <a:r>
              <a:rPr lang="fr-FR" sz="2600" dirty="0"/>
              <a:t>Clause </a:t>
            </a:r>
            <a:r>
              <a:rPr lang="fr-FR" sz="2600" b="1" dirty="0"/>
              <a:t>for corresponding adjustment </a:t>
            </a:r>
            <a:r>
              <a:rPr lang="fr-FR" sz="2600" dirty="0"/>
              <a:t>of results in the event of a transfer (results deducted from the NDCs of the countries selling or hosting the projects)</a:t>
            </a:r>
          </a:p>
          <a:p>
            <a:pPr marL="342900" lvl="1" indent="-342900"/>
            <a:r>
              <a:rPr lang="fr-FR" sz="2600" dirty="0"/>
              <a:t>For 6.2, the principle of additionality is mentioned but contradicted by the de facto abandonment of additionality in relation to NDC commitments (transfer of results beyond unconditional targets)</a:t>
            </a:r>
          </a:p>
          <a:p>
            <a:pPr marL="342900" lvl="1" indent="-342900"/>
            <a:r>
              <a:rPr lang="fr-FR" sz="2600" dirty="0"/>
              <a:t>Bridges provided for to integrate certain credits certified by voluntary standards, subject to corresponding adjustment and cancellation of 2% of credits (OMGE)</a:t>
            </a:r>
          </a:p>
          <a:p>
            <a:pPr marL="342900" lvl="1" indent="-342900"/>
            <a:r>
              <a:rPr lang="fr-FR" sz="2600" dirty="0"/>
              <a:t>Unadjusted or unauthorised </a:t>
            </a:r>
            <a:r>
              <a:rPr lang="fr-FR" sz="2600" i="1" dirty="0"/>
              <a:t>credits</a:t>
            </a:r>
            <a:r>
              <a:rPr lang="fr-FR" sz="2600" dirty="0"/>
              <a:t> are considered </a:t>
            </a:r>
            <a:r>
              <a:rPr lang="fr-FR" sz="2600" i="1" dirty="0"/>
              <a:t>Mitigation Contribution </a:t>
            </a:r>
            <a:r>
              <a:rPr lang="fr-FR" sz="2600" i="1" dirty="0" err="1"/>
              <a:t>Units</a:t>
            </a:r>
            <a:endParaRPr lang="fr-FR" sz="2600" i="1" dirty="0"/>
          </a:p>
          <a:p>
            <a:pPr marL="342900" lvl="1" indent="-342900"/>
            <a:endParaRPr lang="fr-FR" dirty="0"/>
          </a:p>
        </p:txBody>
      </p:sp>
    </p:spTree>
    <p:extLst>
      <p:ext uri="{BB962C8B-B14F-4D97-AF65-F5344CB8AC3E}">
        <p14:creationId xmlns:p14="http://schemas.microsoft.com/office/powerpoint/2010/main" val="2521390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4048EF55-5519-423F-ADD5-DE0ED537D2AC}"/>
              </a:ext>
            </a:extLst>
          </p:cNvPr>
          <p:cNvGraphicFramePr>
            <a:graphicFrameLocks noGrp="1"/>
          </p:cNvGraphicFramePr>
          <p:nvPr>
            <p:extLst>
              <p:ext uri="{D42A27DB-BD31-4B8C-83A1-F6EECF244321}">
                <p14:modId xmlns:p14="http://schemas.microsoft.com/office/powerpoint/2010/main" val="707439039"/>
              </p:ext>
            </p:extLst>
          </p:nvPr>
        </p:nvGraphicFramePr>
        <p:xfrm>
          <a:off x="771789" y="109136"/>
          <a:ext cx="10050010" cy="6526015"/>
        </p:xfrm>
        <a:graphic>
          <a:graphicData uri="http://schemas.openxmlformats.org/drawingml/2006/table">
            <a:tbl>
              <a:tblPr firstRow="1" firstCol="1" bandRow="1">
                <a:tableStyleId>{5C22544A-7EE6-4342-B048-85BDC9FD1C3A}</a:tableStyleId>
              </a:tblPr>
              <a:tblGrid>
                <a:gridCol w="587228">
                  <a:extLst>
                    <a:ext uri="{9D8B030D-6E8A-4147-A177-3AD203B41FA5}">
                      <a16:colId xmlns:a16="http://schemas.microsoft.com/office/drawing/2014/main" val="20000"/>
                    </a:ext>
                  </a:extLst>
                </a:gridCol>
                <a:gridCol w="2457974">
                  <a:extLst>
                    <a:ext uri="{9D8B030D-6E8A-4147-A177-3AD203B41FA5}">
                      <a16:colId xmlns:a16="http://schemas.microsoft.com/office/drawing/2014/main" val="20001"/>
                    </a:ext>
                  </a:extLst>
                </a:gridCol>
                <a:gridCol w="2625754">
                  <a:extLst>
                    <a:ext uri="{9D8B030D-6E8A-4147-A177-3AD203B41FA5}">
                      <a16:colId xmlns:a16="http://schemas.microsoft.com/office/drawing/2014/main" val="20002"/>
                    </a:ext>
                  </a:extLst>
                </a:gridCol>
                <a:gridCol w="2346047">
                  <a:extLst>
                    <a:ext uri="{9D8B030D-6E8A-4147-A177-3AD203B41FA5}">
                      <a16:colId xmlns:a16="http://schemas.microsoft.com/office/drawing/2014/main" val="20003"/>
                    </a:ext>
                  </a:extLst>
                </a:gridCol>
                <a:gridCol w="2033007">
                  <a:extLst>
                    <a:ext uri="{9D8B030D-6E8A-4147-A177-3AD203B41FA5}">
                      <a16:colId xmlns:a16="http://schemas.microsoft.com/office/drawing/2014/main" val="20004"/>
                    </a:ext>
                  </a:extLst>
                </a:gridCol>
              </a:tblGrid>
              <a:tr h="143638">
                <a:tc>
                  <a:txBody>
                    <a:bodyPr/>
                    <a:lstStyle/>
                    <a:p>
                      <a:pPr algn="just">
                        <a:lnSpc>
                          <a:spcPct val="107000"/>
                        </a:lnSpc>
                        <a:spcAft>
                          <a:spcPts val="800"/>
                        </a:spcAft>
                      </a:pPr>
                      <a:r>
                        <a:rPr lang="fr-FR" sz="1100">
                          <a:solidFill>
                            <a:schemeClr val="tx1"/>
                          </a:solidFill>
                          <a:effectLst/>
                        </a:rPr>
                        <a:t>CASE</a:t>
                      </a:r>
                      <a:endParaRPr lang="fr-FR"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solidFill>
                      <a:schemeClr val="bg1"/>
                    </a:solidFill>
                  </a:tcPr>
                </a:tc>
                <a:tc>
                  <a:txBody>
                    <a:bodyPr/>
                    <a:lstStyle/>
                    <a:p>
                      <a:pPr algn="just">
                        <a:lnSpc>
                          <a:spcPct val="107000"/>
                        </a:lnSpc>
                        <a:spcAft>
                          <a:spcPts val="800"/>
                        </a:spcAft>
                      </a:pPr>
                      <a:r>
                        <a:rPr lang="fr-FR" sz="1100">
                          <a:solidFill>
                            <a:schemeClr val="tx1"/>
                          </a:solidFill>
                          <a:effectLst/>
                        </a:rPr>
                        <a:t> </a:t>
                      </a:r>
                      <a:endParaRPr lang="fr-FR"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solidFill>
                      <a:schemeClr val="bg1"/>
                    </a:solidFill>
                  </a:tcPr>
                </a:tc>
                <a:tc>
                  <a:txBody>
                    <a:bodyPr/>
                    <a:lstStyle/>
                    <a:p>
                      <a:pPr algn="just">
                        <a:lnSpc>
                          <a:spcPct val="107000"/>
                        </a:lnSpc>
                        <a:spcAft>
                          <a:spcPts val="800"/>
                        </a:spcAft>
                      </a:pPr>
                      <a:r>
                        <a:rPr lang="fr-FR" sz="1100">
                          <a:solidFill>
                            <a:schemeClr val="tx1"/>
                          </a:solidFill>
                          <a:effectLst/>
                        </a:rPr>
                        <a:t> </a:t>
                      </a:r>
                      <a:endParaRPr lang="fr-FR"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solidFill>
                      <a:schemeClr val="bg1"/>
                    </a:solidFill>
                  </a:tcPr>
                </a:tc>
                <a:tc>
                  <a:txBody>
                    <a:bodyPr/>
                    <a:lstStyle/>
                    <a:p>
                      <a:pPr algn="just">
                        <a:lnSpc>
                          <a:spcPct val="107000"/>
                        </a:lnSpc>
                        <a:spcAft>
                          <a:spcPts val="800"/>
                        </a:spcAft>
                      </a:pPr>
                      <a:r>
                        <a:rPr lang="fr-FR" sz="1100">
                          <a:solidFill>
                            <a:schemeClr val="tx1"/>
                          </a:solidFill>
                          <a:effectLst/>
                        </a:rPr>
                        <a:t> </a:t>
                      </a:r>
                      <a:endParaRPr lang="fr-FR" sz="1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solidFill>
                      <a:schemeClr val="bg1"/>
                    </a:solidFill>
                  </a:tcPr>
                </a:tc>
                <a:tc>
                  <a:txBody>
                    <a:bodyPr/>
                    <a:lstStyle/>
                    <a:p>
                      <a:pPr algn="ctr">
                        <a:lnSpc>
                          <a:spcPct val="107000"/>
                        </a:lnSpc>
                        <a:spcAft>
                          <a:spcPts val="800"/>
                        </a:spcAft>
                      </a:pPr>
                      <a:r>
                        <a:rPr lang="fr-FR" sz="1100" dirty="0">
                          <a:solidFill>
                            <a:schemeClr val="tx1"/>
                          </a:solidFill>
                          <a:effectLst/>
                        </a:rPr>
                        <a:t>Example</a:t>
                      </a:r>
                      <a:endParaRPr lang="fr-FR"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solidFill>
                      <a:schemeClr val="bg1"/>
                    </a:solidFill>
                  </a:tcPr>
                </a:tc>
                <a:extLst>
                  <a:ext uri="{0D108BD9-81ED-4DB2-BD59-A6C34878D82A}">
                    <a16:rowId xmlns:a16="http://schemas.microsoft.com/office/drawing/2014/main" val="10000"/>
                  </a:ext>
                </a:extLst>
              </a:tr>
              <a:tr h="451629">
                <a:tc rowSpan="2">
                  <a:txBody>
                    <a:bodyPr/>
                    <a:lstStyle/>
                    <a:p>
                      <a:pPr algn="ctr">
                        <a:lnSpc>
                          <a:spcPct val="107000"/>
                        </a:lnSpc>
                        <a:spcAft>
                          <a:spcPts val="800"/>
                        </a:spcAft>
                      </a:pPr>
                      <a:r>
                        <a:rPr lang="fr-FR" sz="1100">
                          <a:effectLst/>
                        </a:rPr>
                        <a:t>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200" dirty="0">
                          <a:effectLst/>
                        </a:rPr>
                        <a:t>Host country</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en-GB" sz="1200" b="1" dirty="0">
                          <a:effectLst/>
                        </a:rPr>
                        <a:t>ITMOs </a:t>
                      </a:r>
                      <a:r>
                        <a:rPr lang="en-GB" sz="1200" dirty="0">
                          <a:effectLst/>
                        </a:rPr>
                        <a:t>(</a:t>
                      </a:r>
                      <a:r>
                        <a:rPr lang="en-GB" sz="1200" i="1" dirty="0">
                          <a:effectLst/>
                        </a:rPr>
                        <a:t>Internationally Transferable Mitigation Outcomes</a:t>
                      </a:r>
                      <a:r>
                        <a:rPr lang="en-GB" sz="1200" dirty="0">
                          <a:effectLst/>
                        </a:rPr>
                        <a:t>)</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en-GB" sz="1600" b="1" cap="all" dirty="0" err="1">
                          <a:effectLst/>
                        </a:rPr>
                        <a:t>Purchasing</a:t>
                      </a:r>
                      <a:r>
                        <a:rPr lang="en-GB" sz="1600" b="1" cap="all" dirty="0">
                          <a:effectLst/>
                        </a:rPr>
                        <a:t> country</a:t>
                      </a:r>
                      <a:endParaRPr lang="fr-FR"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tc rowSpan="2">
                  <a:txBody>
                    <a:bodyPr/>
                    <a:lstStyle/>
                    <a:p>
                      <a:pPr algn="ctr">
                        <a:lnSpc>
                          <a:spcPct val="107000"/>
                        </a:lnSpc>
                        <a:spcAft>
                          <a:spcPts val="800"/>
                        </a:spcAft>
                      </a:pPr>
                      <a:r>
                        <a:rPr lang="fr-FR" sz="1100" dirty="0">
                          <a:effectLst/>
                        </a:rPr>
                        <a:t>Switzerland purchases </a:t>
                      </a:r>
                      <a:r>
                        <a:rPr lang="fr-FR" sz="1100" dirty="0" err="1">
                          <a:effectLst/>
                        </a:rPr>
                        <a:t>ITMOs </a:t>
                      </a:r>
                      <a:r>
                        <a:rPr lang="fr-FR" sz="1100" dirty="0">
                          <a:effectLst/>
                        </a:rPr>
                        <a:t>from Peru</a:t>
                      </a:r>
                    </a:p>
                    <a:p>
                      <a:pPr algn="ctr">
                        <a:lnSpc>
                          <a:spcPct val="107000"/>
                        </a:lnSpc>
                        <a:spcAft>
                          <a:spcPts val="800"/>
                        </a:spcAft>
                      </a:pPr>
                      <a:r>
                        <a:rPr lang="fr-FR" sz="1100" dirty="0">
                          <a:effectLst/>
                        </a:rPr>
                        <a:t> Peru must deduct these emission reductions from its balance sheet</a:t>
                      </a:r>
                      <a:endParaRPr lang="fr-FR" sz="1100" dirty="0">
                        <a:effectLst/>
                        <a:latin typeface="Times New Roman" panose="02020603050405020304" pitchFamily="18" charset="0"/>
                        <a:cs typeface="Times New Roman" panose="02020603050405020304" pitchFamily="18" charset="0"/>
                      </a:endParaRPr>
                    </a:p>
                  </a:txBody>
                  <a:tcPr marL="45250" marR="45250" marT="0" marB="0" anchor="ctr"/>
                </a:tc>
                <a:extLst>
                  <a:ext uri="{0D108BD9-81ED-4DB2-BD59-A6C34878D82A}">
                    <a16:rowId xmlns:a16="http://schemas.microsoft.com/office/drawing/2014/main" val="10001"/>
                  </a:ext>
                </a:extLst>
              </a:tr>
              <a:tr h="867631">
                <a:tc vMerge="1">
                  <a:txBody>
                    <a:bodyPr/>
                    <a:lstStyle/>
                    <a:p>
                      <a:endParaRPr lang="fr-FR"/>
                    </a:p>
                  </a:txBody>
                  <a:tcPr/>
                </a:tc>
                <a:tc>
                  <a:txBody>
                    <a:bodyPr/>
                    <a:lstStyle/>
                    <a:p>
                      <a:pPr algn="ctr">
                        <a:lnSpc>
                          <a:spcPct val="107000"/>
                        </a:lnSpc>
                        <a:spcAft>
                          <a:spcPts val="800"/>
                        </a:spcAft>
                      </a:pPr>
                      <a:r>
                        <a:rPr lang="fr-FR" sz="1400">
                          <a:effectLst/>
                          <a:latin typeface="Arial Narrow" panose="020B0606020202030204" pitchFamily="34" charset="0"/>
                        </a:rPr>
                        <a:t>Adjustment (-)</a:t>
                      </a:r>
                      <a:endParaRPr lang="fr-FR" sz="140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dirty="0">
                          <a:effectLst/>
                          <a:latin typeface="Arial Narrow" panose="020B0606020202030204" pitchFamily="34" charset="0"/>
                        </a:rPr>
                        <a:t>Projects / Allowances at the level of states or sub-national jurisdictions</a:t>
                      </a:r>
                    </a:p>
                    <a:p>
                      <a:pPr algn="ctr">
                        <a:lnSpc>
                          <a:spcPct val="107000"/>
                        </a:lnSpc>
                        <a:spcAft>
                          <a:spcPts val="800"/>
                        </a:spcAft>
                      </a:pPr>
                      <a:r>
                        <a:rPr lang="fr-FR" sz="1400" dirty="0">
                          <a:effectLst/>
                          <a:highlight>
                            <a:srgbClr val="FFFF00"/>
                          </a:highlight>
                          <a:latin typeface="Arial Narrow" panose="020B0606020202030204" pitchFamily="34" charset="0"/>
                        </a:rPr>
                        <a:t>Article 6.2</a:t>
                      </a:r>
                      <a:endParaRPr lang="fr-FR" sz="1400" dirty="0">
                        <a:effectLst/>
                        <a:highlight>
                          <a:srgbClr val="FFFF00"/>
                        </a:highligh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dirty="0">
                          <a:effectLst/>
                          <a:latin typeface="Arial Narrow" panose="020B0606020202030204" pitchFamily="34" charset="0"/>
                        </a:rPr>
                        <a:t>Adjustment (+)</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vMerge="1">
                  <a:txBody>
                    <a:bodyPr/>
                    <a:lstStyle/>
                    <a:p>
                      <a:pPr algn="ctr">
                        <a:lnSpc>
                          <a:spcPct val="107000"/>
                        </a:lnSpc>
                        <a:spcAft>
                          <a:spcPts val="800"/>
                        </a:spcAft>
                      </a:pPr>
                      <a:r>
                        <a:rPr lang="fr-FR" sz="1100" dirty="0">
                          <a:effectLst/>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extLst>
                  <a:ext uri="{0D108BD9-81ED-4DB2-BD59-A6C34878D82A}">
                    <a16:rowId xmlns:a16="http://schemas.microsoft.com/office/drawing/2014/main" val="10002"/>
                  </a:ext>
                </a:extLst>
              </a:tr>
              <a:tr h="143638">
                <a:tc>
                  <a:txBody>
                    <a:bodyPr/>
                    <a:lstStyle/>
                    <a:p>
                      <a:pPr algn="ctr">
                        <a:lnSpc>
                          <a:spcPct val="107000"/>
                        </a:lnSpc>
                        <a:spcAft>
                          <a:spcPts val="800"/>
                        </a:spcAft>
                      </a:pPr>
                      <a:r>
                        <a:rPr lang="fr-FR" sz="1100">
                          <a:effectLst/>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400">
                          <a:effectLst/>
                          <a:latin typeface="Arial Narrow" panose="020B0606020202030204" pitchFamily="34" charset="0"/>
                        </a:rPr>
                        <a:t> </a:t>
                      </a:r>
                      <a:endParaRPr lang="fr-FR" sz="140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400">
                          <a:effectLst/>
                          <a:latin typeface="Arial Narrow" panose="020B0606020202030204" pitchFamily="34" charset="0"/>
                        </a:rPr>
                        <a:t> </a:t>
                      </a:r>
                      <a:endParaRPr lang="fr-FR" sz="140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400">
                          <a:effectLst/>
                          <a:latin typeface="Arial Narrow" panose="020B0606020202030204" pitchFamily="34" charset="0"/>
                        </a:rPr>
                        <a:t> </a:t>
                      </a:r>
                      <a:endParaRPr lang="fr-FR" sz="140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100" dirty="0">
                          <a:effectLst/>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extLst>
                  <a:ext uri="{0D108BD9-81ED-4DB2-BD59-A6C34878D82A}">
                    <a16:rowId xmlns:a16="http://schemas.microsoft.com/office/drawing/2014/main" val="10003"/>
                  </a:ext>
                </a:extLst>
              </a:tr>
              <a:tr h="297633">
                <a:tc rowSpan="2">
                  <a:txBody>
                    <a:bodyPr/>
                    <a:lstStyle/>
                    <a:p>
                      <a:pPr algn="ctr">
                        <a:lnSpc>
                          <a:spcPct val="107000"/>
                        </a:lnSpc>
                        <a:spcAft>
                          <a:spcPts val="800"/>
                        </a:spcAft>
                      </a:pPr>
                      <a:r>
                        <a:rPr lang="fr-FR" sz="1100">
                          <a:effectLst/>
                        </a:rPr>
                        <a:t>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dirty="0">
                          <a:effectLst/>
                          <a:latin typeface="Arial Narrow" panose="020B0606020202030204" pitchFamily="34" charset="0"/>
                        </a:rPr>
                        <a:t>Host country</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b="1" dirty="0" err="1">
                          <a:effectLst/>
                          <a:latin typeface="Arial Narrow" panose="020B0606020202030204" pitchFamily="34" charset="0"/>
                        </a:rPr>
                        <a:t>IMPs </a:t>
                      </a:r>
                      <a:r>
                        <a:rPr lang="fr-FR" sz="1400" dirty="0">
                          <a:effectLst/>
                          <a:latin typeface="Arial Narrow" panose="020B0606020202030204" pitchFamily="34" charset="0"/>
                        </a:rPr>
                        <a:t>(</a:t>
                      </a:r>
                      <a:r>
                        <a:rPr lang="fr-FR" sz="1200" i="1" dirty="0">
                          <a:effectLst/>
                          <a:latin typeface="Arial Narrow" panose="020B0606020202030204" pitchFamily="34" charset="0"/>
                        </a:rPr>
                        <a:t>International Mitigation </a:t>
                      </a:r>
                      <a:r>
                        <a:rPr lang="fr-FR" sz="1200" i="1" dirty="0" err="1">
                          <a:effectLst/>
                          <a:latin typeface="Arial Narrow" panose="020B0606020202030204" pitchFamily="34" charset="0"/>
                        </a:rPr>
                        <a:t>Purposes</a:t>
                      </a:r>
                      <a:r>
                        <a:rPr lang="fr-FR" sz="1400" dirty="0">
                          <a:effectLst/>
                          <a:latin typeface="Arial Narrow" panose="020B0606020202030204" pitchFamily="34" charset="0"/>
                        </a:rPr>
                        <a:t>)</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600" b="1" cap="all" baseline="0" dirty="0">
                          <a:latin typeface="+mn-lt"/>
                        </a:rPr>
                        <a:t>Non-state entity</a:t>
                      </a:r>
                    </a:p>
                  </a:txBody>
                  <a:tcPr marL="45250" marR="45250" marT="0" marB="0" anchor="ctr"/>
                </a:tc>
                <a:tc rowSpan="2">
                  <a:txBody>
                    <a:bodyPr/>
                    <a:lstStyle/>
                    <a:p>
                      <a:pPr algn="ctr">
                        <a:lnSpc>
                          <a:spcPct val="107000"/>
                        </a:lnSpc>
                        <a:spcAft>
                          <a:spcPts val="800"/>
                        </a:spcAft>
                      </a:pPr>
                      <a:r>
                        <a:rPr lang="fr-FR" sz="1100" dirty="0">
                          <a:effectLst/>
                        </a:rPr>
                        <a:t>E.g.: the civil aviation sector (CORSIA initiative) has decided to offset part of its emissions by purchasing carbon credits</a:t>
                      </a:r>
                    </a:p>
                    <a:p>
                      <a:pPr algn="ctr">
                        <a:lnSpc>
                          <a:spcPct val="107000"/>
                        </a:lnSpc>
                        <a:spcAft>
                          <a:spcPts val="800"/>
                        </a:spcAft>
                      </a:pPr>
                      <a:r>
                        <a:rPr lang="fr-FR" sz="1100" dirty="0">
                          <a:effectLst/>
                        </a:rPr>
                        <a:t> </a:t>
                      </a:r>
                      <a:endParaRPr lang="fr-FR" sz="1100" dirty="0">
                        <a:effectLst/>
                        <a:latin typeface="Times New Roman" panose="02020603050405020304" pitchFamily="18" charset="0"/>
                        <a:cs typeface="Times New Roman" panose="02020603050405020304" pitchFamily="18" charset="0"/>
                      </a:endParaRPr>
                    </a:p>
                  </a:txBody>
                  <a:tcPr marL="45250" marR="45250" marT="0" marB="0" anchor="ctr"/>
                </a:tc>
                <a:extLst>
                  <a:ext uri="{0D108BD9-81ED-4DB2-BD59-A6C34878D82A}">
                    <a16:rowId xmlns:a16="http://schemas.microsoft.com/office/drawing/2014/main" val="10004"/>
                  </a:ext>
                </a:extLst>
              </a:tr>
              <a:tr h="783692">
                <a:tc vMerge="1">
                  <a:txBody>
                    <a:bodyPr/>
                    <a:lstStyle/>
                    <a:p>
                      <a:endParaRPr lang="fr-FR"/>
                    </a:p>
                  </a:txBody>
                  <a:tcPr/>
                </a:tc>
                <a:tc>
                  <a:txBody>
                    <a:bodyPr/>
                    <a:lstStyle/>
                    <a:p>
                      <a:pPr algn="ctr">
                        <a:lnSpc>
                          <a:spcPct val="107000"/>
                        </a:lnSpc>
                        <a:spcAft>
                          <a:spcPts val="800"/>
                        </a:spcAft>
                      </a:pPr>
                      <a:r>
                        <a:rPr lang="fr-FR" sz="1400" dirty="0">
                          <a:effectLst/>
                          <a:latin typeface="Arial Narrow" panose="020B0606020202030204" pitchFamily="34" charset="0"/>
                        </a:rPr>
                        <a:t>Adjustment (-)</a:t>
                      </a:r>
                    </a:p>
                    <a:p>
                      <a:pPr algn="ctr">
                        <a:lnSpc>
                          <a:spcPct val="107000"/>
                        </a:lnSpc>
                        <a:spcAft>
                          <a:spcPts val="800"/>
                        </a:spcAft>
                      </a:pPr>
                      <a:r>
                        <a:rPr lang="fr-FR" sz="1200" dirty="0">
                          <a:effectLst/>
                          <a:latin typeface="Arial Narrow" panose="020B0606020202030204" pitchFamily="34" charset="0"/>
                        </a:rPr>
                        <a:t>Adjustments will need to be made across all sectors, whether or not they are included in the NDCs</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dirty="0">
                          <a:effectLst/>
                          <a:highlight>
                            <a:srgbClr val="FFFF00"/>
                          </a:highlight>
                          <a:latin typeface="Arial Narrow" panose="020B0606020202030204" pitchFamily="34" charset="0"/>
                        </a:rPr>
                        <a:t>Article 6.4 </a:t>
                      </a:r>
                    </a:p>
                    <a:p>
                      <a:pPr algn="ctr">
                        <a:lnSpc>
                          <a:spcPct val="107000"/>
                        </a:lnSpc>
                        <a:spcAft>
                          <a:spcPts val="800"/>
                        </a:spcAft>
                      </a:pPr>
                      <a:r>
                        <a:rPr lang="fr-FR" sz="1400" dirty="0">
                          <a:effectLst/>
                          <a:latin typeface="Arial Narrow" panose="020B0606020202030204" pitchFamily="34" charset="0"/>
                        </a:rPr>
                        <a:t>Public or private entities</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200" dirty="0">
                          <a:effectLst/>
                          <a:latin typeface="Arial Narrow" panose="020B0606020202030204" pitchFamily="34" charset="0"/>
                        </a:rPr>
                        <a:t>Emissions offsetting</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vMerge="1">
                  <a:txBody>
                    <a:bodyPr/>
                    <a:lstStyle/>
                    <a:p>
                      <a:pPr algn="ctr">
                        <a:lnSpc>
                          <a:spcPct val="107000"/>
                        </a:lnSpc>
                        <a:spcAft>
                          <a:spcPts val="800"/>
                        </a:spcAft>
                      </a:pPr>
                      <a:r>
                        <a:rPr lang="fr-FR" sz="1100" dirty="0">
                          <a:effectLst/>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extLst>
                  <a:ext uri="{0D108BD9-81ED-4DB2-BD59-A6C34878D82A}">
                    <a16:rowId xmlns:a16="http://schemas.microsoft.com/office/drawing/2014/main" val="10005"/>
                  </a:ext>
                </a:extLst>
              </a:tr>
              <a:tr h="143638">
                <a:tc>
                  <a:txBody>
                    <a:bodyPr/>
                    <a:lstStyle/>
                    <a:p>
                      <a:pPr algn="ctr">
                        <a:lnSpc>
                          <a:spcPct val="107000"/>
                        </a:lnSpc>
                        <a:spcAft>
                          <a:spcPts val="800"/>
                        </a:spcAft>
                      </a:pPr>
                      <a:r>
                        <a:rPr lang="fr-FR" sz="1100">
                          <a:effectLst/>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400">
                          <a:effectLst/>
                          <a:latin typeface="Arial Narrow" panose="020B0606020202030204" pitchFamily="34" charset="0"/>
                        </a:rPr>
                        <a:t> </a:t>
                      </a:r>
                      <a:endParaRPr lang="fr-FR" sz="140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400">
                          <a:effectLst/>
                          <a:latin typeface="Arial Narrow" panose="020B0606020202030204" pitchFamily="34" charset="0"/>
                        </a:rPr>
                        <a:t> </a:t>
                      </a:r>
                      <a:endParaRPr lang="fr-FR" sz="140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400">
                          <a:effectLst/>
                          <a:latin typeface="Arial Narrow" panose="020B0606020202030204" pitchFamily="34" charset="0"/>
                        </a:rPr>
                        <a:t> </a:t>
                      </a:r>
                      <a:endParaRPr lang="fr-FR" sz="140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tc>
                  <a:txBody>
                    <a:bodyPr/>
                    <a:lstStyle/>
                    <a:p>
                      <a:pPr algn="ctr">
                        <a:lnSpc>
                          <a:spcPct val="107000"/>
                        </a:lnSpc>
                        <a:spcAft>
                          <a:spcPts val="800"/>
                        </a:spcAft>
                      </a:pPr>
                      <a:r>
                        <a:rPr lang="fr-FR" sz="1100" dirty="0">
                          <a:effectLst/>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90000"/>
                      </a:schemeClr>
                    </a:solidFill>
                  </a:tcPr>
                </a:tc>
                <a:extLst>
                  <a:ext uri="{0D108BD9-81ED-4DB2-BD59-A6C34878D82A}">
                    <a16:rowId xmlns:a16="http://schemas.microsoft.com/office/drawing/2014/main" val="10006"/>
                  </a:ext>
                </a:extLst>
              </a:tr>
              <a:tr h="883989">
                <a:tc rowSpan="2">
                  <a:txBody>
                    <a:bodyPr/>
                    <a:lstStyle/>
                    <a:p>
                      <a:pPr algn="ctr">
                        <a:lnSpc>
                          <a:spcPct val="107000"/>
                        </a:lnSpc>
                        <a:spcAft>
                          <a:spcPts val="800"/>
                        </a:spcAft>
                      </a:pPr>
                      <a:r>
                        <a:rPr lang="fr-FR" sz="1100">
                          <a:effectLst/>
                        </a:rPr>
                        <a:t>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dirty="0">
                          <a:effectLst/>
                          <a:latin typeface="Arial Narrow" panose="020B0606020202030204" pitchFamily="34" charset="0"/>
                        </a:rPr>
                        <a:t>Host country</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b="1" dirty="0">
                          <a:effectLst/>
                          <a:latin typeface="Arial Narrow" panose="020B0606020202030204" pitchFamily="34" charset="0"/>
                        </a:rPr>
                        <a:t>OP </a:t>
                      </a:r>
                      <a:r>
                        <a:rPr lang="fr-FR" sz="1400" dirty="0">
                          <a:effectLst/>
                          <a:latin typeface="Arial Narrow" panose="020B0606020202030204" pitchFamily="34" charset="0"/>
                        </a:rPr>
                        <a:t>(</a:t>
                      </a:r>
                      <a:r>
                        <a:rPr lang="fr-FR" sz="1400" i="1" dirty="0" err="1">
                          <a:effectLst/>
                          <a:latin typeface="Arial Narrow" panose="020B0606020202030204" pitchFamily="34" charset="0"/>
                        </a:rPr>
                        <a:t>Other Purposes</a:t>
                      </a:r>
                      <a:r>
                        <a:rPr lang="fr-FR" sz="1400" dirty="0">
                          <a:effectLst/>
                          <a:latin typeface="Arial Narrow" panose="020B0606020202030204" pitchFamily="34" charset="0"/>
                        </a:rPr>
                        <a:t>)</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600" b="1" dirty="0">
                          <a:effectLst/>
                          <a:latin typeface="+mn-lt"/>
                        </a:rPr>
                        <a:t>COMPANIES</a:t>
                      </a:r>
                      <a:endParaRPr lang="fr-FR" sz="1600" b="1" dirty="0">
                        <a:effectLst/>
                        <a:latin typeface="+mn-lt"/>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100" dirty="0">
                          <a:effectLst/>
                        </a:rPr>
                        <a:t>Projects (including emissions reductions from deforestation, removals by forests and/or in soils)</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extLst>
                  <a:ext uri="{0D108BD9-81ED-4DB2-BD59-A6C34878D82A}">
                    <a16:rowId xmlns:a16="http://schemas.microsoft.com/office/drawing/2014/main" val="10007"/>
                  </a:ext>
                </a:extLst>
              </a:tr>
              <a:tr h="1271704">
                <a:tc vMerge="1">
                  <a:txBody>
                    <a:bodyPr/>
                    <a:lstStyle/>
                    <a:p>
                      <a:endParaRPr lang="fr-FR"/>
                    </a:p>
                  </a:txBody>
                  <a:tcPr/>
                </a:tc>
                <a:tc>
                  <a:txBody>
                    <a:bodyPr/>
                    <a:lstStyle/>
                    <a:p>
                      <a:pPr algn="ctr">
                        <a:lnSpc>
                          <a:spcPct val="107000"/>
                        </a:lnSpc>
                        <a:spcAft>
                          <a:spcPts val="800"/>
                        </a:spcAft>
                      </a:pPr>
                      <a:r>
                        <a:rPr lang="fr-FR" sz="1400" dirty="0">
                          <a:effectLst/>
                          <a:latin typeface="Arial Narrow" panose="020B0606020202030204" pitchFamily="34" charset="0"/>
                        </a:rPr>
                        <a:t>Adjustment (-)</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400" dirty="0">
                          <a:effectLst/>
                          <a:highlight>
                            <a:srgbClr val="FFFF00"/>
                          </a:highlight>
                          <a:latin typeface="Arial Narrow" panose="020B0606020202030204" pitchFamily="34" charset="0"/>
                        </a:rPr>
                        <a:t>Article 6.4 </a:t>
                      </a:r>
                    </a:p>
                    <a:p>
                      <a:pPr algn="ctr">
                        <a:lnSpc>
                          <a:spcPct val="107000"/>
                        </a:lnSpc>
                        <a:spcAft>
                          <a:spcPts val="800"/>
                        </a:spcAft>
                      </a:pPr>
                      <a:r>
                        <a:rPr lang="fr-FR" sz="1400" dirty="0">
                          <a:effectLst/>
                          <a:latin typeface="Arial Narrow" panose="020B0606020202030204" pitchFamily="34" charset="0"/>
                        </a:rPr>
                        <a:t>Public or private entities</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200" dirty="0">
                          <a:effectLst/>
                          <a:latin typeface="Arial Narrow" panose="020B0606020202030204" pitchFamily="34" charset="0"/>
                        </a:rPr>
                        <a:t>Emissions offsetting</a:t>
                      </a:r>
                      <a:endParaRPr lang="fr-FR" sz="1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45250" marR="45250" marT="0" marB="0" anchor="ctr"/>
                </a:tc>
                <a:tc>
                  <a:txBody>
                    <a:bodyPr/>
                    <a:lstStyle/>
                    <a:p>
                      <a:pPr algn="ctr">
                        <a:lnSpc>
                          <a:spcPct val="107000"/>
                        </a:lnSpc>
                        <a:spcAft>
                          <a:spcPts val="800"/>
                        </a:spcAft>
                      </a:pPr>
                      <a:r>
                        <a:rPr lang="fr-FR" sz="1050" dirty="0">
                          <a:effectLst/>
                        </a:rPr>
                        <a:t>Forestry activities must be ‘aligned with the Paris Agreement’ (different from the Warsaw REDD+ framework), must be validated by the Supervisory Body)</a:t>
                      </a:r>
                      <a:endParaRPr lang="fr-FR" sz="1100" dirty="0">
                        <a:effectLst/>
                      </a:endParaRPr>
                    </a:p>
                    <a:p>
                      <a:pPr algn="ctr">
                        <a:lnSpc>
                          <a:spcPct val="107000"/>
                        </a:lnSpc>
                        <a:spcAft>
                          <a:spcPts val="800"/>
                        </a:spcAft>
                      </a:pPr>
                      <a:r>
                        <a:rPr lang="fr-FR" sz="1050" dirty="0">
                          <a:effectLst/>
                        </a:rPr>
                        <a:t>Final decision on ‘emissions avoided’ expected (2028)</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tc>
                <a:extLst>
                  <a:ext uri="{0D108BD9-81ED-4DB2-BD59-A6C34878D82A}">
                    <a16:rowId xmlns:a16="http://schemas.microsoft.com/office/drawing/2014/main" val="10008"/>
                  </a:ext>
                </a:extLst>
              </a:tr>
              <a:tr h="143638">
                <a:tc>
                  <a:txBody>
                    <a:bodyPr/>
                    <a:lstStyle/>
                    <a:p>
                      <a:pPr algn="ctr">
                        <a:lnSpc>
                          <a:spcPct val="107000"/>
                        </a:lnSpc>
                        <a:spcAft>
                          <a:spcPts val="800"/>
                        </a:spcAft>
                      </a:pPr>
                      <a:r>
                        <a:rPr lang="fr-FR" sz="1100">
                          <a:effectLst/>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10000"/>
                      </a:schemeClr>
                    </a:solidFill>
                  </a:tcPr>
                </a:tc>
                <a:tc>
                  <a:txBody>
                    <a:bodyPr/>
                    <a:lstStyle/>
                    <a:p>
                      <a:pPr algn="ctr">
                        <a:lnSpc>
                          <a:spcPct val="107000"/>
                        </a:lnSpc>
                        <a:spcAft>
                          <a:spcPts val="800"/>
                        </a:spcAft>
                      </a:pPr>
                      <a:r>
                        <a:rPr lang="fr-FR" sz="1100">
                          <a:effectLst/>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10000"/>
                      </a:schemeClr>
                    </a:solidFill>
                  </a:tcPr>
                </a:tc>
                <a:tc>
                  <a:txBody>
                    <a:bodyPr/>
                    <a:lstStyle/>
                    <a:p>
                      <a:pPr algn="ctr">
                        <a:lnSpc>
                          <a:spcPct val="107000"/>
                        </a:lnSpc>
                        <a:spcAft>
                          <a:spcPts val="800"/>
                        </a:spcAft>
                      </a:pPr>
                      <a:r>
                        <a:rPr lang="fr-FR" sz="1100">
                          <a:effectLst/>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10000"/>
                      </a:schemeClr>
                    </a:solidFill>
                  </a:tcPr>
                </a:tc>
                <a:tc>
                  <a:txBody>
                    <a:bodyPr/>
                    <a:lstStyle/>
                    <a:p>
                      <a:pPr algn="ctr">
                        <a:lnSpc>
                          <a:spcPct val="107000"/>
                        </a:lnSpc>
                        <a:spcAft>
                          <a:spcPts val="800"/>
                        </a:spcAft>
                      </a:pPr>
                      <a:r>
                        <a:rPr lang="fr-FR" sz="1100">
                          <a:effectLst/>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10000"/>
                      </a:schemeClr>
                    </a:solidFill>
                  </a:tcPr>
                </a:tc>
                <a:tc>
                  <a:txBody>
                    <a:bodyPr/>
                    <a:lstStyle/>
                    <a:p>
                      <a:pPr algn="ctr">
                        <a:lnSpc>
                          <a:spcPct val="107000"/>
                        </a:lnSpc>
                        <a:spcAft>
                          <a:spcPts val="800"/>
                        </a:spcAft>
                      </a:pPr>
                      <a:r>
                        <a:rPr lang="fr-FR" sz="1100" dirty="0">
                          <a:effectLst/>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bg2">
                        <a:lumMod val="10000"/>
                      </a:schemeClr>
                    </a:solidFill>
                  </a:tcPr>
                </a:tc>
                <a:extLst>
                  <a:ext uri="{0D108BD9-81ED-4DB2-BD59-A6C34878D82A}">
                    <a16:rowId xmlns:a16="http://schemas.microsoft.com/office/drawing/2014/main" val="10009"/>
                  </a:ext>
                </a:extLst>
              </a:tr>
              <a:tr h="438359">
                <a:tc rowSpan="2">
                  <a:txBody>
                    <a:bodyPr/>
                    <a:lstStyle/>
                    <a:p>
                      <a:pPr algn="ctr">
                        <a:lnSpc>
                          <a:spcPct val="107000"/>
                        </a:lnSpc>
                        <a:spcAft>
                          <a:spcPts val="800"/>
                        </a:spcAft>
                      </a:pPr>
                      <a:r>
                        <a:rPr lang="fr-FR" sz="1100" dirty="0">
                          <a:effectLst/>
                        </a:rPr>
                        <a:t>4</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tc>
                  <a:txBody>
                    <a:bodyPr/>
                    <a:lstStyle/>
                    <a:p>
                      <a:pPr algn="ctr">
                        <a:lnSpc>
                          <a:spcPct val="107000"/>
                        </a:lnSpc>
                        <a:spcAft>
                          <a:spcPts val="800"/>
                        </a:spcAft>
                      </a:pPr>
                      <a:r>
                        <a:rPr lang="fr-FR" sz="1100" b="1" dirty="0">
                          <a:effectLst/>
                        </a:rPr>
                        <a:t>Host country</a:t>
                      </a:r>
                      <a:endParaRPr lang="fr-F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tc>
                  <a:txBody>
                    <a:bodyPr/>
                    <a:lstStyle/>
                    <a:p>
                      <a:pPr algn="ctr">
                        <a:lnSpc>
                          <a:spcPct val="107000"/>
                        </a:lnSpc>
                        <a:spcAft>
                          <a:spcPts val="800"/>
                        </a:spcAft>
                      </a:pPr>
                      <a:r>
                        <a:rPr lang="fr-FR" sz="1100" b="1" dirty="0">
                          <a:effectLst/>
                        </a:rPr>
                        <a:t>Voluntary market </a:t>
                      </a:r>
                      <a:endParaRPr lang="fr-F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tc>
                  <a:txBody>
                    <a:bodyPr/>
                    <a:lstStyle/>
                    <a:p>
                      <a:pPr algn="ctr">
                        <a:lnSpc>
                          <a:spcPct val="107000"/>
                        </a:lnSpc>
                        <a:spcAft>
                          <a:spcPts val="800"/>
                        </a:spcAft>
                      </a:pPr>
                      <a:r>
                        <a:rPr lang="fr-FR" sz="1400" b="1" dirty="0">
                          <a:effectLst/>
                        </a:rPr>
                        <a:t>COMPANIES</a:t>
                      </a:r>
                      <a:endParaRPr lang="fr-F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tc rowSpan="2">
                  <a:txBody>
                    <a:bodyPr/>
                    <a:lstStyle/>
                    <a:p>
                      <a:pPr algn="ctr">
                        <a:lnSpc>
                          <a:spcPct val="107000"/>
                        </a:lnSpc>
                        <a:spcAft>
                          <a:spcPts val="800"/>
                        </a:spcAft>
                      </a:pPr>
                      <a:r>
                        <a:rPr lang="fr-FR" sz="1100" b="1" dirty="0">
                          <a:effectLst/>
                        </a:rPr>
                        <a:t>Avoided deforestation projects </a:t>
                      </a:r>
                      <a:r>
                        <a:rPr lang="fr-FR" sz="1000" b="1" dirty="0">
                          <a:effectLst/>
                        </a:rPr>
                        <a:t>(in principle, not eligible under Article 6)</a:t>
                      </a:r>
                    </a:p>
                    <a:p>
                      <a:pPr algn="ctr">
                        <a:lnSpc>
                          <a:spcPct val="107000"/>
                        </a:lnSpc>
                        <a:spcAft>
                          <a:spcPts val="800"/>
                        </a:spcAft>
                      </a:pPr>
                      <a:r>
                        <a:rPr lang="fr-FR" sz="1100" b="1" dirty="0">
                          <a:effectLst/>
                        </a:rPr>
                        <a:t> </a:t>
                      </a:r>
                      <a:endParaRPr lang="fr-FR" sz="1100" b="1" dirty="0">
                        <a:effectLst/>
                        <a:latin typeface="Times New Roman" panose="02020603050405020304" pitchFamily="18" charset="0"/>
                        <a:cs typeface="Times New Roman" panose="02020603050405020304" pitchFamily="18" charset="0"/>
                      </a:endParaRPr>
                    </a:p>
                  </a:txBody>
                  <a:tcPr marL="45250" marR="45250" marT="0" marB="0" anchor="ctr">
                    <a:solidFill>
                      <a:schemeClr val="accent2"/>
                    </a:solidFill>
                  </a:tcPr>
                </a:tc>
                <a:extLst>
                  <a:ext uri="{0D108BD9-81ED-4DB2-BD59-A6C34878D82A}">
                    <a16:rowId xmlns:a16="http://schemas.microsoft.com/office/drawing/2014/main" val="10010"/>
                  </a:ext>
                </a:extLst>
              </a:tr>
              <a:tr h="630276">
                <a:tc vMerge="1">
                  <a:txBody>
                    <a:bodyPr/>
                    <a:lstStyle/>
                    <a:p>
                      <a:endParaRPr lang="fr-FR"/>
                    </a:p>
                  </a:txBody>
                  <a:tcPr/>
                </a:tc>
                <a:tc>
                  <a:txBody>
                    <a:bodyPr/>
                    <a:lstStyle/>
                    <a:p>
                      <a:pPr algn="ctr">
                        <a:lnSpc>
                          <a:spcPct val="107000"/>
                        </a:lnSpc>
                        <a:spcAft>
                          <a:spcPts val="800"/>
                        </a:spcAft>
                      </a:pPr>
                      <a:r>
                        <a:rPr lang="fr-FR" sz="1100" b="1" dirty="0">
                          <a:effectLst/>
                        </a:rPr>
                        <a:t>No adjustment, unless desired</a:t>
                      </a:r>
                      <a:endParaRPr lang="fr-F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tc>
                  <a:txBody>
                    <a:bodyPr/>
                    <a:lstStyle/>
                    <a:p>
                      <a:pPr algn="ctr">
                        <a:lnSpc>
                          <a:spcPct val="107000"/>
                        </a:lnSpc>
                        <a:spcAft>
                          <a:spcPts val="800"/>
                        </a:spcAft>
                      </a:pPr>
                      <a:r>
                        <a:rPr lang="fr-FR" sz="1400" b="1" dirty="0">
                          <a:effectLst/>
                          <a:highlight>
                            <a:srgbClr val="FFFF00"/>
                          </a:highlight>
                        </a:rPr>
                        <a:t>Excluded from Article 6</a:t>
                      </a:r>
                      <a:endParaRPr lang="fr-FR" sz="1400" b="1"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tc>
                  <a:txBody>
                    <a:bodyPr/>
                    <a:lstStyle/>
                    <a:p>
                      <a:pPr algn="ctr">
                        <a:lnSpc>
                          <a:spcPct val="107000"/>
                        </a:lnSpc>
                        <a:spcAft>
                          <a:spcPts val="800"/>
                        </a:spcAft>
                      </a:pPr>
                      <a:r>
                        <a:rPr lang="fr-FR" sz="1050" b="1" dirty="0">
                          <a:effectLst/>
                        </a:rPr>
                        <a:t>Offsetting of emissions beyond regulatory requirements (e.g. for carbon neutrality claims)</a:t>
                      </a:r>
                      <a:endParaRPr lang="fr-F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tc vMerge="1">
                  <a:txBody>
                    <a:bodyPr/>
                    <a:lstStyle/>
                    <a:p>
                      <a:pPr algn="ctr">
                        <a:lnSpc>
                          <a:spcPct val="107000"/>
                        </a:lnSpc>
                        <a:spcAft>
                          <a:spcPts val="800"/>
                        </a:spcAft>
                      </a:pPr>
                      <a:r>
                        <a:rPr lang="fr-FR" sz="1100" b="1" dirty="0">
                          <a:effectLst/>
                        </a:rPr>
                        <a:t> </a:t>
                      </a:r>
                      <a:endParaRPr lang="fr-FR" sz="11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250" marR="45250" marT="0" marB="0" anchor="ctr">
                    <a:solidFill>
                      <a:schemeClr val="accent2"/>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7FDDDC-65A7-4C77-8D92-0FB1E9E85532}"/>
              </a:ext>
            </a:extLst>
          </p:cNvPr>
          <p:cNvSpPr>
            <a:spLocks noGrp="1"/>
          </p:cNvSpPr>
          <p:nvPr>
            <p:ph type="title"/>
          </p:nvPr>
        </p:nvSpPr>
        <p:spPr>
          <a:xfrm>
            <a:off x="736600" y="365125"/>
            <a:ext cx="10515600" cy="789134"/>
          </a:xfrm>
        </p:spPr>
        <p:txBody>
          <a:bodyPr/>
          <a:lstStyle/>
          <a:p>
            <a:r>
              <a:rPr lang="fr-FR" b="1" dirty="0"/>
              <a:t>The expectations of developing countries</a:t>
            </a:r>
          </a:p>
        </p:txBody>
      </p:sp>
      <p:sp>
        <p:nvSpPr>
          <p:cNvPr id="3" name="Espace réservé du contenu 2">
            <a:extLst>
              <a:ext uri="{FF2B5EF4-FFF2-40B4-BE49-F238E27FC236}">
                <a16:creationId xmlns:a16="http://schemas.microsoft.com/office/drawing/2014/main" id="{474DDE1C-0BBA-41A9-A564-A1371E9BB0DF}"/>
              </a:ext>
            </a:extLst>
          </p:cNvPr>
          <p:cNvSpPr>
            <a:spLocks noGrp="1"/>
          </p:cNvSpPr>
          <p:nvPr>
            <p:ph idx="1"/>
          </p:nvPr>
        </p:nvSpPr>
        <p:spPr>
          <a:xfrm>
            <a:off x="804334" y="1617334"/>
            <a:ext cx="10447866" cy="4937859"/>
          </a:xfrm>
        </p:spPr>
        <p:txBody>
          <a:bodyPr>
            <a:normAutofit/>
          </a:bodyPr>
          <a:lstStyle/>
          <a:p>
            <a:pPr marL="342900" indent="-342900"/>
            <a:r>
              <a:rPr lang="fr-FR" sz="2400" dirty="0"/>
              <a:t>Specific requests from HFLD (High Forest Cover, Low </a:t>
            </a:r>
            <a:r>
              <a:rPr lang="fr-FR" sz="2400" dirty="0" err="1"/>
              <a:t>Deforestation</a:t>
            </a:r>
            <a:r>
              <a:rPr lang="fr-FR" sz="2400" dirty="0"/>
              <a:t>): </a:t>
            </a:r>
            <a:r>
              <a:rPr lang="fr-FR" sz="2400" dirty="0" err="1"/>
              <a:t>being</a:t>
            </a:r>
            <a:r>
              <a:rPr lang="fr-FR" sz="2400" dirty="0"/>
              <a:t> </a:t>
            </a:r>
            <a:r>
              <a:rPr lang="fr-FR" sz="2400" dirty="0" err="1"/>
              <a:t>allowed</a:t>
            </a:r>
            <a:r>
              <a:rPr lang="fr-FR" sz="2400" dirty="0"/>
              <a:t> </a:t>
            </a:r>
            <a:r>
              <a:rPr lang="fr-FR" sz="2400" dirty="0" err="1"/>
              <a:t>crediting</a:t>
            </a:r>
            <a:r>
              <a:rPr lang="fr-FR" sz="2400" dirty="0"/>
              <a:t> part of the stock using the ART TREES standard (used by Guyana)</a:t>
            </a:r>
          </a:p>
          <a:p>
            <a:pPr marL="342900" indent="-342900"/>
            <a:r>
              <a:rPr lang="fr-FR" sz="2400" dirty="0"/>
              <a:t>The emerging theme of ‘sovereign carbon’</a:t>
            </a:r>
          </a:p>
          <a:p>
            <a:pPr marL="342900" lvl="1" indent="-342900"/>
            <a:r>
              <a:rPr lang="fr-FR" sz="2200" dirty="0"/>
              <a:t>Several possible interpretations</a:t>
            </a:r>
          </a:p>
          <a:p>
            <a:pPr marL="702900" lvl="3" indent="-342900"/>
            <a:r>
              <a:rPr lang="fr-FR" sz="2000" dirty="0"/>
              <a:t>Gabon pre-transition: national outcome (public policies), no projects</a:t>
            </a:r>
          </a:p>
          <a:p>
            <a:pPr marL="702900" lvl="3" indent="-342900"/>
            <a:r>
              <a:rPr lang="fr-FR" sz="2000" dirty="0"/>
              <a:t>The state as the sole buyer and seller of certified credits generated by projects</a:t>
            </a:r>
          </a:p>
          <a:p>
            <a:pPr marL="702900" lvl="3" indent="-342900"/>
            <a:r>
              <a:rPr lang="fr-FR" sz="2000" i="1" dirty="0" err="1"/>
              <a:t>Nested</a:t>
            </a:r>
            <a:r>
              <a:rPr lang="fr-FR" sz="2000" dirty="0"/>
              <a:t> approach whereby projects can only sell on the market if the sum of their results remains below the national result</a:t>
            </a:r>
          </a:p>
          <a:p>
            <a:pPr marL="702900" lvl="3" indent="-342900"/>
            <a:r>
              <a:rPr lang="fr-FR" sz="2000" dirty="0"/>
              <a:t>Credit sharing or project taxation </a:t>
            </a:r>
          </a:p>
          <a:p>
            <a:pPr marL="702900" lvl="3" indent="-342900"/>
            <a:r>
              <a:rPr lang="fr-FR" sz="2000" dirty="0"/>
              <a:t>Credits may only be used within the national </a:t>
            </a:r>
            <a:r>
              <a:rPr lang="fr-FR" sz="2000" dirty="0" err="1"/>
              <a:t>territory</a:t>
            </a:r>
            <a:endParaRPr lang="fr-FR" sz="2000" dirty="0"/>
          </a:p>
        </p:txBody>
      </p:sp>
    </p:spTree>
    <p:extLst>
      <p:ext uri="{BB962C8B-B14F-4D97-AF65-F5344CB8AC3E}">
        <p14:creationId xmlns:p14="http://schemas.microsoft.com/office/powerpoint/2010/main" val="3966306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1">
            <a:extLst>
              <a:ext uri="{FF2B5EF4-FFF2-40B4-BE49-F238E27FC236}">
                <a16:creationId xmlns:a16="http://schemas.microsoft.com/office/drawing/2014/main" id="{65499ACA-D90D-49C9-A5FA-279EE446AE69}"/>
              </a:ext>
            </a:extLst>
          </p:cNvPr>
          <p:cNvSpPr>
            <a:spLocks noChangeArrowheads="1"/>
          </p:cNvSpPr>
          <p:nvPr/>
        </p:nvSpPr>
        <p:spPr bwMode="auto">
          <a:xfrm>
            <a:off x="1024394" y="890158"/>
            <a:ext cx="1346200" cy="794595"/>
          </a:xfrm>
          <a:prstGeom prst="roundRect">
            <a:avLst>
              <a:gd name="adj" fmla="val 16667"/>
            </a:avLst>
          </a:prstGeom>
          <a:solidFill>
            <a:schemeClr val="accent2">
              <a:lumMod val="20000"/>
              <a:lumOff val="8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‘Nationalised sovereign </a:t>
            </a:r>
            <a:r>
              <a:rPr kumimoji="0" lang="fr-FR" altLang="fr-FR" sz="11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credits</a:t>
            </a: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fr-FR" altLang="fr-FR" sz="1800" b="1" i="0" u="none" strike="noStrike" cap="none" normalizeH="0" baseline="0" dirty="0">
              <a:ln>
                <a:noFill/>
              </a:ln>
              <a:solidFill>
                <a:schemeClr val="tx1"/>
              </a:solidFill>
              <a:effectLst/>
              <a:latin typeface="Arial" panose="020B0604020202020204" pitchFamily="34" charset="0"/>
            </a:endParaRPr>
          </a:p>
        </p:txBody>
      </p:sp>
      <p:sp>
        <p:nvSpPr>
          <p:cNvPr id="4" name="Rectangle : coins arrondis 2">
            <a:extLst>
              <a:ext uri="{FF2B5EF4-FFF2-40B4-BE49-F238E27FC236}">
                <a16:creationId xmlns:a16="http://schemas.microsoft.com/office/drawing/2014/main" id="{BE1A9CE2-30DC-4B94-B494-7CCA4437DBD3}"/>
              </a:ext>
            </a:extLst>
          </p:cNvPr>
          <p:cNvSpPr>
            <a:spLocks noChangeArrowheads="1"/>
          </p:cNvSpPr>
          <p:nvPr/>
        </p:nvSpPr>
        <p:spPr bwMode="auto">
          <a:xfrm>
            <a:off x="4554745" y="890157"/>
            <a:ext cx="1112127" cy="794595"/>
          </a:xfrm>
          <a:prstGeom prst="roundRect">
            <a:avLst>
              <a:gd name="adj" fmla="val 16667"/>
            </a:avLst>
          </a:prstGeom>
          <a:solidFill>
            <a:schemeClr val="accent2">
              <a:lumMod val="20000"/>
              <a:lumOff val="8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fr-FR" altLang="fr-FR" sz="11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Nested</a:t>
            </a: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approach”</a:t>
            </a:r>
            <a:endParaRPr kumimoji="0" lang="fr-FR" altLang="fr-FR" sz="1800" b="1" i="0" u="none" strike="noStrike" cap="none" normalizeH="0" baseline="0" dirty="0">
              <a:ln>
                <a:noFill/>
              </a:ln>
              <a:solidFill>
                <a:schemeClr val="tx1"/>
              </a:solidFill>
              <a:effectLst/>
              <a:latin typeface="Arial" panose="020B0604020202020204" pitchFamily="34" charset="0"/>
            </a:endParaRPr>
          </a:p>
        </p:txBody>
      </p:sp>
      <p:sp>
        <p:nvSpPr>
          <p:cNvPr id="5" name="Zone de texte 3">
            <a:extLst>
              <a:ext uri="{FF2B5EF4-FFF2-40B4-BE49-F238E27FC236}">
                <a16:creationId xmlns:a16="http://schemas.microsoft.com/office/drawing/2014/main" id="{DF6ADEE5-3DA4-4C2C-BB9F-97C8FFA6C593}"/>
              </a:ext>
            </a:extLst>
          </p:cNvPr>
          <p:cNvSpPr txBox="1">
            <a:spLocks noChangeArrowheads="1"/>
          </p:cNvSpPr>
          <p:nvPr/>
        </p:nvSpPr>
        <p:spPr bwMode="auto">
          <a:xfrm>
            <a:off x="1045169" y="1837527"/>
            <a:ext cx="1382713" cy="3408362"/>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Only national results are taken into account, and </a:t>
            </a:r>
            <a:r>
              <a:rPr kumimoji="0" lang="fr-FR" altLang="fr-FR" sz="1100" b="0" i="0" u="none" strike="noStrike" cap="none" normalizeH="0" baseline="0" dirty="0">
                <a:ln>
                  <a:noFill/>
                </a:ln>
                <a:solidFill>
                  <a:schemeClr val="tx1"/>
                </a:solidFill>
                <a:effectLst/>
                <a:latin typeface="Arial Narrow" panose="020B0606020202030204" pitchFamily="34" charset="0"/>
                <a:ea typeface="Arial" panose="020B0604020202020204" pitchFamily="34" charset="0"/>
                <a:cs typeface="Arial" panose="020B0604020202020204" pitchFamily="34" charset="0"/>
              </a:rPr>
              <a:t>the state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is the sole seller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Projects cannot generate carbon credits</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 but may be subsidised by the government.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Sale of ITMOs under Article 6.2 or of carbon credits on the voluntary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market</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a:t>
            </a: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6" name="Zone de texte 4">
            <a:extLst>
              <a:ext uri="{FF2B5EF4-FFF2-40B4-BE49-F238E27FC236}">
                <a16:creationId xmlns:a16="http://schemas.microsoft.com/office/drawing/2014/main" id="{374A594D-DBF8-49CB-B84C-DEE04032FF02}"/>
              </a:ext>
            </a:extLst>
          </p:cNvPr>
          <p:cNvSpPr txBox="1">
            <a:spLocks noChangeArrowheads="1"/>
          </p:cNvSpPr>
          <p:nvPr/>
        </p:nvSpPr>
        <p:spPr bwMode="auto">
          <a:xfrm>
            <a:off x="4366517" y="1826759"/>
            <a:ext cx="1498600" cy="4902075"/>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Projects, jurisdictional programmes and national results are taken into account.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Projects and/or jurisdictional programmes (JP) may generate carbon credits and be sold under Article 6.4 (i) if the results can be attributed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each of them, (ii) if the national result is greater than the aggregated results of the projects/jurisdictional programmes.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Non-attributable results are the </a:t>
            </a: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property </a:t>
            </a: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of the State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An adjustment is required if Article 6.4 credits are transferred internationally. </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7" name="Rectangle : coins arrondis 5">
            <a:extLst>
              <a:ext uri="{FF2B5EF4-FFF2-40B4-BE49-F238E27FC236}">
                <a16:creationId xmlns:a16="http://schemas.microsoft.com/office/drawing/2014/main" id="{5E9DB0B9-F0C5-42B6-B4EC-9EE5804A9FD0}"/>
              </a:ext>
            </a:extLst>
          </p:cNvPr>
          <p:cNvSpPr>
            <a:spLocks noChangeArrowheads="1"/>
          </p:cNvSpPr>
          <p:nvPr/>
        </p:nvSpPr>
        <p:spPr bwMode="auto">
          <a:xfrm>
            <a:off x="6162953" y="890157"/>
            <a:ext cx="1112127" cy="794595"/>
          </a:xfrm>
          <a:prstGeom prst="roundRect">
            <a:avLst>
              <a:gd name="adj" fmla="val 16667"/>
            </a:avLst>
          </a:prstGeom>
          <a:solidFill>
            <a:schemeClr val="accent2">
              <a:lumMod val="20000"/>
              <a:lumOff val="8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‘Laissez-faire and share’</a:t>
            </a:r>
            <a:endParaRPr kumimoji="0" lang="fr-FR" altLang="fr-FR" sz="1800" b="1" i="0" u="none" strike="noStrike" cap="none" normalizeH="0" baseline="0" dirty="0">
              <a:ln>
                <a:noFill/>
              </a:ln>
              <a:solidFill>
                <a:schemeClr val="tx1"/>
              </a:solidFill>
              <a:effectLst/>
              <a:latin typeface="Arial" panose="020B0604020202020204" pitchFamily="34" charset="0"/>
            </a:endParaRPr>
          </a:p>
        </p:txBody>
      </p:sp>
      <p:sp>
        <p:nvSpPr>
          <p:cNvPr id="8" name="Zone de texte 6">
            <a:extLst>
              <a:ext uri="{FF2B5EF4-FFF2-40B4-BE49-F238E27FC236}">
                <a16:creationId xmlns:a16="http://schemas.microsoft.com/office/drawing/2014/main" id="{7F81F7B7-F972-4FE4-9B0D-5DDB95B6B988}"/>
              </a:ext>
            </a:extLst>
          </p:cNvPr>
          <p:cNvSpPr txBox="1">
            <a:spLocks noChangeArrowheads="1"/>
          </p:cNvSpPr>
          <p:nvPr/>
        </p:nvSpPr>
        <p:spPr bwMode="auto">
          <a:xfrm>
            <a:off x="6013374" y="1826759"/>
            <a:ext cx="1411287" cy="417979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Projects are free to sell and transfer carbon credits on the voluntary or compliance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market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(6.4).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The government levies a </a:t>
            </a: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tax on profits from carbon sales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or requires a fixed percentage of carbon credits.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No adjustment is required for sales on the voluntary market (it is not mandatory), but if the government wishes to sell ITMOs under Article 6.2, it could be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criticised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for double counting.</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9" name="Rectangle : coins arrondis 8">
            <a:extLst>
              <a:ext uri="{FF2B5EF4-FFF2-40B4-BE49-F238E27FC236}">
                <a16:creationId xmlns:a16="http://schemas.microsoft.com/office/drawing/2014/main" id="{BD5CF219-828F-4F89-99ED-B3955C260F5A}"/>
              </a:ext>
            </a:extLst>
          </p:cNvPr>
          <p:cNvSpPr>
            <a:spLocks noChangeArrowheads="1"/>
          </p:cNvSpPr>
          <p:nvPr/>
        </p:nvSpPr>
        <p:spPr bwMode="auto">
          <a:xfrm>
            <a:off x="7705026" y="890157"/>
            <a:ext cx="1276350" cy="794595"/>
          </a:xfrm>
          <a:prstGeom prst="roundRect">
            <a:avLst>
              <a:gd name="adj" fmla="val 16667"/>
            </a:avLst>
          </a:prstGeom>
          <a:solidFill>
            <a:schemeClr val="accent2">
              <a:lumMod val="20000"/>
              <a:lumOff val="8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‘National targets and the domestic market’</a:t>
            </a:r>
            <a:endParaRPr kumimoji="0" lang="fr-FR" altLang="fr-FR" sz="1800" b="1" i="0" u="none" strike="noStrike" cap="none" normalizeH="0" baseline="0" dirty="0">
              <a:ln>
                <a:noFill/>
              </a:ln>
              <a:solidFill>
                <a:schemeClr val="tx1"/>
              </a:solidFill>
              <a:effectLst/>
              <a:latin typeface="Arial" panose="020B0604020202020204" pitchFamily="34" charset="0"/>
            </a:endParaRPr>
          </a:p>
        </p:txBody>
      </p:sp>
      <p:sp>
        <p:nvSpPr>
          <p:cNvPr id="10" name="Zone de texte 9">
            <a:extLst>
              <a:ext uri="{FF2B5EF4-FFF2-40B4-BE49-F238E27FC236}">
                <a16:creationId xmlns:a16="http://schemas.microsoft.com/office/drawing/2014/main" id="{6566CFD2-90E2-419B-8F25-013FBAC2AE4C}"/>
              </a:ext>
            </a:extLst>
          </p:cNvPr>
          <p:cNvSpPr txBox="1">
            <a:spLocks noChangeArrowheads="1"/>
          </p:cNvSpPr>
          <p:nvPr/>
        </p:nvSpPr>
        <p:spPr bwMode="auto">
          <a:xfrm>
            <a:off x="7653828" y="1852230"/>
            <a:ext cx="1419225" cy="3548063"/>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Project</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 results </a:t>
            </a: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cannot be sold on the international </a:t>
            </a: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market</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 but credits can </a:t>
            </a: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be purchased by domestic companies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to meet their reduction targets.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The government may sell ITMOs for other domestic results (not attributable to projects)</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11" name="Rectangle : coins arrondis 10">
            <a:extLst>
              <a:ext uri="{FF2B5EF4-FFF2-40B4-BE49-F238E27FC236}">
                <a16:creationId xmlns:a16="http://schemas.microsoft.com/office/drawing/2014/main" id="{69FBD49F-3EE4-492A-A627-2EA75ED7CDD5}"/>
              </a:ext>
            </a:extLst>
          </p:cNvPr>
          <p:cNvSpPr>
            <a:spLocks noChangeArrowheads="1"/>
          </p:cNvSpPr>
          <p:nvPr/>
        </p:nvSpPr>
        <p:spPr bwMode="auto">
          <a:xfrm>
            <a:off x="9470978" y="870805"/>
            <a:ext cx="1235075" cy="813947"/>
          </a:xfrm>
          <a:prstGeom prst="roundRect">
            <a:avLst>
              <a:gd name="adj" fmla="val 16667"/>
            </a:avLst>
          </a:prstGeom>
          <a:solidFill>
            <a:schemeClr val="accent2">
              <a:lumMod val="20000"/>
              <a:lumOff val="8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“LULUCF Cap-and-Trade (land sector)”</a:t>
            </a:r>
            <a:endParaRPr kumimoji="0" lang="en-US" altLang="fr-FR" sz="1800" b="1" i="0" u="none" strike="noStrike" cap="none" normalizeH="0" baseline="0" dirty="0">
              <a:ln>
                <a:noFill/>
              </a:ln>
              <a:solidFill>
                <a:schemeClr val="tx1"/>
              </a:solidFill>
              <a:effectLst/>
              <a:latin typeface="Arial" panose="020B0604020202020204" pitchFamily="34" charset="0"/>
            </a:endParaRPr>
          </a:p>
        </p:txBody>
      </p:sp>
      <p:sp>
        <p:nvSpPr>
          <p:cNvPr id="12" name="Zone de texte 11">
            <a:extLst>
              <a:ext uri="{FF2B5EF4-FFF2-40B4-BE49-F238E27FC236}">
                <a16:creationId xmlns:a16="http://schemas.microsoft.com/office/drawing/2014/main" id="{BAF756BF-7AF2-4000-B911-75A2B05EF688}"/>
              </a:ext>
            </a:extLst>
          </p:cNvPr>
          <p:cNvSpPr txBox="1">
            <a:spLocks noChangeArrowheads="1"/>
          </p:cNvSpPr>
          <p:nvPr/>
        </p:nvSpPr>
        <p:spPr bwMode="auto">
          <a:xfrm>
            <a:off x="9336039" y="1866348"/>
            <a:ext cx="1619006" cy="4120847"/>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The UTCATF sector is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disconnected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from other sectors.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Instead of CO</a:t>
            </a:r>
            <a:r>
              <a:rPr kumimoji="0" lang="fr-FR" altLang="fr-FR" sz="1100" b="0" i="0" u="none" strike="noStrike" cap="none" normalizeH="0" baseline="-3000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2</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 , forest area (hectares) is used as an indicator.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A deforestation cap is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set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at national level and transferable deforestation rights (TDRs) are allocated to agro-industrial companies holding legal titles,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a:t>
            </a: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Establishment of a register for the trading of TDRs between companies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The government can then sell ITMOs if results are verified.</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13" name="Rectangle : coins arrondis 7">
            <a:extLst>
              <a:ext uri="{FF2B5EF4-FFF2-40B4-BE49-F238E27FC236}">
                <a16:creationId xmlns:a16="http://schemas.microsoft.com/office/drawing/2014/main" id="{573AF4C5-C675-4CAC-9A35-362648EAE783}"/>
              </a:ext>
            </a:extLst>
          </p:cNvPr>
          <p:cNvSpPr>
            <a:spLocks noChangeArrowheads="1"/>
          </p:cNvSpPr>
          <p:nvPr/>
        </p:nvSpPr>
        <p:spPr bwMode="auto">
          <a:xfrm>
            <a:off x="2834361" y="890157"/>
            <a:ext cx="1184275" cy="794595"/>
          </a:xfrm>
          <a:prstGeom prst="roundRect">
            <a:avLst>
              <a:gd name="adj" fmla="val 16667"/>
            </a:avLst>
          </a:prstGeom>
          <a:solidFill>
            <a:schemeClr val="accent2">
              <a:lumMod val="20000"/>
              <a:lumOff val="80000"/>
            </a:schemeClr>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‘Exclusive sovereign credits’</a:t>
            </a:r>
            <a:endParaRPr kumimoji="0" lang="fr-FR" altLang="fr-FR" sz="1800" b="1" i="0" u="none" strike="noStrike" cap="none" normalizeH="0" baseline="0" dirty="0">
              <a:ln>
                <a:noFill/>
              </a:ln>
              <a:solidFill>
                <a:schemeClr val="tx1"/>
              </a:solidFill>
              <a:effectLst/>
              <a:latin typeface="Arial" panose="020B0604020202020204" pitchFamily="34" charset="0"/>
            </a:endParaRPr>
          </a:p>
        </p:txBody>
      </p:sp>
      <p:sp>
        <p:nvSpPr>
          <p:cNvPr id="14" name="Zone de texte 12">
            <a:extLst>
              <a:ext uri="{FF2B5EF4-FFF2-40B4-BE49-F238E27FC236}">
                <a16:creationId xmlns:a16="http://schemas.microsoft.com/office/drawing/2014/main" id="{5BE540AF-F4CB-432A-9B37-95482E660D24}"/>
              </a:ext>
            </a:extLst>
          </p:cNvPr>
          <p:cNvSpPr txBox="1">
            <a:spLocks noChangeArrowheads="1"/>
          </p:cNvSpPr>
          <p:nvPr/>
        </p:nvSpPr>
        <p:spPr bwMode="auto">
          <a:xfrm>
            <a:off x="2771401" y="1866348"/>
            <a:ext cx="1382713" cy="3408362"/>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Only national results are taken into account, and </a:t>
            </a:r>
            <a:r>
              <a:rPr kumimoji="0" lang="fr-FR" altLang="fr-FR" sz="1100" b="0" i="0" u="none" strike="noStrike" cap="none" normalizeH="0" baseline="0" dirty="0">
                <a:ln>
                  <a:noFill/>
                </a:ln>
                <a:solidFill>
                  <a:schemeClr val="tx1"/>
                </a:solidFill>
                <a:effectLst/>
                <a:latin typeface="Arial Narrow" panose="020B0606020202030204" pitchFamily="34" charset="0"/>
                <a:ea typeface="Arial" panose="020B0604020202020204" pitchFamily="34" charset="0"/>
                <a:cs typeface="Arial" panose="020B0604020202020204" pitchFamily="34" charset="0"/>
              </a:rPr>
              <a:t>the State </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is the sole buyer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Projects may generate carbon credits; </a:t>
            </a:r>
            <a:r>
              <a:rPr kumimoji="0" lang="fr-FR" altLang="fr-FR" sz="1100" b="1"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the State is the sole purchaser and sets the purchase price for the credits</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Sale of ITMOs under Article [...], or of carbon credits on the voluntary </a:t>
            </a: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market</a:t>
            </a:r>
            <a:r>
              <a:rPr kumimoji="0" lang="fr-FR" altLang="fr-FR" sz="1100" b="0" i="0" u="none" strike="noStrike" cap="none" normalizeH="0" baseline="0" dirty="0">
                <a:ln>
                  <a:noFill/>
                </a:ln>
                <a:solidFill>
                  <a:schemeClr val="tx1"/>
                </a:solidFill>
                <a:effectLst/>
                <a:latin typeface="Arial Narrow" panose="020B0606020202030204" pitchFamily="34" charset="0"/>
                <a:ea typeface="Calibri" panose="020F0502020204030204" pitchFamily="34" charset="0"/>
                <a:cs typeface="Times New Roman" panose="02020603050405020304" pitchFamily="18" charset="0"/>
              </a:rPr>
              <a:t>.</a:t>
            </a: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6" name="ZoneTexte 15">
            <a:extLst>
              <a:ext uri="{FF2B5EF4-FFF2-40B4-BE49-F238E27FC236}">
                <a16:creationId xmlns:a16="http://schemas.microsoft.com/office/drawing/2014/main" id="{A5F0E5B5-185E-4B88-B26E-49E36F4A96E7}"/>
              </a:ext>
            </a:extLst>
          </p:cNvPr>
          <p:cNvSpPr txBox="1"/>
          <p:nvPr/>
        </p:nvSpPr>
        <p:spPr>
          <a:xfrm>
            <a:off x="2427882" y="275453"/>
            <a:ext cx="7550201" cy="369332"/>
          </a:xfrm>
          <a:prstGeom prst="rect">
            <a:avLst/>
          </a:prstGeom>
          <a:noFill/>
        </p:spPr>
        <p:txBody>
          <a:bodyPr wrap="square" rtlCol="0">
            <a:spAutoFit/>
          </a:bodyPr>
          <a:lstStyle/>
          <a:p>
            <a:r>
              <a:rPr lang="fr-FR" dirty="0"/>
              <a:t>Six possible options relating to sovereign carbon and carbon markets</a:t>
            </a:r>
          </a:p>
        </p:txBody>
      </p:sp>
    </p:spTree>
    <p:extLst>
      <p:ext uri="{BB962C8B-B14F-4D97-AF65-F5344CB8AC3E}">
        <p14:creationId xmlns:p14="http://schemas.microsoft.com/office/powerpoint/2010/main" val="3247051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008A50-96F1-4294-8AB9-8EC7B1F1D5A5}"/>
              </a:ext>
            </a:extLst>
          </p:cNvPr>
          <p:cNvSpPr>
            <a:spLocks noGrp="1"/>
          </p:cNvSpPr>
          <p:nvPr>
            <p:ph type="title"/>
          </p:nvPr>
        </p:nvSpPr>
        <p:spPr/>
        <p:txBody>
          <a:bodyPr>
            <a:normAutofit/>
          </a:bodyPr>
          <a:lstStyle/>
          <a:p>
            <a:r>
              <a:rPr lang="fr-FR" sz="3600" b="1" dirty="0">
                <a:latin typeface="+mn-lt"/>
              </a:rPr>
              <a:t>Effects of the corresponding adjustment rule</a:t>
            </a:r>
          </a:p>
        </p:txBody>
      </p:sp>
      <p:sp>
        <p:nvSpPr>
          <p:cNvPr id="3" name="Espace réservé du contenu 2">
            <a:extLst>
              <a:ext uri="{FF2B5EF4-FFF2-40B4-BE49-F238E27FC236}">
                <a16:creationId xmlns:a16="http://schemas.microsoft.com/office/drawing/2014/main" id="{020A07BC-A484-4B76-BBA6-804067DEF0B7}"/>
              </a:ext>
            </a:extLst>
          </p:cNvPr>
          <p:cNvSpPr>
            <a:spLocks noGrp="1"/>
          </p:cNvSpPr>
          <p:nvPr>
            <p:ph idx="1"/>
          </p:nvPr>
        </p:nvSpPr>
        <p:spPr>
          <a:xfrm>
            <a:off x="838200" y="1825625"/>
            <a:ext cx="6057900" cy="4351338"/>
          </a:xfrm>
        </p:spPr>
        <p:txBody>
          <a:bodyPr>
            <a:normAutofit fontScale="77500" lnSpcReduction="20000"/>
          </a:bodyPr>
          <a:lstStyle/>
          <a:p>
            <a:r>
              <a:rPr lang="fr-FR" dirty="0"/>
              <a:t>PACM carbon credits issued in one country (e.g. in Africa) and </a:t>
            </a:r>
            <a:r>
              <a:rPr lang="fr-FR" b="1" dirty="0"/>
              <a:t>transferred </a:t>
            </a:r>
            <a:r>
              <a:rPr lang="fr-FR" dirty="0"/>
              <a:t>to another country cannot count as emission reductions for the host country nor be traded by that same host country.</a:t>
            </a:r>
          </a:p>
          <a:p>
            <a:r>
              <a:rPr lang="fr-FR" dirty="0"/>
              <a:t>Credit transfers must be authorised by the host country</a:t>
            </a:r>
          </a:p>
          <a:p>
            <a:r>
              <a:rPr lang="fr-FR" dirty="0"/>
              <a:t>In Kenya (2026), the government refused to sign a letter of authorisation for the 15 million carbon credits from Koko Networks (bioethanol stoves)</a:t>
            </a:r>
          </a:p>
          <a:p>
            <a:r>
              <a:rPr lang="fr-FR" dirty="0"/>
              <a:t>KN went bankrupt due to insufficient market opportunities and prices in the voluntary market</a:t>
            </a:r>
          </a:p>
          <a:p>
            <a:r>
              <a:rPr lang="fr-FR" dirty="0"/>
              <a:t>What was previously a hypothesis (countries opposing the transfer abroad of carbon credits from private projects in order to be able to sell sovereign credits) is now becoming a reality.</a:t>
            </a:r>
          </a:p>
          <a:p>
            <a:endParaRPr lang="fr-FR" dirty="0"/>
          </a:p>
        </p:txBody>
      </p:sp>
      <p:sp>
        <p:nvSpPr>
          <p:cNvPr id="4" name="Espace réservé du contenu 2">
            <a:extLst>
              <a:ext uri="{FF2B5EF4-FFF2-40B4-BE49-F238E27FC236}">
                <a16:creationId xmlns:a16="http://schemas.microsoft.com/office/drawing/2014/main" id="{F1804E32-A35E-4941-AD90-C4AE1A2F8F02}"/>
              </a:ext>
            </a:extLst>
          </p:cNvPr>
          <p:cNvSpPr txBox="1">
            <a:spLocks/>
          </p:cNvSpPr>
          <p:nvPr/>
        </p:nvSpPr>
        <p:spPr>
          <a:xfrm>
            <a:off x="6815666" y="1825625"/>
            <a:ext cx="567266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
        <p:nvSpPr>
          <p:cNvPr id="5" name="Espace réservé du contenu 2">
            <a:extLst>
              <a:ext uri="{FF2B5EF4-FFF2-40B4-BE49-F238E27FC236}">
                <a16:creationId xmlns:a16="http://schemas.microsoft.com/office/drawing/2014/main" id="{47BAF9FF-AF21-45EA-BEF5-7D4BB300FC35}"/>
              </a:ext>
            </a:extLst>
          </p:cNvPr>
          <p:cNvSpPr txBox="1">
            <a:spLocks/>
          </p:cNvSpPr>
          <p:nvPr/>
        </p:nvSpPr>
        <p:spPr>
          <a:xfrm>
            <a:off x="7179733" y="2502958"/>
            <a:ext cx="4174067" cy="28056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i="1" dirty="0">
                <a:solidFill>
                  <a:srgbClr val="1F497D"/>
                </a:solidFill>
                <a:effectLst/>
                <a:latin typeface="Calibri" panose="020F0502020204030204" pitchFamily="34" charset="0"/>
                <a:ea typeface="Calibri" panose="020F0502020204030204" pitchFamily="34" charset="0"/>
              </a:rPr>
              <a:t>Theoretical example: if Kenya achieves a result of –40 Mt of CO₂ in 2030, and the Koko Networks programme claims to have avoided 35 Mt of CO₂ emissions in 2030 (having had an equivalent number of credits certified and sold them abroad), Kenya can only report (and, potentially, sell abroad) a result of –5 Mt. </a:t>
            </a:r>
            <a:endParaRPr lang="fr-FR" sz="1800" i="1" dirty="0">
              <a:effectLst/>
              <a:latin typeface="Calibri" panose="020F0502020204030204" pitchFamily="34" charset="0"/>
              <a:ea typeface="Calibri" panose="020F0502020204030204" pitchFamily="34" charset="0"/>
            </a:endParaRPr>
          </a:p>
          <a:p>
            <a:pPr marL="0" indent="0">
              <a:buNone/>
            </a:pPr>
            <a:endParaRPr lang="fr-FR" dirty="0"/>
          </a:p>
        </p:txBody>
      </p:sp>
    </p:spTree>
    <p:extLst>
      <p:ext uri="{BB962C8B-B14F-4D97-AF65-F5344CB8AC3E}">
        <p14:creationId xmlns:p14="http://schemas.microsoft.com/office/powerpoint/2010/main" val="1168688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Introduction</a:t>
            </a:r>
          </a:p>
        </p:txBody>
      </p:sp>
      <p:sp>
        <p:nvSpPr>
          <p:cNvPr id="3" name="Espace réservé du contenu 2"/>
          <p:cNvSpPr>
            <a:spLocks noGrp="1"/>
          </p:cNvSpPr>
          <p:nvPr>
            <p:ph idx="1"/>
          </p:nvPr>
        </p:nvSpPr>
        <p:spPr>
          <a:xfrm>
            <a:off x="838200" y="1825625"/>
            <a:ext cx="5905500" cy="4351338"/>
          </a:xfrm>
        </p:spPr>
        <p:txBody>
          <a:bodyPr>
            <a:normAutofit lnSpcReduction="10000"/>
          </a:bodyPr>
          <a:lstStyle/>
          <a:p>
            <a:pPr>
              <a:lnSpc>
                <a:spcPct val="107000"/>
              </a:lnSpc>
              <a:spcAft>
                <a:spcPts val="800"/>
              </a:spcAft>
            </a:pPr>
            <a:r>
              <a:rPr lang="fr-FR" dirty="0"/>
              <a:t>Carbon credit markets have raised high expectations in developing countries for financing forest conservation and management, as well as afforestation. </a:t>
            </a:r>
          </a:p>
          <a:p>
            <a:r>
              <a:rPr lang="fr-FR" dirty="0" err="1"/>
              <a:t>However</a:t>
            </a:r>
            <a:r>
              <a:rPr lang="fr-FR" dirty="0"/>
              <a:t>, the mere fact that a country or a community has forests (and therefore stored carbon) on its territory does not guarantee that it will be able to trade carbon credits. </a:t>
            </a:r>
            <a:endParaRPr lang="en-GB" dirty="0"/>
          </a:p>
        </p:txBody>
      </p:sp>
      <p:pic>
        <p:nvPicPr>
          <p:cNvPr id="5" name="Image 4">
            <a:extLst>
              <a:ext uri="{FF2B5EF4-FFF2-40B4-BE49-F238E27FC236}">
                <a16:creationId xmlns:a16="http://schemas.microsoft.com/office/drawing/2014/main" id="{3924F350-5BF4-470E-9BC7-48C645C0B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3274" y="2352675"/>
            <a:ext cx="4485217" cy="3363913"/>
          </a:xfrm>
          <a:prstGeom prst="rect">
            <a:avLst/>
          </a:prstGeom>
        </p:spPr>
      </p:pic>
    </p:spTree>
    <p:extLst>
      <p:ext uri="{BB962C8B-B14F-4D97-AF65-F5344CB8AC3E}">
        <p14:creationId xmlns:p14="http://schemas.microsoft.com/office/powerpoint/2010/main" val="1267477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BB21A2-07E3-4FE7-A4D7-4071391D53E4}"/>
              </a:ext>
            </a:extLst>
          </p:cNvPr>
          <p:cNvSpPr>
            <a:spLocks noGrp="1"/>
          </p:cNvSpPr>
          <p:nvPr>
            <p:ph type="title"/>
          </p:nvPr>
        </p:nvSpPr>
        <p:spPr>
          <a:xfrm>
            <a:off x="838200" y="365126"/>
            <a:ext cx="10515600" cy="921808"/>
          </a:xfrm>
        </p:spPr>
        <p:txBody>
          <a:bodyPr>
            <a:normAutofit/>
          </a:bodyPr>
          <a:lstStyle/>
          <a:p>
            <a:r>
              <a:rPr lang="fr-FR" sz="4000" b="1" dirty="0"/>
              <a:t>The issue of ‘environmental integrity’</a:t>
            </a:r>
          </a:p>
        </p:txBody>
      </p:sp>
      <p:sp>
        <p:nvSpPr>
          <p:cNvPr id="3" name="Espace réservé du contenu 2">
            <a:extLst>
              <a:ext uri="{FF2B5EF4-FFF2-40B4-BE49-F238E27FC236}">
                <a16:creationId xmlns:a16="http://schemas.microsoft.com/office/drawing/2014/main" id="{E542058C-6A75-45C4-88AC-DC2A684EF71E}"/>
              </a:ext>
            </a:extLst>
          </p:cNvPr>
          <p:cNvSpPr>
            <a:spLocks noGrp="1"/>
          </p:cNvSpPr>
          <p:nvPr>
            <p:ph idx="1"/>
          </p:nvPr>
        </p:nvSpPr>
        <p:spPr>
          <a:xfrm>
            <a:off x="966584" y="1366822"/>
            <a:ext cx="7070399" cy="4509045"/>
          </a:xfrm>
        </p:spPr>
        <p:txBody>
          <a:bodyPr>
            <a:noAutofit/>
          </a:bodyPr>
          <a:lstStyle/>
          <a:p>
            <a:pPr algn="just">
              <a:lnSpc>
                <a:spcPct val="100000"/>
              </a:lnSpc>
            </a:pPr>
            <a:r>
              <a:rPr lang="fr-FR" sz="1800" dirty="0"/>
              <a:t>If we wish to offset (neutralise) emissions, </a:t>
            </a:r>
            <a:r>
              <a:rPr lang="fr-FR" sz="1800" b="1" dirty="0"/>
              <a:t>additionality </a:t>
            </a:r>
            <a:r>
              <a:rPr lang="fr-FR" sz="1800" dirty="0"/>
              <a:t>is a necessary condition, but one that is difficult to demonstrate or verify</a:t>
            </a:r>
          </a:p>
          <a:p>
            <a:pPr algn="just">
              <a:lnSpc>
                <a:spcPct val="100000"/>
              </a:lnSpc>
            </a:pPr>
            <a:r>
              <a:rPr lang="fr-FR" sz="1800" dirty="0"/>
              <a:t>CO</a:t>
            </a:r>
            <a:r>
              <a:rPr lang="fr-FR" sz="1800" baseline="-25000" dirty="0"/>
              <a:t>2</a:t>
            </a:r>
            <a:r>
              <a:rPr lang="fr-FR" sz="1800" dirty="0"/>
              <a:t>e is a stable molecule in the atmosphere. It is absorbed by natural (terrestrial and oceanic) or technological ‘carbon sinks’, which remove it from the atmosphere and then store it in carbon reservoirs (e.g. biomass, soil). </a:t>
            </a:r>
          </a:p>
          <a:p>
            <a:pPr lvl="1" algn="just">
              <a:lnSpc>
                <a:spcPct val="100000"/>
              </a:lnSpc>
            </a:pPr>
            <a:r>
              <a:rPr lang="fr-FR" sz="1800" dirty="0"/>
              <a:t>According to the IPCC, its residence time is ‘multiple’ and a significant fraction (</a:t>
            </a:r>
            <a:r>
              <a:rPr lang="fr-FR" sz="1600" dirty="0"/>
              <a:t>15–40%) </a:t>
            </a:r>
            <a:r>
              <a:rPr lang="fr-FR" sz="1800" dirty="0"/>
              <a:t>of </a:t>
            </a:r>
            <a:r>
              <a:rPr lang="fr-FR" sz="1800" dirty="0" err="1"/>
              <a:t>emitted</a:t>
            </a:r>
            <a:r>
              <a:rPr lang="fr-FR" sz="1800" dirty="0"/>
              <a:t> CO</a:t>
            </a:r>
            <a:r>
              <a:rPr lang="fr-FR" sz="1800" baseline="-25000" dirty="0"/>
              <a:t>2</a:t>
            </a:r>
            <a:r>
              <a:rPr lang="fr-FR" sz="1800" dirty="0"/>
              <a:t>e remains in the atmosphere for many centuries (over a thousand years). </a:t>
            </a:r>
          </a:p>
          <a:p>
            <a:pPr lvl="1" algn="just">
              <a:lnSpc>
                <a:spcPct val="100000"/>
              </a:lnSpc>
            </a:pPr>
            <a:r>
              <a:rPr lang="fr-FR" sz="1800" dirty="0"/>
              <a:t>“Offsetting” anthropogenic emissions therefore requires “additional” storage via anthropogenic sinks (to balance the emissions) over a very long period: a problem that is difficult to overcome through forestry (or agricultural) activities</a:t>
            </a:r>
          </a:p>
          <a:p>
            <a:pPr algn="just">
              <a:lnSpc>
                <a:spcPct val="100000"/>
              </a:lnSpc>
            </a:pPr>
            <a:r>
              <a:rPr lang="fr-FR" sz="1800" dirty="0"/>
              <a:t>The risk of leakage exists at various geographical scales and cannot be resolved </a:t>
            </a:r>
            <a:r>
              <a:rPr lang="fr-FR" sz="1800" dirty="0" err="1"/>
              <a:t>without</a:t>
            </a:r>
            <a:r>
              <a:rPr lang="fr-FR" sz="1800" dirty="0"/>
              <a:t> </a:t>
            </a:r>
            <a:r>
              <a:rPr lang="fr-FR" sz="1800" dirty="0" err="1"/>
              <a:t>controlling</a:t>
            </a:r>
            <a:r>
              <a:rPr lang="fr-FR" sz="1800" dirty="0"/>
              <a:t> global demand for land and for products derived from land conversion.</a:t>
            </a:r>
          </a:p>
        </p:txBody>
      </p:sp>
      <p:sp>
        <p:nvSpPr>
          <p:cNvPr id="7" name="ZoneTexte 6">
            <a:extLst>
              <a:ext uri="{FF2B5EF4-FFF2-40B4-BE49-F238E27FC236}">
                <a16:creationId xmlns:a16="http://schemas.microsoft.com/office/drawing/2014/main" id="{D881C8E2-643C-4529-A673-FEAE3DB940C7}"/>
              </a:ext>
            </a:extLst>
          </p:cNvPr>
          <p:cNvSpPr txBox="1"/>
          <p:nvPr/>
        </p:nvSpPr>
        <p:spPr>
          <a:xfrm>
            <a:off x="8729133" y="3006648"/>
            <a:ext cx="3262223" cy="1815882"/>
          </a:xfrm>
          <a:prstGeom prst="rect">
            <a:avLst/>
          </a:prstGeom>
          <a:noFill/>
        </p:spPr>
        <p:txBody>
          <a:bodyPr wrap="square">
            <a:spAutoFit/>
          </a:bodyPr>
          <a:lstStyle/>
          <a:p>
            <a:pPr algn="l"/>
            <a:r>
              <a:rPr lang="en-US" sz="1400" i="1" dirty="0">
                <a:effectLst/>
                <a:latin typeface="Times New Roman" panose="02020603050405020304" pitchFamily="18" charset="0"/>
                <a:cs typeface="Times New Roman" panose="02020603050405020304" pitchFamily="18" charset="0"/>
              </a:rPr>
              <a:t>Lifetime of CO2 emissions — “15 to 40% of an emitted CO2 pulse will remain in the atmosphere for longer than 1,000 years, 10 to 25% will remain for about ten thousand years, and the rest will be removed over several hundred thousand years.” — IPCC, Climate Change 2021: The Physical Science Basis, 6 August 2021</a:t>
            </a:r>
          </a:p>
        </p:txBody>
      </p:sp>
    </p:spTree>
    <p:extLst>
      <p:ext uri="{BB962C8B-B14F-4D97-AF65-F5344CB8AC3E}">
        <p14:creationId xmlns:p14="http://schemas.microsoft.com/office/powerpoint/2010/main" val="808864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5B1F91-E17C-4E8D-9D0A-7207E26936A4}"/>
              </a:ext>
            </a:extLst>
          </p:cNvPr>
          <p:cNvSpPr>
            <a:spLocks noGrp="1"/>
          </p:cNvSpPr>
          <p:nvPr>
            <p:ph type="title"/>
          </p:nvPr>
        </p:nvSpPr>
        <p:spPr/>
        <p:txBody>
          <a:bodyPr>
            <a:normAutofit/>
          </a:bodyPr>
          <a:lstStyle/>
          <a:p>
            <a:r>
              <a:rPr lang="fr-FR" sz="3600" b="1" dirty="0"/>
              <a:t>Distinguishing between cap-and-trade markets and project-based mechanisms</a:t>
            </a:r>
          </a:p>
        </p:txBody>
      </p:sp>
      <p:sp>
        <p:nvSpPr>
          <p:cNvPr id="3" name="Espace réservé du contenu 2">
            <a:extLst>
              <a:ext uri="{FF2B5EF4-FFF2-40B4-BE49-F238E27FC236}">
                <a16:creationId xmlns:a16="http://schemas.microsoft.com/office/drawing/2014/main" id="{77AD0213-9AC9-4C7D-925E-526162FAFC09}"/>
              </a:ext>
            </a:extLst>
          </p:cNvPr>
          <p:cNvSpPr>
            <a:spLocks noGrp="1"/>
          </p:cNvSpPr>
          <p:nvPr>
            <p:ph idx="1"/>
          </p:nvPr>
        </p:nvSpPr>
        <p:spPr>
          <a:xfrm>
            <a:off x="838200" y="1825625"/>
            <a:ext cx="6451600" cy="4351338"/>
          </a:xfrm>
        </p:spPr>
        <p:txBody>
          <a:bodyPr>
            <a:normAutofit/>
          </a:bodyPr>
          <a:lstStyle/>
          <a:p>
            <a:pPr marL="342900" indent="-342900"/>
            <a:r>
              <a:rPr lang="fr-FR" dirty="0"/>
              <a:t>Cap-and-trade systems are based on rationing and use </a:t>
            </a:r>
            <a:r>
              <a:rPr lang="fr-FR" b="1" dirty="0" err="1"/>
              <a:t>allowances</a:t>
            </a:r>
            <a:r>
              <a:rPr lang="fr-FR" b="1" dirty="0"/>
              <a:t> or quotas </a:t>
            </a:r>
            <a:r>
              <a:rPr lang="fr-FR" dirty="0"/>
              <a:t>(emission </a:t>
            </a:r>
            <a:r>
              <a:rPr lang="fr-FR" dirty="0" err="1"/>
              <a:t>permits</a:t>
            </a:r>
            <a:r>
              <a:rPr lang="fr-FR" dirty="0"/>
              <a:t>) </a:t>
            </a:r>
          </a:p>
          <a:p>
            <a:pPr marL="342900" indent="-342900"/>
            <a:r>
              <a:rPr lang="fr-FR" dirty="0"/>
              <a:t>Project-based mechanisms have no emissions cap but use baselines, and projects generate </a:t>
            </a:r>
            <a:r>
              <a:rPr lang="fr-FR" b="1" dirty="0"/>
              <a:t>credits</a:t>
            </a:r>
          </a:p>
          <a:p>
            <a:pPr marL="342900" lvl="1" indent="-342900"/>
            <a:r>
              <a:rPr lang="fr-FR" sz="2800" dirty="0"/>
              <a:t>Depending on the rules adopted by different jurisdictions, credits may (or may not) be used, and only to a certain extent, as emission permits</a:t>
            </a:r>
          </a:p>
        </p:txBody>
      </p:sp>
      <p:pic>
        <p:nvPicPr>
          <p:cNvPr id="6" name="Picture 2" descr="The Carbon Market, a Green Economy Growth Tool!">
            <a:extLst>
              <a:ext uri="{FF2B5EF4-FFF2-40B4-BE49-F238E27FC236}">
                <a16:creationId xmlns:a16="http://schemas.microsoft.com/office/drawing/2014/main" id="{0C0EBFC5-390F-426C-8FC5-B47943294C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0666" y="1950671"/>
            <a:ext cx="4165223" cy="255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a:extLst>
              <a:ext uri="{FF2B5EF4-FFF2-40B4-BE49-F238E27FC236}">
                <a16:creationId xmlns:a16="http://schemas.microsoft.com/office/drawing/2014/main" id="{6E0B3371-3E67-4A37-91AC-36AE2CEF1661}"/>
              </a:ext>
            </a:extLst>
          </p:cNvPr>
          <p:cNvSpPr txBox="1"/>
          <p:nvPr/>
        </p:nvSpPr>
        <p:spPr>
          <a:xfrm>
            <a:off x="7907867" y="4504267"/>
            <a:ext cx="3405612" cy="276999"/>
          </a:xfrm>
          <a:prstGeom prst="rect">
            <a:avLst/>
          </a:prstGeom>
          <a:noFill/>
        </p:spPr>
        <p:txBody>
          <a:bodyPr wrap="none" rtlCol="0">
            <a:spAutoFit/>
          </a:bodyPr>
          <a:lstStyle/>
          <a:p>
            <a:r>
              <a:rPr lang="fr-FR" sz="1200" i="1" dirty="0"/>
              <a:t>Simplified diagram of a </a:t>
            </a:r>
            <a:r>
              <a:rPr lang="fr-FR" sz="1200" i="1" dirty="0" err="1"/>
              <a:t>cap-and-trade</a:t>
            </a:r>
            <a:r>
              <a:rPr lang="fr-FR" sz="1200" i="1" dirty="0"/>
              <a:t> mechanism</a:t>
            </a:r>
          </a:p>
        </p:txBody>
      </p:sp>
    </p:spTree>
    <p:extLst>
      <p:ext uri="{BB962C8B-B14F-4D97-AF65-F5344CB8AC3E}">
        <p14:creationId xmlns:p14="http://schemas.microsoft.com/office/powerpoint/2010/main" val="10339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B3FFE-3AA3-4B25-8710-DB7887FA5145}"/>
              </a:ext>
            </a:extLst>
          </p:cNvPr>
          <p:cNvSpPr>
            <a:spLocks noGrp="1"/>
          </p:cNvSpPr>
          <p:nvPr>
            <p:ph type="title"/>
          </p:nvPr>
        </p:nvSpPr>
        <p:spPr>
          <a:xfrm>
            <a:off x="916939" y="307924"/>
            <a:ext cx="10358120" cy="553998"/>
          </a:xfrm>
        </p:spPr>
        <p:txBody>
          <a:bodyPr>
            <a:noAutofit/>
          </a:bodyPr>
          <a:lstStyle/>
          <a:p>
            <a:r>
              <a:rPr lang="fr-FR" sz="2400" dirty="0">
                <a:latin typeface="Arial Black" panose="020B0A04020102020204" pitchFamily="34" charset="0"/>
              </a:rPr>
              <a:t>Three scenarios for projects and </a:t>
            </a:r>
            <a:r>
              <a:rPr lang="fr-FR" sz="2400" dirty="0" err="1">
                <a:latin typeface="Arial Black" panose="020B0A04020102020204" pitchFamily="34" charset="0"/>
              </a:rPr>
              <a:t>forest</a:t>
            </a:r>
            <a:r>
              <a:rPr lang="fr-FR" sz="2400" dirty="0">
                <a:latin typeface="Arial Black" panose="020B0A04020102020204" pitchFamily="34" charset="0"/>
              </a:rPr>
              <a:t> </a:t>
            </a:r>
            <a:r>
              <a:rPr lang="fr-FR" sz="2400" dirty="0" err="1">
                <a:latin typeface="Arial Black" panose="020B0A04020102020204" pitchFamily="34" charset="0"/>
              </a:rPr>
              <a:t>carbon</a:t>
            </a:r>
            <a:r>
              <a:rPr lang="fr-FR" sz="2400" dirty="0">
                <a:latin typeface="Arial Black" panose="020B0A04020102020204" pitchFamily="34" charset="0"/>
              </a:rPr>
              <a:t> credits</a:t>
            </a:r>
            <a:endParaRPr lang="en-US" sz="2400" dirty="0">
              <a:latin typeface="Arial Black" panose="020B0A04020102020204" pitchFamily="34" charset="0"/>
            </a:endParaRPr>
          </a:p>
        </p:txBody>
      </p:sp>
      <p:cxnSp>
        <p:nvCxnSpPr>
          <p:cNvPr id="5" name="Connecteur droit 4">
            <a:extLst>
              <a:ext uri="{FF2B5EF4-FFF2-40B4-BE49-F238E27FC236}">
                <a16:creationId xmlns:a16="http://schemas.microsoft.com/office/drawing/2014/main" id="{A60FE7B7-E376-4E0B-94E4-22608887AD99}"/>
              </a:ext>
            </a:extLst>
          </p:cNvPr>
          <p:cNvCxnSpPr>
            <a:cxnSpLocks/>
          </p:cNvCxnSpPr>
          <p:nvPr/>
        </p:nvCxnSpPr>
        <p:spPr>
          <a:xfrm>
            <a:off x="793931" y="1547338"/>
            <a:ext cx="0" cy="144780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581E120B-91CE-4438-9DA6-34941F5F05F8}"/>
              </a:ext>
            </a:extLst>
          </p:cNvPr>
          <p:cNvCxnSpPr/>
          <p:nvPr/>
        </p:nvCxnSpPr>
        <p:spPr>
          <a:xfrm>
            <a:off x="793931" y="2995138"/>
            <a:ext cx="1750061" cy="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0" name="Connecteur : en angle 9">
            <a:extLst>
              <a:ext uri="{FF2B5EF4-FFF2-40B4-BE49-F238E27FC236}">
                <a16:creationId xmlns:a16="http://schemas.microsoft.com/office/drawing/2014/main" id="{B6EFE010-515B-4711-878A-5887F36B8516}"/>
              </a:ext>
            </a:extLst>
          </p:cNvPr>
          <p:cNvCxnSpPr/>
          <p:nvPr/>
        </p:nvCxnSpPr>
        <p:spPr>
          <a:xfrm>
            <a:off x="872670" y="2080738"/>
            <a:ext cx="1597661" cy="38100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197C5E06-16CD-4CC7-8F25-C2B7600973F9}"/>
              </a:ext>
            </a:extLst>
          </p:cNvPr>
          <p:cNvCxnSpPr/>
          <p:nvPr/>
        </p:nvCxnSpPr>
        <p:spPr>
          <a:xfrm>
            <a:off x="1708331" y="2080738"/>
            <a:ext cx="762000" cy="0"/>
          </a:xfrm>
          <a:prstGeom prst="line">
            <a:avLst/>
          </a:prstGeom>
          <a:ln w="15875">
            <a:prstDash val="sysDash"/>
          </a:ln>
          <a:effectLst>
            <a:outerShdw blurRad="50800" dist="38100" dir="2700000" algn="tl"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cxnSp>
        <p:nvCxnSpPr>
          <p:cNvPr id="15" name="Connecteur droit 14">
            <a:extLst>
              <a:ext uri="{FF2B5EF4-FFF2-40B4-BE49-F238E27FC236}">
                <a16:creationId xmlns:a16="http://schemas.microsoft.com/office/drawing/2014/main" id="{02A048EA-1F36-4FF3-850A-4CF9E513142A}"/>
              </a:ext>
            </a:extLst>
          </p:cNvPr>
          <p:cNvCxnSpPr>
            <a:cxnSpLocks/>
          </p:cNvCxnSpPr>
          <p:nvPr/>
        </p:nvCxnSpPr>
        <p:spPr>
          <a:xfrm flipV="1">
            <a:off x="3744627" y="1550214"/>
            <a:ext cx="1447800" cy="533400"/>
          </a:xfrm>
          <a:prstGeom prst="line">
            <a:avLst/>
          </a:prstGeom>
          <a:ln w="12700">
            <a:prstDash val="sysDash"/>
          </a:ln>
          <a:effectLst>
            <a:outerShdw blurRad="50800" dist="38100" dir="2700000" algn="tl"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sp>
        <p:nvSpPr>
          <p:cNvPr id="31" name="Flèche : bas 30">
            <a:extLst>
              <a:ext uri="{FF2B5EF4-FFF2-40B4-BE49-F238E27FC236}">
                <a16:creationId xmlns:a16="http://schemas.microsoft.com/office/drawing/2014/main" id="{FD1AC158-88F9-4E89-B8C7-378E6449AB82}"/>
              </a:ext>
            </a:extLst>
          </p:cNvPr>
          <p:cNvSpPr/>
          <p:nvPr/>
        </p:nvSpPr>
        <p:spPr>
          <a:xfrm>
            <a:off x="2013131" y="2156938"/>
            <a:ext cx="1800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lèche : double flèche verticale 31">
            <a:extLst>
              <a:ext uri="{FF2B5EF4-FFF2-40B4-BE49-F238E27FC236}">
                <a16:creationId xmlns:a16="http://schemas.microsoft.com/office/drawing/2014/main" id="{C7E81206-9CF4-420D-9D7D-5ACC42547107}"/>
              </a:ext>
            </a:extLst>
          </p:cNvPr>
          <p:cNvSpPr/>
          <p:nvPr/>
        </p:nvSpPr>
        <p:spPr>
          <a:xfrm>
            <a:off x="5292095" y="1493060"/>
            <a:ext cx="216000" cy="419102"/>
          </a:xfrm>
          <a:prstGeom prst="up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ZoneTexte 33">
            <a:extLst>
              <a:ext uri="{FF2B5EF4-FFF2-40B4-BE49-F238E27FC236}">
                <a16:creationId xmlns:a16="http://schemas.microsoft.com/office/drawing/2014/main" id="{DA868990-8CB7-4267-859C-B0D620D33F5A}"/>
              </a:ext>
            </a:extLst>
          </p:cNvPr>
          <p:cNvSpPr txBox="1"/>
          <p:nvPr/>
        </p:nvSpPr>
        <p:spPr>
          <a:xfrm>
            <a:off x="874118" y="2537937"/>
            <a:ext cx="1921936" cy="369332"/>
          </a:xfrm>
          <a:prstGeom prst="rect">
            <a:avLst/>
          </a:prstGeom>
          <a:noFill/>
        </p:spPr>
        <p:txBody>
          <a:bodyPr wrap="none" rtlCol="0">
            <a:spAutoFit/>
          </a:bodyPr>
          <a:lstStyle/>
          <a:p>
            <a:r>
              <a:rPr lang="fr-FR" dirty="0"/>
              <a:t>Absolute reduction</a:t>
            </a:r>
            <a:endParaRPr lang="en-US" dirty="0"/>
          </a:p>
        </p:txBody>
      </p:sp>
      <p:sp>
        <p:nvSpPr>
          <p:cNvPr id="36" name="ZoneTexte 35">
            <a:extLst>
              <a:ext uri="{FF2B5EF4-FFF2-40B4-BE49-F238E27FC236}">
                <a16:creationId xmlns:a16="http://schemas.microsoft.com/office/drawing/2014/main" id="{335B0D92-F470-48D5-9470-DFDCB530AD44}"/>
              </a:ext>
            </a:extLst>
          </p:cNvPr>
          <p:cNvSpPr txBox="1"/>
          <p:nvPr/>
        </p:nvSpPr>
        <p:spPr>
          <a:xfrm>
            <a:off x="8066962" y="2047903"/>
            <a:ext cx="2769733" cy="646331"/>
          </a:xfrm>
          <a:prstGeom prst="rect">
            <a:avLst/>
          </a:prstGeom>
          <a:noFill/>
        </p:spPr>
        <p:txBody>
          <a:bodyPr wrap="none" rtlCol="0">
            <a:spAutoFit/>
          </a:bodyPr>
          <a:lstStyle/>
          <a:p>
            <a:r>
              <a:rPr lang="fr-FR" dirty="0"/>
              <a:t>Absorption/increase </a:t>
            </a:r>
          </a:p>
          <a:p>
            <a:r>
              <a:rPr lang="fr-FR" dirty="0"/>
              <a:t>in stock </a:t>
            </a:r>
            <a:endParaRPr lang="en-US" dirty="0"/>
          </a:p>
        </p:txBody>
      </p:sp>
      <p:sp>
        <p:nvSpPr>
          <p:cNvPr id="37" name="ZoneTexte 36">
            <a:extLst>
              <a:ext uri="{FF2B5EF4-FFF2-40B4-BE49-F238E27FC236}">
                <a16:creationId xmlns:a16="http://schemas.microsoft.com/office/drawing/2014/main" id="{ABEA201C-1E24-4669-9DA2-579328AF3CF8}"/>
              </a:ext>
            </a:extLst>
          </p:cNvPr>
          <p:cNvSpPr txBox="1"/>
          <p:nvPr/>
        </p:nvSpPr>
        <p:spPr>
          <a:xfrm>
            <a:off x="682049" y="3094969"/>
            <a:ext cx="2355914" cy="3416320"/>
          </a:xfrm>
          <a:prstGeom prst="rect">
            <a:avLst/>
          </a:prstGeom>
          <a:noFill/>
        </p:spPr>
        <p:txBody>
          <a:bodyPr wrap="square" rtlCol="0">
            <a:spAutoFit/>
          </a:bodyPr>
          <a:lstStyle/>
          <a:p>
            <a:r>
              <a:rPr lang="fr-FR" dirty="0"/>
              <a:t>Reductions must be attributed to actions (projects) or  policies and measures (national).</a:t>
            </a:r>
          </a:p>
          <a:p>
            <a:endParaRPr lang="fr-FR" i="1" dirty="0"/>
          </a:p>
          <a:p>
            <a:r>
              <a:rPr lang="fr-FR" i="1" dirty="0"/>
              <a:t>“The past predicts the future BAU”</a:t>
            </a:r>
          </a:p>
          <a:p>
            <a:endParaRPr lang="fr-FR" dirty="0"/>
          </a:p>
          <a:p>
            <a:r>
              <a:rPr lang="fr-FR" dirty="0"/>
              <a:t>An “absolute reduction” is not proof of additionality</a:t>
            </a:r>
            <a:endParaRPr lang="en-US" dirty="0"/>
          </a:p>
        </p:txBody>
      </p:sp>
      <p:cxnSp>
        <p:nvCxnSpPr>
          <p:cNvPr id="38" name="Connecteur droit 37">
            <a:extLst>
              <a:ext uri="{FF2B5EF4-FFF2-40B4-BE49-F238E27FC236}">
                <a16:creationId xmlns:a16="http://schemas.microsoft.com/office/drawing/2014/main" id="{2C7FB6FE-291C-41A3-9262-2792A8EFE1BF}"/>
              </a:ext>
            </a:extLst>
          </p:cNvPr>
          <p:cNvCxnSpPr>
            <a:cxnSpLocks/>
          </p:cNvCxnSpPr>
          <p:nvPr/>
        </p:nvCxnSpPr>
        <p:spPr>
          <a:xfrm>
            <a:off x="3744627" y="1618382"/>
            <a:ext cx="0" cy="144780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2B5207E0-85EE-4C1B-820E-FF8366234ABE}"/>
              </a:ext>
            </a:extLst>
          </p:cNvPr>
          <p:cNvCxnSpPr>
            <a:cxnSpLocks/>
          </p:cNvCxnSpPr>
          <p:nvPr/>
        </p:nvCxnSpPr>
        <p:spPr>
          <a:xfrm>
            <a:off x="3744627" y="3066182"/>
            <a:ext cx="1750061" cy="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9B5F7082-4129-47AD-B9AB-F2ECC12A0826}"/>
              </a:ext>
            </a:extLst>
          </p:cNvPr>
          <p:cNvCxnSpPr>
            <a:cxnSpLocks/>
          </p:cNvCxnSpPr>
          <p:nvPr/>
        </p:nvCxnSpPr>
        <p:spPr>
          <a:xfrm flipV="1">
            <a:off x="3783996" y="1928157"/>
            <a:ext cx="1408431" cy="171446"/>
          </a:xfrm>
          <a:prstGeom prst="line">
            <a:avLst/>
          </a:prstGeom>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FC6531BE-59BD-447D-B0B9-B60D07A3600F}"/>
              </a:ext>
            </a:extLst>
          </p:cNvPr>
          <p:cNvSpPr txBox="1"/>
          <p:nvPr/>
        </p:nvSpPr>
        <p:spPr>
          <a:xfrm>
            <a:off x="3996689" y="2156938"/>
            <a:ext cx="2318776" cy="646331"/>
          </a:xfrm>
          <a:prstGeom prst="rect">
            <a:avLst/>
          </a:prstGeom>
          <a:noFill/>
        </p:spPr>
        <p:txBody>
          <a:bodyPr wrap="none" rtlCol="0">
            <a:spAutoFit/>
          </a:bodyPr>
          <a:lstStyle/>
          <a:p>
            <a:r>
              <a:rPr lang="fr-FR" dirty="0"/>
              <a:t>Relative reduction</a:t>
            </a:r>
          </a:p>
          <a:p>
            <a:r>
              <a:rPr lang="fr-FR" dirty="0"/>
              <a:t>(‘avoided deforestation’)</a:t>
            </a:r>
            <a:endParaRPr lang="en-US" dirty="0"/>
          </a:p>
        </p:txBody>
      </p:sp>
      <p:sp>
        <p:nvSpPr>
          <p:cNvPr id="42" name="ZoneTexte 41">
            <a:extLst>
              <a:ext uri="{FF2B5EF4-FFF2-40B4-BE49-F238E27FC236}">
                <a16:creationId xmlns:a16="http://schemas.microsoft.com/office/drawing/2014/main" id="{AAA8642A-6B9D-43B0-AA62-DC500C3FAA9B}"/>
              </a:ext>
            </a:extLst>
          </p:cNvPr>
          <p:cNvSpPr txBox="1"/>
          <p:nvPr/>
        </p:nvSpPr>
        <p:spPr>
          <a:xfrm>
            <a:off x="3656996" y="3126193"/>
            <a:ext cx="2133600" cy="2862322"/>
          </a:xfrm>
          <a:prstGeom prst="rect">
            <a:avLst/>
          </a:prstGeom>
          <a:noFill/>
        </p:spPr>
        <p:txBody>
          <a:bodyPr wrap="square" rtlCol="0">
            <a:spAutoFit/>
          </a:bodyPr>
          <a:lstStyle/>
          <a:p>
            <a:r>
              <a:rPr lang="fr-FR" dirty="0"/>
              <a:t>The reference scenario is a prediction, a counterfactual scenario that cannot be verified </a:t>
            </a:r>
            <a:r>
              <a:rPr lang="fr-FR" i="1" dirty="0"/>
              <a:t>ex ante</a:t>
            </a:r>
            <a:r>
              <a:rPr lang="fr-FR" dirty="0"/>
              <a:t>.</a:t>
            </a:r>
          </a:p>
          <a:p>
            <a:endParaRPr lang="fr-FR" dirty="0"/>
          </a:p>
          <a:p>
            <a:r>
              <a:rPr lang="fr-FR" dirty="0"/>
              <a:t>REDD+ activity but excluded, in principle, from Article 6</a:t>
            </a:r>
            <a:endParaRPr lang="en-US" dirty="0"/>
          </a:p>
        </p:txBody>
      </p:sp>
      <p:sp>
        <p:nvSpPr>
          <p:cNvPr id="44" name="ZoneTexte 43">
            <a:extLst>
              <a:ext uri="{FF2B5EF4-FFF2-40B4-BE49-F238E27FC236}">
                <a16:creationId xmlns:a16="http://schemas.microsoft.com/office/drawing/2014/main" id="{5C239427-16E6-4172-9DE7-4FD506EC0AFC}"/>
              </a:ext>
            </a:extLst>
          </p:cNvPr>
          <p:cNvSpPr txBox="1"/>
          <p:nvPr/>
        </p:nvSpPr>
        <p:spPr>
          <a:xfrm>
            <a:off x="7000162" y="3281190"/>
            <a:ext cx="2133600" cy="2585323"/>
          </a:xfrm>
          <a:prstGeom prst="rect">
            <a:avLst/>
          </a:prstGeom>
          <a:noFill/>
        </p:spPr>
        <p:txBody>
          <a:bodyPr wrap="square" rtlCol="0">
            <a:spAutoFit/>
          </a:bodyPr>
          <a:lstStyle/>
          <a:p>
            <a:r>
              <a:rPr lang="fr-FR" dirty="0"/>
              <a:t>May result from plantations or ‘enhanced conservation’</a:t>
            </a:r>
          </a:p>
          <a:p>
            <a:endParaRPr lang="fr-FR" dirty="0"/>
          </a:p>
          <a:p>
            <a:r>
              <a:rPr lang="fr-FR" dirty="0"/>
              <a:t>Must be attributed to measurable actions or policies.</a:t>
            </a:r>
            <a:endParaRPr lang="en-US" dirty="0"/>
          </a:p>
        </p:txBody>
      </p:sp>
      <p:cxnSp>
        <p:nvCxnSpPr>
          <p:cNvPr id="27" name="Connecteur droit 26">
            <a:extLst>
              <a:ext uri="{FF2B5EF4-FFF2-40B4-BE49-F238E27FC236}">
                <a16:creationId xmlns:a16="http://schemas.microsoft.com/office/drawing/2014/main" id="{B01F7462-D3DC-41FE-8A49-267D471EF1D0}"/>
              </a:ext>
            </a:extLst>
          </p:cNvPr>
          <p:cNvCxnSpPr>
            <a:cxnSpLocks/>
          </p:cNvCxnSpPr>
          <p:nvPr/>
        </p:nvCxnSpPr>
        <p:spPr>
          <a:xfrm>
            <a:off x="7000162" y="1647169"/>
            <a:ext cx="0" cy="144780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DFE7C3D8-8B60-4728-A886-212715B75DD1}"/>
              </a:ext>
            </a:extLst>
          </p:cNvPr>
          <p:cNvCxnSpPr>
            <a:cxnSpLocks/>
          </p:cNvCxnSpPr>
          <p:nvPr/>
        </p:nvCxnSpPr>
        <p:spPr>
          <a:xfrm>
            <a:off x="7000162" y="3094969"/>
            <a:ext cx="1750061"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33" name="Flèche : haut 32">
            <a:extLst>
              <a:ext uri="{FF2B5EF4-FFF2-40B4-BE49-F238E27FC236}">
                <a16:creationId xmlns:a16="http://schemas.microsoft.com/office/drawing/2014/main" id="{78C34447-A2BA-4183-821B-8DBEC27481FF}"/>
              </a:ext>
            </a:extLst>
          </p:cNvPr>
          <p:cNvSpPr/>
          <p:nvPr/>
        </p:nvSpPr>
        <p:spPr>
          <a:xfrm>
            <a:off x="7831538" y="1929912"/>
            <a:ext cx="184361" cy="27244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7DD65567-BA2D-4854-AC48-AC866861E0C3}"/>
              </a:ext>
            </a:extLst>
          </p:cNvPr>
          <p:cNvSpPr/>
          <p:nvPr/>
        </p:nvSpPr>
        <p:spPr>
          <a:xfrm>
            <a:off x="7000162" y="2385538"/>
            <a:ext cx="401657" cy="709430"/>
          </a:xfrm>
          <a:prstGeom prst="rect">
            <a:avLst/>
          </a:prstGeom>
          <a:solidFill>
            <a:schemeClr val="accent2">
              <a:lumMod val="20000"/>
              <a:lumOff val="80000"/>
            </a:schemeClr>
          </a:solidFill>
          <a:ln w="190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43" name="Rectangle 42">
            <a:extLst>
              <a:ext uri="{FF2B5EF4-FFF2-40B4-BE49-F238E27FC236}">
                <a16:creationId xmlns:a16="http://schemas.microsoft.com/office/drawing/2014/main" id="{52DBE6FF-159A-4612-9973-46954FF46330}"/>
              </a:ext>
            </a:extLst>
          </p:cNvPr>
          <p:cNvSpPr/>
          <p:nvPr/>
        </p:nvSpPr>
        <p:spPr>
          <a:xfrm>
            <a:off x="7378639" y="1928157"/>
            <a:ext cx="401657" cy="1156112"/>
          </a:xfrm>
          <a:prstGeom prst="rect">
            <a:avLst/>
          </a:prstGeom>
          <a:solidFill>
            <a:schemeClr val="tx2">
              <a:lumMod val="20000"/>
              <a:lumOff val="80000"/>
            </a:schemeClr>
          </a:solidFill>
          <a:ln w="19050">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48515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9FDF52-61A4-4C78-8E67-75417E12EF9B}"/>
              </a:ext>
            </a:extLst>
          </p:cNvPr>
          <p:cNvSpPr>
            <a:spLocks noGrp="1"/>
          </p:cNvSpPr>
          <p:nvPr>
            <p:ph type="title"/>
          </p:nvPr>
        </p:nvSpPr>
        <p:spPr>
          <a:xfrm>
            <a:off x="838200" y="365125"/>
            <a:ext cx="10515600" cy="904875"/>
          </a:xfrm>
        </p:spPr>
        <p:txBody>
          <a:bodyPr>
            <a:normAutofit/>
          </a:bodyPr>
          <a:lstStyle/>
          <a:p>
            <a:r>
              <a:rPr lang="fr-FR" sz="3600" b="1" dirty="0">
                <a:latin typeface="+mn-lt"/>
              </a:rPr>
              <a:t>Quotas and </a:t>
            </a:r>
            <a:r>
              <a:rPr lang="fr-FR" sz="3600" b="1" dirty="0" err="1">
                <a:latin typeface="+mn-lt"/>
              </a:rPr>
              <a:t>credits</a:t>
            </a:r>
            <a:r>
              <a:rPr lang="fr-FR" sz="3600" b="1" dirty="0">
                <a:latin typeface="+mn-lt"/>
              </a:rPr>
              <a:t> </a:t>
            </a:r>
            <a:r>
              <a:rPr lang="en-US" sz="3600" b="1" dirty="0">
                <a:latin typeface="+mn-lt"/>
              </a:rPr>
              <a:t>do not have the same value</a:t>
            </a:r>
            <a:endParaRPr lang="fr-FR" sz="3600" b="1" dirty="0">
              <a:latin typeface="+mn-lt"/>
            </a:endParaRPr>
          </a:p>
        </p:txBody>
      </p:sp>
      <p:graphicFrame>
        <p:nvGraphicFramePr>
          <p:cNvPr id="4" name="Espace réservé du contenu 3">
            <a:extLst>
              <a:ext uri="{FF2B5EF4-FFF2-40B4-BE49-F238E27FC236}">
                <a16:creationId xmlns:a16="http://schemas.microsoft.com/office/drawing/2014/main" id="{C7F7AD24-D601-4985-9628-04467D82FD9C}"/>
              </a:ext>
            </a:extLst>
          </p:cNvPr>
          <p:cNvGraphicFramePr>
            <a:graphicFrameLocks noGrp="1"/>
          </p:cNvGraphicFramePr>
          <p:nvPr>
            <p:ph sz="half" idx="1"/>
            <p:extLst>
              <p:ext uri="{D42A27DB-BD31-4B8C-83A1-F6EECF244321}">
                <p14:modId xmlns:p14="http://schemas.microsoft.com/office/powerpoint/2010/main" val="3687354098"/>
              </p:ext>
            </p:extLst>
          </p:nvPr>
        </p:nvGraphicFramePr>
        <p:xfrm>
          <a:off x="838200" y="1825625"/>
          <a:ext cx="5181599" cy="4482776"/>
        </p:xfrm>
        <a:graphic>
          <a:graphicData uri="http://schemas.openxmlformats.org/drawingml/2006/table">
            <a:tbl>
              <a:tblPr/>
              <a:tblGrid>
                <a:gridCol w="2170388">
                  <a:extLst>
                    <a:ext uri="{9D8B030D-6E8A-4147-A177-3AD203B41FA5}">
                      <a16:colId xmlns:a16="http://schemas.microsoft.com/office/drawing/2014/main" val="2638665354"/>
                    </a:ext>
                  </a:extLst>
                </a:gridCol>
                <a:gridCol w="1776104">
                  <a:extLst>
                    <a:ext uri="{9D8B030D-6E8A-4147-A177-3AD203B41FA5}">
                      <a16:colId xmlns:a16="http://schemas.microsoft.com/office/drawing/2014/main" val="3201873467"/>
                    </a:ext>
                  </a:extLst>
                </a:gridCol>
                <a:gridCol w="1235107">
                  <a:extLst>
                    <a:ext uri="{9D8B030D-6E8A-4147-A177-3AD203B41FA5}">
                      <a16:colId xmlns:a16="http://schemas.microsoft.com/office/drawing/2014/main" val="3323986478"/>
                    </a:ext>
                  </a:extLst>
                </a:gridCol>
              </a:tblGrid>
              <a:tr h="198907">
                <a:tc gridSpan="3">
                  <a:txBody>
                    <a:bodyPr/>
                    <a:lstStyle/>
                    <a:p>
                      <a:pPr algn="l"/>
                      <a:r>
                        <a:rPr lang="fr-FR" sz="1400" b="1" dirty="0">
                          <a:solidFill>
                            <a:srgbClr val="FFFFFF"/>
                          </a:solidFill>
                          <a:effectLst/>
                        </a:rPr>
                        <a:t>COMPLIANCE MARKETS</a:t>
                      </a:r>
                    </a:p>
                  </a:txBody>
                  <a:tcPr marL="51265" marR="51265"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244153"/>
                    </a:solidFill>
                  </a:tcPr>
                </a:tc>
                <a:tc hMerge="1">
                  <a:txBody>
                    <a:bodyPr/>
                    <a:lstStyle/>
                    <a:p>
                      <a:endParaRPr lang="fr-FR"/>
                    </a:p>
                  </a:txBody>
                  <a:tcPr>
                    <a:lnL w="9525" cap="flat" cmpd="sng" algn="ctr">
                      <a:solidFill>
                        <a:srgbClr val="FFFFFF"/>
                      </a:solidFill>
                      <a:prstDash val="solid"/>
                      <a:round/>
                      <a:headEnd type="none" w="med" len="med"/>
                      <a:tailEnd type="none" w="med" len="med"/>
                    </a:lnL>
                  </a:tcPr>
                </a:tc>
                <a:tc hMerge="1">
                  <a:txBody>
                    <a:bodyPr/>
                    <a:lstStyle/>
                    <a:p>
                      <a:pPr algn="l"/>
                      <a:endParaRPr lang="fr-FR" sz="1400" b="1" dirty="0">
                        <a:solidFill>
                          <a:srgbClr val="FFFFFF"/>
                        </a:solidFill>
                        <a:effectLst/>
                      </a:endParaRPr>
                    </a:p>
                  </a:txBody>
                  <a:tcPr marL="51265"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solidFill>
                      <a:srgbClr val="244153"/>
                    </a:solidFill>
                  </a:tcPr>
                </a:tc>
                <a:extLst>
                  <a:ext uri="{0D108BD9-81ED-4DB2-BD59-A6C34878D82A}">
                    <a16:rowId xmlns:a16="http://schemas.microsoft.com/office/drawing/2014/main" val="1929079357"/>
                  </a:ext>
                </a:extLst>
              </a:tr>
              <a:tr h="494191">
                <a:tc>
                  <a:txBody>
                    <a:bodyPr/>
                    <a:lstStyle/>
                    <a:p>
                      <a:r>
                        <a:rPr lang="fr-FR" sz="1400">
                          <a:solidFill>
                            <a:srgbClr val="FFFFFF"/>
                          </a:solidFill>
                          <a:effectLst/>
                        </a:rPr>
                        <a:t>European Union</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ctr"/>
                      <a:r>
                        <a:rPr lang="fr-FR" sz="1400" dirty="0">
                          <a:solidFill>
                            <a:srgbClr val="FFFFFF"/>
                          </a:solidFill>
                          <a:effectLst/>
                        </a:rPr>
                        <a:t>€79.06</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B w="9525" cap="flat" cmpd="sng" algn="ctr">
                      <a:solidFill>
                        <a:srgbClr val="FFFFFF"/>
                      </a:solidFill>
                      <a:prstDash val="solid"/>
                      <a:round/>
                      <a:headEnd type="none" w="med" len="med"/>
                      <a:tailEnd type="none" w="med" len="med"/>
                    </a:lnB>
                    <a:solidFill>
                      <a:srgbClr val="0C1E29"/>
                    </a:solidFill>
                  </a:tcPr>
                </a:tc>
                <a:tc>
                  <a:txBody>
                    <a:bodyPr/>
                    <a:lstStyle/>
                    <a:p>
                      <a:pPr algn="r"/>
                      <a:r>
                        <a:rPr lang="fr-FR" sz="1400">
                          <a:solidFill>
                            <a:srgbClr val="E74C3C"/>
                          </a:solidFill>
                          <a:effectLst/>
                        </a:rPr>
                        <a:t>-15.35%</a:t>
                      </a:r>
                    </a:p>
                  </a:txBody>
                  <a:tcPr marL="25632"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B w="9525" cap="flat" cmpd="sng" algn="ctr">
                      <a:solidFill>
                        <a:srgbClr val="FFFFFF"/>
                      </a:solidFill>
                      <a:prstDash val="solid"/>
                      <a:round/>
                      <a:headEnd type="none" w="med" len="med"/>
                      <a:tailEnd type="none" w="med" len="med"/>
                    </a:lnB>
                    <a:solidFill>
                      <a:srgbClr val="0C1E29"/>
                    </a:solidFill>
                  </a:tcPr>
                </a:tc>
                <a:extLst>
                  <a:ext uri="{0D108BD9-81ED-4DB2-BD59-A6C34878D82A}">
                    <a16:rowId xmlns:a16="http://schemas.microsoft.com/office/drawing/2014/main" val="1558504495"/>
                  </a:ext>
                </a:extLst>
              </a:tr>
              <a:tr h="346549">
                <a:tc>
                  <a:txBody>
                    <a:bodyPr/>
                    <a:lstStyle/>
                    <a:p>
                      <a:r>
                        <a:rPr lang="fr-FR" sz="1400">
                          <a:solidFill>
                            <a:srgbClr val="FFFFFF"/>
                          </a:solidFill>
                          <a:effectLst/>
                        </a:rPr>
                        <a:t>UK</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ctr"/>
                      <a:r>
                        <a:rPr lang="fr-FR" sz="1400" dirty="0">
                          <a:solidFill>
                            <a:srgbClr val="FFFFFF"/>
                          </a:solidFill>
                          <a:effectLst/>
                        </a:rPr>
                        <a:t>$59.22</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r"/>
                      <a:r>
                        <a:rPr lang="fr-FR" sz="1400">
                          <a:solidFill>
                            <a:srgbClr val="E74C3C"/>
                          </a:solidFill>
                          <a:effectLst/>
                        </a:rPr>
                        <a:t>-29.71%</a:t>
                      </a:r>
                    </a:p>
                  </a:txBody>
                  <a:tcPr marL="25632"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extLst>
                  <a:ext uri="{0D108BD9-81ED-4DB2-BD59-A6C34878D82A}">
                    <a16:rowId xmlns:a16="http://schemas.microsoft.com/office/drawing/2014/main" val="2991289017"/>
                  </a:ext>
                </a:extLst>
              </a:tr>
              <a:tr h="494191">
                <a:tc>
                  <a:txBody>
                    <a:bodyPr/>
                    <a:lstStyle/>
                    <a:p>
                      <a:r>
                        <a:rPr lang="fr-FR" sz="1400">
                          <a:solidFill>
                            <a:srgbClr val="FFFFFF"/>
                          </a:solidFill>
                          <a:effectLst/>
                        </a:rPr>
                        <a:t>Australia (AUD)</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ctr"/>
                      <a:r>
                        <a:rPr lang="fr-FR" sz="1400" dirty="0">
                          <a:solidFill>
                            <a:srgbClr val="FFFFFF"/>
                          </a:solidFill>
                          <a:effectLst/>
                        </a:rPr>
                        <a:t>US$26.62 </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r"/>
                      <a:r>
                        <a:rPr lang="fr-FR" sz="1400">
                          <a:solidFill>
                            <a:srgbClr val="2ECC71"/>
                          </a:solidFill>
                          <a:effectLst/>
                        </a:rPr>
                        <a:t>+1.24%</a:t>
                      </a:r>
                    </a:p>
                  </a:txBody>
                  <a:tcPr marL="25632"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extLst>
                  <a:ext uri="{0D108BD9-81ED-4DB2-BD59-A6C34878D82A}">
                    <a16:rowId xmlns:a16="http://schemas.microsoft.com/office/drawing/2014/main" val="944571557"/>
                  </a:ext>
                </a:extLst>
              </a:tr>
              <a:tr h="641833">
                <a:tc>
                  <a:txBody>
                    <a:bodyPr/>
                    <a:lstStyle/>
                    <a:p>
                      <a:r>
                        <a:rPr lang="fr-FR" sz="1400">
                          <a:solidFill>
                            <a:srgbClr val="FFFFFF"/>
                          </a:solidFill>
                          <a:effectLst/>
                        </a:rPr>
                        <a:t>New Zealand (NZD)</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ctr"/>
                      <a:r>
                        <a:rPr lang="fr-FR" sz="1400" dirty="0">
                          <a:solidFill>
                            <a:srgbClr val="FFFFFF"/>
                          </a:solidFill>
                          <a:effectLst/>
                        </a:rPr>
                        <a:t>US$31.57</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r"/>
                      <a:r>
                        <a:rPr lang="fr-FR" sz="1400">
                          <a:solidFill>
                            <a:srgbClr val="2ECC71"/>
                          </a:solidFill>
                          <a:effectLst/>
                        </a:rPr>
                        <a:t>+12.82%</a:t>
                      </a:r>
                      <a:endParaRPr lang="fr-FR" sz="1400" dirty="0">
                        <a:solidFill>
                          <a:srgbClr val="2ECC71"/>
                        </a:solidFill>
                        <a:effectLst/>
                      </a:endParaRPr>
                    </a:p>
                  </a:txBody>
                  <a:tcPr marL="25632"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extLst>
                  <a:ext uri="{0D108BD9-81ED-4DB2-BD59-A6C34878D82A}">
                    <a16:rowId xmlns:a16="http://schemas.microsoft.com/office/drawing/2014/main" val="1348728753"/>
                  </a:ext>
                </a:extLst>
              </a:tr>
              <a:tr h="346549">
                <a:tc>
                  <a:txBody>
                    <a:bodyPr/>
                    <a:lstStyle/>
                    <a:p>
                      <a:r>
                        <a:rPr lang="fr-FR" sz="1400">
                          <a:solidFill>
                            <a:srgbClr val="FFFFFF"/>
                          </a:solidFill>
                          <a:effectLst/>
                        </a:rPr>
                        <a:t>South Korea</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ctr"/>
                      <a:r>
                        <a:rPr lang="fr-FR" sz="1400" dirty="0">
                          <a:solidFill>
                            <a:srgbClr val="FFFFFF"/>
                          </a:solidFill>
                          <a:effectLst/>
                        </a:rPr>
                        <a:t>US$6.99</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r"/>
                      <a:r>
                        <a:rPr lang="fr-FR" sz="1400">
                          <a:solidFill>
                            <a:srgbClr val="2ECC71"/>
                          </a:solidFill>
                          <a:effectLst/>
                        </a:rPr>
                        <a:t>+38.46%</a:t>
                      </a:r>
                      <a:endParaRPr lang="fr-FR" sz="1400" dirty="0">
                        <a:solidFill>
                          <a:srgbClr val="2ECC71"/>
                        </a:solidFill>
                        <a:effectLst/>
                      </a:endParaRPr>
                    </a:p>
                  </a:txBody>
                  <a:tcPr marL="25632"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extLst>
                  <a:ext uri="{0D108BD9-81ED-4DB2-BD59-A6C34878D82A}">
                    <a16:rowId xmlns:a16="http://schemas.microsoft.com/office/drawing/2014/main" val="2909293087"/>
                  </a:ext>
                </a:extLst>
              </a:tr>
              <a:tr h="346549">
                <a:tc>
                  <a:txBody>
                    <a:bodyPr/>
                    <a:lstStyle/>
                    <a:p>
                      <a:r>
                        <a:rPr lang="fr-FR" sz="1400">
                          <a:solidFill>
                            <a:srgbClr val="FFFFFF"/>
                          </a:solidFill>
                          <a:effectLst/>
                        </a:rPr>
                        <a:t>China</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ctr"/>
                      <a:r>
                        <a:rPr lang="fr-FR" sz="1400" dirty="0">
                          <a:solidFill>
                            <a:srgbClr val="FFFFFF"/>
                          </a:solidFill>
                          <a:effectLst/>
                        </a:rPr>
                        <a:t>¥97.00 (US$0.61)</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r"/>
                      <a:r>
                        <a:rPr lang="fr-FR" sz="1400" dirty="0">
                          <a:solidFill>
                            <a:srgbClr val="2ECC71"/>
                          </a:solidFill>
                          <a:effectLst/>
                        </a:rPr>
                        <a:t>+33.11%</a:t>
                      </a:r>
                    </a:p>
                  </a:txBody>
                  <a:tcPr marL="25632"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extLst>
                  <a:ext uri="{0D108BD9-81ED-4DB2-BD59-A6C34878D82A}">
                    <a16:rowId xmlns:a16="http://schemas.microsoft.com/office/drawing/2014/main" val="1225490720"/>
                  </a:ext>
                </a:extLst>
              </a:tr>
              <a:tr h="198907">
                <a:tc gridSpan="3">
                  <a:txBody>
                    <a:bodyPr/>
                    <a:lstStyle/>
                    <a:p>
                      <a:pPr algn="l"/>
                      <a:r>
                        <a:rPr lang="fr-FR" sz="1400" b="1" dirty="0">
                          <a:solidFill>
                            <a:srgbClr val="FFFFFF"/>
                          </a:solidFill>
                          <a:effectLst/>
                        </a:rPr>
                        <a:t>VOLUNTARY MARKETS</a:t>
                      </a:r>
                    </a:p>
                  </a:txBody>
                  <a:tcPr marL="51265" marR="51265"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244153"/>
                    </a:solidFill>
                  </a:tcPr>
                </a:tc>
                <a:tc hMerge="1">
                  <a:txBody>
                    <a:bodyPr/>
                    <a:lstStyle/>
                    <a:p>
                      <a:endParaRPr lang="fr-FR"/>
                    </a:p>
                  </a:txBody>
                  <a:tcPr>
                    <a:lnL w="9525" cap="flat" cmpd="sng" algn="ctr">
                      <a:solidFill>
                        <a:srgbClr val="FFFFFF"/>
                      </a:solidFill>
                      <a:prstDash val="solid"/>
                      <a:round/>
                      <a:headEnd type="none" w="med" len="med"/>
                      <a:tailEnd type="none" w="med" len="med"/>
                    </a:lnL>
                    <a:lnT w="9525" cap="flat" cmpd="sng" algn="ctr">
                      <a:solidFill>
                        <a:srgbClr val="FFFFFF"/>
                      </a:solidFill>
                      <a:prstDash val="solid"/>
                      <a:round/>
                      <a:headEnd type="none" w="med" len="med"/>
                      <a:tailEnd type="none" w="med" len="med"/>
                    </a:lnT>
                  </a:tcPr>
                </a:tc>
                <a:tc hMerge="1">
                  <a:txBody>
                    <a:bodyPr/>
                    <a:lstStyle/>
                    <a:p>
                      <a:pPr algn="l"/>
                      <a:endParaRPr lang="fr-FR" sz="1400" b="1" dirty="0">
                        <a:solidFill>
                          <a:srgbClr val="FFFFFF"/>
                        </a:solidFill>
                        <a:effectLst/>
                      </a:endParaRPr>
                    </a:p>
                  </a:txBody>
                  <a:tcPr marL="51265" marR="51265" marT="25632" marB="25632" anchor="ctr">
                    <a:lnL w="12700"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solidFill>
                      <a:srgbClr val="244153"/>
                    </a:solidFill>
                  </a:tcPr>
                </a:tc>
                <a:extLst>
                  <a:ext uri="{0D108BD9-81ED-4DB2-BD59-A6C34878D82A}">
                    <a16:rowId xmlns:a16="http://schemas.microsoft.com/office/drawing/2014/main" val="3293514628"/>
                  </a:ext>
                </a:extLst>
              </a:tr>
              <a:tr h="789475">
                <a:tc>
                  <a:txBody>
                    <a:bodyPr/>
                    <a:lstStyle/>
                    <a:p>
                      <a:r>
                        <a:rPr lang="fr-FR" sz="1400">
                          <a:solidFill>
                            <a:srgbClr val="FFFFFF"/>
                          </a:solidFill>
                          <a:effectLst/>
                        </a:rPr>
                        <a:t>Aviation Industry Offset</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25353F"/>
                    </a:solidFill>
                  </a:tcPr>
                </a:tc>
                <a:tc>
                  <a:txBody>
                    <a:bodyPr/>
                    <a:lstStyle/>
                    <a:p>
                      <a:pPr algn="ctr"/>
                      <a:r>
                        <a:rPr lang="fr-FR" sz="1400">
                          <a:solidFill>
                            <a:srgbClr val="FFFFFF"/>
                          </a:solidFill>
                          <a:effectLst/>
                        </a:rPr>
                        <a:t>$0.23</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B w="9525" cap="flat" cmpd="sng" algn="ctr">
                      <a:solidFill>
                        <a:srgbClr val="FFFFFF"/>
                      </a:solidFill>
                      <a:prstDash val="solid"/>
                      <a:round/>
                      <a:headEnd type="none" w="med" len="med"/>
                      <a:tailEnd type="none" w="med" len="med"/>
                    </a:lnB>
                    <a:solidFill>
                      <a:srgbClr val="25353F"/>
                    </a:solidFill>
                  </a:tcPr>
                </a:tc>
                <a:tc>
                  <a:txBody>
                    <a:bodyPr/>
                    <a:lstStyle/>
                    <a:p>
                      <a:pPr algn="r"/>
                      <a:r>
                        <a:rPr lang="fr-FR" sz="1400">
                          <a:solidFill>
                            <a:srgbClr val="2ECC71"/>
                          </a:solidFill>
                          <a:effectLst/>
                        </a:rPr>
                        <a:t>+227.78%</a:t>
                      </a:r>
                    </a:p>
                  </a:txBody>
                  <a:tcPr marL="25632" marR="51265"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B w="9525" cap="flat" cmpd="sng" algn="ctr">
                      <a:solidFill>
                        <a:srgbClr val="FFFFFF"/>
                      </a:solidFill>
                      <a:prstDash val="solid"/>
                      <a:round/>
                      <a:headEnd type="none" w="med" len="med"/>
                      <a:tailEnd type="none" w="med" len="med"/>
                    </a:lnB>
                    <a:solidFill>
                      <a:srgbClr val="25353F"/>
                    </a:solidFill>
                  </a:tcPr>
                </a:tc>
                <a:extLst>
                  <a:ext uri="{0D108BD9-81ED-4DB2-BD59-A6C34878D82A}">
                    <a16:rowId xmlns:a16="http://schemas.microsoft.com/office/drawing/2014/main" val="1203627881"/>
                  </a:ext>
                </a:extLst>
              </a:tr>
              <a:tr h="494191">
                <a:tc>
                  <a:txBody>
                    <a:bodyPr/>
                    <a:lstStyle/>
                    <a:p>
                      <a:r>
                        <a:rPr lang="fr-FR" sz="1400">
                          <a:solidFill>
                            <a:srgbClr val="FFFFFF"/>
                          </a:solidFill>
                          <a:effectLst/>
                        </a:rPr>
                        <a:t>Nature Based Offset</a:t>
                      </a:r>
                    </a:p>
                  </a:txBody>
                  <a:tcPr marL="76897" marR="25632" marT="25632" marB="25632" anchor="ctr">
                    <a:lnL w="952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ctr"/>
                      <a:r>
                        <a:rPr lang="fr-FR" sz="1400" dirty="0">
                          <a:solidFill>
                            <a:srgbClr val="FFFFFF"/>
                          </a:solidFill>
                          <a:effectLst/>
                        </a:rPr>
                        <a:t>$0.85</a:t>
                      </a:r>
                    </a:p>
                  </a:txBody>
                  <a:tcPr marL="25632" marR="25632"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tc>
                  <a:txBody>
                    <a:bodyPr/>
                    <a:lstStyle/>
                    <a:p>
                      <a:pPr algn="r"/>
                      <a:r>
                        <a:rPr lang="fr-FR" sz="1400" dirty="0">
                          <a:solidFill>
                            <a:srgbClr val="2ECC71"/>
                          </a:solidFill>
                          <a:effectLst/>
                        </a:rPr>
                        <a:t>+240.00</a:t>
                      </a:r>
                    </a:p>
                  </a:txBody>
                  <a:tcPr marL="25632" marR="51265" marT="25632" marB="2563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0C1E29"/>
                    </a:solidFill>
                  </a:tcPr>
                </a:tc>
                <a:extLst>
                  <a:ext uri="{0D108BD9-81ED-4DB2-BD59-A6C34878D82A}">
                    <a16:rowId xmlns:a16="http://schemas.microsoft.com/office/drawing/2014/main" val="629643557"/>
                  </a:ext>
                </a:extLst>
              </a:tr>
            </a:tbl>
          </a:graphicData>
        </a:graphic>
      </p:graphicFrame>
      <p:sp>
        <p:nvSpPr>
          <p:cNvPr id="6" name="Espace réservé du contenu 5">
            <a:extLst>
              <a:ext uri="{FF2B5EF4-FFF2-40B4-BE49-F238E27FC236}">
                <a16:creationId xmlns:a16="http://schemas.microsoft.com/office/drawing/2014/main" id="{F809E6C4-1C18-47C2-9D4F-ACEBFA709F69}"/>
              </a:ext>
            </a:extLst>
          </p:cNvPr>
          <p:cNvSpPr>
            <a:spLocks noGrp="1"/>
          </p:cNvSpPr>
          <p:nvPr>
            <p:ph sz="half" idx="2"/>
          </p:nvPr>
        </p:nvSpPr>
        <p:spPr>
          <a:xfrm>
            <a:off x="6172200" y="1470025"/>
            <a:ext cx="5181600" cy="1069975"/>
          </a:xfrm>
        </p:spPr>
        <p:txBody>
          <a:bodyPr>
            <a:normAutofit/>
          </a:bodyPr>
          <a:lstStyle/>
          <a:p>
            <a:r>
              <a:rPr lang="en-US" sz="1800" dirty="0"/>
              <a:t>Increasing rationing is driving prices up</a:t>
            </a:r>
          </a:p>
          <a:p>
            <a:r>
              <a:rPr lang="fr-FR" sz="1800" dirty="0"/>
              <a:t>On the </a:t>
            </a:r>
            <a:r>
              <a:rPr lang="fr-FR" sz="1800" dirty="0" err="1"/>
              <a:t>voluntary</a:t>
            </a:r>
            <a:r>
              <a:rPr lang="fr-FR" sz="1800" dirty="0"/>
              <a:t> </a:t>
            </a:r>
            <a:r>
              <a:rPr lang="fr-FR" sz="1800" dirty="0" err="1"/>
              <a:t>markets</a:t>
            </a:r>
            <a:r>
              <a:rPr lang="fr-FR" sz="1800" dirty="0"/>
              <a:t>, </a:t>
            </a:r>
            <a:r>
              <a:rPr lang="fr-FR" sz="1800" dirty="0" err="1"/>
              <a:t>old</a:t>
            </a:r>
            <a:r>
              <a:rPr lang="fr-FR" sz="1800" dirty="0"/>
              <a:t> vintage </a:t>
            </a:r>
            <a:r>
              <a:rPr lang="fr-FR" sz="1800" dirty="0" err="1"/>
              <a:t>credits</a:t>
            </a:r>
            <a:r>
              <a:rPr lang="fr-FR" sz="1800" dirty="0"/>
              <a:t> </a:t>
            </a:r>
            <a:r>
              <a:rPr lang="en-US" sz="1800" dirty="0"/>
              <a:t>cause very low </a:t>
            </a:r>
            <a:r>
              <a:rPr lang="en-US" sz="1800" u="sng" dirty="0"/>
              <a:t>average</a:t>
            </a:r>
            <a:r>
              <a:rPr lang="en-US" sz="1800" dirty="0"/>
              <a:t> prices</a:t>
            </a:r>
          </a:p>
          <a:p>
            <a:endParaRPr lang="fr-FR" dirty="0"/>
          </a:p>
        </p:txBody>
      </p:sp>
      <p:sp>
        <p:nvSpPr>
          <p:cNvPr id="5" name="ZoneTexte 4">
            <a:extLst>
              <a:ext uri="{FF2B5EF4-FFF2-40B4-BE49-F238E27FC236}">
                <a16:creationId xmlns:a16="http://schemas.microsoft.com/office/drawing/2014/main" id="{F12339E9-00EA-4035-8A57-7751E8CB5FDE}"/>
              </a:ext>
            </a:extLst>
          </p:cNvPr>
          <p:cNvSpPr txBox="1"/>
          <p:nvPr/>
        </p:nvSpPr>
        <p:spPr>
          <a:xfrm>
            <a:off x="4859867" y="1765399"/>
            <a:ext cx="1083734" cy="307777"/>
          </a:xfrm>
          <a:prstGeom prst="rect">
            <a:avLst/>
          </a:prstGeom>
          <a:noFill/>
        </p:spPr>
        <p:txBody>
          <a:bodyPr wrap="square" rtlCol="0">
            <a:spAutoFit/>
          </a:bodyPr>
          <a:lstStyle/>
          <a:p>
            <a:r>
              <a:rPr lang="fr-FR" sz="1400" dirty="0" err="1">
                <a:solidFill>
                  <a:schemeClr val="bg1"/>
                </a:solidFill>
              </a:rPr>
              <a:t>Year</a:t>
            </a:r>
            <a:r>
              <a:rPr lang="fr-FR" sz="1400" dirty="0">
                <a:solidFill>
                  <a:schemeClr val="bg1"/>
                </a:solidFill>
              </a:rPr>
              <a:t> to date</a:t>
            </a:r>
          </a:p>
        </p:txBody>
      </p:sp>
      <p:graphicFrame>
        <p:nvGraphicFramePr>
          <p:cNvPr id="7" name="Graphique 6">
            <a:extLst>
              <a:ext uri="{FF2B5EF4-FFF2-40B4-BE49-F238E27FC236}">
                <a16:creationId xmlns:a16="http://schemas.microsoft.com/office/drawing/2014/main" id="{D47E37D7-D681-462B-BD37-6047685AD6E5}"/>
              </a:ext>
            </a:extLst>
          </p:cNvPr>
          <p:cNvGraphicFramePr/>
          <p:nvPr>
            <p:custDataLst>
              <p:tags r:id="rId1"/>
            </p:custDataLst>
            <p:extLst>
              <p:ext uri="{D42A27DB-BD31-4B8C-83A1-F6EECF244321}">
                <p14:modId xmlns:p14="http://schemas.microsoft.com/office/powerpoint/2010/main" val="3459479864"/>
              </p:ext>
            </p:extLst>
          </p:nvPr>
        </p:nvGraphicFramePr>
        <p:xfrm>
          <a:off x="6248400" y="2652978"/>
          <a:ext cx="5613400" cy="4000500"/>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F796163F-7973-41FB-A47A-17BC92D0D771}"/>
              </a:ext>
            </a:extLst>
          </p:cNvPr>
          <p:cNvSpPr txBox="1"/>
          <p:nvPr/>
        </p:nvSpPr>
        <p:spPr>
          <a:xfrm>
            <a:off x="838200" y="6334773"/>
            <a:ext cx="3142270" cy="307777"/>
          </a:xfrm>
          <a:prstGeom prst="rect">
            <a:avLst/>
          </a:prstGeom>
          <a:noFill/>
        </p:spPr>
        <p:txBody>
          <a:bodyPr wrap="none" rtlCol="0">
            <a:spAutoFit/>
          </a:bodyPr>
          <a:lstStyle/>
          <a:p>
            <a:r>
              <a:rPr lang="fr-FR" sz="1400" dirty="0"/>
              <a:t>Source: carboncredits.com (16/07/2026)</a:t>
            </a:r>
          </a:p>
        </p:txBody>
      </p:sp>
    </p:spTree>
    <p:extLst>
      <p:ext uri="{BB962C8B-B14F-4D97-AF65-F5344CB8AC3E}">
        <p14:creationId xmlns:p14="http://schemas.microsoft.com/office/powerpoint/2010/main" val="230776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990F01-934C-4CB1-908B-AD516253BE52}"/>
              </a:ext>
            </a:extLst>
          </p:cNvPr>
          <p:cNvSpPr>
            <a:spLocks noGrp="1"/>
          </p:cNvSpPr>
          <p:nvPr>
            <p:ph type="title"/>
          </p:nvPr>
        </p:nvSpPr>
        <p:spPr/>
        <p:txBody>
          <a:bodyPr>
            <a:noAutofit/>
          </a:bodyPr>
          <a:lstStyle/>
          <a:p>
            <a:r>
              <a:rPr lang="fr-FR" sz="2800" b="1" dirty="0"/>
              <a:t>An initial phase of integrating forestry projects into a compliance market: the Clean </a:t>
            </a:r>
            <a:r>
              <a:rPr lang="fr-FR" sz="2800" b="1" dirty="0" err="1"/>
              <a:t>Development</a:t>
            </a:r>
            <a:r>
              <a:rPr lang="fr-FR" sz="2800" b="1" dirty="0"/>
              <a:t> </a:t>
            </a:r>
            <a:r>
              <a:rPr lang="fr-FR" sz="2800" b="1" dirty="0" err="1"/>
              <a:t>Mechanism</a:t>
            </a:r>
            <a:r>
              <a:rPr lang="fr-FR" sz="2800" b="1" dirty="0"/>
              <a:t> </a:t>
            </a:r>
          </a:p>
        </p:txBody>
      </p:sp>
      <p:sp>
        <p:nvSpPr>
          <p:cNvPr id="3" name="Espace réservé du contenu 2">
            <a:extLst>
              <a:ext uri="{FF2B5EF4-FFF2-40B4-BE49-F238E27FC236}">
                <a16:creationId xmlns:a16="http://schemas.microsoft.com/office/drawing/2014/main" id="{E6C3223B-A0C8-4ECE-A721-1ECF3EC55D92}"/>
              </a:ext>
            </a:extLst>
          </p:cNvPr>
          <p:cNvSpPr>
            <a:spLocks noGrp="1"/>
          </p:cNvSpPr>
          <p:nvPr>
            <p:ph idx="1"/>
          </p:nvPr>
        </p:nvSpPr>
        <p:spPr>
          <a:xfrm>
            <a:off x="581025" y="1704976"/>
            <a:ext cx="6544733" cy="4351338"/>
          </a:xfrm>
        </p:spPr>
        <p:txBody>
          <a:bodyPr>
            <a:normAutofit fontScale="92500" lnSpcReduction="20000"/>
          </a:bodyPr>
          <a:lstStyle/>
          <a:p>
            <a:pPr marL="342900" indent="-342900"/>
            <a:r>
              <a:rPr lang="fr-FR" sz="2400" dirty="0"/>
              <a:t>Stemming from the Kyoto Protocol, the CDM was project-based and enabled the generation of carbon credits from afforestation and reforestation in developing countries</a:t>
            </a:r>
          </a:p>
          <a:p>
            <a:pPr marL="800100" lvl="2" indent="-342900"/>
            <a:r>
              <a:rPr lang="fr-FR" dirty="0"/>
              <a:t>Few afforestation/reforestation projects registered: lack of additionality (large projects) or excessively high transaction costs (small projects)</a:t>
            </a:r>
          </a:p>
          <a:p>
            <a:pPr marL="800100" lvl="2" indent="-342900"/>
            <a:r>
              <a:rPr lang="fr-FR" dirty="0"/>
              <a:t>The CDM ended in 2020, but several hundred credits are still available for sale </a:t>
            </a:r>
          </a:p>
          <a:p>
            <a:pPr marL="342900" indent="-342900"/>
            <a:r>
              <a:rPr lang="fr-FR" sz="2400" dirty="0"/>
              <a:t>‘Avoided deforestation’ and ‘forest management’ activities were not </a:t>
            </a:r>
            <a:r>
              <a:rPr lang="fr-FR" sz="2400" dirty="0" err="1"/>
              <a:t>eligible</a:t>
            </a:r>
            <a:r>
              <a:rPr lang="fr-FR" sz="2400" dirty="0"/>
              <a:t> (COP 6,2000)</a:t>
            </a:r>
          </a:p>
          <a:p>
            <a:pPr marL="800100" lvl="2" indent="-342900"/>
            <a:r>
              <a:rPr lang="fr-FR" dirty="0"/>
              <a:t>The issue of ‘leakage’ </a:t>
            </a:r>
            <a:r>
              <a:rPr lang="fr-FR" dirty="0" err="1"/>
              <a:t>was</a:t>
            </a:r>
            <a:r>
              <a:rPr lang="fr-FR" dirty="0"/>
              <a:t> put </a:t>
            </a:r>
            <a:r>
              <a:rPr lang="fr-FR" dirty="0" err="1"/>
              <a:t>forward</a:t>
            </a:r>
            <a:r>
              <a:rPr lang="fr-FR" dirty="0"/>
              <a:t> as a reason for rejecting ‘avoided deforestation’ projects</a:t>
            </a:r>
          </a:p>
          <a:p>
            <a:pPr marL="800100" lvl="2" indent="-342900"/>
            <a:r>
              <a:rPr lang="fr-FR" dirty="0"/>
              <a:t>Doubts regarding additionality led to the exclusion of ‘forest management’</a:t>
            </a:r>
          </a:p>
          <a:p>
            <a:pPr marL="342900" lvl="1" indent="-342900"/>
            <a:r>
              <a:rPr lang="fr-FR" dirty="0"/>
              <a:t>PACM (Article 6) </a:t>
            </a:r>
            <a:r>
              <a:rPr lang="fr-FR" dirty="0" err="1"/>
              <a:t>less</a:t>
            </a:r>
            <a:r>
              <a:rPr lang="fr-FR"/>
              <a:t> restrictive</a:t>
            </a:r>
            <a:endParaRPr lang="fr-FR" dirty="0"/>
          </a:p>
        </p:txBody>
      </p:sp>
      <p:pic>
        <p:nvPicPr>
          <p:cNvPr id="1028" name="Picture 4" descr="Introduction au Méchanisme pour un Développement Propre (MDP)">
            <a:extLst>
              <a:ext uri="{FF2B5EF4-FFF2-40B4-BE49-F238E27FC236}">
                <a16:creationId xmlns:a16="http://schemas.microsoft.com/office/drawing/2014/main" id="{3775DD59-08A8-4A6D-9C6D-9D86C3808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4710" y="3191932"/>
            <a:ext cx="4654023" cy="2421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87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1FF223-13C4-4E4D-A802-6E052F085BDE}"/>
              </a:ext>
            </a:extLst>
          </p:cNvPr>
          <p:cNvSpPr>
            <a:spLocks noGrp="1"/>
          </p:cNvSpPr>
          <p:nvPr>
            <p:ph type="title"/>
          </p:nvPr>
        </p:nvSpPr>
        <p:spPr>
          <a:xfrm>
            <a:off x="838200" y="365125"/>
            <a:ext cx="10515600" cy="961651"/>
          </a:xfrm>
        </p:spPr>
        <p:txBody>
          <a:bodyPr>
            <a:normAutofit/>
          </a:bodyPr>
          <a:lstStyle/>
          <a:p>
            <a:r>
              <a:rPr lang="fr-FR" sz="3600" b="1" dirty="0">
                <a:latin typeface="+mn-lt"/>
              </a:rPr>
              <a:t>The REDD+ initiative </a:t>
            </a:r>
          </a:p>
        </p:txBody>
      </p:sp>
      <p:sp>
        <p:nvSpPr>
          <p:cNvPr id="3" name="Espace réservé du contenu 2">
            <a:extLst>
              <a:ext uri="{FF2B5EF4-FFF2-40B4-BE49-F238E27FC236}">
                <a16:creationId xmlns:a16="http://schemas.microsoft.com/office/drawing/2014/main" id="{C6161C5F-A3DE-47E6-989E-A20493D7FE41}"/>
              </a:ext>
            </a:extLst>
          </p:cNvPr>
          <p:cNvSpPr>
            <a:spLocks noGrp="1"/>
          </p:cNvSpPr>
          <p:nvPr>
            <p:ph idx="1"/>
          </p:nvPr>
        </p:nvSpPr>
        <p:spPr>
          <a:xfrm>
            <a:off x="949732" y="1574800"/>
            <a:ext cx="6784567" cy="4820000"/>
          </a:xfrm>
        </p:spPr>
        <p:txBody>
          <a:bodyPr>
            <a:normAutofit fontScale="85000" lnSpcReduction="20000"/>
          </a:bodyPr>
          <a:lstStyle/>
          <a:p>
            <a:pPr marL="342900" indent="-342900"/>
            <a:r>
              <a:rPr lang="fr-FR" sz="2400" dirty="0"/>
              <a:t>A proposal to pay for ‘avoided deforestation’, under negotiation since 2005</a:t>
            </a:r>
          </a:p>
          <a:p>
            <a:pPr marL="800100" lvl="2" indent="-342900"/>
            <a:r>
              <a:rPr lang="fr-FR" dirty="0"/>
              <a:t>Results at national level, not at project level (to prevent leakage)</a:t>
            </a:r>
          </a:p>
          <a:p>
            <a:pPr marL="800100" lvl="1" indent="-342900"/>
            <a:r>
              <a:rPr lang="fr-FR" sz="2000" dirty="0"/>
              <a:t>Gradual expansion of the scope of eligible activities: REDD+</a:t>
            </a:r>
          </a:p>
          <a:p>
            <a:pPr marL="800100" lvl="1" indent="-342900"/>
            <a:r>
              <a:rPr lang="fr-FR" sz="2000" dirty="0"/>
              <a:t>Principle of ‘results-based payment’, with or without recourse to the carbon market</a:t>
            </a:r>
          </a:p>
          <a:p>
            <a:pPr marL="800100" lvl="1" indent="-342900"/>
            <a:r>
              <a:rPr lang="fr-FR" sz="2000" dirty="0"/>
              <a:t>Opening up to the sub-national (jurisdictional) level</a:t>
            </a:r>
          </a:p>
          <a:p>
            <a:pPr marL="342900" indent="-342900"/>
            <a:r>
              <a:rPr lang="fr-FR" sz="2400" dirty="0"/>
              <a:t>Rules adopted in 2013 (Warsaw Framework), but funding is mainly public (primarily from Norway)</a:t>
            </a:r>
          </a:p>
          <a:p>
            <a:pPr marL="342900" indent="-342900"/>
            <a:r>
              <a:rPr lang="fr-FR" sz="2400" dirty="0"/>
              <a:t>Countries with high forest cover and low deforestation are not getting their fair share and are calling for ‘adjusted scenarios’ or forms of remuneration for existing stocks (‘past efforts’)</a:t>
            </a:r>
          </a:p>
          <a:p>
            <a:pPr marL="800100" lvl="1" indent="-342900"/>
            <a:r>
              <a:rPr lang="fr-FR" sz="2000" dirty="0"/>
              <a:t>A fraction of the stocks can </a:t>
            </a:r>
            <a:r>
              <a:rPr lang="fr-FR" sz="2000" dirty="0" err="1"/>
              <a:t>be</a:t>
            </a:r>
            <a:r>
              <a:rPr lang="fr-FR" sz="2000" dirty="0"/>
              <a:t> </a:t>
            </a:r>
            <a:r>
              <a:rPr lang="fr-FR" sz="2000" dirty="0" err="1"/>
              <a:t>eligble</a:t>
            </a:r>
            <a:r>
              <a:rPr lang="fr-FR" sz="2000" dirty="0"/>
              <a:t> </a:t>
            </a:r>
            <a:r>
              <a:rPr lang="fr-FR" sz="2000" dirty="0" err="1"/>
              <a:t>under</a:t>
            </a:r>
            <a:r>
              <a:rPr lang="fr-FR" sz="2000" dirty="0"/>
              <a:t> the ART-TREES standard (to </a:t>
            </a:r>
            <a:r>
              <a:rPr lang="fr-FR" sz="2000" dirty="0" err="1"/>
              <a:t>be</a:t>
            </a:r>
            <a:r>
              <a:rPr lang="fr-FR" sz="2000" dirty="0"/>
              <a:t> </a:t>
            </a:r>
            <a:r>
              <a:rPr lang="fr-FR" sz="2000" dirty="0" err="1"/>
              <a:t>used</a:t>
            </a:r>
            <a:r>
              <a:rPr lang="fr-FR" sz="2000" dirty="0"/>
              <a:t> by CORSIA, civil aviation) </a:t>
            </a:r>
          </a:p>
          <a:p>
            <a:pPr marL="342900" indent="-342900"/>
            <a:r>
              <a:rPr lang="fr-FR" sz="2400" dirty="0"/>
              <a:t>REDD+ to </a:t>
            </a:r>
            <a:r>
              <a:rPr lang="fr-FR" sz="2400" dirty="0" err="1"/>
              <a:t>be</a:t>
            </a:r>
            <a:r>
              <a:rPr lang="fr-FR" sz="2400" dirty="0"/>
              <a:t> </a:t>
            </a:r>
            <a:r>
              <a:rPr lang="fr-FR" sz="2400" dirty="0" err="1"/>
              <a:t>largely</a:t>
            </a:r>
            <a:r>
              <a:rPr lang="fr-FR" sz="2400" dirty="0"/>
              <a:t> integrated into new markets 6.2 and 6.4, but do not overlook the dimension of “ODA financial transfers under the guise of REDD+” (which has been the dominant modality since 2005)</a:t>
            </a:r>
          </a:p>
        </p:txBody>
      </p:sp>
      <p:pic>
        <p:nvPicPr>
          <p:cNvPr id="2050" name="Picture 2" descr="Iniciativa REDD+ (Redução de Emissões por Desmatamento e Degradação  Florestal)">
            <a:extLst>
              <a:ext uri="{FF2B5EF4-FFF2-40B4-BE49-F238E27FC236}">
                <a16:creationId xmlns:a16="http://schemas.microsoft.com/office/drawing/2014/main" id="{C1FD5688-A27C-4DBD-8B13-D2F2A651E4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2847" y="1761067"/>
            <a:ext cx="3141818" cy="2090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911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917D80-3FFE-4B97-95C1-01AF45BD2299}"/>
              </a:ext>
            </a:extLst>
          </p:cNvPr>
          <p:cNvSpPr>
            <a:spLocks noGrp="1"/>
          </p:cNvSpPr>
          <p:nvPr>
            <p:ph type="title"/>
          </p:nvPr>
        </p:nvSpPr>
        <p:spPr>
          <a:xfrm>
            <a:off x="838200" y="365125"/>
            <a:ext cx="10515600" cy="714879"/>
          </a:xfrm>
        </p:spPr>
        <p:txBody>
          <a:bodyPr>
            <a:normAutofit/>
          </a:bodyPr>
          <a:lstStyle/>
          <a:p>
            <a:r>
              <a:rPr lang="fr-FR" sz="4000" b="1" dirty="0"/>
              <a:t>REDD+ projects, private initiatives</a:t>
            </a:r>
          </a:p>
        </p:txBody>
      </p:sp>
      <p:sp>
        <p:nvSpPr>
          <p:cNvPr id="3" name="Espace réservé du contenu 2">
            <a:extLst>
              <a:ext uri="{FF2B5EF4-FFF2-40B4-BE49-F238E27FC236}">
                <a16:creationId xmlns:a16="http://schemas.microsoft.com/office/drawing/2014/main" id="{E4EAF40B-757B-4320-A149-F8D4FF324625}"/>
              </a:ext>
            </a:extLst>
          </p:cNvPr>
          <p:cNvSpPr>
            <a:spLocks noGrp="1"/>
          </p:cNvSpPr>
          <p:nvPr>
            <p:ph idx="1"/>
          </p:nvPr>
        </p:nvSpPr>
        <p:spPr>
          <a:xfrm>
            <a:off x="618068" y="1381981"/>
            <a:ext cx="6273800" cy="4925686"/>
          </a:xfrm>
        </p:spPr>
        <p:txBody>
          <a:bodyPr>
            <a:normAutofit fontScale="92500" lnSpcReduction="10000"/>
          </a:bodyPr>
          <a:lstStyle/>
          <a:p>
            <a:pPr marL="342900" indent="-342900"/>
            <a:r>
              <a:rPr lang="fr-FR" sz="2000" dirty="0"/>
              <a:t>Corporate demand for credits (achieving ‘net zero’, beyond any regulatory obligations): voluntary market</a:t>
            </a:r>
          </a:p>
          <a:p>
            <a:pPr marL="342900" indent="-342900"/>
            <a:r>
              <a:rPr lang="fr-FR" sz="2000" dirty="0"/>
              <a:t>The legal framework for REDD+ is unsatisfactory for carbon investors and NGOs (no direct trading of credits)</a:t>
            </a:r>
          </a:p>
          <a:p>
            <a:pPr marL="342900" indent="-342900"/>
            <a:r>
              <a:rPr lang="fr-FR" sz="2000" dirty="0"/>
              <a:t>Private governance (certification standards)</a:t>
            </a:r>
          </a:p>
          <a:p>
            <a:pPr marL="342900" indent="-342900"/>
            <a:r>
              <a:rPr lang="fr-FR" sz="2000" dirty="0"/>
              <a:t>Funding opportunities for forestry projects, but questions regarding the environmental integrity of the credits issued: market reversal, increasing selectivity among buyers</a:t>
            </a:r>
          </a:p>
          <a:p>
            <a:pPr marL="800100" lvl="2" indent="-342900"/>
            <a:r>
              <a:rPr lang="fr-FR" sz="1800" dirty="0"/>
              <a:t>Doubtful additionality, linked to the construction of reference scenarios</a:t>
            </a:r>
          </a:p>
          <a:p>
            <a:pPr marL="800100" lvl="2" indent="-342900"/>
            <a:r>
              <a:rPr lang="fr-FR" sz="1800" dirty="0"/>
              <a:t>Risk of ‘off-site’ leakage</a:t>
            </a:r>
          </a:p>
          <a:p>
            <a:pPr marL="800100" lvl="2" indent="-342900"/>
            <a:r>
              <a:rPr lang="fr-FR" sz="1800" dirty="0"/>
              <a:t>Does the ‘pooled credit reserve’ system provide a sufficient response to the problem of non-permanence? </a:t>
            </a:r>
          </a:p>
          <a:p>
            <a:pPr marL="800100" lvl="1" indent="-342900"/>
            <a:r>
              <a:rPr lang="fr-FR" sz="1800" dirty="0"/>
              <a:t>Criticism regarding land grabbing and the exclusion of communities (particularly when protected areas are taken over through carbon finance)</a:t>
            </a:r>
          </a:p>
          <a:p>
            <a:pPr marL="342900" indent="-342900"/>
            <a:endParaRPr lang="fr-FR" dirty="0"/>
          </a:p>
        </p:txBody>
      </p:sp>
      <p:pic>
        <p:nvPicPr>
          <p:cNvPr id="7" name="Image 6">
            <a:extLst>
              <a:ext uri="{FF2B5EF4-FFF2-40B4-BE49-F238E27FC236}">
                <a16:creationId xmlns:a16="http://schemas.microsoft.com/office/drawing/2014/main" id="{736E4BBA-2874-4F3C-80F6-EFFA205E5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1863" y="2031999"/>
            <a:ext cx="4289778" cy="3217333"/>
          </a:xfrm>
          <a:prstGeom prst="rect">
            <a:avLst/>
          </a:prstGeom>
        </p:spPr>
      </p:pic>
    </p:spTree>
    <p:extLst>
      <p:ext uri="{BB962C8B-B14F-4D97-AF65-F5344CB8AC3E}">
        <p14:creationId xmlns:p14="http://schemas.microsoft.com/office/powerpoint/2010/main" val="4863421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2189</Words>
  <Application>Microsoft Office PowerPoint</Application>
  <PresentationFormat>Grand écran</PresentationFormat>
  <Paragraphs>222</Paragraphs>
  <Slides>14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vt:i4>
      </vt:variant>
    </vt:vector>
  </HeadingPairs>
  <TitlesOfParts>
    <vt:vector size="22" baseType="lpstr">
      <vt:lpstr>Abadi</vt:lpstr>
      <vt:lpstr>Arial</vt:lpstr>
      <vt:lpstr>Arial Black</vt:lpstr>
      <vt:lpstr>Arial Narrow</vt:lpstr>
      <vt:lpstr>Calibri</vt:lpstr>
      <vt:lpstr>Calibri Light</vt:lpstr>
      <vt:lpstr>Times New Roman</vt:lpstr>
      <vt:lpstr>Thème Office</vt:lpstr>
      <vt:lpstr>Forest carbon markets and the issue of ‘sovereign carbon’</vt:lpstr>
      <vt:lpstr>Introduction</vt:lpstr>
      <vt:lpstr>The issue of ‘environmental integrity’</vt:lpstr>
      <vt:lpstr>Distinguishing between cap-and-trade markets and project-based mechanisms</vt:lpstr>
      <vt:lpstr>Three scenarios for projects and forest carbon credits</vt:lpstr>
      <vt:lpstr>Quotas and credits do not have the same value</vt:lpstr>
      <vt:lpstr>An initial phase of integrating forestry projects into a compliance market: the Clean Development Mechanism </vt:lpstr>
      <vt:lpstr>The REDD+ initiative </vt:lpstr>
      <vt:lpstr>REDD+ projects, private initiatives</vt:lpstr>
      <vt:lpstr>A new international ‘compliance’ market</vt:lpstr>
      <vt:lpstr>Présentation PowerPoint</vt:lpstr>
      <vt:lpstr>The expectations of developing countries</vt:lpstr>
      <vt:lpstr>Présentation PowerPoint</vt:lpstr>
      <vt:lpstr>Effects of the corresponding adjustment rule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Alain Karsenty</dc:creator>
  <cp:keywords>, docId:EF117C93A5583E9976241766FCD496D7</cp:keywords>
  <cp:lastModifiedBy>Alain Karsenty</cp:lastModifiedBy>
  <cp:revision>29</cp:revision>
  <dcterms:created xsi:type="dcterms:W3CDTF">2025-05-12T14:01:43Z</dcterms:created>
  <dcterms:modified xsi:type="dcterms:W3CDTF">2026-07-17T08:46:37Z</dcterms:modified>
</cp:coreProperties>
</file>