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64" r:id="rId4"/>
    <p:sldId id="265" r:id="rId5"/>
    <p:sldId id="259" r:id="rId6"/>
    <p:sldId id="271" r:id="rId7"/>
    <p:sldId id="273" r:id="rId8"/>
    <p:sldId id="274" r:id="rId9"/>
    <p:sldId id="278" r:id="rId10"/>
    <p:sldId id="275" r:id="rId11"/>
    <p:sldId id="276" r:id="rId12"/>
  </p:sldIdLst>
  <p:sldSz cx="12192000" cy="6858000"/>
  <p:notesSz cx="6858000" cy="9144000"/>
  <p:embeddedFontLst>
    <p:embeddedFont>
      <p:font typeface="Century Gothic" panose="020B0604020202020204" charset="0"/>
      <p:regular r:id="rId15"/>
      <p:bold r:id="rId16"/>
      <p:italic r:id="rId17"/>
      <p:boldItalic r:id="rId18"/>
    </p:embeddedFont>
    <p:embeddedFont>
      <p:font typeface="DM Sans" panose="020B0604020202020204" charset="0"/>
      <p:regular r:id="rId19"/>
      <p:bold r:id="rId20"/>
      <p:italic r:id="rId21"/>
      <p:boldItalic r:id="rId22"/>
    </p:embeddedFont>
    <p:embeddedFont>
      <p:font typeface="Merriweather" panose="020B0604020202020204" charset="0"/>
      <p:regular r:id="rId23"/>
      <p:bold r:id="rId24"/>
      <p:italic r:id="rId25"/>
      <p:boldItalic r:id="rId26"/>
    </p:embeddedFont>
    <p:embeddedFont>
      <p:font typeface="Plus Jakarta Sans SemiBold" panose="020B060402020202020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2F1A"/>
    <a:srgbClr val="B37D14"/>
    <a:srgbClr val="FCFA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12D8F9-6BFD-4719-BF98-72AAED80B16A}" v="19" dt="2026-07-17T08:50:14.516"/>
    <p1510:client id="{B7CCAEBD-2FF9-4E34-A0FD-65C99206637F}" v="19" vWet="21" dt="2026-07-17T08:31:11.545"/>
  </p1510:revLst>
</p1510:revInfo>
</file>

<file path=ppt/tableStyles.xml><?xml version="1.0" encoding="utf-8"?>
<a:tblStyleLst xmlns:a="http://schemas.openxmlformats.org/drawingml/2006/main" def="{E860DBAE-A542-4AF8-8699-8DADEA015618}">
  <a:tblStyle styleId="{E860DBAE-A542-4AF8-8699-8DADEA015618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ftab Khairdi" userId="381cdd8c-5994-4684-a64a-ebb5c23f356e" providerId="ADAL" clId="{9244C359-8EDE-4568-8DA9-6B204C0368AB}"/>
    <pc:docChg chg="undo custSel modSld">
      <pc:chgData name="Aftab Khairdi" userId="381cdd8c-5994-4684-a64a-ebb5c23f356e" providerId="ADAL" clId="{9244C359-8EDE-4568-8DA9-6B204C0368AB}" dt="2026-07-17T08:50:14.516" v="18" actId="478"/>
      <pc:docMkLst>
        <pc:docMk/>
      </pc:docMkLst>
      <pc:sldChg chg="modSp mod">
        <pc:chgData name="Aftab Khairdi" userId="381cdd8c-5994-4684-a64a-ebb5c23f356e" providerId="ADAL" clId="{9244C359-8EDE-4568-8DA9-6B204C0368AB}" dt="2026-07-17T08:33:09.498" v="4" actId="20577"/>
        <pc:sldMkLst>
          <pc:docMk/>
          <pc:sldMk cId="0" sldId="256"/>
        </pc:sldMkLst>
        <pc:spChg chg="mod">
          <ac:chgData name="Aftab Khairdi" userId="381cdd8c-5994-4684-a64a-ebb5c23f356e" providerId="ADAL" clId="{9244C359-8EDE-4568-8DA9-6B204C0368AB}" dt="2026-07-17T08:33:09.498" v="4" actId="20577"/>
          <ac:spMkLst>
            <pc:docMk/>
            <pc:sldMk cId="0" sldId="256"/>
            <ac:spMk id="7" creationId="{515CA921-A8B6-E931-9382-48870897B4B7}"/>
          </ac:spMkLst>
        </pc:spChg>
        <pc:picChg chg="mod">
          <ac:chgData name="Aftab Khairdi" userId="381cdd8c-5994-4684-a64a-ebb5c23f356e" providerId="ADAL" clId="{9244C359-8EDE-4568-8DA9-6B204C0368AB}" dt="2026-07-17T08:33:01.774" v="1" actId="1076"/>
          <ac:picMkLst>
            <pc:docMk/>
            <pc:sldMk cId="0" sldId="256"/>
            <ac:picMk id="3" creationId="{ADAC0DB4-B4E8-58D5-2EC2-1211B1817EB4}"/>
          </ac:picMkLst>
        </pc:picChg>
      </pc:sldChg>
      <pc:sldChg chg="modSp mod">
        <pc:chgData name="Aftab Khairdi" userId="381cdd8c-5994-4684-a64a-ebb5c23f356e" providerId="ADAL" clId="{9244C359-8EDE-4568-8DA9-6B204C0368AB}" dt="2026-07-17T08:33:22.514" v="5" actId="1076"/>
        <pc:sldMkLst>
          <pc:docMk/>
          <pc:sldMk cId="0" sldId="259"/>
        </pc:sldMkLst>
        <pc:spChg chg="mod">
          <ac:chgData name="Aftab Khairdi" userId="381cdd8c-5994-4684-a64a-ebb5c23f356e" providerId="ADAL" clId="{9244C359-8EDE-4568-8DA9-6B204C0368AB}" dt="2026-07-17T08:33:22.514" v="5" actId="1076"/>
          <ac:spMkLst>
            <pc:docMk/>
            <pc:sldMk cId="0" sldId="259"/>
            <ac:spMk id="138" creationId="{00000000-0000-0000-0000-000000000000}"/>
          </ac:spMkLst>
        </pc:spChg>
      </pc:sldChg>
      <pc:sldChg chg="delSp mod">
        <pc:chgData name="Aftab Khairdi" userId="381cdd8c-5994-4684-a64a-ebb5c23f356e" providerId="ADAL" clId="{9244C359-8EDE-4568-8DA9-6B204C0368AB}" dt="2026-07-17T08:50:14.516" v="18" actId="478"/>
        <pc:sldMkLst>
          <pc:docMk/>
          <pc:sldMk cId="1507731120" sldId="276"/>
        </pc:sldMkLst>
        <pc:spChg chg="del">
          <ac:chgData name="Aftab Khairdi" userId="381cdd8c-5994-4684-a64a-ebb5c23f356e" providerId="ADAL" clId="{9244C359-8EDE-4568-8DA9-6B204C0368AB}" dt="2026-07-17T08:50:11.742" v="17" actId="478"/>
          <ac:spMkLst>
            <pc:docMk/>
            <pc:sldMk cId="1507731120" sldId="276"/>
            <ac:spMk id="2" creationId="{275ED154-8BC8-EF57-F86B-F1F9FCB9315B}"/>
          </ac:spMkLst>
        </pc:spChg>
        <pc:spChg chg="del">
          <ac:chgData name="Aftab Khairdi" userId="381cdd8c-5994-4684-a64a-ebb5c23f356e" providerId="ADAL" clId="{9244C359-8EDE-4568-8DA9-6B204C0368AB}" dt="2026-07-17T08:50:14.516" v="18" actId="478"/>
          <ac:spMkLst>
            <pc:docMk/>
            <pc:sldMk cId="1507731120" sldId="276"/>
            <ac:spMk id="3" creationId="{1CA044C0-2BE2-1E9F-AB4D-F702B4B9A468}"/>
          </ac:spMkLst>
        </pc:spChg>
      </pc:sldChg>
      <pc:sldChg chg="modSp mod">
        <pc:chgData name="Aftab Khairdi" userId="381cdd8c-5994-4684-a64a-ebb5c23f356e" providerId="ADAL" clId="{9244C359-8EDE-4568-8DA9-6B204C0368AB}" dt="2026-07-17T08:43:15.624" v="16" actId="20577"/>
        <pc:sldMkLst>
          <pc:docMk/>
          <pc:sldMk cId="494624807" sldId="278"/>
        </pc:sldMkLst>
        <pc:spChg chg="mod">
          <ac:chgData name="Aftab Khairdi" userId="381cdd8c-5994-4684-a64a-ebb5c23f356e" providerId="ADAL" clId="{9244C359-8EDE-4568-8DA9-6B204C0368AB}" dt="2026-07-17T08:42:40.470" v="15" actId="20577"/>
          <ac:spMkLst>
            <pc:docMk/>
            <pc:sldMk cId="494624807" sldId="278"/>
            <ac:spMk id="11" creationId="{8FDCABAB-968F-939C-8798-8A146F05A904}"/>
          </ac:spMkLst>
        </pc:spChg>
        <pc:spChg chg="mod">
          <ac:chgData name="Aftab Khairdi" userId="381cdd8c-5994-4684-a64a-ebb5c23f356e" providerId="ADAL" clId="{9244C359-8EDE-4568-8DA9-6B204C0368AB}" dt="2026-07-17T08:43:15.624" v="16" actId="20577"/>
          <ac:spMkLst>
            <pc:docMk/>
            <pc:sldMk cId="494624807" sldId="278"/>
            <ac:spMk id="98" creationId="{2ECCFC10-ED9B-29A9-1F66-4DAF4DC7EF5D}"/>
          </ac:spMkLst>
        </pc:spChg>
      </pc:sldChg>
    </pc:docChg>
  </pc:docChgLst>
  <pc:docChgLst>
    <pc:chgData name="Aftab Khairdi" userId="381cdd8c-5994-4684-a64a-ebb5c23f356e" providerId="ADAL" clId="{9E4F1CC4-B8AF-4BAF-8AEF-C4F028FBA915}"/>
    <pc:docChg chg="modSld">
      <pc:chgData name="Aftab Khairdi" userId="381cdd8c-5994-4684-a64a-ebb5c23f356e" providerId="ADAL" clId="{9E4F1CC4-B8AF-4BAF-8AEF-C4F028FBA915}" dt="2026-07-17T08:30:17.005" v="18" actId="6559"/>
      <pc:docMkLst>
        <pc:docMk/>
      </pc:docMkLst>
      <pc:sldChg chg="modSp mod">
        <pc:chgData name="Aftab Khairdi" userId="381cdd8c-5994-4684-a64a-ebb5c23f356e" providerId="ADAL" clId="{9E4F1CC4-B8AF-4BAF-8AEF-C4F028FBA915}" dt="2026-07-17T08:30:17.005" v="18" actId="6559"/>
        <pc:sldMkLst>
          <pc:docMk/>
          <pc:sldMk cId="0" sldId="256"/>
        </pc:sldMkLst>
        <pc:spChg chg="mod">
          <ac:chgData name="Aftab Khairdi" userId="381cdd8c-5994-4684-a64a-ebb5c23f356e" providerId="ADAL" clId="{9E4F1CC4-B8AF-4BAF-8AEF-C4F028FBA915}" dt="2026-07-17T08:30:17.005" v="18" actId="6559"/>
          <ac:spMkLst>
            <pc:docMk/>
            <pc:sldMk cId="0" sldId="256"/>
            <ac:spMk id="7" creationId="{515CA921-A8B6-E931-9382-48870897B4B7}"/>
          </ac:spMkLst>
        </pc:spChg>
      </pc:sldChg>
      <pc:sldChg chg="modSp mod">
        <pc:chgData name="Aftab Khairdi" userId="381cdd8c-5994-4684-a64a-ebb5c23f356e" providerId="ADAL" clId="{9E4F1CC4-B8AF-4BAF-8AEF-C4F028FBA915}" dt="2026-07-17T08:28:41.388" v="8" actId="6559"/>
        <pc:sldMkLst>
          <pc:docMk/>
          <pc:sldMk cId="0" sldId="257"/>
        </pc:sldMkLst>
        <pc:spChg chg="mod">
          <ac:chgData name="Aftab Khairdi" userId="381cdd8c-5994-4684-a64a-ebb5c23f356e" providerId="ADAL" clId="{9E4F1CC4-B8AF-4BAF-8AEF-C4F028FBA915}" dt="2026-07-17T08:28:32.620" v="6" actId="108"/>
          <ac:spMkLst>
            <pc:docMk/>
            <pc:sldMk cId="0" sldId="257"/>
            <ac:spMk id="7" creationId="{B99F2A8C-A05C-5EEE-8685-55328EC16756}"/>
          </ac:spMkLst>
        </pc:spChg>
        <pc:spChg chg="mod">
          <ac:chgData name="Aftab Khairdi" userId="381cdd8c-5994-4684-a64a-ebb5c23f356e" providerId="ADAL" clId="{9E4F1CC4-B8AF-4BAF-8AEF-C4F028FBA915}" dt="2026-07-17T08:28:41.388" v="8" actId="6559"/>
          <ac:spMkLst>
            <pc:docMk/>
            <pc:sldMk cId="0" sldId="257"/>
            <ac:spMk id="11" creationId="{287D9F45-CE19-59D3-BE44-5D0F25B603F0}"/>
          </ac:spMkLst>
        </pc:spChg>
        <pc:spChg chg="mod">
          <ac:chgData name="Aftab Khairdi" userId="381cdd8c-5994-4684-a64a-ebb5c23f356e" providerId="ADAL" clId="{9E4F1CC4-B8AF-4BAF-8AEF-C4F028FBA915}" dt="2026-07-17T08:28:29.301" v="5" actId="6559"/>
          <ac:spMkLst>
            <pc:docMk/>
            <pc:sldMk cId="0" sldId="257"/>
            <ac:spMk id="95" creationId="{00000000-0000-0000-0000-000000000000}"/>
          </ac:spMkLst>
        </pc:spChg>
        <pc:spChg chg="mod">
          <ac:chgData name="Aftab Khairdi" userId="381cdd8c-5994-4684-a64a-ebb5c23f356e" providerId="ADAL" clId="{9E4F1CC4-B8AF-4BAF-8AEF-C4F028FBA915}" dt="2026-07-17T08:28:36.251" v="7" actId="108"/>
          <ac:spMkLst>
            <pc:docMk/>
            <pc:sldMk cId="0" sldId="257"/>
            <ac:spMk id="97" creationId="{00000000-0000-0000-0000-000000000000}"/>
          </ac:spMkLst>
        </pc:spChg>
      </pc:sldChg>
      <pc:sldChg chg="modSp mod">
        <pc:chgData name="Aftab Khairdi" userId="381cdd8c-5994-4684-a64a-ebb5c23f356e" providerId="ADAL" clId="{9E4F1CC4-B8AF-4BAF-8AEF-C4F028FBA915}" dt="2026-07-17T08:28:57.435" v="10" actId="6559"/>
        <pc:sldMkLst>
          <pc:docMk/>
          <pc:sldMk cId="0" sldId="259"/>
        </pc:sldMkLst>
        <pc:spChg chg="mod">
          <ac:chgData name="Aftab Khairdi" userId="381cdd8c-5994-4684-a64a-ebb5c23f356e" providerId="ADAL" clId="{9E4F1CC4-B8AF-4BAF-8AEF-C4F028FBA915}" dt="2026-07-17T08:28:51.403" v="9" actId="6559"/>
          <ac:spMkLst>
            <pc:docMk/>
            <pc:sldMk cId="0" sldId="259"/>
            <ac:spMk id="137" creationId="{00000000-0000-0000-0000-000000000000}"/>
          </ac:spMkLst>
        </pc:spChg>
        <pc:spChg chg="mod">
          <ac:chgData name="Aftab Khairdi" userId="381cdd8c-5994-4684-a64a-ebb5c23f356e" providerId="ADAL" clId="{9E4F1CC4-B8AF-4BAF-8AEF-C4F028FBA915}" dt="2026-07-17T08:28:57.435" v="10" actId="6559"/>
          <ac:spMkLst>
            <pc:docMk/>
            <pc:sldMk cId="0" sldId="259"/>
            <ac:spMk id="138" creationId="{00000000-0000-0000-0000-000000000000}"/>
          </ac:spMkLst>
        </pc:spChg>
      </pc:sldChg>
      <pc:sldChg chg="modSp mod">
        <pc:chgData name="Aftab Khairdi" userId="381cdd8c-5994-4684-a64a-ebb5c23f356e" providerId="ADAL" clId="{9E4F1CC4-B8AF-4BAF-8AEF-C4F028FBA915}" dt="2026-07-17T08:28:20.287" v="4" actId="108"/>
        <pc:sldMkLst>
          <pc:docMk/>
          <pc:sldMk cId="3143277160" sldId="264"/>
        </pc:sldMkLst>
        <pc:spChg chg="mod">
          <ac:chgData name="Aftab Khairdi" userId="381cdd8c-5994-4684-a64a-ebb5c23f356e" providerId="ADAL" clId="{9E4F1CC4-B8AF-4BAF-8AEF-C4F028FBA915}" dt="2026-07-17T08:28:14.084" v="2" actId="108"/>
          <ac:spMkLst>
            <pc:docMk/>
            <pc:sldMk cId="3143277160" sldId="264"/>
            <ac:spMk id="229" creationId="{00000000-0000-0000-0000-000000000000}"/>
          </ac:spMkLst>
        </pc:spChg>
        <pc:spChg chg="mod">
          <ac:chgData name="Aftab Khairdi" userId="381cdd8c-5994-4684-a64a-ebb5c23f356e" providerId="ADAL" clId="{9E4F1CC4-B8AF-4BAF-8AEF-C4F028FBA915}" dt="2026-07-17T08:28:09.083" v="1" actId="6559"/>
          <ac:spMkLst>
            <pc:docMk/>
            <pc:sldMk cId="3143277160" sldId="264"/>
            <ac:spMk id="231" creationId="{00000000-0000-0000-0000-000000000000}"/>
          </ac:spMkLst>
        </pc:spChg>
        <pc:spChg chg="mod">
          <ac:chgData name="Aftab Khairdi" userId="381cdd8c-5994-4684-a64a-ebb5c23f356e" providerId="ADAL" clId="{9E4F1CC4-B8AF-4BAF-8AEF-C4F028FBA915}" dt="2026-07-17T08:28:17.401" v="3" actId="108"/>
          <ac:spMkLst>
            <pc:docMk/>
            <pc:sldMk cId="3143277160" sldId="264"/>
            <ac:spMk id="233" creationId="{00000000-0000-0000-0000-000000000000}"/>
          </ac:spMkLst>
        </pc:spChg>
        <pc:spChg chg="mod">
          <ac:chgData name="Aftab Khairdi" userId="381cdd8c-5994-4684-a64a-ebb5c23f356e" providerId="ADAL" clId="{9E4F1CC4-B8AF-4BAF-8AEF-C4F028FBA915}" dt="2026-07-17T08:28:20.287" v="4" actId="108"/>
          <ac:spMkLst>
            <pc:docMk/>
            <pc:sldMk cId="3143277160" sldId="264"/>
            <ac:spMk id="235" creationId="{00000000-0000-0000-0000-000000000000}"/>
          </ac:spMkLst>
        </pc:spChg>
      </pc:sldChg>
      <pc:sldChg chg="modSp mod">
        <pc:chgData name="Aftab Khairdi" userId="381cdd8c-5994-4684-a64a-ebb5c23f356e" providerId="ADAL" clId="{9E4F1CC4-B8AF-4BAF-8AEF-C4F028FBA915}" dt="2026-07-17T08:27:47.923" v="0" actId="6559"/>
        <pc:sldMkLst>
          <pc:docMk/>
          <pc:sldMk cId="364348681" sldId="265"/>
        </pc:sldMkLst>
        <pc:spChg chg="mod">
          <ac:chgData name="Aftab Khairdi" userId="381cdd8c-5994-4684-a64a-ebb5c23f356e" providerId="ADAL" clId="{9E4F1CC4-B8AF-4BAF-8AEF-C4F028FBA915}" dt="2026-07-17T08:27:47.923" v="0" actId="6559"/>
          <ac:spMkLst>
            <pc:docMk/>
            <pc:sldMk cId="364348681" sldId="265"/>
            <ac:spMk id="250" creationId="{00000000-0000-0000-0000-000000000000}"/>
          </ac:spMkLst>
        </pc:spChg>
      </pc:sldChg>
      <pc:sldChg chg="modSp mod">
        <pc:chgData name="Aftab Khairdi" userId="381cdd8c-5994-4684-a64a-ebb5c23f356e" providerId="ADAL" clId="{9E4F1CC4-B8AF-4BAF-8AEF-C4F028FBA915}" dt="2026-07-17T08:30:01.379" v="17" actId="6559"/>
        <pc:sldMkLst>
          <pc:docMk/>
          <pc:sldMk cId="1485732353" sldId="271"/>
        </pc:sldMkLst>
        <pc:spChg chg="mod">
          <ac:chgData name="Aftab Khairdi" userId="381cdd8c-5994-4684-a64a-ebb5c23f356e" providerId="ADAL" clId="{9E4F1CC4-B8AF-4BAF-8AEF-C4F028FBA915}" dt="2026-07-17T08:29:11.226" v="12" actId="6559"/>
          <ac:spMkLst>
            <pc:docMk/>
            <pc:sldMk cId="1485732353" sldId="271"/>
            <ac:spMk id="7" creationId="{CA151789-B577-1D23-67D6-754513ACCA50}"/>
          </ac:spMkLst>
        </pc:spChg>
        <pc:spChg chg="mod">
          <ac:chgData name="Aftab Khairdi" userId="381cdd8c-5994-4684-a64a-ebb5c23f356e" providerId="ADAL" clId="{9E4F1CC4-B8AF-4BAF-8AEF-C4F028FBA915}" dt="2026-07-17T08:29:11.226" v="12" actId="6559"/>
          <ac:spMkLst>
            <pc:docMk/>
            <pc:sldMk cId="1485732353" sldId="271"/>
            <ac:spMk id="11" creationId="{1FD6E0B3-A104-16E3-A6DE-344FFC878665}"/>
          </ac:spMkLst>
        </pc:spChg>
        <pc:spChg chg="mod">
          <ac:chgData name="Aftab Khairdi" userId="381cdd8c-5994-4684-a64a-ebb5c23f356e" providerId="ADAL" clId="{9E4F1CC4-B8AF-4BAF-8AEF-C4F028FBA915}" dt="2026-07-17T08:29:04.547" v="11" actId="6559"/>
          <ac:spMkLst>
            <pc:docMk/>
            <pc:sldMk cId="1485732353" sldId="271"/>
            <ac:spMk id="95" creationId="{67C51A34-42B7-3FFC-2A5A-3048B2E121F1}"/>
          </ac:spMkLst>
        </pc:spChg>
        <pc:spChg chg="mod">
          <ac:chgData name="Aftab Khairdi" userId="381cdd8c-5994-4684-a64a-ebb5c23f356e" providerId="ADAL" clId="{9E4F1CC4-B8AF-4BAF-8AEF-C4F028FBA915}" dt="2026-07-17T08:29:11.226" v="12" actId="6559"/>
          <ac:spMkLst>
            <pc:docMk/>
            <pc:sldMk cId="1485732353" sldId="271"/>
            <ac:spMk id="97" creationId="{797EE645-D05F-63F1-5870-589EF1BB1062}"/>
          </ac:spMkLst>
        </pc:spChg>
        <pc:spChg chg="mod">
          <ac:chgData name="Aftab Khairdi" userId="381cdd8c-5994-4684-a64a-ebb5c23f356e" providerId="ADAL" clId="{9E4F1CC4-B8AF-4BAF-8AEF-C4F028FBA915}" dt="2026-07-17T08:30:01.379" v="17" actId="6559"/>
          <ac:spMkLst>
            <pc:docMk/>
            <pc:sldMk cId="1485732353" sldId="271"/>
            <ac:spMk id="107" creationId="{99BBF46D-67FC-6C1A-5C54-14D070800B4C}"/>
          </ac:spMkLst>
        </pc:spChg>
      </pc:sldChg>
      <pc:sldChg chg="modSp mod">
        <pc:chgData name="Aftab Khairdi" userId="381cdd8c-5994-4684-a64a-ebb5c23f356e" providerId="ADAL" clId="{9E4F1CC4-B8AF-4BAF-8AEF-C4F028FBA915}" dt="2026-07-17T08:29:21.885" v="13" actId="6559"/>
        <pc:sldMkLst>
          <pc:docMk/>
          <pc:sldMk cId="1537665976" sldId="273"/>
        </pc:sldMkLst>
        <pc:spChg chg="mod">
          <ac:chgData name="Aftab Khairdi" userId="381cdd8c-5994-4684-a64a-ebb5c23f356e" providerId="ADAL" clId="{9E4F1CC4-B8AF-4BAF-8AEF-C4F028FBA915}" dt="2026-07-17T08:29:21.885" v="13" actId="6559"/>
          <ac:spMkLst>
            <pc:docMk/>
            <pc:sldMk cId="1537665976" sldId="273"/>
            <ac:spMk id="7" creationId="{8D1194B9-125E-E087-3BB9-F7B5BB34EC54}"/>
          </ac:spMkLst>
        </pc:spChg>
        <pc:spChg chg="mod">
          <ac:chgData name="Aftab Khairdi" userId="381cdd8c-5994-4684-a64a-ebb5c23f356e" providerId="ADAL" clId="{9E4F1CC4-B8AF-4BAF-8AEF-C4F028FBA915}" dt="2026-07-17T08:29:21.885" v="13" actId="6559"/>
          <ac:spMkLst>
            <pc:docMk/>
            <pc:sldMk cId="1537665976" sldId="273"/>
            <ac:spMk id="11" creationId="{3B08F5DD-E1DB-03F0-51FD-399449C4966B}"/>
          </ac:spMkLst>
        </pc:spChg>
        <pc:spChg chg="mod">
          <ac:chgData name="Aftab Khairdi" userId="381cdd8c-5994-4684-a64a-ebb5c23f356e" providerId="ADAL" clId="{9E4F1CC4-B8AF-4BAF-8AEF-C4F028FBA915}" dt="2026-07-17T08:29:21.885" v="13" actId="6559"/>
          <ac:spMkLst>
            <pc:docMk/>
            <pc:sldMk cId="1537665976" sldId="273"/>
            <ac:spMk id="95" creationId="{11641474-5439-6E02-8808-B8B964DA247D}"/>
          </ac:spMkLst>
        </pc:spChg>
        <pc:spChg chg="mod">
          <ac:chgData name="Aftab Khairdi" userId="381cdd8c-5994-4684-a64a-ebb5c23f356e" providerId="ADAL" clId="{9E4F1CC4-B8AF-4BAF-8AEF-C4F028FBA915}" dt="2026-07-17T08:29:21.885" v="13" actId="6559"/>
          <ac:spMkLst>
            <pc:docMk/>
            <pc:sldMk cId="1537665976" sldId="273"/>
            <ac:spMk id="97" creationId="{3B5F5A73-1BED-C26C-6607-A7BE69F00C5D}"/>
          </ac:spMkLst>
        </pc:spChg>
      </pc:sldChg>
      <pc:sldChg chg="modSp mod">
        <pc:chgData name="Aftab Khairdi" userId="381cdd8c-5994-4684-a64a-ebb5c23f356e" providerId="ADAL" clId="{9E4F1CC4-B8AF-4BAF-8AEF-C4F028FBA915}" dt="2026-07-17T08:29:35.960" v="14" actId="6559"/>
        <pc:sldMkLst>
          <pc:docMk/>
          <pc:sldMk cId="1723171243" sldId="274"/>
        </pc:sldMkLst>
        <pc:spChg chg="mod">
          <ac:chgData name="Aftab Khairdi" userId="381cdd8c-5994-4684-a64a-ebb5c23f356e" providerId="ADAL" clId="{9E4F1CC4-B8AF-4BAF-8AEF-C4F028FBA915}" dt="2026-07-17T08:29:35.960" v="14" actId="6559"/>
          <ac:spMkLst>
            <pc:docMk/>
            <pc:sldMk cId="1723171243" sldId="274"/>
            <ac:spMk id="7" creationId="{27F0462F-BEFC-C75D-9475-A1760D126C57}"/>
          </ac:spMkLst>
        </pc:spChg>
        <pc:spChg chg="mod">
          <ac:chgData name="Aftab Khairdi" userId="381cdd8c-5994-4684-a64a-ebb5c23f356e" providerId="ADAL" clId="{9E4F1CC4-B8AF-4BAF-8AEF-C4F028FBA915}" dt="2026-07-17T08:29:35.960" v="14" actId="6559"/>
          <ac:spMkLst>
            <pc:docMk/>
            <pc:sldMk cId="1723171243" sldId="274"/>
            <ac:spMk id="11" creationId="{CD768FBC-FAE0-28DB-878F-A4793A13C442}"/>
          </ac:spMkLst>
        </pc:spChg>
        <pc:spChg chg="mod">
          <ac:chgData name="Aftab Khairdi" userId="381cdd8c-5994-4684-a64a-ebb5c23f356e" providerId="ADAL" clId="{9E4F1CC4-B8AF-4BAF-8AEF-C4F028FBA915}" dt="2026-07-17T08:29:35.960" v="14" actId="6559"/>
          <ac:spMkLst>
            <pc:docMk/>
            <pc:sldMk cId="1723171243" sldId="274"/>
            <ac:spMk id="95" creationId="{831EBD36-2153-E806-2993-26EB41794008}"/>
          </ac:spMkLst>
        </pc:spChg>
        <pc:spChg chg="mod">
          <ac:chgData name="Aftab Khairdi" userId="381cdd8c-5994-4684-a64a-ebb5c23f356e" providerId="ADAL" clId="{9E4F1CC4-B8AF-4BAF-8AEF-C4F028FBA915}" dt="2026-07-17T08:29:35.960" v="14" actId="6559"/>
          <ac:spMkLst>
            <pc:docMk/>
            <pc:sldMk cId="1723171243" sldId="274"/>
            <ac:spMk id="97" creationId="{AE34831E-85BB-8964-BD1E-B3F6D12C48B7}"/>
          </ac:spMkLst>
        </pc:spChg>
      </pc:sldChg>
      <pc:sldChg chg="modSp mod">
        <pc:chgData name="Aftab Khairdi" userId="381cdd8c-5994-4684-a64a-ebb5c23f356e" providerId="ADAL" clId="{9E4F1CC4-B8AF-4BAF-8AEF-C4F028FBA915}" dt="2026-07-17T08:29:51.102" v="16" actId="6559"/>
        <pc:sldMkLst>
          <pc:docMk/>
          <pc:sldMk cId="798631914" sldId="275"/>
        </pc:sldMkLst>
        <pc:spChg chg="mod">
          <ac:chgData name="Aftab Khairdi" userId="381cdd8c-5994-4684-a64a-ebb5c23f356e" providerId="ADAL" clId="{9E4F1CC4-B8AF-4BAF-8AEF-C4F028FBA915}" dt="2026-07-17T08:29:51.102" v="16" actId="6559"/>
          <ac:spMkLst>
            <pc:docMk/>
            <pc:sldMk cId="798631914" sldId="275"/>
            <ac:spMk id="4" creationId="{46A02F3C-EE81-737F-B0ED-E11B07C01CAA}"/>
          </ac:spMkLst>
        </pc:spChg>
      </pc:sldChg>
      <pc:sldChg chg="modSp mod">
        <pc:chgData name="Aftab Khairdi" userId="381cdd8c-5994-4684-a64a-ebb5c23f356e" providerId="ADAL" clId="{9E4F1CC4-B8AF-4BAF-8AEF-C4F028FBA915}" dt="2026-07-17T08:29:46.466" v="15" actId="6559"/>
        <pc:sldMkLst>
          <pc:docMk/>
          <pc:sldMk cId="494624807" sldId="278"/>
        </pc:sldMkLst>
        <pc:spChg chg="mod">
          <ac:chgData name="Aftab Khairdi" userId="381cdd8c-5994-4684-a64a-ebb5c23f356e" providerId="ADAL" clId="{9E4F1CC4-B8AF-4BAF-8AEF-C4F028FBA915}" dt="2026-07-17T08:29:46.466" v="15" actId="6559"/>
          <ac:spMkLst>
            <pc:docMk/>
            <pc:sldMk cId="494624807" sldId="278"/>
            <ac:spMk id="7" creationId="{74324FC1-FBE7-2242-4320-D90415BC9914}"/>
          </ac:spMkLst>
        </pc:spChg>
        <pc:spChg chg="mod">
          <ac:chgData name="Aftab Khairdi" userId="381cdd8c-5994-4684-a64a-ebb5c23f356e" providerId="ADAL" clId="{9E4F1CC4-B8AF-4BAF-8AEF-C4F028FBA915}" dt="2026-07-17T08:29:46.466" v="15" actId="6559"/>
          <ac:spMkLst>
            <pc:docMk/>
            <pc:sldMk cId="494624807" sldId="278"/>
            <ac:spMk id="11" creationId="{8FDCABAB-968F-939C-8798-8A146F05A904}"/>
          </ac:spMkLst>
        </pc:spChg>
        <pc:spChg chg="mod">
          <ac:chgData name="Aftab Khairdi" userId="381cdd8c-5994-4684-a64a-ebb5c23f356e" providerId="ADAL" clId="{9E4F1CC4-B8AF-4BAF-8AEF-C4F028FBA915}" dt="2026-07-17T08:29:46.466" v="15" actId="6559"/>
          <ac:spMkLst>
            <pc:docMk/>
            <pc:sldMk cId="494624807" sldId="278"/>
            <ac:spMk id="95" creationId="{4250080B-3BAA-6CC4-DA8D-43EF2F0FD878}"/>
          </ac:spMkLst>
        </pc:spChg>
        <pc:spChg chg="mod">
          <ac:chgData name="Aftab Khairdi" userId="381cdd8c-5994-4684-a64a-ebb5c23f356e" providerId="ADAL" clId="{9E4F1CC4-B8AF-4BAF-8AEF-C4F028FBA915}" dt="2026-07-17T08:29:46.466" v="15" actId="6559"/>
          <ac:spMkLst>
            <pc:docMk/>
            <pc:sldMk cId="494624807" sldId="278"/>
            <ac:spMk id="97" creationId="{8135E9D0-CBBF-022D-D550-2574D2A92E1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0F6D76-778B-2053-8270-8AD73B121D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094D46-BA06-DDC4-6799-B247F96DA69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03886-C9BF-44A7-84A7-E84AC5EE3F9F}" type="datetimeFigureOut">
              <a:rPr lang="en-IN" smtClean="0"/>
              <a:t>17-07-2026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EE4F7F-9179-DA23-9E4D-2C5D2EB8C54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/>
              <a:t>Agri-PDB Carbon Credit Webinar II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816FC6-C6D9-F13D-97F2-0DB1EB6755B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F1C8B-7C24-4E2D-AE71-3ED2E9A66A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5434102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hd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2289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57653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>
          <a:extLst>
            <a:ext uri="{FF2B5EF4-FFF2-40B4-BE49-F238E27FC236}">
              <a16:creationId xmlns:a16="http://schemas.microsoft.com/office/drawing/2014/main" id="{257B1B63-1D40-4C4C-58A6-6FDB7F68A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>
            <a:extLst>
              <a:ext uri="{FF2B5EF4-FFF2-40B4-BE49-F238E27FC236}">
                <a16:creationId xmlns:a16="http://schemas.microsoft.com/office/drawing/2014/main" id="{310C5721-9FC0-8190-E47F-47F603C4361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>
            <a:extLst>
              <a:ext uri="{FF2B5EF4-FFF2-40B4-BE49-F238E27FC236}">
                <a16:creationId xmlns:a16="http://schemas.microsoft.com/office/drawing/2014/main" id="{F0145D25-CE48-9C43-72CE-3EE8EF01D01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94251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>
          <a:extLst>
            <a:ext uri="{FF2B5EF4-FFF2-40B4-BE49-F238E27FC236}">
              <a16:creationId xmlns:a16="http://schemas.microsoft.com/office/drawing/2014/main" id="{91CE24A5-F7BD-D14E-0EA7-F6AE23121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>
            <a:extLst>
              <a:ext uri="{FF2B5EF4-FFF2-40B4-BE49-F238E27FC236}">
                <a16:creationId xmlns:a16="http://schemas.microsoft.com/office/drawing/2014/main" id="{507965EE-D8BD-E17D-56DC-C422DFBC7F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>
            <a:extLst>
              <a:ext uri="{FF2B5EF4-FFF2-40B4-BE49-F238E27FC236}">
                <a16:creationId xmlns:a16="http://schemas.microsoft.com/office/drawing/2014/main" id="{F9156F95-AAD7-0769-F0BC-729D6D1B400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96938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>
          <a:extLst>
            <a:ext uri="{FF2B5EF4-FFF2-40B4-BE49-F238E27FC236}">
              <a16:creationId xmlns:a16="http://schemas.microsoft.com/office/drawing/2014/main" id="{8C5C4DFD-C985-95C5-7793-E49660DDB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>
            <a:extLst>
              <a:ext uri="{FF2B5EF4-FFF2-40B4-BE49-F238E27FC236}">
                <a16:creationId xmlns:a16="http://schemas.microsoft.com/office/drawing/2014/main" id="{D50CC784-0536-D7C9-5993-FD78F67DB9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>
            <a:extLst>
              <a:ext uri="{FF2B5EF4-FFF2-40B4-BE49-F238E27FC236}">
                <a16:creationId xmlns:a16="http://schemas.microsoft.com/office/drawing/2014/main" id="{6DC95852-0EA4-35D9-1A75-578306A6FB3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829635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>
          <a:extLst>
            <a:ext uri="{FF2B5EF4-FFF2-40B4-BE49-F238E27FC236}">
              <a16:creationId xmlns:a16="http://schemas.microsoft.com/office/drawing/2014/main" id="{C1F75D16-0213-0C88-7324-F91D2AA54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>
            <a:extLst>
              <a:ext uri="{FF2B5EF4-FFF2-40B4-BE49-F238E27FC236}">
                <a16:creationId xmlns:a16="http://schemas.microsoft.com/office/drawing/2014/main" id="{1D8B4FD4-3698-E8D6-2CFF-05D23AAB872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>
            <a:extLst>
              <a:ext uri="{FF2B5EF4-FFF2-40B4-BE49-F238E27FC236}">
                <a16:creationId xmlns:a16="http://schemas.microsoft.com/office/drawing/2014/main" id="{5795005A-BE6A-C6E6-85FA-E236D2CD6EE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53656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IN"/>
              <a:t>Agri-PDB Carbon Credit Webinar</a:t>
            </a: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IN"/>
              <a:t>Agri-PDB Carbon Credit Webinar</a:t>
            </a:r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IN"/>
              <a:t>Agri-PDB Carbon Credit Webinar</a:t>
            </a:r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IN"/>
              <a:t>Agri-PDB Carbon Credit Webinar</a:t>
            </a:r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IN"/>
              <a:t>Agri-PDB Carbon Credit Webinar</a:t>
            </a:r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IN"/>
              <a:t>Agri-PDB Carbon Credit Webinar</a:t>
            </a:r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IN"/>
              <a:t>Agri-PDB Carbon Credit Webinar</a:t>
            </a:r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IN"/>
              <a:t>Agri-PDB Carbon Credit Webinar</a:t>
            </a:r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IN"/>
              <a:t>Agri-PDB Carbon Credit Webinar</a:t>
            </a:r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IN"/>
              <a:t>Agri-PDB Carbon Credit Webinar</a:t>
            </a:r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IN"/>
              <a:t>Agri-PDB Carbon Credit Webinar</a:t>
            </a:r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F1A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IN"/>
              <a:t>Agri-PDB Carbon Credit Webinar</a:t>
            </a:r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908112" y="2483328"/>
            <a:ext cx="10375774" cy="720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 b="1" i="0" u="none" strike="noStrike" cap="none">
                <a:solidFill>
                  <a:srgbClr val="142F21"/>
                </a:solidFill>
                <a:latin typeface="Merriweather"/>
                <a:ea typeface="Merriweather"/>
                <a:cs typeface="Merriweather"/>
                <a:sym typeface="Merriweather"/>
              </a:rPr>
              <a:t>Hands-On Project </a:t>
            </a:r>
            <a:r>
              <a:rPr lang="en-US" sz="3900" b="1" i="0" u="none" strike="noStrike" cap="none">
                <a:solidFill>
                  <a:srgbClr val="2E6F40"/>
                </a:solidFill>
                <a:latin typeface="Merriweather"/>
                <a:ea typeface="Merriweather"/>
                <a:cs typeface="Merriweather"/>
                <a:sym typeface="Merriweather"/>
              </a:rPr>
              <a:t>Design Experience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2243137" y="3297435"/>
            <a:ext cx="770572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718076"/>
                </a:solidFill>
                <a:latin typeface="DM Sans"/>
                <a:ea typeface="DM Sans"/>
                <a:cs typeface="DM Sans"/>
                <a:sym typeface="DM Sans"/>
              </a:rPr>
              <a:t>Operational Setup, Challenges, and Lessons Learned in Agri-Carbon Markets</a:t>
            </a:r>
            <a:endParaRPr/>
          </a:p>
        </p:txBody>
      </p:sp>
      <p:pic>
        <p:nvPicPr>
          <p:cNvPr id="87" name="Google Shape;87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66950" y="3983235"/>
            <a:ext cx="7658100" cy="40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84;p13" descr="image.png">
            <a:extLst>
              <a:ext uri="{FF2B5EF4-FFF2-40B4-BE49-F238E27FC236}">
                <a16:creationId xmlns:a16="http://schemas.microsoft.com/office/drawing/2014/main" id="{ADAC0DB4-B4E8-58D5-2EC2-1211B1817EB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86;p13">
            <a:extLst>
              <a:ext uri="{FF2B5EF4-FFF2-40B4-BE49-F238E27FC236}">
                <a16:creationId xmlns:a16="http://schemas.microsoft.com/office/drawing/2014/main" id="{515CA921-A8B6-E931-9382-48870897B4B7}"/>
              </a:ext>
            </a:extLst>
          </p:cNvPr>
          <p:cNvSpPr txBox="1"/>
          <p:nvPr/>
        </p:nvSpPr>
        <p:spPr>
          <a:xfrm>
            <a:off x="638555" y="2222459"/>
            <a:ext cx="10914888" cy="2229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 b="1" i="0" u="none" strike="noStrike" cap="none" spc="300">
                <a:solidFill>
                  <a:srgbClr val="F4F6F1"/>
                </a:solidFill>
                <a:latin typeface="Merriweather"/>
                <a:ea typeface="Merriweather"/>
                <a:cs typeface="Merriweather"/>
                <a:sym typeface="Merriweather"/>
              </a:rPr>
              <a:t>PDB Perspective – Implementation at Project-Level for </a:t>
            </a: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 b="1" i="0" u="none" strike="noStrike" cap="none" spc="300">
                <a:solidFill>
                  <a:srgbClr val="B37D14"/>
                </a:solidFill>
                <a:latin typeface="Merriweather"/>
                <a:ea typeface="Merriweather"/>
                <a:cs typeface="Merriweather"/>
                <a:sym typeface="Merriweather"/>
              </a:rPr>
              <a:t>Carbon Projects</a:t>
            </a:r>
            <a:endParaRPr lang="en-US" spc="300"/>
          </a:p>
        </p:txBody>
      </p:sp>
      <p:sp>
        <p:nvSpPr>
          <p:cNvPr id="9" name="Google Shape;87;p13">
            <a:extLst>
              <a:ext uri="{FF2B5EF4-FFF2-40B4-BE49-F238E27FC236}">
                <a16:creationId xmlns:a16="http://schemas.microsoft.com/office/drawing/2014/main" id="{C1FCB9E6-2363-78F1-74AE-AF3FDE14D740}"/>
              </a:ext>
            </a:extLst>
          </p:cNvPr>
          <p:cNvSpPr txBox="1"/>
          <p:nvPr/>
        </p:nvSpPr>
        <p:spPr>
          <a:xfrm>
            <a:off x="870204" y="4708353"/>
            <a:ext cx="838200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D1DDD4"/>
                </a:solidFill>
                <a:latin typeface="Century Gothic" panose="020B0502020202020204" pitchFamily="34" charset="0"/>
                <a:ea typeface="Plus Jakarta Sans"/>
                <a:cs typeface="Plus Jakarta Sans"/>
                <a:sym typeface="Plus Jakarta Sans"/>
              </a:rPr>
              <a:t>A cross-project operations synthesis exploring the technical architectures, key operational realities, and core commonalities across </a:t>
            </a:r>
            <a:r>
              <a:rPr lang="en-US" sz="1500" b="0" i="0" u="none" strike="noStrike" cap="none" err="1">
                <a:solidFill>
                  <a:srgbClr val="D1DDD4"/>
                </a:solidFill>
                <a:latin typeface="Century Gothic" panose="020B0502020202020204" pitchFamily="34" charset="0"/>
                <a:ea typeface="Plus Jakarta Sans"/>
                <a:cs typeface="Plus Jakarta Sans"/>
                <a:sym typeface="Plus Jakarta Sans"/>
              </a:rPr>
              <a:t>NbS</a:t>
            </a:r>
            <a:r>
              <a:rPr lang="en-US" sz="1500" b="0" i="0" u="none" strike="noStrike" cap="none">
                <a:solidFill>
                  <a:srgbClr val="D1DDD4"/>
                </a:solidFill>
                <a:latin typeface="Century Gothic" panose="020B0502020202020204" pitchFamily="34" charset="0"/>
                <a:ea typeface="Plus Jakarta Sans"/>
                <a:cs typeface="Plus Jakarta Sans"/>
                <a:sym typeface="Plus Jakarta Sans"/>
              </a:rPr>
              <a:t> and Biochar pathways.</a:t>
            </a:r>
          </a:p>
        </p:txBody>
      </p:sp>
      <p:sp>
        <p:nvSpPr>
          <p:cNvPr id="11" name="Google Shape;88;p13">
            <a:extLst>
              <a:ext uri="{FF2B5EF4-FFF2-40B4-BE49-F238E27FC236}">
                <a16:creationId xmlns:a16="http://schemas.microsoft.com/office/drawing/2014/main" id="{1E440BE0-CBE4-1263-E0DE-C2507EDEF471}"/>
              </a:ext>
            </a:extLst>
          </p:cNvPr>
          <p:cNvSpPr/>
          <p:nvPr/>
        </p:nvSpPr>
        <p:spPr>
          <a:xfrm>
            <a:off x="762000" y="4792890"/>
            <a:ext cx="28575" cy="609600"/>
          </a:xfrm>
          <a:prstGeom prst="rect">
            <a:avLst/>
          </a:prstGeom>
          <a:solidFill>
            <a:srgbClr val="B37D1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E12441-0892-21A3-A3F8-5EB1B19597E0}"/>
              </a:ext>
            </a:extLst>
          </p:cNvPr>
          <p:cNvSpPr txBox="1"/>
          <p:nvPr/>
        </p:nvSpPr>
        <p:spPr>
          <a:xfrm>
            <a:off x="3502152" y="6334780"/>
            <a:ext cx="8814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Century Gothic" panose="020B0502020202020204" pitchFamily="34" charset="0"/>
              </a:rPr>
              <a:t>Presented by: Mr. Aftab Khairdi • National Bank for Agriculture and Rural Development (NABARD)</a:t>
            </a:r>
          </a:p>
          <a:p>
            <a:endParaRPr lang="en-IN"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3BBA7-5AB5-EE46-1D75-9F7D8FDF15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2153286"/>
            <a:ext cx="7772400" cy="1470025"/>
          </a:xfrm>
        </p:spPr>
        <p:txBody>
          <a:bodyPr/>
          <a:lstStyle/>
          <a:p>
            <a:pPr>
              <a:buClr>
                <a:srgbClr val="000000"/>
              </a:buClr>
            </a:pPr>
            <a:r>
              <a:rPr lang="en-IN" sz="4200" b="1">
                <a:solidFill>
                  <a:srgbClr val="B37D14"/>
                </a:solidFill>
                <a:latin typeface="Merriweather"/>
                <a:cs typeface="Arial"/>
                <a:sym typeface="Arial"/>
              </a:rPr>
              <a:t>Core Takeaway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A02F3C-EE81-737F-B0ED-E11B07C01CAA}"/>
              </a:ext>
            </a:extLst>
          </p:cNvPr>
          <p:cNvSpPr txBox="1"/>
          <p:nvPr/>
        </p:nvSpPr>
        <p:spPr>
          <a:xfrm>
            <a:off x="3014852" y="3377805"/>
            <a:ext cx="670521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>
                <a:solidFill>
                  <a:srgbClr val="F4F6F1"/>
                </a:solidFill>
                <a:latin typeface="Merriweather"/>
              </a:rPr>
              <a:t>Credible, </a:t>
            </a:r>
            <a:r>
              <a:rPr lang="en-US" sz="1600" b="1" spc="300">
                <a:solidFill>
                  <a:srgbClr val="F4F6F1"/>
                </a:solidFill>
                <a:latin typeface="Merriweather"/>
              </a:rPr>
              <a:t>high-impact</a:t>
            </a:r>
            <a:r>
              <a:rPr lang="en-US" sz="1600" b="1">
                <a:solidFill>
                  <a:srgbClr val="F4F6F1"/>
                </a:solidFill>
                <a:latin typeface="Merriweather"/>
              </a:rPr>
              <a:t> climate mitigation only succeeds when the technical rigor of global carbon standards is fully integrated with the ground-level economic realities of local communities.</a:t>
            </a:r>
          </a:p>
          <a:p>
            <a:endParaRPr lang="en-IN"/>
          </a:p>
        </p:txBody>
      </p:sp>
      <p:sp>
        <p:nvSpPr>
          <p:cNvPr id="6" name="Google Shape;136;p16">
            <a:extLst>
              <a:ext uri="{FF2B5EF4-FFF2-40B4-BE49-F238E27FC236}">
                <a16:creationId xmlns:a16="http://schemas.microsoft.com/office/drawing/2014/main" id="{E749BE46-5EAB-76EB-C2D6-FFD1BDB7DD06}"/>
              </a:ext>
            </a:extLst>
          </p:cNvPr>
          <p:cNvSpPr/>
          <p:nvPr/>
        </p:nvSpPr>
        <p:spPr>
          <a:xfrm>
            <a:off x="5524500" y="2395656"/>
            <a:ext cx="1143000" cy="3810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Picture 12" descr="￠ﾤﾨ￠ﾤﾾ￠ﾤﾬ￠ﾤﾾ￠ﾤﾰ￠ﾥﾍ￠ﾤﾡ&#10;&#10;AI-generated content may be incorrect.">
            <a:extLst>
              <a:ext uri="{FF2B5EF4-FFF2-40B4-BE49-F238E27FC236}">
                <a16:creationId xmlns:a16="http://schemas.microsoft.com/office/drawing/2014/main" id="{79F8D415-8CEC-34C1-0D6C-35B972A9C8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6689" y="423051"/>
            <a:ext cx="1627632" cy="466003"/>
          </a:xfrm>
          <a:prstGeom prst="rect">
            <a:avLst/>
          </a:prstGeom>
        </p:spPr>
      </p:pic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A9825D32-3130-9C21-428A-197CC601837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IN"/>
              <a:t>Agri-PDB Carbon Credit Webinar</a:t>
            </a:r>
          </a:p>
        </p:txBody>
      </p:sp>
      <p:sp>
        <p:nvSpPr>
          <p:cNvPr id="16" name="Footer Placeholder 13">
            <a:extLst>
              <a:ext uri="{FF2B5EF4-FFF2-40B4-BE49-F238E27FC236}">
                <a16:creationId xmlns:a16="http://schemas.microsoft.com/office/drawing/2014/main" id="{B63B3F19-B158-8223-7FA9-7CAE57594087}"/>
              </a:ext>
            </a:extLst>
          </p:cNvPr>
          <p:cNvSpPr txBox="1">
            <a:spLocks/>
          </p:cNvSpPr>
          <p:nvPr/>
        </p:nvSpPr>
        <p:spPr>
          <a:xfrm>
            <a:off x="9232392" y="6411214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IN"/>
              <a:t>Agri-PDB Carbon Credit Webinar</a:t>
            </a:r>
          </a:p>
        </p:txBody>
      </p:sp>
    </p:spTree>
    <p:extLst>
      <p:ext uri="{BB962C8B-B14F-4D97-AF65-F5344CB8AC3E}">
        <p14:creationId xmlns:p14="http://schemas.microsoft.com/office/powerpoint/2010/main" val="798631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rgbClr val="162F1A"/>
            </a:gs>
            <a:gs pos="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8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he image depicts a serene, contrasting landscape of a lush, green, wind-powered farm on one side, and a barren, rocky, solar-powered desert on the other, framed by a clear sky.&#10;&#10;AI-generated content may be incorrect.">
            <a:extLst>
              <a:ext uri="{FF2B5EF4-FFF2-40B4-BE49-F238E27FC236}">
                <a16:creationId xmlns:a16="http://schemas.microsoft.com/office/drawing/2014/main" id="{1043F8D2-BB2B-C089-39BB-E176491729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D2EDF4"/>
              </a:clrFrom>
              <a:clrTo>
                <a:srgbClr val="D2ED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19489" y="2130425"/>
            <a:ext cx="5567207" cy="36713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04CBCD9-6D93-FE8E-3310-64D2B668745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1" t="-1" r="1417" b="4034"/>
          <a:stretch>
            <a:fillRect/>
          </a:stretch>
        </p:blipFill>
        <p:spPr>
          <a:xfrm>
            <a:off x="3701295" y="246956"/>
            <a:ext cx="4620698" cy="1618488"/>
          </a:xfrm>
          <a:prstGeom prst="rect">
            <a:avLst/>
          </a:prstGeom>
        </p:spPr>
      </p:pic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6C3304FA-E8DA-E83E-C7C6-B4078CB4B671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9232392" y="6411214"/>
            <a:ext cx="2895600" cy="365125"/>
          </a:xfrm>
        </p:spPr>
        <p:txBody>
          <a:bodyPr/>
          <a:lstStyle/>
          <a:p>
            <a:r>
              <a:rPr lang="en-IN"/>
              <a:t>Agri-PDB Carbon Credit Webinar</a:t>
            </a:r>
          </a:p>
        </p:txBody>
      </p:sp>
      <p:pic>
        <p:nvPicPr>
          <p:cNvPr id="17" name="Google Shape;280;p25" descr="image.png">
            <a:extLst>
              <a:ext uri="{FF2B5EF4-FFF2-40B4-BE49-F238E27FC236}">
                <a16:creationId xmlns:a16="http://schemas.microsoft.com/office/drawing/2014/main" id="{1A326B36-ABF3-3368-5582-E99B29EF0DD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45470" y="5924550"/>
            <a:ext cx="3775329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281;p25">
            <a:extLst>
              <a:ext uri="{FF2B5EF4-FFF2-40B4-BE49-F238E27FC236}">
                <a16:creationId xmlns:a16="http://schemas.microsoft.com/office/drawing/2014/main" id="{FE22752F-7EF8-84E4-7F24-A90DFA69D91C}"/>
              </a:ext>
            </a:extLst>
          </p:cNvPr>
          <p:cNvSpPr txBox="1">
            <a:spLocks/>
          </p:cNvSpPr>
          <p:nvPr/>
        </p:nvSpPr>
        <p:spPr>
          <a:xfrm>
            <a:off x="3849053" y="6076950"/>
            <a:ext cx="219075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35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3E6845"/>
                </a:solidFill>
                <a:latin typeface="Plus Jakarta Sans SemiBold"/>
                <a:cs typeface="Plus Jakarta Sans SemiBold"/>
                <a:sym typeface="Plus Jakarta Sans SemiBold"/>
              </a:rPr>
              <a:t>dcas@nabard.org</a:t>
            </a:r>
            <a:endParaRPr lang="en-US"/>
          </a:p>
        </p:txBody>
      </p:sp>
      <p:sp>
        <p:nvSpPr>
          <p:cNvPr id="21" name="Google Shape;283;p25">
            <a:extLst>
              <a:ext uri="{FF2B5EF4-FFF2-40B4-BE49-F238E27FC236}">
                <a16:creationId xmlns:a16="http://schemas.microsoft.com/office/drawing/2014/main" id="{B31CBECA-739A-C9C6-726E-6BC8BF34E4C6}"/>
              </a:ext>
            </a:extLst>
          </p:cNvPr>
          <p:cNvSpPr txBox="1">
            <a:spLocks/>
          </p:cNvSpPr>
          <p:nvPr/>
        </p:nvSpPr>
        <p:spPr>
          <a:xfrm>
            <a:off x="6130100" y="6076950"/>
            <a:ext cx="1990725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35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3E6845"/>
                </a:solidFill>
                <a:latin typeface="Plus Jakarta Sans SemiBold"/>
                <a:cs typeface="Plus Jakarta Sans SemiBold"/>
                <a:sym typeface="Plus Jakarta Sans SemiBold"/>
              </a:rPr>
              <a:t>www.nabard.com</a:t>
            </a:r>
            <a:endParaRPr/>
          </a:p>
        </p:txBody>
      </p:sp>
      <p:pic>
        <p:nvPicPr>
          <p:cNvPr id="23" name="Google Shape;284;p25" descr="image.png">
            <a:extLst>
              <a:ext uri="{FF2B5EF4-FFF2-40B4-BE49-F238E27FC236}">
                <a16:creationId xmlns:a16="http://schemas.microsoft.com/office/drawing/2014/main" id="{4F51FEF3-E4CC-3427-5D44-145DDB248D0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78821" y="6105525"/>
            <a:ext cx="133350" cy="13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85;p25" descr="image.png">
            <a:extLst>
              <a:ext uri="{FF2B5EF4-FFF2-40B4-BE49-F238E27FC236}">
                <a16:creationId xmlns:a16="http://schemas.microsoft.com/office/drawing/2014/main" id="{71FB84DD-D832-F36C-F075-747326CFE54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68428" y="6105525"/>
            <a:ext cx="133350" cy="133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7731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1417730"/>
            <a:ext cx="5143500" cy="2203294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1417730"/>
            <a:ext cx="5143500" cy="2203294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4"/>
          <p:cNvSpPr txBox="1"/>
          <p:nvPr/>
        </p:nvSpPr>
        <p:spPr>
          <a:xfrm>
            <a:off x="1104900" y="1760630"/>
            <a:ext cx="4680585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/>
            <a:r>
              <a:rPr lang="en-IN" sz="1650" b="1" u="sng" spc="300">
                <a:solidFill>
                  <a:srgbClr val="142F21"/>
                </a:solidFill>
                <a:latin typeface="Merriweather"/>
              </a:rPr>
              <a:t>Project Design </a:t>
            </a:r>
            <a:endParaRPr sz="1650" b="1" u="sng" spc="300">
              <a:solidFill>
                <a:srgbClr val="142F21"/>
              </a:solidFill>
              <a:latin typeface="Merriweather"/>
            </a:endParaRPr>
          </a:p>
        </p:txBody>
      </p:sp>
      <p:sp>
        <p:nvSpPr>
          <p:cNvPr id="96" name="Google Shape;96;p14"/>
          <p:cNvSpPr txBox="1"/>
          <p:nvPr/>
        </p:nvSpPr>
        <p:spPr>
          <a:xfrm>
            <a:off x="1104900" y="2170205"/>
            <a:ext cx="4457700" cy="132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350">
                <a:solidFill>
                  <a:srgbClr val="2E4F3C"/>
                </a:solidFill>
                <a:latin typeface="DM Sans"/>
              </a:rPr>
              <a:t>Rigorous Baseline &amp; Additionality Setup, Leakage, Buffer</a:t>
            </a: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350">
                <a:solidFill>
                  <a:srgbClr val="2E4F3C"/>
                </a:solidFill>
                <a:latin typeface="DM Sans"/>
              </a:rPr>
              <a:t>Alignment with Methodology</a:t>
            </a: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350">
                <a:solidFill>
                  <a:srgbClr val="2E4F3C"/>
                </a:solidFill>
                <a:latin typeface="DM Sans"/>
              </a:rPr>
              <a:t>Rigid Carbon &amp; Metric Modelling</a:t>
            </a:r>
            <a:endParaRPr sz="1350">
              <a:solidFill>
                <a:srgbClr val="2E4F3C"/>
              </a:solidFill>
              <a:latin typeface="DM Sans"/>
            </a:endParaRPr>
          </a:p>
        </p:txBody>
      </p:sp>
      <p:sp>
        <p:nvSpPr>
          <p:cNvPr id="97" name="Google Shape;97;p14"/>
          <p:cNvSpPr txBox="1"/>
          <p:nvPr/>
        </p:nvSpPr>
        <p:spPr>
          <a:xfrm>
            <a:off x="6629400" y="1760630"/>
            <a:ext cx="4680585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IN" sz="1650" b="1" u="sng" spc="300">
                <a:solidFill>
                  <a:srgbClr val="142F21"/>
                </a:solidFill>
                <a:latin typeface="Merriweather"/>
              </a:rPr>
              <a:t>Operational Setup</a:t>
            </a:r>
            <a:endParaRPr sz="1650" b="1" u="sng" spc="300">
              <a:solidFill>
                <a:srgbClr val="142F21"/>
              </a:solidFill>
              <a:latin typeface="Merriweather"/>
            </a:endParaRPr>
          </a:p>
        </p:txBody>
      </p:sp>
      <p:sp>
        <p:nvSpPr>
          <p:cNvPr id="98" name="Google Shape;98;p14"/>
          <p:cNvSpPr txBox="1"/>
          <p:nvPr/>
        </p:nvSpPr>
        <p:spPr>
          <a:xfrm>
            <a:off x="6629400" y="2170205"/>
            <a:ext cx="4457700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lvl="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350">
                <a:solidFill>
                  <a:srgbClr val="2E4F3C"/>
                </a:solidFill>
                <a:latin typeface="DM Sans"/>
              </a:rPr>
              <a:t>Smallholder Farmer Aggregation</a:t>
            </a:r>
          </a:p>
          <a:p>
            <a:pPr marL="285750" lvl="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350">
                <a:solidFill>
                  <a:srgbClr val="2E4F3C"/>
                </a:solidFill>
                <a:latin typeface="DM Sans"/>
              </a:rPr>
              <a:t>Quality Data Infrastructure</a:t>
            </a:r>
          </a:p>
          <a:p>
            <a:pPr marL="285750" lvl="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350">
                <a:solidFill>
                  <a:srgbClr val="2E4F3C"/>
                </a:solidFill>
                <a:latin typeface="DM Sans"/>
              </a:rPr>
              <a:t>Auditor (VVB) Scrutiny Management</a:t>
            </a:r>
            <a:endParaRPr sz="1350">
              <a:solidFill>
                <a:srgbClr val="2E4F3C"/>
              </a:solidFill>
              <a:latin typeface="DM Sans"/>
            </a:endParaRPr>
          </a:p>
        </p:txBody>
      </p:sp>
      <p:sp>
        <p:nvSpPr>
          <p:cNvPr id="107" name="Google Shape;107;p14"/>
          <p:cNvSpPr txBox="1"/>
          <p:nvPr/>
        </p:nvSpPr>
        <p:spPr>
          <a:xfrm>
            <a:off x="952500" y="571500"/>
            <a:ext cx="11001375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B37D14"/>
                </a:solidFill>
                <a:latin typeface="Merriweather"/>
                <a:sym typeface="Merriweather"/>
              </a:rPr>
              <a:t>Setting the Foundation</a:t>
            </a:r>
            <a:endParaRPr sz="3200" b="1">
              <a:solidFill>
                <a:srgbClr val="B37D14"/>
              </a:solidFill>
              <a:latin typeface="Merriweather"/>
            </a:endParaRPr>
          </a:p>
        </p:txBody>
      </p:sp>
      <p:sp>
        <p:nvSpPr>
          <p:cNvPr id="108" name="Google Shape;108;p14"/>
          <p:cNvSpPr/>
          <p:nvPr/>
        </p:nvSpPr>
        <p:spPr>
          <a:xfrm>
            <a:off x="762000" y="571500"/>
            <a:ext cx="47625" cy="447675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Google Shape;93;p14" descr="image.png">
            <a:extLst>
              <a:ext uri="{FF2B5EF4-FFF2-40B4-BE49-F238E27FC236}">
                <a16:creationId xmlns:a16="http://schemas.microsoft.com/office/drawing/2014/main" id="{F9A1CAF6-9CD9-A749-4719-BBBCB0A3370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8952" y="3892706"/>
            <a:ext cx="5143500" cy="22032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94;p14" descr="image.png">
            <a:extLst>
              <a:ext uri="{FF2B5EF4-FFF2-40B4-BE49-F238E27FC236}">
                <a16:creationId xmlns:a16="http://schemas.microsoft.com/office/drawing/2014/main" id="{FAB4AA0B-EC35-9F8B-E8C3-49B6545A1C9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3452" y="3892706"/>
            <a:ext cx="5143500" cy="220329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95;p14">
            <a:extLst>
              <a:ext uri="{FF2B5EF4-FFF2-40B4-BE49-F238E27FC236}">
                <a16:creationId xmlns:a16="http://schemas.microsoft.com/office/drawing/2014/main" id="{B99F2A8C-A05C-5EEE-8685-55328EC16756}"/>
              </a:ext>
            </a:extLst>
          </p:cNvPr>
          <p:cNvSpPr txBox="1"/>
          <p:nvPr/>
        </p:nvSpPr>
        <p:spPr>
          <a:xfrm>
            <a:off x="1101852" y="4235606"/>
            <a:ext cx="4680585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IN" sz="1650" b="1" u="sng" spc="300">
                <a:solidFill>
                  <a:srgbClr val="142F21"/>
                </a:solidFill>
                <a:latin typeface="Merriweather"/>
              </a:rPr>
              <a:t>Critical Field Challenges</a:t>
            </a:r>
            <a:endParaRPr sz="1650" b="1" u="sng" spc="300">
              <a:solidFill>
                <a:srgbClr val="142F21"/>
              </a:solidFill>
              <a:latin typeface="Merriweather"/>
            </a:endParaRPr>
          </a:p>
        </p:txBody>
      </p:sp>
      <p:sp>
        <p:nvSpPr>
          <p:cNvPr id="9" name="Google Shape;96;p14">
            <a:extLst>
              <a:ext uri="{FF2B5EF4-FFF2-40B4-BE49-F238E27FC236}">
                <a16:creationId xmlns:a16="http://schemas.microsoft.com/office/drawing/2014/main" id="{9AA495D1-56C7-ECCA-75EA-D51D9408A3BA}"/>
              </a:ext>
            </a:extLst>
          </p:cNvPr>
          <p:cNvSpPr txBox="1"/>
          <p:nvPr/>
        </p:nvSpPr>
        <p:spPr>
          <a:xfrm>
            <a:off x="1101852" y="4645181"/>
            <a:ext cx="4457700" cy="132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350">
                <a:solidFill>
                  <a:srgbClr val="2E4F3C"/>
                </a:solidFill>
                <a:latin typeface="DM Sans"/>
              </a:rPr>
              <a:t>Complex Sourcing &amp; Legal Verification</a:t>
            </a: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350">
                <a:solidFill>
                  <a:srgbClr val="2E4F3C"/>
                </a:solidFill>
                <a:latin typeface="DM Sans"/>
              </a:rPr>
              <a:t>Benefit-Sharing Equity Tensions</a:t>
            </a: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350">
                <a:solidFill>
                  <a:srgbClr val="2E4F3C"/>
                </a:solidFill>
                <a:latin typeface="DM Sans"/>
              </a:rPr>
              <a:t>Extended development cycle </a:t>
            </a: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350">
                <a:solidFill>
                  <a:srgbClr val="2E4F3C"/>
                </a:solidFill>
                <a:latin typeface="DM Sans"/>
              </a:rPr>
              <a:t>Methodology design</a:t>
            </a:r>
            <a:endParaRPr sz="1350">
              <a:solidFill>
                <a:srgbClr val="2E4F3C"/>
              </a:solidFill>
              <a:latin typeface="DM Sans"/>
            </a:endParaRPr>
          </a:p>
        </p:txBody>
      </p:sp>
      <p:sp>
        <p:nvSpPr>
          <p:cNvPr id="11" name="Google Shape;97;p14">
            <a:extLst>
              <a:ext uri="{FF2B5EF4-FFF2-40B4-BE49-F238E27FC236}">
                <a16:creationId xmlns:a16="http://schemas.microsoft.com/office/drawing/2014/main" id="{287D9F45-CE19-59D3-BE44-5D0F25B603F0}"/>
              </a:ext>
            </a:extLst>
          </p:cNvPr>
          <p:cNvSpPr txBox="1"/>
          <p:nvPr/>
        </p:nvSpPr>
        <p:spPr>
          <a:xfrm>
            <a:off x="6626352" y="4235606"/>
            <a:ext cx="4680585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IN" sz="1650" b="1" u="sng" spc="300">
                <a:solidFill>
                  <a:srgbClr val="142F21"/>
                </a:solidFill>
                <a:latin typeface="Merriweather"/>
              </a:rPr>
              <a:t>Lessons Learned</a:t>
            </a:r>
          </a:p>
        </p:txBody>
      </p:sp>
      <p:sp>
        <p:nvSpPr>
          <p:cNvPr id="13" name="Google Shape;98;p14">
            <a:extLst>
              <a:ext uri="{FF2B5EF4-FFF2-40B4-BE49-F238E27FC236}">
                <a16:creationId xmlns:a16="http://schemas.microsoft.com/office/drawing/2014/main" id="{2101A5A2-2D74-9DC2-4774-269553A08FF9}"/>
              </a:ext>
            </a:extLst>
          </p:cNvPr>
          <p:cNvSpPr txBox="1"/>
          <p:nvPr/>
        </p:nvSpPr>
        <p:spPr>
          <a:xfrm>
            <a:off x="6626352" y="4645181"/>
            <a:ext cx="4457700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lvl="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350">
                <a:solidFill>
                  <a:srgbClr val="2E4F3C"/>
                </a:solidFill>
                <a:latin typeface="DM Sans"/>
              </a:rPr>
              <a:t>De-Jargon the Core Communication</a:t>
            </a:r>
          </a:p>
          <a:p>
            <a:pPr marL="285750" lvl="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350">
                <a:solidFill>
                  <a:srgbClr val="2E4F3C"/>
                </a:solidFill>
                <a:latin typeface="DM Sans"/>
              </a:rPr>
              <a:t>Financial Transparency</a:t>
            </a:r>
          </a:p>
          <a:p>
            <a:pPr marL="285750" lvl="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350">
                <a:solidFill>
                  <a:srgbClr val="2E4F3C"/>
                </a:solidFill>
                <a:latin typeface="DM Sans"/>
              </a:rPr>
              <a:t>Pragmatic Field Compromise</a:t>
            </a:r>
            <a:endParaRPr sz="1350">
              <a:solidFill>
                <a:srgbClr val="2E4F3C"/>
              </a:solidFill>
              <a:latin typeface="DM Sans"/>
            </a:endParaRPr>
          </a:p>
        </p:txBody>
      </p:sp>
      <p:pic>
        <p:nvPicPr>
          <p:cNvPr id="15" name="Picture 14" descr="￠ﾤﾨ￠ﾤﾾ￠ﾤﾬ￠ﾤﾾ￠ﾤﾰ￠ﾥﾍ￠ﾤﾡ&#10;&#10;AI-generated content may be incorrect.">
            <a:extLst>
              <a:ext uri="{FF2B5EF4-FFF2-40B4-BE49-F238E27FC236}">
                <a16:creationId xmlns:a16="http://schemas.microsoft.com/office/drawing/2014/main" id="{36C80A17-B881-F437-0B12-979C65B1A9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6689" y="423051"/>
            <a:ext cx="1627632" cy="466003"/>
          </a:xfrm>
          <a:prstGeom prst="rect">
            <a:avLst/>
          </a:prstGeom>
        </p:spPr>
      </p:pic>
      <p:sp>
        <p:nvSpPr>
          <p:cNvPr id="16" name="Footer Placeholder 13">
            <a:extLst>
              <a:ext uri="{FF2B5EF4-FFF2-40B4-BE49-F238E27FC236}">
                <a16:creationId xmlns:a16="http://schemas.microsoft.com/office/drawing/2014/main" id="{18EDFB46-38CB-2592-BFBB-D34319AF5D7B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9232392" y="6411214"/>
            <a:ext cx="2895600" cy="365125"/>
          </a:xfrm>
        </p:spPr>
        <p:txBody>
          <a:bodyPr/>
          <a:lstStyle/>
          <a:p>
            <a:r>
              <a:rPr lang="en-IN"/>
              <a:t>Agri-PDB Carbon Credit Webinar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1"/>
          <p:cNvSpPr/>
          <p:nvPr/>
        </p:nvSpPr>
        <p:spPr>
          <a:xfrm>
            <a:off x="762000" y="3776662"/>
            <a:ext cx="10668000" cy="38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21"/>
          <p:cNvSpPr txBox="1"/>
          <p:nvPr/>
        </p:nvSpPr>
        <p:spPr>
          <a:xfrm>
            <a:off x="700660" y="4033837"/>
            <a:ext cx="2576259" cy="23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spc="300">
                <a:solidFill>
                  <a:srgbClr val="B37D14"/>
                </a:solidFill>
                <a:latin typeface="Merriweather"/>
                <a:sym typeface="Merriweather"/>
              </a:rPr>
              <a:t>Months </a:t>
            </a:r>
            <a:r>
              <a:rPr lang="en-US" sz="1500" b="1" i="0" u="none" strike="noStrike" cap="none">
                <a:solidFill>
                  <a:srgbClr val="B37D14"/>
                </a:solidFill>
                <a:latin typeface="Merriweather"/>
                <a:ea typeface="Merriweather"/>
                <a:cs typeface="Merriweather"/>
                <a:sym typeface="Merriweather"/>
              </a:rPr>
              <a:t>1 - 4</a:t>
            </a:r>
            <a:endParaRPr>
              <a:solidFill>
                <a:srgbClr val="B37D14"/>
              </a:solidFill>
            </a:endParaRPr>
          </a:p>
        </p:txBody>
      </p:sp>
      <p:sp>
        <p:nvSpPr>
          <p:cNvPr id="230" name="Google Shape;230;p21"/>
          <p:cNvSpPr txBox="1"/>
          <p:nvPr/>
        </p:nvSpPr>
        <p:spPr>
          <a:xfrm>
            <a:off x="762000" y="4367212"/>
            <a:ext cx="2453580" cy="678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chemeClr val="bg1"/>
                </a:solidFill>
                <a:latin typeface="DM Sans"/>
                <a:ea typeface="DM Sans"/>
                <a:cs typeface="DM Sans"/>
                <a:sym typeface="DM Sans"/>
              </a:rPr>
              <a:t>Feasibility assessments, legal land rights validation, and preliminary stakeholder approvals.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231" name="Google Shape;231;p21"/>
          <p:cNvSpPr txBox="1"/>
          <p:nvPr/>
        </p:nvSpPr>
        <p:spPr>
          <a:xfrm>
            <a:off x="3438800" y="2664321"/>
            <a:ext cx="2576259" cy="23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spc="300">
                <a:solidFill>
                  <a:srgbClr val="B37D14"/>
                </a:solidFill>
                <a:latin typeface="Merriweather"/>
                <a:ea typeface="Merriweather"/>
                <a:cs typeface="Merriweather"/>
                <a:sym typeface="Merriweather"/>
              </a:rPr>
              <a:t>Months</a:t>
            </a:r>
            <a:r>
              <a:rPr lang="en-US" sz="1500" b="1" i="0" u="none" strike="noStrike" cap="none">
                <a:solidFill>
                  <a:srgbClr val="B37D14"/>
                </a:solidFill>
                <a:latin typeface="Merriweather"/>
                <a:ea typeface="Merriweather"/>
                <a:cs typeface="Merriweather"/>
                <a:sym typeface="Merriweather"/>
              </a:rPr>
              <a:t> 5 - 10</a:t>
            </a:r>
            <a:endParaRPr>
              <a:solidFill>
                <a:srgbClr val="B37D14"/>
              </a:solidFill>
            </a:endParaRPr>
          </a:p>
        </p:txBody>
      </p:sp>
      <p:sp>
        <p:nvSpPr>
          <p:cNvPr id="232" name="Google Shape;232;p21"/>
          <p:cNvSpPr txBox="1"/>
          <p:nvPr/>
        </p:nvSpPr>
        <p:spPr>
          <a:xfrm>
            <a:off x="3500139" y="2997696"/>
            <a:ext cx="2453580" cy="678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chemeClr val="bg1"/>
                </a:solidFill>
                <a:latin typeface="DM Sans"/>
                <a:ea typeface="DM Sans"/>
                <a:cs typeface="DM Sans"/>
                <a:sym typeface="DM Sans"/>
              </a:rPr>
              <a:t>PDD drafting, establishing rigorous baselines, and modeling regional ERR calculations.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233" name="Google Shape;233;p21"/>
          <p:cNvSpPr txBox="1"/>
          <p:nvPr/>
        </p:nvSpPr>
        <p:spPr>
          <a:xfrm>
            <a:off x="6176940" y="4033837"/>
            <a:ext cx="2576259" cy="23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spc="300">
                <a:solidFill>
                  <a:srgbClr val="B37D14"/>
                </a:solidFill>
                <a:latin typeface="Merriweather"/>
                <a:sym typeface="Merriweather"/>
              </a:rPr>
              <a:t>Months</a:t>
            </a:r>
            <a:r>
              <a:rPr lang="en-US" sz="1500" b="1" i="0" u="none" strike="noStrike" cap="none">
                <a:solidFill>
                  <a:srgbClr val="B37D14"/>
                </a:solidFill>
                <a:latin typeface="Merriweather"/>
                <a:ea typeface="Merriweather"/>
                <a:cs typeface="Merriweather"/>
                <a:sym typeface="Merriweather"/>
              </a:rPr>
              <a:t> 11 - 15</a:t>
            </a:r>
            <a:endParaRPr>
              <a:solidFill>
                <a:srgbClr val="B37D14"/>
              </a:solidFill>
            </a:endParaRPr>
          </a:p>
        </p:txBody>
      </p:sp>
      <p:sp>
        <p:nvSpPr>
          <p:cNvPr id="234" name="Google Shape;234;p21"/>
          <p:cNvSpPr txBox="1"/>
          <p:nvPr/>
        </p:nvSpPr>
        <p:spPr>
          <a:xfrm>
            <a:off x="6238279" y="4367212"/>
            <a:ext cx="2453580" cy="678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chemeClr val="bg1"/>
                </a:solidFill>
                <a:latin typeface="DM Sans"/>
                <a:ea typeface="DM Sans"/>
                <a:cs typeface="DM Sans"/>
                <a:sym typeface="DM Sans"/>
              </a:rPr>
              <a:t>Auditor field visits (VVB validation), answering queries, and standard registry submission.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235" name="Google Shape;235;p21"/>
          <p:cNvSpPr txBox="1"/>
          <p:nvPr/>
        </p:nvSpPr>
        <p:spPr>
          <a:xfrm>
            <a:off x="8915080" y="2664321"/>
            <a:ext cx="2576259" cy="23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spc="300">
                <a:solidFill>
                  <a:srgbClr val="B37D14"/>
                </a:solidFill>
                <a:latin typeface="Merriweather"/>
                <a:sym typeface="Merriweather"/>
              </a:rPr>
              <a:t>Months</a:t>
            </a:r>
            <a:r>
              <a:rPr lang="en-US" sz="1500" b="1" i="0" u="none" strike="noStrike" cap="none">
                <a:solidFill>
                  <a:srgbClr val="B37D14"/>
                </a:solidFill>
                <a:latin typeface="Merriweather"/>
                <a:ea typeface="Merriweather"/>
                <a:cs typeface="Merriweather"/>
                <a:sym typeface="Merriweather"/>
              </a:rPr>
              <a:t> 16 - 18+</a:t>
            </a:r>
            <a:endParaRPr>
              <a:solidFill>
                <a:srgbClr val="B37D14"/>
              </a:solidFill>
            </a:endParaRPr>
          </a:p>
        </p:txBody>
      </p:sp>
      <p:sp>
        <p:nvSpPr>
          <p:cNvPr id="236" name="Google Shape;236;p21"/>
          <p:cNvSpPr txBox="1"/>
          <p:nvPr/>
        </p:nvSpPr>
        <p:spPr>
          <a:xfrm>
            <a:off x="8976419" y="2997696"/>
            <a:ext cx="2453580" cy="678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chemeClr val="bg1"/>
                </a:solidFill>
                <a:latin typeface="DM Sans"/>
                <a:ea typeface="DM Sans"/>
                <a:cs typeface="DM Sans"/>
                <a:sym typeface="DM Sans"/>
              </a:rPr>
              <a:t>Formal project registration, initiating regular field MRV, and final credit issuance.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237" name="Google Shape;237;p21"/>
          <p:cNvSpPr/>
          <p:nvPr/>
        </p:nvSpPr>
        <p:spPr>
          <a:xfrm>
            <a:off x="1893540" y="3700462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FCFAF5"/>
          </a:solidFill>
          <a:ln w="38100" cap="flat" cmpd="sng">
            <a:solidFill>
              <a:srgbClr val="D977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21"/>
          <p:cNvSpPr/>
          <p:nvPr/>
        </p:nvSpPr>
        <p:spPr>
          <a:xfrm>
            <a:off x="4631680" y="3700462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FCFAF5"/>
          </a:solidFill>
          <a:ln w="38100" cap="flat" cmpd="sng">
            <a:solidFill>
              <a:srgbClr val="D977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21"/>
          <p:cNvSpPr/>
          <p:nvPr/>
        </p:nvSpPr>
        <p:spPr>
          <a:xfrm>
            <a:off x="7369819" y="3700462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FCFAF5"/>
          </a:solidFill>
          <a:ln w="38100" cap="flat" cmpd="sng">
            <a:solidFill>
              <a:srgbClr val="D977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21"/>
          <p:cNvSpPr/>
          <p:nvPr/>
        </p:nvSpPr>
        <p:spPr>
          <a:xfrm>
            <a:off x="10107959" y="3700462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FCFAF5"/>
          </a:solidFill>
          <a:ln w="38100" cap="flat" cmpd="sng">
            <a:solidFill>
              <a:srgbClr val="D977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21"/>
          <p:cNvSpPr txBox="1"/>
          <p:nvPr/>
        </p:nvSpPr>
        <p:spPr>
          <a:xfrm>
            <a:off x="952500" y="571500"/>
            <a:ext cx="11001375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200" b="1">
                <a:solidFill>
                  <a:srgbClr val="B37D14"/>
                </a:solidFill>
                <a:latin typeface="Merriweather"/>
                <a:sym typeface="Merriweather"/>
              </a:rPr>
              <a:t>Real-World Project Lifecycle</a:t>
            </a:r>
            <a:endParaRPr sz="3200" b="1">
              <a:solidFill>
                <a:srgbClr val="B37D14"/>
              </a:solidFill>
              <a:latin typeface="Merriweather"/>
            </a:endParaRPr>
          </a:p>
        </p:txBody>
      </p:sp>
      <p:sp>
        <p:nvSpPr>
          <p:cNvPr id="242" name="Google Shape;242;p21"/>
          <p:cNvSpPr/>
          <p:nvPr/>
        </p:nvSpPr>
        <p:spPr>
          <a:xfrm>
            <a:off x="762000" y="571500"/>
            <a:ext cx="47625" cy="447675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￠ﾤﾨ￠ﾤﾾ￠ﾤﾬ￠ﾤﾾ￠ﾤﾰ￠ﾥﾍ￠ﾤﾡ&#10;&#10;AI-generated content may be incorrect.">
            <a:extLst>
              <a:ext uri="{FF2B5EF4-FFF2-40B4-BE49-F238E27FC236}">
                <a16:creationId xmlns:a16="http://schemas.microsoft.com/office/drawing/2014/main" id="{3B3E2736-2C84-198C-3DCD-C968C0C87E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6689" y="423051"/>
            <a:ext cx="1627632" cy="466003"/>
          </a:xfrm>
          <a:prstGeom prst="rect">
            <a:avLst/>
          </a:prstGeom>
        </p:spPr>
      </p:pic>
      <p:sp>
        <p:nvSpPr>
          <p:cNvPr id="4" name="Footer Placeholder 13">
            <a:extLst>
              <a:ext uri="{FF2B5EF4-FFF2-40B4-BE49-F238E27FC236}">
                <a16:creationId xmlns:a16="http://schemas.microsoft.com/office/drawing/2014/main" id="{475D2F0E-F115-0AF3-09BC-B25A9AA46253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9232392" y="6411214"/>
            <a:ext cx="2895600" cy="365125"/>
          </a:xfrm>
        </p:spPr>
        <p:txBody>
          <a:bodyPr/>
          <a:lstStyle/>
          <a:p>
            <a:r>
              <a:rPr lang="en-IN"/>
              <a:t>Agri-PDB Carbon Credit Webinar</a:t>
            </a:r>
          </a:p>
        </p:txBody>
      </p:sp>
    </p:spTree>
    <p:extLst>
      <p:ext uri="{BB962C8B-B14F-4D97-AF65-F5344CB8AC3E}">
        <p14:creationId xmlns:p14="http://schemas.microsoft.com/office/powerpoint/2010/main" val="3143277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E7B796-A76A-7BB7-97E8-2DB8A63BDCEE}"/>
              </a:ext>
            </a:extLst>
          </p:cNvPr>
          <p:cNvSpPr txBox="1"/>
          <p:nvPr/>
        </p:nvSpPr>
        <p:spPr>
          <a:xfrm>
            <a:off x="5861304" y="2423160"/>
            <a:ext cx="5861304" cy="2816352"/>
          </a:xfrm>
          <a:prstGeom prst="rect">
            <a:avLst/>
          </a:prstGeom>
          <a:solidFill>
            <a:srgbClr val="FCFAF5"/>
          </a:solidFill>
        </p:spPr>
        <p:txBody>
          <a:bodyPr wrap="square" rtlCol="0">
            <a:spAutoFit/>
          </a:bodyPr>
          <a:lstStyle/>
          <a:p>
            <a:endParaRPr lang="en-IN"/>
          </a:p>
        </p:txBody>
      </p:sp>
      <p:sp>
        <p:nvSpPr>
          <p:cNvPr id="248" name="Google Shape;248;p22"/>
          <p:cNvSpPr txBox="1"/>
          <p:nvPr/>
        </p:nvSpPr>
        <p:spPr>
          <a:xfrm>
            <a:off x="762000" y="2967930"/>
            <a:ext cx="5048250" cy="1500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0" b="1" i="0" u="none" strike="noStrike" cap="none">
                <a:solidFill>
                  <a:schemeClr val="bg1"/>
                </a:solidFill>
                <a:latin typeface="Merriweather"/>
                <a:ea typeface="Merriweather"/>
                <a:cs typeface="Merriweather"/>
                <a:sym typeface="Merriweather"/>
              </a:rPr>
              <a:t>18+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249" name="Google Shape;249;p22"/>
          <p:cNvSpPr txBox="1"/>
          <p:nvPr/>
        </p:nvSpPr>
        <p:spPr>
          <a:xfrm>
            <a:off x="762000" y="4349055"/>
            <a:ext cx="504825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D97706"/>
                </a:solidFill>
                <a:latin typeface="DM Sans"/>
                <a:ea typeface="DM Sans"/>
                <a:cs typeface="DM Sans"/>
                <a:sym typeface="DM Sans"/>
              </a:rPr>
              <a:t>MONTHS BEFORE PAYOUTS</a:t>
            </a:r>
            <a:endParaRPr/>
          </a:p>
        </p:txBody>
      </p:sp>
      <p:sp>
        <p:nvSpPr>
          <p:cNvPr id="250" name="Google Shape;250;p22"/>
          <p:cNvSpPr txBox="1"/>
          <p:nvPr/>
        </p:nvSpPr>
        <p:spPr>
          <a:xfrm>
            <a:off x="6043422" y="2615654"/>
            <a:ext cx="5300662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 spc="300">
                <a:solidFill>
                  <a:srgbClr val="142F21"/>
                </a:solidFill>
                <a:latin typeface="Merriweather"/>
                <a:ea typeface="Merriweather"/>
                <a:cs typeface="Merriweather"/>
                <a:sym typeface="Merriweather"/>
              </a:rPr>
              <a:t>Managing Local Expectations</a:t>
            </a:r>
            <a:endParaRPr lang="en-US" spc="300"/>
          </a:p>
        </p:txBody>
      </p:sp>
      <p:sp>
        <p:nvSpPr>
          <p:cNvPr id="251" name="Google Shape;251;p22"/>
          <p:cNvSpPr txBox="1"/>
          <p:nvPr/>
        </p:nvSpPr>
        <p:spPr>
          <a:xfrm>
            <a:off x="6043421" y="2834729"/>
            <a:ext cx="5572125" cy="997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2E4F3C"/>
                </a:solidFill>
                <a:latin typeface="DM Sans"/>
                <a:ea typeface="DM Sans"/>
                <a:cs typeface="DM Sans"/>
                <a:sym typeface="DM Sans"/>
              </a:rPr>
              <a:t>The transition period from initial feasibility to active credit registration typically exceeds 18 months. This lag requires careful, patient community engagement.</a:t>
            </a:r>
            <a:endParaRPr/>
          </a:p>
        </p:txBody>
      </p:sp>
      <p:sp>
        <p:nvSpPr>
          <p:cNvPr id="252" name="Google Shape;252;p22"/>
          <p:cNvSpPr txBox="1"/>
          <p:nvPr/>
        </p:nvSpPr>
        <p:spPr>
          <a:xfrm>
            <a:off x="6297549" y="3906844"/>
            <a:ext cx="5357813" cy="295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2E4F3C"/>
                </a:solidFill>
                <a:latin typeface="DM Sans"/>
                <a:ea typeface="DM Sans"/>
                <a:cs typeface="DM Sans"/>
                <a:sym typeface="DM Sans"/>
              </a:rPr>
              <a:t>Farmers invest initial field labor months before financial offsets are verified.</a:t>
            </a:r>
            <a:endParaRPr/>
          </a:p>
        </p:txBody>
      </p:sp>
      <p:sp>
        <p:nvSpPr>
          <p:cNvPr id="253" name="Google Shape;253;p22"/>
          <p:cNvSpPr txBox="1"/>
          <p:nvPr/>
        </p:nvSpPr>
        <p:spPr>
          <a:xfrm>
            <a:off x="6281547" y="4259460"/>
            <a:ext cx="481012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2E4F3C"/>
                </a:solidFill>
                <a:latin typeface="DM Sans"/>
                <a:ea typeface="DM Sans"/>
                <a:cs typeface="DM Sans"/>
                <a:sym typeface="DM Sans"/>
              </a:rPr>
              <a:t>Continuous communications must bridge the expectation gap.</a:t>
            </a:r>
            <a:endParaRPr/>
          </a:p>
        </p:txBody>
      </p:sp>
      <p:sp>
        <p:nvSpPr>
          <p:cNvPr id="254" name="Google Shape;254;p22"/>
          <p:cNvSpPr txBox="1"/>
          <p:nvPr/>
        </p:nvSpPr>
        <p:spPr>
          <a:xfrm>
            <a:off x="6281547" y="4617541"/>
            <a:ext cx="481012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2E4F3C"/>
                </a:solidFill>
                <a:latin typeface="DM Sans"/>
                <a:ea typeface="DM Sans"/>
                <a:cs typeface="DM Sans"/>
                <a:sym typeface="DM Sans"/>
              </a:rPr>
              <a:t>Sustained PDB support provides critical baseline finance.</a:t>
            </a:r>
            <a:endParaRPr/>
          </a:p>
        </p:txBody>
      </p:sp>
      <p:sp>
        <p:nvSpPr>
          <p:cNvPr id="255" name="Google Shape;255;p22"/>
          <p:cNvSpPr txBox="1"/>
          <p:nvPr/>
        </p:nvSpPr>
        <p:spPr>
          <a:xfrm>
            <a:off x="6091047" y="3802380"/>
            <a:ext cx="85725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97706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256" name="Google Shape;256;p22"/>
          <p:cNvSpPr txBox="1"/>
          <p:nvPr/>
        </p:nvSpPr>
        <p:spPr>
          <a:xfrm>
            <a:off x="6091047" y="4166496"/>
            <a:ext cx="85725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97706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257" name="Google Shape;257;p22"/>
          <p:cNvSpPr txBox="1"/>
          <p:nvPr/>
        </p:nvSpPr>
        <p:spPr>
          <a:xfrm>
            <a:off x="6091047" y="4579441"/>
            <a:ext cx="85725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97706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258" name="Google Shape;258;p22"/>
          <p:cNvSpPr txBox="1"/>
          <p:nvPr/>
        </p:nvSpPr>
        <p:spPr>
          <a:xfrm>
            <a:off x="952500" y="571500"/>
            <a:ext cx="11001375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>
              <a:buFont typeface="Arial"/>
              <a:buNone/>
            </a:pPr>
            <a:r>
              <a:rPr lang="en-US" sz="3200" b="1">
                <a:solidFill>
                  <a:srgbClr val="B37D14"/>
                </a:solidFill>
                <a:latin typeface="Merriweather"/>
                <a:sym typeface="Merriweather"/>
              </a:rPr>
              <a:t>The Extended Time Lag</a:t>
            </a:r>
            <a:endParaRPr sz="3200" b="1">
              <a:solidFill>
                <a:srgbClr val="B37D14"/>
              </a:solidFill>
              <a:latin typeface="Merriweather"/>
            </a:endParaRPr>
          </a:p>
        </p:txBody>
      </p:sp>
      <p:sp>
        <p:nvSpPr>
          <p:cNvPr id="259" name="Google Shape;259;p22"/>
          <p:cNvSpPr/>
          <p:nvPr/>
        </p:nvSpPr>
        <p:spPr>
          <a:xfrm>
            <a:off x="762000" y="571500"/>
            <a:ext cx="47625" cy="447675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Picture 3" descr="￠ﾤﾨ￠ﾤﾾ￠ﾤﾬ￠ﾤﾾ￠ﾤﾰ￠ﾥﾍ￠ﾤﾡ&#10;&#10;AI-generated content may be incorrect.">
            <a:extLst>
              <a:ext uri="{FF2B5EF4-FFF2-40B4-BE49-F238E27FC236}">
                <a16:creationId xmlns:a16="http://schemas.microsoft.com/office/drawing/2014/main" id="{C76078FF-33C4-A03C-B3E9-5B00131903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6689" y="423051"/>
            <a:ext cx="1627632" cy="466003"/>
          </a:xfrm>
          <a:prstGeom prst="rect">
            <a:avLst/>
          </a:prstGeom>
        </p:spPr>
      </p:pic>
      <p:sp>
        <p:nvSpPr>
          <p:cNvPr id="5" name="Footer Placeholder 13">
            <a:extLst>
              <a:ext uri="{FF2B5EF4-FFF2-40B4-BE49-F238E27FC236}">
                <a16:creationId xmlns:a16="http://schemas.microsoft.com/office/drawing/2014/main" id="{6EE4BB01-145F-5233-C456-8A19F22006AC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9232392" y="6411214"/>
            <a:ext cx="2895600" cy="365125"/>
          </a:xfrm>
        </p:spPr>
        <p:txBody>
          <a:bodyPr/>
          <a:lstStyle/>
          <a:p>
            <a:r>
              <a:rPr lang="en-IN"/>
              <a:t>Agri-PDB Carbon Credit Webinar</a:t>
            </a:r>
          </a:p>
        </p:txBody>
      </p:sp>
    </p:spTree>
    <p:extLst>
      <p:ext uri="{BB962C8B-B14F-4D97-AF65-F5344CB8AC3E}">
        <p14:creationId xmlns:p14="http://schemas.microsoft.com/office/powerpoint/2010/main" val="364348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6"/>
          <p:cNvSpPr/>
          <p:nvPr/>
        </p:nvSpPr>
        <p:spPr>
          <a:xfrm>
            <a:off x="5524500" y="2669976"/>
            <a:ext cx="1143000" cy="3810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6"/>
          <p:cNvSpPr txBox="1"/>
          <p:nvPr/>
        </p:nvSpPr>
        <p:spPr>
          <a:xfrm>
            <a:off x="2460736" y="3054549"/>
            <a:ext cx="7270528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 b="1" spc="300">
                <a:solidFill>
                  <a:srgbClr val="B37D14"/>
                </a:solidFill>
                <a:latin typeface="Merriweather"/>
                <a:sym typeface="Merriweather"/>
              </a:rPr>
              <a:t>Transition Pillar Overview</a:t>
            </a:r>
            <a:endParaRPr lang="en-US" sz="4200" b="1" spc="300">
              <a:solidFill>
                <a:srgbClr val="B37D14"/>
              </a:solidFill>
              <a:latin typeface="Merriweather"/>
            </a:endParaRPr>
          </a:p>
        </p:txBody>
      </p:sp>
      <p:sp>
        <p:nvSpPr>
          <p:cNvPr id="138" name="Google Shape;138;p16"/>
          <p:cNvSpPr txBox="1"/>
          <p:nvPr/>
        </p:nvSpPr>
        <p:spPr>
          <a:xfrm>
            <a:off x="2587514" y="4489251"/>
            <a:ext cx="7143750" cy="1181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60000"/>
              </a:lnSpc>
            </a:pPr>
            <a:r>
              <a:rPr lang="en-US" sz="1600" b="1" spc="300">
                <a:solidFill>
                  <a:srgbClr val="F4F6F1"/>
                </a:solidFill>
                <a:latin typeface="Merriweather"/>
                <a:sym typeface="DM Sans"/>
              </a:rPr>
              <a:t>A hands-on review of concrete field experiences deploying ARR, ALM and Biochar solutions across fragmented smallholder farmlands</a:t>
            </a:r>
            <a:r>
              <a:rPr lang="en-US" sz="1600" b="1">
                <a:solidFill>
                  <a:srgbClr val="F4F6F1"/>
                </a:solidFill>
                <a:latin typeface="Merriweather"/>
                <a:sym typeface="DM Sans"/>
              </a:rPr>
              <a:t>.</a:t>
            </a:r>
            <a:endParaRPr sz="1600" b="1">
              <a:solidFill>
                <a:srgbClr val="F4F6F1"/>
              </a:solidFill>
              <a:latin typeface="Merriweather"/>
            </a:endParaRPr>
          </a:p>
        </p:txBody>
      </p:sp>
      <p:pic>
        <p:nvPicPr>
          <p:cNvPr id="3" name="Picture 2" descr="￠ﾤﾨ￠ﾤﾾ￠ﾤﾬ￠ﾤﾾ￠ﾤﾰ￠ﾥﾍ￠ﾤﾡ&#10;&#10;AI-generated content may be incorrect.">
            <a:extLst>
              <a:ext uri="{FF2B5EF4-FFF2-40B4-BE49-F238E27FC236}">
                <a16:creationId xmlns:a16="http://schemas.microsoft.com/office/drawing/2014/main" id="{3BE89FB3-A55E-2D7A-622E-2ABB79A0B3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6689" y="423051"/>
            <a:ext cx="1627632" cy="466003"/>
          </a:xfrm>
          <a:prstGeom prst="rect">
            <a:avLst/>
          </a:prstGeom>
        </p:spPr>
      </p:pic>
      <p:sp>
        <p:nvSpPr>
          <p:cNvPr id="4" name="Footer Placeholder 13">
            <a:extLst>
              <a:ext uri="{FF2B5EF4-FFF2-40B4-BE49-F238E27FC236}">
                <a16:creationId xmlns:a16="http://schemas.microsoft.com/office/drawing/2014/main" id="{6DEB08D1-42FE-28A1-C0E2-DA1666A9158F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9232392" y="6411214"/>
            <a:ext cx="2895600" cy="365125"/>
          </a:xfrm>
        </p:spPr>
        <p:txBody>
          <a:bodyPr/>
          <a:lstStyle/>
          <a:p>
            <a:r>
              <a:rPr lang="en-IN"/>
              <a:t>Agri-PDB Carbon Credit Webinar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>
          <a:extLst>
            <a:ext uri="{FF2B5EF4-FFF2-40B4-BE49-F238E27FC236}">
              <a16:creationId xmlns:a16="http://schemas.microsoft.com/office/drawing/2014/main" id="{9764B8FF-4C0D-FFFF-8C48-0C1A8050C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4" descr="image.png">
            <a:extLst>
              <a:ext uri="{FF2B5EF4-FFF2-40B4-BE49-F238E27FC236}">
                <a16:creationId xmlns:a16="http://schemas.microsoft.com/office/drawing/2014/main" id="{75FA2C2A-13EC-C98D-6432-8CA8F8626E7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1417730"/>
            <a:ext cx="5143500" cy="1938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4" descr="image.png">
            <a:extLst>
              <a:ext uri="{FF2B5EF4-FFF2-40B4-BE49-F238E27FC236}">
                <a16:creationId xmlns:a16="http://schemas.microsoft.com/office/drawing/2014/main" id="{B3103CAF-F031-C1D6-FD1F-2B8BDF0627B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1417730"/>
            <a:ext cx="5143500" cy="1958454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4">
            <a:extLst>
              <a:ext uri="{FF2B5EF4-FFF2-40B4-BE49-F238E27FC236}">
                <a16:creationId xmlns:a16="http://schemas.microsoft.com/office/drawing/2014/main" id="{67C51A34-42B7-3FFC-2A5A-3048B2E121F1}"/>
              </a:ext>
            </a:extLst>
          </p:cNvPr>
          <p:cNvSpPr txBox="1"/>
          <p:nvPr/>
        </p:nvSpPr>
        <p:spPr>
          <a:xfrm>
            <a:off x="1104900" y="1760630"/>
            <a:ext cx="4680585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/>
            <a:r>
              <a:rPr lang="en-IN" sz="1650" b="1" u="sng" spc="300">
                <a:solidFill>
                  <a:srgbClr val="142F21"/>
                </a:solidFill>
                <a:latin typeface="Merriweather"/>
              </a:rPr>
              <a:t>Project Design </a:t>
            </a:r>
            <a:endParaRPr sz="1650" b="1" u="sng" spc="300">
              <a:solidFill>
                <a:srgbClr val="142F21"/>
              </a:solidFill>
              <a:latin typeface="Merriweather"/>
            </a:endParaRPr>
          </a:p>
        </p:txBody>
      </p:sp>
      <p:sp>
        <p:nvSpPr>
          <p:cNvPr id="96" name="Google Shape;96;p14">
            <a:extLst>
              <a:ext uri="{FF2B5EF4-FFF2-40B4-BE49-F238E27FC236}">
                <a16:creationId xmlns:a16="http://schemas.microsoft.com/office/drawing/2014/main" id="{36D718C9-6FB7-5C5E-B8F0-B6B7015B1A39}"/>
              </a:ext>
            </a:extLst>
          </p:cNvPr>
          <p:cNvSpPr txBox="1"/>
          <p:nvPr/>
        </p:nvSpPr>
        <p:spPr>
          <a:xfrm>
            <a:off x="1104900" y="2170205"/>
            <a:ext cx="4457700" cy="6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350">
                <a:solidFill>
                  <a:srgbClr val="2E4F3C"/>
                </a:solidFill>
                <a:latin typeface="DM Sans"/>
              </a:rPr>
              <a:t>Degraded Land Stratification</a:t>
            </a: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350">
                <a:solidFill>
                  <a:srgbClr val="2E4F3C"/>
                </a:solidFill>
                <a:latin typeface="DM Sans"/>
              </a:rPr>
              <a:t>Standard-Specific Selection</a:t>
            </a:r>
            <a:endParaRPr sz="1350">
              <a:solidFill>
                <a:srgbClr val="2E4F3C"/>
              </a:solidFill>
              <a:latin typeface="DM Sans"/>
            </a:endParaRPr>
          </a:p>
        </p:txBody>
      </p:sp>
      <p:sp>
        <p:nvSpPr>
          <p:cNvPr id="97" name="Google Shape;97;p14">
            <a:extLst>
              <a:ext uri="{FF2B5EF4-FFF2-40B4-BE49-F238E27FC236}">
                <a16:creationId xmlns:a16="http://schemas.microsoft.com/office/drawing/2014/main" id="{797EE645-D05F-63F1-5870-589EF1BB1062}"/>
              </a:ext>
            </a:extLst>
          </p:cNvPr>
          <p:cNvSpPr txBox="1"/>
          <p:nvPr/>
        </p:nvSpPr>
        <p:spPr>
          <a:xfrm>
            <a:off x="6629400" y="1760630"/>
            <a:ext cx="4680585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IN" sz="1650" b="1" u="sng" spc="300">
                <a:solidFill>
                  <a:srgbClr val="142F21"/>
                </a:solidFill>
                <a:latin typeface="Merriweather"/>
              </a:rPr>
              <a:t>Operational Setup</a:t>
            </a:r>
            <a:endParaRPr sz="1650" b="1" u="sng" spc="300">
              <a:solidFill>
                <a:srgbClr val="142F21"/>
              </a:solidFill>
              <a:latin typeface="Merriweather"/>
            </a:endParaRPr>
          </a:p>
        </p:txBody>
      </p:sp>
      <p:sp>
        <p:nvSpPr>
          <p:cNvPr id="98" name="Google Shape;98;p14">
            <a:extLst>
              <a:ext uri="{FF2B5EF4-FFF2-40B4-BE49-F238E27FC236}">
                <a16:creationId xmlns:a16="http://schemas.microsoft.com/office/drawing/2014/main" id="{CC9D2AB2-D9D4-BB08-3467-621D6748C408}"/>
              </a:ext>
            </a:extLst>
          </p:cNvPr>
          <p:cNvSpPr txBox="1"/>
          <p:nvPr/>
        </p:nvSpPr>
        <p:spPr>
          <a:xfrm>
            <a:off x="6629400" y="2170205"/>
            <a:ext cx="4457700" cy="6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lvl="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350">
                <a:solidFill>
                  <a:srgbClr val="2E4F3C"/>
                </a:solidFill>
                <a:latin typeface="DM Sans"/>
              </a:rPr>
              <a:t>Plantation Layout &amp; Silviculture</a:t>
            </a:r>
          </a:p>
          <a:p>
            <a:pPr marL="285750" lvl="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350">
                <a:solidFill>
                  <a:srgbClr val="2E4F3C"/>
                </a:solidFill>
                <a:latin typeface="DM Sans"/>
              </a:rPr>
              <a:t>Rainfall Synchronization</a:t>
            </a:r>
            <a:endParaRPr sz="1350">
              <a:solidFill>
                <a:srgbClr val="2E4F3C"/>
              </a:solidFill>
              <a:latin typeface="DM Sans"/>
            </a:endParaRPr>
          </a:p>
        </p:txBody>
      </p:sp>
      <p:sp>
        <p:nvSpPr>
          <p:cNvPr id="107" name="Google Shape;107;p14">
            <a:extLst>
              <a:ext uri="{FF2B5EF4-FFF2-40B4-BE49-F238E27FC236}">
                <a16:creationId xmlns:a16="http://schemas.microsoft.com/office/drawing/2014/main" id="{99BBF46D-67FC-6C1A-5C54-14D070800B4C}"/>
              </a:ext>
            </a:extLst>
          </p:cNvPr>
          <p:cNvSpPr txBox="1"/>
          <p:nvPr/>
        </p:nvSpPr>
        <p:spPr>
          <a:xfrm>
            <a:off x="952501" y="434340"/>
            <a:ext cx="8977886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spc="300">
                <a:solidFill>
                  <a:srgbClr val="B37D14"/>
                </a:solidFill>
                <a:latin typeface="Merriweather"/>
                <a:sym typeface="Merriweather"/>
              </a:rPr>
              <a:t>ARR</a:t>
            </a:r>
            <a:r>
              <a:rPr lang="en-US" sz="2800" b="1">
                <a:solidFill>
                  <a:srgbClr val="B37D14"/>
                </a:solidFill>
                <a:latin typeface="Merriweather"/>
                <a:sym typeface="Merriweather"/>
              </a:rPr>
              <a:t> Carbon Projects (Afforestation, Reforestation, &amp; Revegetation)</a:t>
            </a:r>
            <a:endParaRPr sz="2800" b="1">
              <a:solidFill>
                <a:srgbClr val="B37D14"/>
              </a:solidFill>
              <a:latin typeface="Merriweather"/>
            </a:endParaRPr>
          </a:p>
        </p:txBody>
      </p:sp>
      <p:sp>
        <p:nvSpPr>
          <p:cNvPr id="108" name="Google Shape;108;p14">
            <a:extLst>
              <a:ext uri="{FF2B5EF4-FFF2-40B4-BE49-F238E27FC236}">
                <a16:creationId xmlns:a16="http://schemas.microsoft.com/office/drawing/2014/main" id="{4CE55C73-3498-59C4-6B6A-A0DB7417F01E}"/>
              </a:ext>
            </a:extLst>
          </p:cNvPr>
          <p:cNvSpPr/>
          <p:nvPr/>
        </p:nvSpPr>
        <p:spPr>
          <a:xfrm flipH="1">
            <a:off x="716281" y="434340"/>
            <a:ext cx="45719" cy="827731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Google Shape;93;p14" descr="image.png">
            <a:extLst>
              <a:ext uri="{FF2B5EF4-FFF2-40B4-BE49-F238E27FC236}">
                <a16:creationId xmlns:a16="http://schemas.microsoft.com/office/drawing/2014/main" id="{733D3CAF-C2E0-FB66-FFCF-047688CC524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2856" y="3698946"/>
            <a:ext cx="5143500" cy="1824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94;p14" descr="image.png">
            <a:extLst>
              <a:ext uri="{FF2B5EF4-FFF2-40B4-BE49-F238E27FC236}">
                <a16:creationId xmlns:a16="http://schemas.microsoft.com/office/drawing/2014/main" id="{1EAA71BB-AE64-9763-230C-A26FACBFE9B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77356" y="3698946"/>
            <a:ext cx="5143500" cy="177121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95;p14">
            <a:extLst>
              <a:ext uri="{FF2B5EF4-FFF2-40B4-BE49-F238E27FC236}">
                <a16:creationId xmlns:a16="http://schemas.microsoft.com/office/drawing/2014/main" id="{CA151789-B577-1D23-67D6-754513ACCA50}"/>
              </a:ext>
            </a:extLst>
          </p:cNvPr>
          <p:cNvSpPr txBox="1"/>
          <p:nvPr/>
        </p:nvSpPr>
        <p:spPr>
          <a:xfrm>
            <a:off x="1095756" y="3973478"/>
            <a:ext cx="4680585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IN" sz="1650" b="1" u="sng" spc="300">
                <a:solidFill>
                  <a:srgbClr val="142F21"/>
                </a:solidFill>
                <a:latin typeface="Merriweather"/>
              </a:rPr>
              <a:t>Critical Field Challenges</a:t>
            </a:r>
            <a:endParaRPr sz="1650" b="1" u="sng" spc="300">
              <a:solidFill>
                <a:srgbClr val="142F21"/>
              </a:solidFill>
              <a:latin typeface="Merriweather"/>
            </a:endParaRPr>
          </a:p>
        </p:txBody>
      </p:sp>
      <p:sp>
        <p:nvSpPr>
          <p:cNvPr id="9" name="Google Shape;96;p14">
            <a:extLst>
              <a:ext uri="{FF2B5EF4-FFF2-40B4-BE49-F238E27FC236}">
                <a16:creationId xmlns:a16="http://schemas.microsoft.com/office/drawing/2014/main" id="{ADAA784F-DD94-D3BB-AB07-F6D439AE717D}"/>
              </a:ext>
            </a:extLst>
          </p:cNvPr>
          <p:cNvSpPr txBox="1"/>
          <p:nvPr/>
        </p:nvSpPr>
        <p:spPr>
          <a:xfrm>
            <a:off x="1095756" y="4383053"/>
            <a:ext cx="4457700" cy="6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350">
                <a:solidFill>
                  <a:srgbClr val="2E4F3C"/>
                </a:solidFill>
                <a:latin typeface="DM Sans"/>
              </a:rPr>
              <a:t>Undocumented Land Tenure</a:t>
            </a:r>
          </a:p>
          <a:p>
            <a:pPr lvl="0">
              <a:lnSpc>
                <a:spcPct val="160000"/>
              </a:lnSpc>
            </a:pPr>
            <a:endParaRPr/>
          </a:p>
        </p:txBody>
      </p:sp>
      <p:sp>
        <p:nvSpPr>
          <p:cNvPr id="11" name="Google Shape;97;p14">
            <a:extLst>
              <a:ext uri="{FF2B5EF4-FFF2-40B4-BE49-F238E27FC236}">
                <a16:creationId xmlns:a16="http://schemas.microsoft.com/office/drawing/2014/main" id="{1FD6E0B3-A104-16E3-A6DE-344FFC878665}"/>
              </a:ext>
            </a:extLst>
          </p:cNvPr>
          <p:cNvSpPr txBox="1"/>
          <p:nvPr/>
        </p:nvSpPr>
        <p:spPr>
          <a:xfrm>
            <a:off x="6620256" y="4028342"/>
            <a:ext cx="4680585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/>
            <a:r>
              <a:rPr lang="en-IN" sz="1650" b="1" u="sng" spc="300">
                <a:solidFill>
                  <a:srgbClr val="142F21"/>
                </a:solidFill>
                <a:latin typeface="Merriweather"/>
              </a:rPr>
              <a:t>Lessons Learned</a:t>
            </a:r>
            <a:endParaRPr sz="1650" b="1" u="sng" spc="300">
              <a:solidFill>
                <a:srgbClr val="142F21"/>
              </a:solidFill>
              <a:latin typeface="Merriweather"/>
            </a:endParaRPr>
          </a:p>
        </p:txBody>
      </p:sp>
      <p:sp>
        <p:nvSpPr>
          <p:cNvPr id="13" name="Google Shape;98;p14">
            <a:extLst>
              <a:ext uri="{FF2B5EF4-FFF2-40B4-BE49-F238E27FC236}">
                <a16:creationId xmlns:a16="http://schemas.microsoft.com/office/drawing/2014/main" id="{8735295B-A7CF-974F-CA7D-A459520E88BB}"/>
              </a:ext>
            </a:extLst>
          </p:cNvPr>
          <p:cNvSpPr txBox="1"/>
          <p:nvPr/>
        </p:nvSpPr>
        <p:spPr>
          <a:xfrm>
            <a:off x="6620256" y="4437917"/>
            <a:ext cx="4457700" cy="34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lvl="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350">
                <a:solidFill>
                  <a:srgbClr val="2E4F3C"/>
                </a:solidFill>
                <a:latin typeface="DM Sans"/>
              </a:rPr>
              <a:t>Livelihoods Over Carbon</a:t>
            </a:r>
            <a:endParaRPr sz="1350">
              <a:solidFill>
                <a:srgbClr val="2E4F3C"/>
              </a:solidFill>
              <a:latin typeface="DM Sans"/>
            </a:endParaRPr>
          </a:p>
        </p:txBody>
      </p:sp>
      <p:pic>
        <p:nvPicPr>
          <p:cNvPr id="15" name="Picture 14" descr="￠ﾤﾨ￠ﾤﾾ￠ﾤﾬ￠ﾤﾾ￠ﾤﾰ￠ﾥﾍ￠ﾤﾡ&#10;&#10;AI-generated content may be incorrect.">
            <a:extLst>
              <a:ext uri="{FF2B5EF4-FFF2-40B4-BE49-F238E27FC236}">
                <a16:creationId xmlns:a16="http://schemas.microsoft.com/office/drawing/2014/main" id="{34A17467-C133-707E-F8AD-A0851DEB7E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6689" y="423051"/>
            <a:ext cx="1627632" cy="466003"/>
          </a:xfrm>
          <a:prstGeom prst="rect">
            <a:avLst/>
          </a:prstGeom>
        </p:spPr>
      </p:pic>
      <p:sp>
        <p:nvSpPr>
          <p:cNvPr id="16" name="Footer Placeholder 13">
            <a:extLst>
              <a:ext uri="{FF2B5EF4-FFF2-40B4-BE49-F238E27FC236}">
                <a16:creationId xmlns:a16="http://schemas.microsoft.com/office/drawing/2014/main" id="{27212BF5-9E61-5337-5DB6-678D60C96521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9232392" y="6411214"/>
            <a:ext cx="2895600" cy="365125"/>
          </a:xfrm>
        </p:spPr>
        <p:txBody>
          <a:bodyPr/>
          <a:lstStyle/>
          <a:p>
            <a:r>
              <a:rPr lang="en-IN"/>
              <a:t>Agri-PDB Carbon Credit Webinar</a:t>
            </a:r>
          </a:p>
        </p:txBody>
      </p:sp>
    </p:spTree>
    <p:extLst>
      <p:ext uri="{BB962C8B-B14F-4D97-AF65-F5344CB8AC3E}">
        <p14:creationId xmlns:p14="http://schemas.microsoft.com/office/powerpoint/2010/main" val="1485732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>
          <a:extLst>
            <a:ext uri="{FF2B5EF4-FFF2-40B4-BE49-F238E27FC236}">
              <a16:creationId xmlns:a16="http://schemas.microsoft.com/office/drawing/2014/main" id="{B2ED20CF-2AC3-F4A0-9947-4095B7504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4" descr="image.png">
            <a:extLst>
              <a:ext uri="{FF2B5EF4-FFF2-40B4-BE49-F238E27FC236}">
                <a16:creationId xmlns:a16="http://schemas.microsoft.com/office/drawing/2014/main" id="{0B1F3FD2-8AC7-E5DC-0187-84FF0467CC3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1417730"/>
            <a:ext cx="5143500" cy="1892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4" descr="image.png">
            <a:extLst>
              <a:ext uri="{FF2B5EF4-FFF2-40B4-BE49-F238E27FC236}">
                <a16:creationId xmlns:a16="http://schemas.microsoft.com/office/drawing/2014/main" id="{0DA31539-7A06-2D0A-05D9-CED8A068473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1417730"/>
            <a:ext cx="5143500" cy="1892398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4">
            <a:extLst>
              <a:ext uri="{FF2B5EF4-FFF2-40B4-BE49-F238E27FC236}">
                <a16:creationId xmlns:a16="http://schemas.microsoft.com/office/drawing/2014/main" id="{11641474-5439-6E02-8808-B8B964DA247D}"/>
              </a:ext>
            </a:extLst>
          </p:cNvPr>
          <p:cNvSpPr txBox="1"/>
          <p:nvPr/>
        </p:nvSpPr>
        <p:spPr>
          <a:xfrm>
            <a:off x="1104900" y="1760630"/>
            <a:ext cx="4680585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IN" sz="1650" b="1" u="sng" spc="300">
                <a:solidFill>
                  <a:srgbClr val="142F21"/>
                </a:solidFill>
                <a:latin typeface="Merriweather"/>
              </a:rPr>
              <a:t>Project Design </a:t>
            </a:r>
          </a:p>
        </p:txBody>
      </p:sp>
      <p:sp>
        <p:nvSpPr>
          <p:cNvPr id="96" name="Google Shape;96;p14">
            <a:extLst>
              <a:ext uri="{FF2B5EF4-FFF2-40B4-BE49-F238E27FC236}">
                <a16:creationId xmlns:a16="http://schemas.microsoft.com/office/drawing/2014/main" id="{561C756F-6026-8A89-73D2-08B11E8A4A65}"/>
              </a:ext>
            </a:extLst>
          </p:cNvPr>
          <p:cNvSpPr txBox="1"/>
          <p:nvPr/>
        </p:nvSpPr>
        <p:spPr>
          <a:xfrm>
            <a:off x="1104900" y="2170205"/>
            <a:ext cx="4457700" cy="6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350">
                <a:solidFill>
                  <a:srgbClr val="2E4F3C"/>
                </a:solidFill>
                <a:latin typeface="DM Sans"/>
              </a:rPr>
              <a:t>Agricultural Baseline Modelling</a:t>
            </a: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350">
                <a:solidFill>
                  <a:srgbClr val="2E4F3C"/>
                </a:solidFill>
                <a:latin typeface="DM Sans"/>
              </a:rPr>
              <a:t>Methane Reduction Architecture</a:t>
            </a:r>
            <a:endParaRPr sz="1350">
              <a:solidFill>
                <a:srgbClr val="2E4F3C"/>
              </a:solidFill>
              <a:latin typeface="DM Sans"/>
            </a:endParaRPr>
          </a:p>
        </p:txBody>
      </p:sp>
      <p:sp>
        <p:nvSpPr>
          <p:cNvPr id="97" name="Google Shape;97;p14">
            <a:extLst>
              <a:ext uri="{FF2B5EF4-FFF2-40B4-BE49-F238E27FC236}">
                <a16:creationId xmlns:a16="http://schemas.microsoft.com/office/drawing/2014/main" id="{3B5F5A73-1BED-C26C-6607-A7BE69F00C5D}"/>
              </a:ext>
            </a:extLst>
          </p:cNvPr>
          <p:cNvSpPr txBox="1"/>
          <p:nvPr/>
        </p:nvSpPr>
        <p:spPr>
          <a:xfrm>
            <a:off x="6629400" y="1760630"/>
            <a:ext cx="4680585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/>
            <a:r>
              <a:rPr lang="en-IN" sz="1650" b="1" u="sng" spc="300">
                <a:solidFill>
                  <a:srgbClr val="142F21"/>
                </a:solidFill>
                <a:latin typeface="Merriweather"/>
              </a:rPr>
              <a:t>Operational Setup</a:t>
            </a:r>
          </a:p>
        </p:txBody>
      </p:sp>
      <p:sp>
        <p:nvSpPr>
          <p:cNvPr id="98" name="Google Shape;98;p14">
            <a:extLst>
              <a:ext uri="{FF2B5EF4-FFF2-40B4-BE49-F238E27FC236}">
                <a16:creationId xmlns:a16="http://schemas.microsoft.com/office/drawing/2014/main" id="{B5097D2E-D4EE-E020-DEC1-2BC4F9118F5C}"/>
              </a:ext>
            </a:extLst>
          </p:cNvPr>
          <p:cNvSpPr txBox="1"/>
          <p:nvPr/>
        </p:nvSpPr>
        <p:spPr>
          <a:xfrm>
            <a:off x="6629400" y="2170205"/>
            <a:ext cx="4457700" cy="6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lvl="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350">
                <a:solidFill>
                  <a:srgbClr val="2E4F3C"/>
                </a:solidFill>
                <a:latin typeface="DM Sans"/>
              </a:rPr>
              <a:t>Smart-Practice Deployment</a:t>
            </a:r>
          </a:p>
          <a:p>
            <a:pPr marL="285750" lvl="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350">
                <a:solidFill>
                  <a:srgbClr val="2E4F3C"/>
                </a:solidFill>
                <a:latin typeface="DM Sans"/>
              </a:rPr>
              <a:t>MRV Infrastructure</a:t>
            </a:r>
            <a:endParaRPr sz="1350">
              <a:solidFill>
                <a:srgbClr val="2E4F3C"/>
              </a:solidFill>
              <a:latin typeface="DM Sans"/>
            </a:endParaRPr>
          </a:p>
        </p:txBody>
      </p:sp>
      <p:sp>
        <p:nvSpPr>
          <p:cNvPr id="107" name="Google Shape;107;p14">
            <a:extLst>
              <a:ext uri="{FF2B5EF4-FFF2-40B4-BE49-F238E27FC236}">
                <a16:creationId xmlns:a16="http://schemas.microsoft.com/office/drawing/2014/main" id="{79B4EF00-A535-E83D-FC4F-99146804FF4A}"/>
              </a:ext>
            </a:extLst>
          </p:cNvPr>
          <p:cNvSpPr txBox="1"/>
          <p:nvPr/>
        </p:nvSpPr>
        <p:spPr>
          <a:xfrm>
            <a:off x="952501" y="452628"/>
            <a:ext cx="8730996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B37D14"/>
                </a:solidFill>
                <a:latin typeface="Merriweather"/>
                <a:sym typeface="Merriweather"/>
              </a:rPr>
              <a:t>ALM Carbon Projects (Agricultural Land Management)</a:t>
            </a:r>
            <a:endParaRPr sz="2800" b="1">
              <a:solidFill>
                <a:srgbClr val="B37D14"/>
              </a:solidFill>
              <a:latin typeface="Merriweather"/>
            </a:endParaRPr>
          </a:p>
        </p:txBody>
      </p:sp>
      <p:sp>
        <p:nvSpPr>
          <p:cNvPr id="108" name="Google Shape;108;p14">
            <a:extLst>
              <a:ext uri="{FF2B5EF4-FFF2-40B4-BE49-F238E27FC236}">
                <a16:creationId xmlns:a16="http://schemas.microsoft.com/office/drawing/2014/main" id="{AE5B1A53-794B-8AD7-ECCE-BC5F6D2BE230}"/>
              </a:ext>
            </a:extLst>
          </p:cNvPr>
          <p:cNvSpPr/>
          <p:nvPr/>
        </p:nvSpPr>
        <p:spPr>
          <a:xfrm>
            <a:off x="762000" y="452628"/>
            <a:ext cx="45719" cy="726948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Google Shape;93;p14" descr="image.png">
            <a:extLst>
              <a:ext uri="{FF2B5EF4-FFF2-40B4-BE49-F238E27FC236}">
                <a16:creationId xmlns:a16="http://schemas.microsoft.com/office/drawing/2014/main" id="{8E4DC953-9310-3E36-2A4F-AFB765ACEB6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3708683"/>
            <a:ext cx="5143500" cy="2033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94;p14" descr="image.png">
            <a:extLst>
              <a:ext uri="{FF2B5EF4-FFF2-40B4-BE49-F238E27FC236}">
                <a16:creationId xmlns:a16="http://schemas.microsoft.com/office/drawing/2014/main" id="{854BAA58-74CE-5308-1DF7-8232B5AD0BD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3708683"/>
            <a:ext cx="5143500" cy="203374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95;p14">
            <a:extLst>
              <a:ext uri="{FF2B5EF4-FFF2-40B4-BE49-F238E27FC236}">
                <a16:creationId xmlns:a16="http://schemas.microsoft.com/office/drawing/2014/main" id="{8D1194B9-125E-E087-3BB9-F7B5BB34EC54}"/>
              </a:ext>
            </a:extLst>
          </p:cNvPr>
          <p:cNvSpPr txBox="1"/>
          <p:nvPr/>
        </p:nvSpPr>
        <p:spPr>
          <a:xfrm>
            <a:off x="1104900" y="4192934"/>
            <a:ext cx="4680585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/>
            <a:r>
              <a:rPr lang="en-IN" sz="1650" b="1" u="sng" spc="300">
                <a:solidFill>
                  <a:srgbClr val="142F21"/>
                </a:solidFill>
                <a:latin typeface="Merriweather"/>
              </a:rPr>
              <a:t>Critical</a:t>
            </a:r>
            <a:r>
              <a:rPr lang="en-IN" b="1" spc="300"/>
              <a:t> </a:t>
            </a:r>
            <a:r>
              <a:rPr lang="en-IN" sz="1650" b="1" u="sng" spc="300">
                <a:solidFill>
                  <a:srgbClr val="142F21"/>
                </a:solidFill>
                <a:latin typeface="Merriweather"/>
              </a:rPr>
              <a:t>Field Challenges</a:t>
            </a:r>
          </a:p>
        </p:txBody>
      </p:sp>
      <p:sp>
        <p:nvSpPr>
          <p:cNvPr id="9" name="Google Shape;96;p14">
            <a:extLst>
              <a:ext uri="{FF2B5EF4-FFF2-40B4-BE49-F238E27FC236}">
                <a16:creationId xmlns:a16="http://schemas.microsoft.com/office/drawing/2014/main" id="{CAFB473B-5030-658A-013B-3D73BB1C1487}"/>
              </a:ext>
            </a:extLst>
          </p:cNvPr>
          <p:cNvSpPr txBox="1"/>
          <p:nvPr/>
        </p:nvSpPr>
        <p:spPr>
          <a:xfrm>
            <a:off x="1104900" y="4602509"/>
            <a:ext cx="4457700" cy="34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350">
                <a:solidFill>
                  <a:srgbClr val="2E4F3C"/>
                </a:solidFill>
                <a:latin typeface="DM Sans"/>
              </a:rPr>
              <a:t>Fragmented Boundary Data</a:t>
            </a:r>
            <a:endParaRPr sz="1350">
              <a:solidFill>
                <a:srgbClr val="2E4F3C"/>
              </a:solidFill>
              <a:latin typeface="DM Sans"/>
            </a:endParaRPr>
          </a:p>
        </p:txBody>
      </p:sp>
      <p:sp>
        <p:nvSpPr>
          <p:cNvPr id="11" name="Google Shape;97;p14">
            <a:extLst>
              <a:ext uri="{FF2B5EF4-FFF2-40B4-BE49-F238E27FC236}">
                <a16:creationId xmlns:a16="http://schemas.microsoft.com/office/drawing/2014/main" id="{3B08F5DD-E1DB-03F0-51FD-399449C4966B}"/>
              </a:ext>
            </a:extLst>
          </p:cNvPr>
          <p:cNvSpPr txBox="1"/>
          <p:nvPr/>
        </p:nvSpPr>
        <p:spPr>
          <a:xfrm>
            <a:off x="6629400" y="4192934"/>
            <a:ext cx="4680585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/>
            <a:r>
              <a:rPr lang="en-IN" sz="1650" b="1" u="sng" spc="300">
                <a:solidFill>
                  <a:srgbClr val="142F21"/>
                </a:solidFill>
                <a:latin typeface="Merriweather"/>
              </a:rPr>
              <a:t>Lessons Learned</a:t>
            </a:r>
          </a:p>
        </p:txBody>
      </p:sp>
      <p:sp>
        <p:nvSpPr>
          <p:cNvPr id="13" name="Google Shape;98;p14">
            <a:extLst>
              <a:ext uri="{FF2B5EF4-FFF2-40B4-BE49-F238E27FC236}">
                <a16:creationId xmlns:a16="http://schemas.microsoft.com/office/drawing/2014/main" id="{1DE9C7A2-9D31-2244-F64F-BB46DAD8D61D}"/>
              </a:ext>
            </a:extLst>
          </p:cNvPr>
          <p:cNvSpPr txBox="1"/>
          <p:nvPr/>
        </p:nvSpPr>
        <p:spPr>
          <a:xfrm>
            <a:off x="6629400" y="4602509"/>
            <a:ext cx="4457700" cy="34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lvl="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350">
                <a:solidFill>
                  <a:srgbClr val="2E4F3C"/>
                </a:solidFill>
                <a:latin typeface="DM Sans"/>
              </a:rPr>
              <a:t>Integrating Traditional Practices</a:t>
            </a:r>
            <a:endParaRPr sz="1350">
              <a:solidFill>
                <a:srgbClr val="2E4F3C"/>
              </a:solidFill>
              <a:latin typeface="DM Sans"/>
            </a:endParaRPr>
          </a:p>
        </p:txBody>
      </p:sp>
      <p:pic>
        <p:nvPicPr>
          <p:cNvPr id="15" name="Picture 14" descr="￠ﾤﾨ￠ﾤﾾ￠ﾤﾬ￠ﾤﾾ￠ﾤﾰ￠ﾥﾍ￠ﾤﾡ&#10;&#10;AI-generated content may be incorrect.">
            <a:extLst>
              <a:ext uri="{FF2B5EF4-FFF2-40B4-BE49-F238E27FC236}">
                <a16:creationId xmlns:a16="http://schemas.microsoft.com/office/drawing/2014/main" id="{ABAE7733-3316-5C87-63A8-5D57BE2DC3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6689" y="423051"/>
            <a:ext cx="1627632" cy="466003"/>
          </a:xfrm>
          <a:prstGeom prst="rect">
            <a:avLst/>
          </a:prstGeom>
        </p:spPr>
      </p:pic>
      <p:sp>
        <p:nvSpPr>
          <p:cNvPr id="16" name="Footer Placeholder 13">
            <a:extLst>
              <a:ext uri="{FF2B5EF4-FFF2-40B4-BE49-F238E27FC236}">
                <a16:creationId xmlns:a16="http://schemas.microsoft.com/office/drawing/2014/main" id="{541BE65E-F22C-DD14-9C4B-78EA7C765A4F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9232392" y="6411214"/>
            <a:ext cx="2895600" cy="365125"/>
          </a:xfrm>
        </p:spPr>
        <p:txBody>
          <a:bodyPr/>
          <a:lstStyle/>
          <a:p>
            <a:r>
              <a:rPr lang="en-IN"/>
              <a:t>Agri-PDB Carbon Credit Webinar</a:t>
            </a:r>
          </a:p>
        </p:txBody>
      </p:sp>
    </p:spTree>
    <p:extLst>
      <p:ext uri="{BB962C8B-B14F-4D97-AF65-F5344CB8AC3E}">
        <p14:creationId xmlns:p14="http://schemas.microsoft.com/office/powerpoint/2010/main" val="1537665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>
          <a:extLst>
            <a:ext uri="{FF2B5EF4-FFF2-40B4-BE49-F238E27FC236}">
              <a16:creationId xmlns:a16="http://schemas.microsoft.com/office/drawing/2014/main" id="{9265D3C5-A07B-B4EB-6DCF-483C29CB8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4" descr="image.png">
            <a:extLst>
              <a:ext uri="{FF2B5EF4-FFF2-40B4-BE49-F238E27FC236}">
                <a16:creationId xmlns:a16="http://schemas.microsoft.com/office/drawing/2014/main" id="{EAFD803A-8297-09BD-DABD-280D518FD65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1417730"/>
            <a:ext cx="5143500" cy="2011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4" descr="image.png">
            <a:extLst>
              <a:ext uri="{FF2B5EF4-FFF2-40B4-BE49-F238E27FC236}">
                <a16:creationId xmlns:a16="http://schemas.microsoft.com/office/drawing/2014/main" id="{9340760C-A0C7-E38F-5BD6-8AAACC983AF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1417730"/>
            <a:ext cx="5143500" cy="201127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4">
            <a:extLst>
              <a:ext uri="{FF2B5EF4-FFF2-40B4-BE49-F238E27FC236}">
                <a16:creationId xmlns:a16="http://schemas.microsoft.com/office/drawing/2014/main" id="{831EBD36-2153-E806-2993-26EB41794008}"/>
              </a:ext>
            </a:extLst>
          </p:cNvPr>
          <p:cNvSpPr txBox="1"/>
          <p:nvPr/>
        </p:nvSpPr>
        <p:spPr>
          <a:xfrm>
            <a:off x="1104900" y="1760630"/>
            <a:ext cx="4680585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/>
            <a:r>
              <a:rPr lang="en-IN" sz="1650" b="1" u="sng" spc="300">
                <a:solidFill>
                  <a:srgbClr val="142F21"/>
                </a:solidFill>
                <a:latin typeface="Merriweather"/>
              </a:rPr>
              <a:t>Project Design </a:t>
            </a:r>
          </a:p>
        </p:txBody>
      </p:sp>
      <p:sp>
        <p:nvSpPr>
          <p:cNvPr id="96" name="Google Shape;96;p14">
            <a:extLst>
              <a:ext uri="{FF2B5EF4-FFF2-40B4-BE49-F238E27FC236}">
                <a16:creationId xmlns:a16="http://schemas.microsoft.com/office/drawing/2014/main" id="{1DDF2A5A-AC54-F042-E0BF-AD55BE802B40}"/>
              </a:ext>
            </a:extLst>
          </p:cNvPr>
          <p:cNvSpPr txBox="1"/>
          <p:nvPr/>
        </p:nvSpPr>
        <p:spPr>
          <a:xfrm>
            <a:off x="1104900" y="2170205"/>
            <a:ext cx="4457700" cy="6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lvl="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350">
                <a:solidFill>
                  <a:srgbClr val="2E4F3C"/>
                </a:solidFill>
                <a:latin typeface="DM Sans"/>
              </a:rPr>
              <a:t>Removal Framework Alignment</a:t>
            </a:r>
          </a:p>
          <a:p>
            <a:pPr marL="285750" lvl="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350">
                <a:solidFill>
                  <a:srgbClr val="2E4F3C"/>
                </a:solidFill>
                <a:latin typeface="DM Sans"/>
              </a:rPr>
              <a:t>Lifecycle Assessment (LCA)</a:t>
            </a:r>
            <a:endParaRPr sz="1350">
              <a:solidFill>
                <a:srgbClr val="2E4F3C"/>
              </a:solidFill>
              <a:latin typeface="DM Sans"/>
            </a:endParaRPr>
          </a:p>
        </p:txBody>
      </p:sp>
      <p:sp>
        <p:nvSpPr>
          <p:cNvPr id="97" name="Google Shape;97;p14">
            <a:extLst>
              <a:ext uri="{FF2B5EF4-FFF2-40B4-BE49-F238E27FC236}">
                <a16:creationId xmlns:a16="http://schemas.microsoft.com/office/drawing/2014/main" id="{AE34831E-85BB-8964-BD1E-B3F6D12C48B7}"/>
              </a:ext>
            </a:extLst>
          </p:cNvPr>
          <p:cNvSpPr txBox="1"/>
          <p:nvPr/>
        </p:nvSpPr>
        <p:spPr>
          <a:xfrm>
            <a:off x="6629400" y="1760630"/>
            <a:ext cx="4680585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IN" sz="1650" b="1" u="sng" spc="300">
                <a:solidFill>
                  <a:srgbClr val="142F21"/>
                </a:solidFill>
                <a:latin typeface="Merriweather"/>
              </a:rPr>
              <a:t>Operational Setup</a:t>
            </a:r>
          </a:p>
        </p:txBody>
      </p:sp>
      <p:sp>
        <p:nvSpPr>
          <p:cNvPr id="98" name="Google Shape;98;p14">
            <a:extLst>
              <a:ext uri="{FF2B5EF4-FFF2-40B4-BE49-F238E27FC236}">
                <a16:creationId xmlns:a16="http://schemas.microsoft.com/office/drawing/2014/main" id="{4FE0CCD6-279A-6F8A-82B3-67E040DCEE7C}"/>
              </a:ext>
            </a:extLst>
          </p:cNvPr>
          <p:cNvSpPr txBox="1"/>
          <p:nvPr/>
        </p:nvSpPr>
        <p:spPr>
          <a:xfrm>
            <a:off x="6629400" y="2170205"/>
            <a:ext cx="4457700" cy="6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lvl="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350">
                <a:solidFill>
                  <a:srgbClr val="2E4F3C"/>
                </a:solidFill>
                <a:latin typeface="DM Sans"/>
              </a:rPr>
              <a:t>Pyrolysis System Certification</a:t>
            </a:r>
          </a:p>
          <a:p>
            <a:pPr marL="285750" lvl="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350">
                <a:solidFill>
                  <a:srgbClr val="2E4F3C"/>
                </a:solidFill>
                <a:latin typeface="DM Sans"/>
              </a:rPr>
              <a:t>Value-Stream Engineering through alternate uses</a:t>
            </a:r>
            <a:endParaRPr sz="1350">
              <a:solidFill>
                <a:srgbClr val="2E4F3C"/>
              </a:solidFill>
              <a:latin typeface="DM Sans"/>
            </a:endParaRPr>
          </a:p>
        </p:txBody>
      </p:sp>
      <p:sp>
        <p:nvSpPr>
          <p:cNvPr id="107" name="Google Shape;107;p14">
            <a:extLst>
              <a:ext uri="{FF2B5EF4-FFF2-40B4-BE49-F238E27FC236}">
                <a16:creationId xmlns:a16="http://schemas.microsoft.com/office/drawing/2014/main" id="{344E0D70-99C2-E6DB-871B-CEAD2D031A9F}"/>
              </a:ext>
            </a:extLst>
          </p:cNvPr>
          <p:cNvSpPr txBox="1"/>
          <p:nvPr/>
        </p:nvSpPr>
        <p:spPr>
          <a:xfrm>
            <a:off x="952501" y="370332"/>
            <a:ext cx="8804148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B37D14"/>
                </a:solidFill>
                <a:latin typeface="Merriweather"/>
                <a:sym typeface="Merriweather"/>
              </a:rPr>
              <a:t>Biochar Carbon Project (Engineered Removal)</a:t>
            </a:r>
            <a:endParaRPr sz="3200" b="1">
              <a:solidFill>
                <a:srgbClr val="B37D14"/>
              </a:solidFill>
              <a:latin typeface="Merriweather"/>
            </a:endParaRPr>
          </a:p>
        </p:txBody>
      </p:sp>
      <p:sp>
        <p:nvSpPr>
          <p:cNvPr id="108" name="Google Shape;108;p14">
            <a:extLst>
              <a:ext uri="{FF2B5EF4-FFF2-40B4-BE49-F238E27FC236}">
                <a16:creationId xmlns:a16="http://schemas.microsoft.com/office/drawing/2014/main" id="{B64470AE-A333-50C6-158C-D079D375DC2B}"/>
              </a:ext>
            </a:extLst>
          </p:cNvPr>
          <p:cNvSpPr/>
          <p:nvPr/>
        </p:nvSpPr>
        <p:spPr>
          <a:xfrm>
            <a:off x="762000" y="370332"/>
            <a:ext cx="45719" cy="854964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Google Shape;93;p14" descr="image.png">
            <a:extLst>
              <a:ext uri="{FF2B5EF4-FFF2-40B4-BE49-F238E27FC236}">
                <a16:creationId xmlns:a16="http://schemas.microsoft.com/office/drawing/2014/main" id="{F45E929E-86C9-D171-3F51-3108118A482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5528" y="3819554"/>
            <a:ext cx="5143500" cy="2011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94;p14" descr="image.png">
            <a:extLst>
              <a:ext uri="{FF2B5EF4-FFF2-40B4-BE49-F238E27FC236}">
                <a16:creationId xmlns:a16="http://schemas.microsoft.com/office/drawing/2014/main" id="{502BE929-619A-557D-C425-6819F3A3245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20028" y="3819554"/>
            <a:ext cx="5143500" cy="201127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95;p14">
            <a:extLst>
              <a:ext uri="{FF2B5EF4-FFF2-40B4-BE49-F238E27FC236}">
                <a16:creationId xmlns:a16="http://schemas.microsoft.com/office/drawing/2014/main" id="{27F0462F-BEFC-C75D-9475-A1760D126C57}"/>
              </a:ext>
            </a:extLst>
          </p:cNvPr>
          <p:cNvSpPr txBox="1"/>
          <p:nvPr/>
        </p:nvSpPr>
        <p:spPr>
          <a:xfrm>
            <a:off x="1138428" y="4162454"/>
            <a:ext cx="4680585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/>
            <a:r>
              <a:rPr lang="en-IN" sz="1650" b="1" u="sng" spc="300">
                <a:solidFill>
                  <a:srgbClr val="142F21"/>
                </a:solidFill>
                <a:latin typeface="Merriweather"/>
              </a:rPr>
              <a:t>Critical</a:t>
            </a:r>
            <a:r>
              <a:rPr lang="en-IN" b="1" spc="300"/>
              <a:t> </a:t>
            </a:r>
            <a:r>
              <a:rPr lang="en-IN" sz="1650" b="1" u="sng" spc="300">
                <a:solidFill>
                  <a:srgbClr val="142F21"/>
                </a:solidFill>
                <a:latin typeface="Merriweather"/>
              </a:rPr>
              <a:t>Field Challenges</a:t>
            </a:r>
          </a:p>
        </p:txBody>
      </p:sp>
      <p:sp>
        <p:nvSpPr>
          <p:cNvPr id="9" name="Google Shape;96;p14">
            <a:extLst>
              <a:ext uri="{FF2B5EF4-FFF2-40B4-BE49-F238E27FC236}">
                <a16:creationId xmlns:a16="http://schemas.microsoft.com/office/drawing/2014/main" id="{F2D30999-82D8-9E66-221F-599D01B1072C}"/>
              </a:ext>
            </a:extLst>
          </p:cNvPr>
          <p:cNvSpPr txBox="1"/>
          <p:nvPr/>
        </p:nvSpPr>
        <p:spPr>
          <a:xfrm>
            <a:off x="1138428" y="4572029"/>
            <a:ext cx="4457700" cy="6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lvl="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350">
                <a:solidFill>
                  <a:srgbClr val="2E4F3C"/>
                </a:solidFill>
                <a:latin typeface="DM Sans"/>
              </a:rPr>
              <a:t>Feedstock Sourcing Infrastructure</a:t>
            </a:r>
          </a:p>
          <a:p>
            <a:pPr marL="285750" lvl="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350">
                <a:solidFill>
                  <a:srgbClr val="2E4F3C"/>
                </a:solidFill>
                <a:latin typeface="DM Sans"/>
              </a:rPr>
              <a:t>High Unit Costs &amp; Subsidies</a:t>
            </a:r>
            <a:endParaRPr sz="1350">
              <a:solidFill>
                <a:srgbClr val="2E4F3C"/>
              </a:solidFill>
              <a:latin typeface="DM Sans"/>
            </a:endParaRPr>
          </a:p>
        </p:txBody>
      </p:sp>
      <p:sp>
        <p:nvSpPr>
          <p:cNvPr id="11" name="Google Shape;97;p14">
            <a:extLst>
              <a:ext uri="{FF2B5EF4-FFF2-40B4-BE49-F238E27FC236}">
                <a16:creationId xmlns:a16="http://schemas.microsoft.com/office/drawing/2014/main" id="{CD768FBC-FAE0-28DB-878F-A4793A13C442}"/>
              </a:ext>
            </a:extLst>
          </p:cNvPr>
          <p:cNvSpPr txBox="1"/>
          <p:nvPr/>
        </p:nvSpPr>
        <p:spPr>
          <a:xfrm>
            <a:off x="6662928" y="4162454"/>
            <a:ext cx="4680585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/>
            <a:r>
              <a:rPr lang="en-IN" sz="1650" b="1" u="sng" spc="300">
                <a:solidFill>
                  <a:srgbClr val="142F21"/>
                </a:solidFill>
                <a:latin typeface="Merriweather"/>
              </a:rPr>
              <a:t>Lessons Learned</a:t>
            </a:r>
          </a:p>
        </p:txBody>
      </p:sp>
      <p:sp>
        <p:nvSpPr>
          <p:cNvPr id="13" name="Google Shape;98;p14">
            <a:extLst>
              <a:ext uri="{FF2B5EF4-FFF2-40B4-BE49-F238E27FC236}">
                <a16:creationId xmlns:a16="http://schemas.microsoft.com/office/drawing/2014/main" id="{A6596CE7-9ABB-A387-83D0-4FBABD957496}"/>
              </a:ext>
            </a:extLst>
          </p:cNvPr>
          <p:cNvSpPr txBox="1"/>
          <p:nvPr/>
        </p:nvSpPr>
        <p:spPr>
          <a:xfrm>
            <a:off x="6662928" y="4572029"/>
            <a:ext cx="4457700" cy="6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350">
                <a:solidFill>
                  <a:srgbClr val="2E4F3C"/>
                </a:solidFill>
                <a:latin typeface="DM Sans"/>
              </a:rPr>
              <a:t>Layered Revenue Engineering by aligning CC with alternative uses</a:t>
            </a:r>
            <a:endParaRPr sz="1350">
              <a:solidFill>
                <a:srgbClr val="2E4F3C"/>
              </a:solidFill>
              <a:latin typeface="DM Sans"/>
            </a:endParaRPr>
          </a:p>
        </p:txBody>
      </p:sp>
      <p:pic>
        <p:nvPicPr>
          <p:cNvPr id="17" name="Picture 16" descr="￠ﾤﾨ￠ﾤﾾ￠ﾤﾬ￠ﾤﾾ￠ﾤﾰ￠ﾥﾍ￠ﾤﾡ&#10;&#10;AI-generated content may be incorrect.">
            <a:extLst>
              <a:ext uri="{FF2B5EF4-FFF2-40B4-BE49-F238E27FC236}">
                <a16:creationId xmlns:a16="http://schemas.microsoft.com/office/drawing/2014/main" id="{1EA93846-C520-E303-2BB1-1CA7197864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6689" y="423051"/>
            <a:ext cx="1627632" cy="466003"/>
          </a:xfrm>
          <a:prstGeom prst="rect">
            <a:avLst/>
          </a:prstGeom>
        </p:spPr>
      </p:pic>
      <p:sp>
        <p:nvSpPr>
          <p:cNvPr id="18" name="Footer Placeholder 13">
            <a:extLst>
              <a:ext uri="{FF2B5EF4-FFF2-40B4-BE49-F238E27FC236}">
                <a16:creationId xmlns:a16="http://schemas.microsoft.com/office/drawing/2014/main" id="{70D3F56E-DB28-3226-343D-7537CF010AEA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9232392" y="6411214"/>
            <a:ext cx="2895600" cy="365125"/>
          </a:xfrm>
        </p:spPr>
        <p:txBody>
          <a:bodyPr/>
          <a:lstStyle/>
          <a:p>
            <a:r>
              <a:rPr lang="en-IN"/>
              <a:t>Agri-PDB Carbon Credit Webinar</a:t>
            </a:r>
          </a:p>
        </p:txBody>
      </p:sp>
    </p:spTree>
    <p:extLst>
      <p:ext uri="{BB962C8B-B14F-4D97-AF65-F5344CB8AC3E}">
        <p14:creationId xmlns:p14="http://schemas.microsoft.com/office/powerpoint/2010/main" val="1723171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>
          <a:extLst>
            <a:ext uri="{FF2B5EF4-FFF2-40B4-BE49-F238E27FC236}">
              <a16:creationId xmlns:a16="http://schemas.microsoft.com/office/drawing/2014/main" id="{E445533C-926D-F753-950F-3F4DD3DD6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4" descr="image.png">
            <a:extLst>
              <a:ext uri="{FF2B5EF4-FFF2-40B4-BE49-F238E27FC236}">
                <a16:creationId xmlns:a16="http://schemas.microsoft.com/office/drawing/2014/main" id="{6B0F5BB4-AB24-F133-90D4-A419901FE2F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1417730"/>
            <a:ext cx="5143500" cy="2011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4" descr="image.png">
            <a:extLst>
              <a:ext uri="{FF2B5EF4-FFF2-40B4-BE49-F238E27FC236}">
                <a16:creationId xmlns:a16="http://schemas.microsoft.com/office/drawing/2014/main" id="{9C5F0177-B897-BBF1-8885-D43FDA0AA35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1417730"/>
            <a:ext cx="5143500" cy="201127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4">
            <a:extLst>
              <a:ext uri="{FF2B5EF4-FFF2-40B4-BE49-F238E27FC236}">
                <a16:creationId xmlns:a16="http://schemas.microsoft.com/office/drawing/2014/main" id="{4250080B-3BAA-6CC4-DA8D-43EF2F0FD878}"/>
              </a:ext>
            </a:extLst>
          </p:cNvPr>
          <p:cNvSpPr txBox="1"/>
          <p:nvPr/>
        </p:nvSpPr>
        <p:spPr>
          <a:xfrm>
            <a:off x="1104900" y="1760630"/>
            <a:ext cx="4680585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/>
            <a:r>
              <a:rPr lang="en-IN" sz="1650" b="1" u="sng" spc="300">
                <a:solidFill>
                  <a:srgbClr val="142F21"/>
                </a:solidFill>
                <a:latin typeface="Merriweather"/>
              </a:rPr>
              <a:t>Strength</a:t>
            </a:r>
          </a:p>
        </p:txBody>
      </p:sp>
      <p:sp>
        <p:nvSpPr>
          <p:cNvPr id="96" name="Google Shape;96;p14">
            <a:extLst>
              <a:ext uri="{FF2B5EF4-FFF2-40B4-BE49-F238E27FC236}">
                <a16:creationId xmlns:a16="http://schemas.microsoft.com/office/drawing/2014/main" id="{58910FCD-9FDC-F431-6683-35A446E2F8BB}"/>
              </a:ext>
            </a:extLst>
          </p:cNvPr>
          <p:cNvSpPr txBox="1"/>
          <p:nvPr/>
        </p:nvSpPr>
        <p:spPr>
          <a:xfrm>
            <a:off x="1104900" y="2170205"/>
            <a:ext cx="4457700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lvl="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200">
                <a:solidFill>
                  <a:srgbClr val="2E4F3C"/>
                </a:solidFill>
                <a:latin typeface="DM Sans"/>
              </a:rPr>
              <a:t>Unrivalled Rural Network</a:t>
            </a:r>
          </a:p>
          <a:p>
            <a:pPr marL="285750" lvl="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200">
                <a:solidFill>
                  <a:srgbClr val="2E4F3C"/>
                </a:solidFill>
                <a:latin typeface="DM Sans"/>
              </a:rPr>
              <a:t>Dedicated Climate Infrastructure</a:t>
            </a:r>
          </a:p>
          <a:p>
            <a:pPr marL="285750" lvl="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200">
                <a:solidFill>
                  <a:srgbClr val="2E4F3C"/>
                </a:solidFill>
                <a:latin typeface="DM Sans"/>
              </a:rPr>
              <a:t>Strong network with global and national players</a:t>
            </a:r>
            <a:endParaRPr sz="1200">
              <a:solidFill>
                <a:srgbClr val="2E4F3C"/>
              </a:solidFill>
              <a:latin typeface="DM Sans"/>
            </a:endParaRPr>
          </a:p>
        </p:txBody>
      </p:sp>
      <p:sp>
        <p:nvSpPr>
          <p:cNvPr id="97" name="Google Shape;97;p14">
            <a:extLst>
              <a:ext uri="{FF2B5EF4-FFF2-40B4-BE49-F238E27FC236}">
                <a16:creationId xmlns:a16="http://schemas.microsoft.com/office/drawing/2014/main" id="{8135E9D0-CBBF-022D-D550-2574D2A92E17}"/>
              </a:ext>
            </a:extLst>
          </p:cNvPr>
          <p:cNvSpPr txBox="1"/>
          <p:nvPr/>
        </p:nvSpPr>
        <p:spPr>
          <a:xfrm>
            <a:off x="6629400" y="1760630"/>
            <a:ext cx="4680585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IN" sz="1650" b="1" u="sng" spc="300">
                <a:solidFill>
                  <a:srgbClr val="142F21"/>
                </a:solidFill>
                <a:latin typeface="Merriweather"/>
              </a:rPr>
              <a:t>Weakness</a:t>
            </a:r>
          </a:p>
        </p:txBody>
      </p:sp>
      <p:sp>
        <p:nvSpPr>
          <p:cNvPr id="98" name="Google Shape;98;p14">
            <a:extLst>
              <a:ext uri="{FF2B5EF4-FFF2-40B4-BE49-F238E27FC236}">
                <a16:creationId xmlns:a16="http://schemas.microsoft.com/office/drawing/2014/main" id="{2ECCFC10-ED9B-29A9-1F66-4DAF4DC7EF5D}"/>
              </a:ext>
            </a:extLst>
          </p:cNvPr>
          <p:cNvSpPr txBox="1"/>
          <p:nvPr/>
        </p:nvSpPr>
        <p:spPr>
          <a:xfrm>
            <a:off x="6629400" y="2170205"/>
            <a:ext cx="4457700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200">
                <a:solidFill>
                  <a:srgbClr val="2E4F3C"/>
                </a:solidFill>
                <a:latin typeface="DM Sans"/>
              </a:rPr>
              <a:t>High Transaction Costs per Hectare</a:t>
            </a: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200">
                <a:solidFill>
                  <a:srgbClr val="2E4F3C"/>
                </a:solidFill>
                <a:latin typeface="DM Sans"/>
              </a:rPr>
              <a:t>Historically Risk-Averse Ecosystem</a:t>
            </a: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200">
                <a:solidFill>
                  <a:srgbClr val="2E4F3C"/>
                </a:solidFill>
                <a:latin typeface="DM Sans"/>
              </a:rPr>
              <a:t>Capacity &amp; Literacy Constraints</a:t>
            </a:r>
            <a:endParaRPr sz="1200">
              <a:solidFill>
                <a:srgbClr val="2E4F3C"/>
              </a:solidFill>
              <a:latin typeface="DM Sans"/>
            </a:endParaRPr>
          </a:p>
        </p:txBody>
      </p:sp>
      <p:sp>
        <p:nvSpPr>
          <p:cNvPr id="107" name="Google Shape;107;p14">
            <a:extLst>
              <a:ext uri="{FF2B5EF4-FFF2-40B4-BE49-F238E27FC236}">
                <a16:creationId xmlns:a16="http://schemas.microsoft.com/office/drawing/2014/main" id="{FBDF7BCE-1EFE-0315-A931-4541CEA96BF6}"/>
              </a:ext>
            </a:extLst>
          </p:cNvPr>
          <p:cNvSpPr txBox="1"/>
          <p:nvPr/>
        </p:nvSpPr>
        <p:spPr>
          <a:xfrm>
            <a:off x="952501" y="370332"/>
            <a:ext cx="8804148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B37D14"/>
                </a:solidFill>
                <a:latin typeface="Merriweather"/>
              </a:rPr>
              <a:t>A Financial Institutions perspective</a:t>
            </a:r>
            <a:endParaRPr sz="3200" b="1">
              <a:solidFill>
                <a:srgbClr val="B37D14"/>
              </a:solidFill>
              <a:latin typeface="Merriweather"/>
            </a:endParaRPr>
          </a:p>
        </p:txBody>
      </p:sp>
      <p:sp>
        <p:nvSpPr>
          <p:cNvPr id="108" name="Google Shape;108;p14">
            <a:extLst>
              <a:ext uri="{FF2B5EF4-FFF2-40B4-BE49-F238E27FC236}">
                <a16:creationId xmlns:a16="http://schemas.microsoft.com/office/drawing/2014/main" id="{0706E5AE-BBDB-16EC-443B-FCFC53E10C4A}"/>
              </a:ext>
            </a:extLst>
          </p:cNvPr>
          <p:cNvSpPr/>
          <p:nvPr/>
        </p:nvSpPr>
        <p:spPr>
          <a:xfrm>
            <a:off x="762000" y="370332"/>
            <a:ext cx="45719" cy="854964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Google Shape;93;p14" descr="image.png">
            <a:extLst>
              <a:ext uri="{FF2B5EF4-FFF2-40B4-BE49-F238E27FC236}">
                <a16:creationId xmlns:a16="http://schemas.microsoft.com/office/drawing/2014/main" id="{94D94D7C-6834-114E-316C-A21D3E88DAB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5528" y="3819554"/>
            <a:ext cx="5143500" cy="2011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94;p14" descr="image.png">
            <a:extLst>
              <a:ext uri="{FF2B5EF4-FFF2-40B4-BE49-F238E27FC236}">
                <a16:creationId xmlns:a16="http://schemas.microsoft.com/office/drawing/2014/main" id="{FFEFF269-BDA3-A098-F4B5-3E31C94DBD7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20028" y="3819554"/>
            <a:ext cx="5143500" cy="201127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95;p14">
            <a:extLst>
              <a:ext uri="{FF2B5EF4-FFF2-40B4-BE49-F238E27FC236}">
                <a16:creationId xmlns:a16="http://schemas.microsoft.com/office/drawing/2014/main" id="{74324FC1-FBE7-2242-4320-D90415BC9914}"/>
              </a:ext>
            </a:extLst>
          </p:cNvPr>
          <p:cNvSpPr txBox="1"/>
          <p:nvPr/>
        </p:nvSpPr>
        <p:spPr>
          <a:xfrm>
            <a:off x="1138428" y="4162454"/>
            <a:ext cx="4680585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/>
            <a:r>
              <a:rPr lang="en-IN" sz="1650" b="1" u="sng" spc="300">
                <a:solidFill>
                  <a:srgbClr val="142F21"/>
                </a:solidFill>
                <a:latin typeface="Merriweather"/>
              </a:rPr>
              <a:t>Opportunities</a:t>
            </a:r>
          </a:p>
        </p:txBody>
      </p:sp>
      <p:sp>
        <p:nvSpPr>
          <p:cNvPr id="9" name="Google Shape;96;p14">
            <a:extLst>
              <a:ext uri="{FF2B5EF4-FFF2-40B4-BE49-F238E27FC236}">
                <a16:creationId xmlns:a16="http://schemas.microsoft.com/office/drawing/2014/main" id="{F5A216C2-86A6-9B54-72C4-2D8E20A9E77A}"/>
              </a:ext>
            </a:extLst>
          </p:cNvPr>
          <p:cNvSpPr txBox="1"/>
          <p:nvPr/>
        </p:nvSpPr>
        <p:spPr>
          <a:xfrm>
            <a:off x="1138428" y="4572029"/>
            <a:ext cx="4457700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lvl="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200">
                <a:solidFill>
                  <a:srgbClr val="2E4F3C"/>
                </a:solidFill>
                <a:latin typeface="DM Sans"/>
              </a:rPr>
              <a:t>Operationalizing the India Carbon Credit Trading Scheme</a:t>
            </a:r>
          </a:p>
          <a:p>
            <a:pPr marL="285750" lvl="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200">
                <a:solidFill>
                  <a:srgbClr val="2E4F3C"/>
                </a:solidFill>
                <a:latin typeface="DM Sans"/>
              </a:rPr>
              <a:t>Untapped sector/ First movers advantage</a:t>
            </a:r>
          </a:p>
          <a:p>
            <a:pPr marL="285750" lvl="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2E4F3C"/>
                </a:solidFill>
                <a:latin typeface="DM Sans"/>
              </a:rPr>
              <a:t>Achievement of mandate</a:t>
            </a:r>
            <a:endParaRPr sz="1200">
              <a:solidFill>
                <a:srgbClr val="2E4F3C"/>
              </a:solidFill>
              <a:latin typeface="DM Sans"/>
            </a:endParaRPr>
          </a:p>
        </p:txBody>
      </p:sp>
      <p:sp>
        <p:nvSpPr>
          <p:cNvPr id="11" name="Google Shape;97;p14">
            <a:extLst>
              <a:ext uri="{FF2B5EF4-FFF2-40B4-BE49-F238E27FC236}">
                <a16:creationId xmlns:a16="http://schemas.microsoft.com/office/drawing/2014/main" id="{8FDCABAB-968F-939C-8798-8A146F05A904}"/>
              </a:ext>
            </a:extLst>
          </p:cNvPr>
          <p:cNvSpPr txBox="1"/>
          <p:nvPr/>
        </p:nvSpPr>
        <p:spPr>
          <a:xfrm>
            <a:off x="6662928" y="4162454"/>
            <a:ext cx="4680585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/>
            <a:r>
              <a:rPr lang="en-IN" sz="1650" b="1" u="sng" spc="300">
                <a:solidFill>
                  <a:srgbClr val="142F21"/>
                </a:solidFill>
                <a:latin typeface="Merriweather"/>
              </a:rPr>
              <a:t>Threats </a:t>
            </a:r>
          </a:p>
        </p:txBody>
      </p:sp>
      <p:sp>
        <p:nvSpPr>
          <p:cNvPr id="13" name="Google Shape;98;p14">
            <a:extLst>
              <a:ext uri="{FF2B5EF4-FFF2-40B4-BE49-F238E27FC236}">
                <a16:creationId xmlns:a16="http://schemas.microsoft.com/office/drawing/2014/main" id="{752FD9BA-D8DE-066B-CC24-FD685BD6A67E}"/>
              </a:ext>
            </a:extLst>
          </p:cNvPr>
          <p:cNvSpPr txBox="1"/>
          <p:nvPr/>
        </p:nvSpPr>
        <p:spPr>
          <a:xfrm>
            <a:off x="6662928" y="4572029"/>
            <a:ext cx="4457700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200">
                <a:solidFill>
                  <a:srgbClr val="2E4F3C"/>
                </a:solidFill>
                <a:latin typeface="DM Sans"/>
              </a:rPr>
              <a:t>Interest servicing</a:t>
            </a: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200">
                <a:solidFill>
                  <a:srgbClr val="2E4F3C"/>
                </a:solidFill>
                <a:latin typeface="DM Sans"/>
              </a:rPr>
              <a:t>Monsoon and Climate Vulnerability</a:t>
            </a: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IN" sz="1200">
                <a:solidFill>
                  <a:srgbClr val="2E4F3C"/>
                </a:solidFill>
                <a:latin typeface="DM Sans"/>
              </a:rPr>
              <a:t>Intl/ Domestic Regulatory Uncertainty</a:t>
            </a:r>
            <a:endParaRPr sz="1200">
              <a:solidFill>
                <a:srgbClr val="2E4F3C"/>
              </a:solidFill>
              <a:latin typeface="DM Sans"/>
            </a:endParaRPr>
          </a:p>
        </p:txBody>
      </p:sp>
      <p:pic>
        <p:nvPicPr>
          <p:cNvPr id="17" name="Picture 16" descr="￠ﾤﾨ￠ﾤﾾ￠ﾤﾬ￠ﾤﾾ￠ﾤﾰ￠ﾥﾍ￠ﾤﾡ&#10;&#10;AI-generated content may be incorrect.">
            <a:extLst>
              <a:ext uri="{FF2B5EF4-FFF2-40B4-BE49-F238E27FC236}">
                <a16:creationId xmlns:a16="http://schemas.microsoft.com/office/drawing/2014/main" id="{C83E6B14-9991-A72A-65B0-47C8DBF1B9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6689" y="423051"/>
            <a:ext cx="1627632" cy="466003"/>
          </a:xfrm>
          <a:prstGeom prst="rect">
            <a:avLst/>
          </a:prstGeom>
        </p:spPr>
      </p:pic>
      <p:sp>
        <p:nvSpPr>
          <p:cNvPr id="18" name="Footer Placeholder 13">
            <a:extLst>
              <a:ext uri="{FF2B5EF4-FFF2-40B4-BE49-F238E27FC236}">
                <a16:creationId xmlns:a16="http://schemas.microsoft.com/office/drawing/2014/main" id="{8E8DAF19-15F7-38C9-BA82-CD747BD6027F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9232392" y="6411214"/>
            <a:ext cx="2895600" cy="365125"/>
          </a:xfrm>
        </p:spPr>
        <p:txBody>
          <a:bodyPr/>
          <a:lstStyle/>
          <a:p>
            <a:r>
              <a:rPr lang="en-IN"/>
              <a:t>Agri-PDB Carbon Credit Webinar</a:t>
            </a:r>
          </a:p>
        </p:txBody>
      </p:sp>
    </p:spTree>
    <p:extLst>
      <p:ext uri="{BB962C8B-B14F-4D97-AF65-F5344CB8AC3E}">
        <p14:creationId xmlns:p14="http://schemas.microsoft.com/office/powerpoint/2010/main" val="4946248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66a2fe3f-05b5-450c-a6dd-18121215aa86}" enabled="1" method="Privileged" siteId="{8e65dc63-2925-44dc-9c02-98c3f05069ec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11</Slides>
  <Notes>9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Core Takeaway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</cp:revision>
  <dcterms:modified xsi:type="dcterms:W3CDTF">2026-07-17T08:50:18Z</dcterms:modified>
</cp:coreProperties>
</file>