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21" r:id="rId2"/>
  </p:sldMasterIdLst>
  <p:notesMasterIdLst>
    <p:notesMasterId r:id="rId14"/>
  </p:notesMasterIdLst>
  <p:sldIdLst>
    <p:sldId id="4469" r:id="rId3"/>
    <p:sldId id="4639" r:id="rId4"/>
    <p:sldId id="4638" r:id="rId5"/>
    <p:sldId id="4630" r:id="rId6"/>
    <p:sldId id="4632" r:id="rId7"/>
    <p:sldId id="4633" r:id="rId8"/>
    <p:sldId id="4636" r:id="rId9"/>
    <p:sldId id="4631" r:id="rId10"/>
    <p:sldId id="4629" r:id="rId11"/>
    <p:sldId id="463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dlovu, Lefa" initials="NL" lastIdx="3" clrIdx="0">
    <p:extLst>
      <p:ext uri="{19B8F6BF-5375-455C-9EA6-DF929625EA0E}">
        <p15:presenceInfo xmlns:p15="http://schemas.microsoft.com/office/powerpoint/2012/main" userId="S-1-5-21-1757402651-2518410002-1401579428-109383" providerId="AD"/>
      </p:ext>
    </p:extLst>
  </p:cmAuthor>
  <p:cmAuthor id="2" name="Siphugu, Pascal" initials="SP" lastIdx="11" clrIdx="1">
    <p:extLst>
      <p:ext uri="{19B8F6BF-5375-455C-9EA6-DF929625EA0E}">
        <p15:presenceInfo xmlns:p15="http://schemas.microsoft.com/office/powerpoint/2012/main" userId="S-1-5-21-1757402651-2518410002-1401579428-1056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00"/>
    <a:srgbClr val="339933"/>
    <a:srgbClr val="FFE697"/>
    <a:srgbClr val="B8E08C"/>
    <a:srgbClr val="FCEAEB"/>
    <a:srgbClr val="FBE5E7"/>
    <a:srgbClr val="FADEE0"/>
    <a:srgbClr val="FF6050"/>
    <a:srgbClr val="DBF2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2604" autoAdjust="0"/>
  </p:normalViewPr>
  <p:slideViewPr>
    <p:cSldViewPr snapToGrid="0">
      <p:cViewPr varScale="1">
        <p:scale>
          <a:sx n="87" d="100"/>
          <a:sy n="87" d="100"/>
        </p:scale>
        <p:origin x="389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8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23" Type="http://schemas.openxmlformats.org/officeDocument/2006/relationships/customXml" Target="../customXml/item4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6F153-81A0-0340-B4C2-3F02400D5E08}" type="datetimeFigureOut">
              <a:rPr lang="en-GB" smtClean="0"/>
              <a:t>14/07/2025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9D016-4E16-034F-BAE5-8EDFD088D5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305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61DF3-CBFC-5C40-BB85-028762A6D1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0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rder 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605063" y="1581240"/>
            <a:ext cx="8981875" cy="98836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2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ZA" noProof="1"/>
              <a:t>HEADING</a:t>
            </a:r>
            <a:r>
              <a:rPr lang="en-US" noProof="1"/>
              <a:t> </a:t>
            </a:r>
            <a:r>
              <a:rPr lang="en-ZA" dirty="0"/>
              <a:t>[</a:t>
            </a:r>
            <a:r>
              <a:rPr lang="en-GB" dirty="0"/>
              <a:t>Gill Sans-30pt-BOLD-CAPS</a:t>
            </a:r>
            <a:r>
              <a:rPr lang="en-ZA" dirty="0"/>
              <a:t>] </a:t>
            </a:r>
            <a:endParaRPr lang="en-US" noProof="1"/>
          </a:p>
        </p:txBody>
      </p:sp>
      <p:sp>
        <p:nvSpPr>
          <p:cNvPr id="9" name="Subtitle 22"/>
          <p:cNvSpPr>
            <a:spLocks noGrp="1"/>
          </p:cNvSpPr>
          <p:nvPr>
            <p:ph type="subTitle" idx="1" hasCustomPrompt="1"/>
          </p:nvPr>
        </p:nvSpPr>
        <p:spPr>
          <a:xfrm>
            <a:off x="2722663" y="2737414"/>
            <a:ext cx="6983741" cy="1313891"/>
          </a:xfrm>
        </p:spPr>
        <p:txBody>
          <a:bodyPr>
            <a:noAutofit/>
          </a:bodyPr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sz="1800" dirty="0"/>
              <a:t>Sub-Heading </a:t>
            </a:r>
            <a:r>
              <a:rPr lang="en-ZA" sz="1800" dirty="0"/>
              <a:t>[Gill Sans-18pt-non bold] </a:t>
            </a:r>
            <a:endParaRPr lang="en-US" sz="1800" dirty="0"/>
          </a:p>
          <a:p>
            <a:r>
              <a:rPr lang="en-US" sz="1800" dirty="0"/>
              <a:t>Your Name</a:t>
            </a:r>
          </a:p>
          <a:p>
            <a:r>
              <a:rPr lang="en-US" sz="1800" dirty="0"/>
              <a:t>Date [DD Month YYYY]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6930"/>
            <a:ext cx="12192000" cy="247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1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4595" y="358728"/>
            <a:ext cx="9589061" cy="682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595" y="1452491"/>
            <a:ext cx="7975965" cy="49654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6565900"/>
            <a:ext cx="9059333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553156" y="1452491"/>
            <a:ext cx="3301217" cy="496548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300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855" y="546100"/>
            <a:ext cx="9540347" cy="49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853" y="1337997"/>
            <a:ext cx="11502008" cy="50909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53200"/>
            <a:ext cx="9042400" cy="159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283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8" y="372795"/>
            <a:ext cx="9589061" cy="682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837" y="1455392"/>
            <a:ext cx="11455896" cy="22316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79568"/>
            <a:ext cx="8991600" cy="3133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0"/>
          </p:nvPr>
        </p:nvSpPr>
        <p:spPr>
          <a:xfrm>
            <a:off x="295837" y="3898901"/>
            <a:ext cx="8695763" cy="23282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376" y="4200837"/>
            <a:ext cx="2794491" cy="233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55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1653845" y="1562084"/>
            <a:ext cx="8981875" cy="98836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2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ZA" noProof="1"/>
              <a:t>HEADING</a:t>
            </a:r>
            <a:r>
              <a:rPr lang="en-US" noProof="1"/>
              <a:t> </a:t>
            </a:r>
            <a:r>
              <a:rPr lang="en-ZA" dirty="0"/>
              <a:t>[</a:t>
            </a:r>
            <a:r>
              <a:rPr lang="en-GB" dirty="0"/>
              <a:t>Gill Sans-30pt-BOLD-CAPS</a:t>
            </a:r>
            <a:r>
              <a:rPr lang="en-ZA" dirty="0"/>
              <a:t>] </a:t>
            </a:r>
            <a:endParaRPr lang="en-US" noProof="1"/>
          </a:p>
        </p:txBody>
      </p:sp>
      <p:sp>
        <p:nvSpPr>
          <p:cNvPr id="11" name="Subtitle 22"/>
          <p:cNvSpPr>
            <a:spLocks noGrp="1"/>
          </p:cNvSpPr>
          <p:nvPr>
            <p:ph type="subTitle" idx="1" hasCustomPrompt="1"/>
          </p:nvPr>
        </p:nvSpPr>
        <p:spPr>
          <a:xfrm>
            <a:off x="2730535" y="2680500"/>
            <a:ext cx="6983741" cy="1313891"/>
          </a:xfrm>
        </p:spPr>
        <p:txBody>
          <a:bodyPr>
            <a:noAutofit/>
          </a:bodyPr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sz="1800" dirty="0"/>
              <a:t>Sub-Heading </a:t>
            </a:r>
            <a:r>
              <a:rPr lang="en-ZA" sz="1800" dirty="0"/>
              <a:t>[Gill Sans-18pt-non bold] </a:t>
            </a:r>
            <a:endParaRPr lang="en-US" sz="1800" dirty="0"/>
          </a:p>
          <a:p>
            <a:r>
              <a:rPr lang="en-US" sz="1800" dirty="0"/>
              <a:t>Your Name</a:t>
            </a:r>
          </a:p>
          <a:p>
            <a:r>
              <a:rPr lang="en-US" sz="1800" dirty="0"/>
              <a:t>Date [DD Month YYYY]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79" y="4330700"/>
            <a:ext cx="3356467" cy="2527300"/>
          </a:xfrm>
          <a:prstGeom prst="rect">
            <a:avLst/>
          </a:prstGeom>
        </p:spPr>
      </p:pic>
      <p:sp>
        <p:nvSpPr>
          <p:cNvPr id="5" name="Pentagon 4"/>
          <p:cNvSpPr/>
          <p:nvPr userDrawn="1"/>
        </p:nvSpPr>
        <p:spPr>
          <a:xfrm rot="10800000">
            <a:off x="2847645" y="4330700"/>
            <a:ext cx="9344355" cy="2527300"/>
          </a:xfrm>
          <a:custGeom>
            <a:avLst/>
            <a:gdLst>
              <a:gd name="connsiteX0" fmla="*/ 0 w 8271916"/>
              <a:gd name="connsiteY0" fmla="*/ 0 h 2527300"/>
              <a:gd name="connsiteX1" fmla="*/ 7008266 w 8271916"/>
              <a:gd name="connsiteY1" fmla="*/ 0 h 2527300"/>
              <a:gd name="connsiteX2" fmla="*/ 8271916 w 8271916"/>
              <a:gd name="connsiteY2" fmla="*/ 1263650 h 2527300"/>
              <a:gd name="connsiteX3" fmla="*/ 7008266 w 8271916"/>
              <a:gd name="connsiteY3" fmla="*/ 2527300 h 2527300"/>
              <a:gd name="connsiteX4" fmla="*/ 0 w 8271916"/>
              <a:gd name="connsiteY4" fmla="*/ 2527300 h 2527300"/>
              <a:gd name="connsiteX5" fmla="*/ 0 w 8271916"/>
              <a:gd name="connsiteY5" fmla="*/ 0 h 2527300"/>
              <a:gd name="connsiteX0" fmla="*/ 0 w 7008266"/>
              <a:gd name="connsiteY0" fmla="*/ 0 h 2527300"/>
              <a:gd name="connsiteX1" fmla="*/ 7008266 w 7008266"/>
              <a:gd name="connsiteY1" fmla="*/ 0 h 2527300"/>
              <a:gd name="connsiteX2" fmla="*/ 5643016 w 7008266"/>
              <a:gd name="connsiteY2" fmla="*/ 1263650 h 2527300"/>
              <a:gd name="connsiteX3" fmla="*/ 7008266 w 7008266"/>
              <a:gd name="connsiteY3" fmla="*/ 2527300 h 2527300"/>
              <a:gd name="connsiteX4" fmla="*/ 0 w 7008266"/>
              <a:gd name="connsiteY4" fmla="*/ 2527300 h 2527300"/>
              <a:gd name="connsiteX5" fmla="*/ 0 w 7008266"/>
              <a:gd name="connsiteY5" fmla="*/ 0 h 2527300"/>
              <a:gd name="connsiteX0" fmla="*/ 0 w 7008266"/>
              <a:gd name="connsiteY0" fmla="*/ 0 h 2527300"/>
              <a:gd name="connsiteX1" fmla="*/ 7008266 w 7008266"/>
              <a:gd name="connsiteY1" fmla="*/ 0 h 2527300"/>
              <a:gd name="connsiteX2" fmla="*/ 5782716 w 7008266"/>
              <a:gd name="connsiteY2" fmla="*/ 1263650 h 2527300"/>
              <a:gd name="connsiteX3" fmla="*/ 7008266 w 7008266"/>
              <a:gd name="connsiteY3" fmla="*/ 2527300 h 2527300"/>
              <a:gd name="connsiteX4" fmla="*/ 0 w 7008266"/>
              <a:gd name="connsiteY4" fmla="*/ 2527300 h 2527300"/>
              <a:gd name="connsiteX5" fmla="*/ 0 w 7008266"/>
              <a:gd name="connsiteY5" fmla="*/ 0 h 252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08266" h="2527300">
                <a:moveTo>
                  <a:pt x="0" y="0"/>
                </a:moveTo>
                <a:lnTo>
                  <a:pt x="7008266" y="0"/>
                </a:lnTo>
                <a:lnTo>
                  <a:pt x="5782716" y="1263650"/>
                </a:lnTo>
                <a:lnTo>
                  <a:pt x="7008266" y="2527300"/>
                </a:lnTo>
                <a:lnTo>
                  <a:pt x="0" y="2527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948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418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7825C-B894-43E1-9EEA-41A37A05C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F3FE5E-2C5C-44C3-B861-34F84127E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38EC6-7B96-4EA2-BF9A-AF77DD94C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9421-6023-4E92-B7BB-7C75C7959B95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2056D-5952-4BCD-A923-79FBC1B3B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DAB09-9CE1-44AA-BB9D-7713DAC47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BCBF-B05B-4985-9712-BF91C85F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88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297592" y="438722"/>
            <a:ext cx="8981875" cy="98836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2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ZA" noProof="1"/>
              <a:t>HEADING</a:t>
            </a:r>
            <a:r>
              <a:rPr lang="en-US" noProof="1"/>
              <a:t> </a:t>
            </a:r>
            <a:r>
              <a:rPr lang="en-ZA" dirty="0"/>
              <a:t>[</a:t>
            </a:r>
            <a:r>
              <a:rPr lang="en-GB" dirty="0"/>
              <a:t>Gill Sans-30pt-BOLD-CAPS</a:t>
            </a:r>
            <a:r>
              <a:rPr lang="en-ZA" dirty="0"/>
              <a:t>] </a:t>
            </a:r>
            <a:endParaRPr lang="en-US" noProof="1"/>
          </a:p>
        </p:txBody>
      </p:sp>
      <p:sp>
        <p:nvSpPr>
          <p:cNvPr id="9" name="Subtitle 22"/>
          <p:cNvSpPr>
            <a:spLocks noGrp="1"/>
          </p:cNvSpPr>
          <p:nvPr>
            <p:ph type="subTitle" idx="1" hasCustomPrompt="1"/>
          </p:nvPr>
        </p:nvSpPr>
        <p:spPr>
          <a:xfrm>
            <a:off x="297592" y="1801238"/>
            <a:ext cx="6983741" cy="1313891"/>
          </a:xfrm>
        </p:spPr>
        <p:txBody>
          <a:bodyPr>
            <a:noAutofit/>
          </a:bodyPr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sz="1800" dirty="0"/>
              <a:t>Sub-Heading </a:t>
            </a:r>
            <a:r>
              <a:rPr lang="en-ZA" sz="1800" dirty="0"/>
              <a:t>[Gill Sans-18pt-non bold] </a:t>
            </a:r>
            <a:endParaRPr lang="en-US" sz="1800" dirty="0"/>
          </a:p>
          <a:p>
            <a:r>
              <a:rPr lang="en-US" sz="1800" dirty="0"/>
              <a:t>Your Name</a:t>
            </a:r>
          </a:p>
          <a:p>
            <a:r>
              <a:rPr lang="en-US" sz="1800" dirty="0"/>
              <a:t>Date [DD Month YYYY]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04208"/>
            <a:ext cx="12203639" cy="265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32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5088"/>
            <a:ext cx="12192000" cy="4482912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907192" y="565722"/>
            <a:ext cx="4426808" cy="988360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tx2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ZA" noProof="1"/>
              <a:t>Thank You!</a:t>
            </a:r>
            <a:endParaRPr lang="en-US" noProof="1"/>
          </a:p>
        </p:txBody>
      </p:sp>
      <p:sp>
        <p:nvSpPr>
          <p:cNvPr id="5" name="Text Placeholder 5"/>
          <p:cNvSpPr txBox="1">
            <a:spLocks/>
          </p:cNvSpPr>
          <p:nvPr userDrawn="1"/>
        </p:nvSpPr>
        <p:spPr>
          <a:xfrm>
            <a:off x="907192" y="1714808"/>
            <a:ext cx="5442136" cy="14276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420 Witch-Hazel Avenue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 Glades, Block D, Eco Park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Centurion Pretoria</a:t>
            </a: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006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27796"/>
            <a:ext cx="12192000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1"/>
            <a:ext cx="9414933" cy="947419"/>
            <a:chOff x="0" y="190500"/>
            <a:chExt cx="7061200" cy="75691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90500"/>
              <a:ext cx="7061200" cy="711200"/>
            </a:xfrm>
            <a:custGeom>
              <a:avLst/>
              <a:gdLst>
                <a:gd name="connsiteX0" fmla="*/ 0 w 7061200"/>
                <a:gd name="connsiteY0" fmla="*/ 0 h 698500"/>
                <a:gd name="connsiteX1" fmla="*/ 7061200 w 7061200"/>
                <a:gd name="connsiteY1" fmla="*/ 0 h 698500"/>
                <a:gd name="connsiteX2" fmla="*/ 7061200 w 7061200"/>
                <a:gd name="connsiteY2" fmla="*/ 698500 h 698500"/>
                <a:gd name="connsiteX3" fmla="*/ 0 w 7061200"/>
                <a:gd name="connsiteY3" fmla="*/ 698500 h 698500"/>
                <a:gd name="connsiteX4" fmla="*/ 0 w 7061200"/>
                <a:gd name="connsiteY4" fmla="*/ 0 h 698500"/>
                <a:gd name="connsiteX0" fmla="*/ 0 w 7061200"/>
                <a:gd name="connsiteY0" fmla="*/ 0 h 711200"/>
                <a:gd name="connsiteX1" fmla="*/ 7061200 w 7061200"/>
                <a:gd name="connsiteY1" fmla="*/ 0 h 711200"/>
                <a:gd name="connsiteX2" fmla="*/ 5930900 w 7061200"/>
                <a:gd name="connsiteY2" fmla="*/ 711200 h 711200"/>
                <a:gd name="connsiteX3" fmla="*/ 0 w 7061200"/>
                <a:gd name="connsiteY3" fmla="*/ 698500 h 711200"/>
                <a:gd name="connsiteX4" fmla="*/ 0 w 7061200"/>
                <a:gd name="connsiteY4" fmla="*/ 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1200" h="711200">
                  <a:moveTo>
                    <a:pt x="0" y="0"/>
                  </a:moveTo>
                  <a:lnTo>
                    <a:pt x="7061200" y="0"/>
                  </a:lnTo>
                  <a:lnTo>
                    <a:pt x="5930900" y="711200"/>
                  </a:lnTo>
                  <a:lnTo>
                    <a:pt x="0" y="698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         </a:t>
              </a:r>
              <a:endParaRPr kumimoji="0" lang="en-Z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901700"/>
              <a:ext cx="5918200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7339" y="250826"/>
            <a:ext cx="8763000" cy="6508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152400" y="1827431"/>
            <a:ext cx="11887200" cy="419898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ZA" dirty="0"/>
              <a:t>Level 1 bullet is [Calibri-18-non bold]</a:t>
            </a:r>
          </a:p>
          <a:p>
            <a:r>
              <a:rPr lang="en-ZA" dirty="0"/>
              <a:t>Keep bullets short</a:t>
            </a:r>
          </a:p>
          <a:p>
            <a:r>
              <a:rPr lang="en-ZA" dirty="0"/>
              <a:t>Insert text here</a:t>
            </a:r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97340" y="1010600"/>
            <a:ext cx="9889065" cy="338203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1" baseline="0">
                <a:solidFill>
                  <a:schemeClr val="accent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de-DE" dirty="0"/>
              <a:t>Insert sub-heading here...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537701" y="6487491"/>
            <a:ext cx="2654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0" i="0" u="none" strike="noStrike" kern="1200" cap="none" spc="0" normalizeH="0" baseline="0" noProof="0" dirty="0">
                <a:ln>
                  <a:noFill/>
                </a:ln>
                <a:solidFill>
                  <a:srgbClr val="008060"/>
                </a:solidFill>
                <a:effectLst/>
                <a:uLnTx/>
                <a:uFillTx/>
                <a:latin typeface="Gill Sans Std Light" panose="020B0302020104020203" pitchFamily="34" charset="0"/>
                <a:ea typeface="+mn-ea"/>
                <a:cs typeface="+mn-cs"/>
              </a:rPr>
              <a:t>Land Bank Presentation     </a:t>
            </a:r>
            <a:fld id="{52AC310D-40ED-4F52-94A8-7DCEA5352FE4}" type="slidenum">
              <a:rPr kumimoji="0" lang="en-ZA" sz="1100" b="0" i="0" u="none" strike="noStrike" kern="1200" cap="none" spc="0" normalizeH="0" baseline="0" noProof="0" smtClean="0">
                <a:ln>
                  <a:noFill/>
                </a:ln>
                <a:solidFill>
                  <a:srgbClr val="008060"/>
                </a:solidFill>
                <a:effectLst/>
                <a:uLnTx/>
                <a:uFillTx/>
                <a:latin typeface="Gill Sans Std Light" panose="020B030202010402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100" b="0" i="0" u="none" strike="noStrike" kern="1200" cap="none" spc="0" normalizeH="0" baseline="0" noProof="0" dirty="0">
              <a:ln>
                <a:noFill/>
              </a:ln>
              <a:solidFill>
                <a:srgbClr val="008060"/>
              </a:solidFill>
              <a:effectLst/>
              <a:uLnTx/>
              <a:uFillTx/>
              <a:latin typeface="Gill Sans Std Light" panose="020B03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409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736689" y="2376280"/>
            <a:ext cx="6898379" cy="1319420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 noProof="1"/>
              <a:t>Enter your text here</a:t>
            </a:r>
            <a:endParaRPr lang="en-US" dirty="0"/>
          </a:p>
          <a:p>
            <a:r>
              <a:rPr lang="en-US" noProof="1"/>
              <a:t>Enter your text here</a:t>
            </a:r>
            <a:endParaRPr lang="en-US" dirty="0"/>
          </a:p>
          <a:p>
            <a:r>
              <a:rPr lang="en-US" noProof="1"/>
              <a:t>Enter your text here</a:t>
            </a:r>
            <a:endParaRPr lang="en-US" dirty="0"/>
          </a:p>
        </p:txBody>
      </p:sp>
      <p:sp>
        <p:nvSpPr>
          <p:cNvPr id="5" name="Pentagon 4"/>
          <p:cNvSpPr/>
          <p:nvPr userDrawn="1"/>
        </p:nvSpPr>
        <p:spPr>
          <a:xfrm>
            <a:off x="1439334" y="1737282"/>
            <a:ext cx="931333" cy="376050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197600"/>
            <a:ext cx="12192000" cy="660400"/>
            <a:chOff x="0" y="6197600"/>
            <a:chExt cx="9144000" cy="6604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197600"/>
              <a:ext cx="9144000" cy="660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6197600"/>
              <a:ext cx="9144000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36690" y="1599870"/>
            <a:ext cx="7067711" cy="650874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PAGE BREAKER: Heading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2361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2340"/>
            <a:ext cx="12192000" cy="3255660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ctrTitle" hasCustomPrompt="1"/>
          </p:nvPr>
        </p:nvSpPr>
        <p:spPr>
          <a:xfrm>
            <a:off x="907192" y="565722"/>
            <a:ext cx="4426808" cy="988360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tx2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ZA" noProof="1"/>
              <a:t>Thank You!</a:t>
            </a:r>
            <a:endParaRPr lang="en-US" noProof="1"/>
          </a:p>
        </p:txBody>
      </p:sp>
      <p:sp>
        <p:nvSpPr>
          <p:cNvPr id="5" name="Text Placeholder 5"/>
          <p:cNvSpPr txBox="1">
            <a:spLocks/>
          </p:cNvSpPr>
          <p:nvPr userDrawn="1"/>
        </p:nvSpPr>
        <p:spPr>
          <a:xfrm>
            <a:off x="907192" y="1714808"/>
            <a:ext cx="5442136" cy="14276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420 Witch-Hazel Avenue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 Glades, Block D, Eco Park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Centurion Pretoria</a:t>
            </a: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970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3120464"/>
            <a:ext cx="12012845" cy="3737536"/>
            <a:chOff x="0" y="3120464"/>
            <a:chExt cx="9009634" cy="3737536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8559799" y="3368197"/>
              <a:ext cx="12700" cy="3084324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0" y="6451600"/>
              <a:ext cx="857249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 userDrawn="1"/>
          </p:nvSpPr>
          <p:spPr>
            <a:xfrm>
              <a:off x="0" y="6451600"/>
              <a:ext cx="7150100" cy="40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5454" y="3120464"/>
              <a:ext cx="754087" cy="76186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5884" y="4314391"/>
              <a:ext cx="833227" cy="8418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664" y="5459121"/>
              <a:ext cx="886970" cy="89611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47623"/>
            <a:ext cx="8763000" cy="6508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334" y="1450934"/>
            <a:ext cx="10024533" cy="47466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846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27796"/>
            <a:ext cx="12192000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04801" y="1182236"/>
            <a:ext cx="9889065" cy="338203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1" baseline="0">
                <a:solidFill>
                  <a:schemeClr val="accent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de-DE" dirty="0"/>
              <a:t>Insert sub-heading here...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1" y="190501"/>
            <a:ext cx="10193865" cy="756919"/>
            <a:chOff x="0" y="190500"/>
            <a:chExt cx="7061200" cy="756919"/>
          </a:xfrm>
        </p:grpSpPr>
        <p:sp>
          <p:nvSpPr>
            <p:cNvPr id="12" name="Rectangle 7"/>
            <p:cNvSpPr/>
            <p:nvPr userDrawn="1"/>
          </p:nvSpPr>
          <p:spPr>
            <a:xfrm>
              <a:off x="0" y="190500"/>
              <a:ext cx="7061200" cy="711200"/>
            </a:xfrm>
            <a:custGeom>
              <a:avLst/>
              <a:gdLst>
                <a:gd name="connsiteX0" fmla="*/ 0 w 7061200"/>
                <a:gd name="connsiteY0" fmla="*/ 0 h 698500"/>
                <a:gd name="connsiteX1" fmla="*/ 7061200 w 7061200"/>
                <a:gd name="connsiteY1" fmla="*/ 0 h 698500"/>
                <a:gd name="connsiteX2" fmla="*/ 7061200 w 7061200"/>
                <a:gd name="connsiteY2" fmla="*/ 698500 h 698500"/>
                <a:gd name="connsiteX3" fmla="*/ 0 w 7061200"/>
                <a:gd name="connsiteY3" fmla="*/ 698500 h 698500"/>
                <a:gd name="connsiteX4" fmla="*/ 0 w 7061200"/>
                <a:gd name="connsiteY4" fmla="*/ 0 h 698500"/>
                <a:gd name="connsiteX0" fmla="*/ 0 w 7061200"/>
                <a:gd name="connsiteY0" fmla="*/ 0 h 711200"/>
                <a:gd name="connsiteX1" fmla="*/ 7061200 w 7061200"/>
                <a:gd name="connsiteY1" fmla="*/ 0 h 711200"/>
                <a:gd name="connsiteX2" fmla="*/ 5930900 w 7061200"/>
                <a:gd name="connsiteY2" fmla="*/ 711200 h 711200"/>
                <a:gd name="connsiteX3" fmla="*/ 0 w 7061200"/>
                <a:gd name="connsiteY3" fmla="*/ 698500 h 711200"/>
                <a:gd name="connsiteX4" fmla="*/ 0 w 7061200"/>
                <a:gd name="connsiteY4" fmla="*/ 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1200" h="711200">
                  <a:moveTo>
                    <a:pt x="0" y="0"/>
                  </a:moveTo>
                  <a:lnTo>
                    <a:pt x="7061200" y="0"/>
                  </a:lnTo>
                  <a:lnTo>
                    <a:pt x="5930900" y="711200"/>
                  </a:lnTo>
                  <a:lnTo>
                    <a:pt x="0" y="698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         </a:t>
              </a:r>
              <a:endParaRPr kumimoji="0" lang="en-Z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901700"/>
              <a:ext cx="5918200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9537701" y="6512891"/>
            <a:ext cx="2654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0" i="0" u="none" strike="noStrike" kern="1200" cap="none" spc="0" normalizeH="0" baseline="0" noProof="0" dirty="0">
                <a:ln>
                  <a:noFill/>
                </a:ln>
                <a:solidFill>
                  <a:srgbClr val="008060"/>
                </a:solidFill>
                <a:effectLst/>
                <a:uLnTx/>
                <a:uFillTx/>
                <a:latin typeface="Gill Sans Std Light" panose="020B0302020104020203" pitchFamily="34" charset="0"/>
                <a:ea typeface="+mn-ea"/>
                <a:cs typeface="+mn-cs"/>
              </a:rPr>
              <a:t>Land Bank Presentation     </a:t>
            </a:r>
            <a:fld id="{52AC310D-40ED-4F52-94A8-7DCEA5352FE4}" type="slidenum">
              <a:rPr kumimoji="0" lang="en-ZA" sz="1100" b="0" i="0" u="none" strike="noStrike" kern="1200" cap="none" spc="0" normalizeH="0" baseline="0" noProof="0" smtClean="0">
                <a:ln>
                  <a:noFill/>
                </a:ln>
                <a:solidFill>
                  <a:srgbClr val="008060"/>
                </a:solidFill>
                <a:effectLst/>
                <a:uLnTx/>
                <a:uFillTx/>
                <a:latin typeface="Gill Sans Std Light" panose="020B030202010402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100" b="0" i="0" u="none" strike="noStrike" kern="1200" cap="none" spc="0" normalizeH="0" baseline="0" noProof="0" dirty="0">
              <a:ln>
                <a:noFill/>
              </a:ln>
              <a:solidFill>
                <a:srgbClr val="008060"/>
              </a:solidFill>
              <a:effectLst/>
              <a:uLnTx/>
              <a:uFillTx/>
              <a:latin typeface="Gill Sans Std Light" panose="020B0302020104020203" pitchFamily="34" charset="0"/>
              <a:ea typeface="+mn-ea"/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97339" y="250826"/>
            <a:ext cx="8763000" cy="6508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6497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3"/>
          <p:cNvGraphicFramePr>
            <a:graphicFrameLocks/>
          </p:cNvGraphicFramePr>
          <p:nvPr userDrawn="1"/>
        </p:nvGraphicFramePr>
        <p:xfrm>
          <a:off x="399383" y="1747179"/>
          <a:ext cx="11398723" cy="36223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1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2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56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#</a:t>
                      </a: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Item</a:t>
                      </a: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Who</a:t>
                      </a: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When</a:t>
                      </a:r>
                    </a:p>
                  </a:txBody>
                  <a:tcPr marL="132080" marR="1320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dirty="0"/>
                        <a:t>Replace</a:t>
                      </a:r>
                      <a:r>
                        <a:rPr lang="en-US" sz="1400" baseline="0" dirty="0"/>
                        <a:t> text here [Calibri-14-non bold]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….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….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dirty="0"/>
                        <a:t>Replace</a:t>
                      </a:r>
                      <a:r>
                        <a:rPr lang="en-US" sz="1400" baseline="0" dirty="0"/>
                        <a:t> text here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….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….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dirty="0"/>
                        <a:t>Replace</a:t>
                      </a:r>
                      <a:r>
                        <a:rPr lang="en-US" sz="1400" baseline="0" dirty="0"/>
                        <a:t> text here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….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….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dirty="0"/>
                        <a:t>Replace</a:t>
                      </a:r>
                      <a:r>
                        <a:rPr lang="en-US" sz="1400" baseline="0" dirty="0"/>
                        <a:t> text here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….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….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dirty="0"/>
                        <a:t>Replace</a:t>
                      </a:r>
                      <a:r>
                        <a:rPr lang="en-US" sz="1400" baseline="0" dirty="0"/>
                        <a:t> text here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….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….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dirty="0"/>
                        <a:t>Replace</a:t>
                      </a:r>
                      <a:r>
                        <a:rPr lang="en-US" sz="1400" baseline="0" dirty="0"/>
                        <a:t> text here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….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….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dirty="0"/>
                        <a:t>Replace</a:t>
                      </a:r>
                      <a:r>
                        <a:rPr lang="en-US" sz="1400" baseline="0" dirty="0"/>
                        <a:t> text here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….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….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dirty="0"/>
                        <a:t>Replace</a:t>
                      </a:r>
                      <a:r>
                        <a:rPr lang="en-US" sz="1400" baseline="0" dirty="0"/>
                        <a:t> text here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….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….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99384" y="1066871"/>
            <a:ext cx="9889065" cy="338203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1" baseline="0">
                <a:solidFill>
                  <a:schemeClr val="accent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de-DE" dirty="0"/>
              <a:t>Insert sub-heading here...</a:t>
            </a:r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>
          <a:xfrm>
            <a:off x="399384" y="135829"/>
            <a:ext cx="9889065" cy="759988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noProof="1"/>
              <a:t>5 Column Table</a:t>
            </a:r>
          </a:p>
        </p:txBody>
      </p:sp>
    </p:spTree>
    <p:extLst>
      <p:ext uri="{BB962C8B-B14F-4D97-AF65-F5344CB8AC3E}">
        <p14:creationId xmlns:p14="http://schemas.microsoft.com/office/powerpoint/2010/main" val="985432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-1" y="190501"/>
            <a:ext cx="10193865" cy="756919"/>
            <a:chOff x="0" y="190500"/>
            <a:chExt cx="7061200" cy="756919"/>
          </a:xfrm>
        </p:grpSpPr>
        <p:sp>
          <p:nvSpPr>
            <p:cNvPr id="7" name="Rectangle 7"/>
            <p:cNvSpPr/>
            <p:nvPr userDrawn="1"/>
          </p:nvSpPr>
          <p:spPr>
            <a:xfrm>
              <a:off x="0" y="190500"/>
              <a:ext cx="7061200" cy="711200"/>
            </a:xfrm>
            <a:custGeom>
              <a:avLst/>
              <a:gdLst>
                <a:gd name="connsiteX0" fmla="*/ 0 w 7061200"/>
                <a:gd name="connsiteY0" fmla="*/ 0 h 698500"/>
                <a:gd name="connsiteX1" fmla="*/ 7061200 w 7061200"/>
                <a:gd name="connsiteY1" fmla="*/ 0 h 698500"/>
                <a:gd name="connsiteX2" fmla="*/ 7061200 w 7061200"/>
                <a:gd name="connsiteY2" fmla="*/ 698500 h 698500"/>
                <a:gd name="connsiteX3" fmla="*/ 0 w 7061200"/>
                <a:gd name="connsiteY3" fmla="*/ 698500 h 698500"/>
                <a:gd name="connsiteX4" fmla="*/ 0 w 7061200"/>
                <a:gd name="connsiteY4" fmla="*/ 0 h 698500"/>
                <a:gd name="connsiteX0" fmla="*/ 0 w 7061200"/>
                <a:gd name="connsiteY0" fmla="*/ 0 h 711200"/>
                <a:gd name="connsiteX1" fmla="*/ 7061200 w 7061200"/>
                <a:gd name="connsiteY1" fmla="*/ 0 h 711200"/>
                <a:gd name="connsiteX2" fmla="*/ 5930900 w 7061200"/>
                <a:gd name="connsiteY2" fmla="*/ 711200 h 711200"/>
                <a:gd name="connsiteX3" fmla="*/ 0 w 7061200"/>
                <a:gd name="connsiteY3" fmla="*/ 698500 h 711200"/>
                <a:gd name="connsiteX4" fmla="*/ 0 w 7061200"/>
                <a:gd name="connsiteY4" fmla="*/ 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1200" h="711200">
                  <a:moveTo>
                    <a:pt x="0" y="0"/>
                  </a:moveTo>
                  <a:lnTo>
                    <a:pt x="7061200" y="0"/>
                  </a:lnTo>
                  <a:lnTo>
                    <a:pt x="5930900" y="711200"/>
                  </a:lnTo>
                  <a:lnTo>
                    <a:pt x="0" y="698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         </a:t>
              </a:r>
              <a:endParaRPr kumimoji="0" lang="en-Z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901700"/>
              <a:ext cx="5918200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027962" y="1423525"/>
            <a:ext cx="3301217" cy="238882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890" y="1423525"/>
            <a:ext cx="7413260" cy="50335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8027962" y="3940297"/>
            <a:ext cx="3301217" cy="251677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7339" y="250826"/>
            <a:ext cx="8763000" cy="6508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3187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1" y="190501"/>
            <a:ext cx="10193865" cy="756919"/>
            <a:chOff x="0" y="190500"/>
            <a:chExt cx="7061200" cy="756919"/>
          </a:xfrm>
        </p:grpSpPr>
        <p:sp>
          <p:nvSpPr>
            <p:cNvPr id="9" name="Rectangle 7"/>
            <p:cNvSpPr/>
            <p:nvPr userDrawn="1"/>
          </p:nvSpPr>
          <p:spPr>
            <a:xfrm>
              <a:off x="0" y="190500"/>
              <a:ext cx="7061200" cy="711200"/>
            </a:xfrm>
            <a:custGeom>
              <a:avLst/>
              <a:gdLst>
                <a:gd name="connsiteX0" fmla="*/ 0 w 7061200"/>
                <a:gd name="connsiteY0" fmla="*/ 0 h 698500"/>
                <a:gd name="connsiteX1" fmla="*/ 7061200 w 7061200"/>
                <a:gd name="connsiteY1" fmla="*/ 0 h 698500"/>
                <a:gd name="connsiteX2" fmla="*/ 7061200 w 7061200"/>
                <a:gd name="connsiteY2" fmla="*/ 698500 h 698500"/>
                <a:gd name="connsiteX3" fmla="*/ 0 w 7061200"/>
                <a:gd name="connsiteY3" fmla="*/ 698500 h 698500"/>
                <a:gd name="connsiteX4" fmla="*/ 0 w 7061200"/>
                <a:gd name="connsiteY4" fmla="*/ 0 h 698500"/>
                <a:gd name="connsiteX0" fmla="*/ 0 w 7061200"/>
                <a:gd name="connsiteY0" fmla="*/ 0 h 711200"/>
                <a:gd name="connsiteX1" fmla="*/ 7061200 w 7061200"/>
                <a:gd name="connsiteY1" fmla="*/ 0 h 711200"/>
                <a:gd name="connsiteX2" fmla="*/ 5930900 w 7061200"/>
                <a:gd name="connsiteY2" fmla="*/ 711200 h 711200"/>
                <a:gd name="connsiteX3" fmla="*/ 0 w 7061200"/>
                <a:gd name="connsiteY3" fmla="*/ 698500 h 711200"/>
                <a:gd name="connsiteX4" fmla="*/ 0 w 7061200"/>
                <a:gd name="connsiteY4" fmla="*/ 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1200" h="711200">
                  <a:moveTo>
                    <a:pt x="0" y="0"/>
                  </a:moveTo>
                  <a:lnTo>
                    <a:pt x="7061200" y="0"/>
                  </a:lnTo>
                  <a:lnTo>
                    <a:pt x="5930900" y="711200"/>
                  </a:lnTo>
                  <a:lnTo>
                    <a:pt x="0" y="698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         </a:t>
              </a:r>
              <a:endParaRPr kumimoji="0" lang="en-Z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901700"/>
              <a:ext cx="5918200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7339" y="250826"/>
            <a:ext cx="8763000" cy="6508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197339" y="2067565"/>
            <a:ext cx="11571328" cy="419898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</a:lstStyle>
          <a:p>
            <a:r>
              <a:rPr lang="en-ZA" dirty="0"/>
              <a:t>Level 1 bullet is [Calibri-18-bold] </a:t>
            </a:r>
          </a:p>
          <a:p>
            <a:pPr lvl="1"/>
            <a:r>
              <a:rPr lang="en-ZA" dirty="0"/>
              <a:t>Level 2 bullet [Calibri-16-non bold]</a:t>
            </a:r>
          </a:p>
          <a:p>
            <a:pPr lvl="1"/>
            <a:r>
              <a:rPr lang="en-ZA" dirty="0"/>
              <a:t>Level 3 bullet [Calibri-16-non bold]</a:t>
            </a:r>
          </a:p>
          <a:p>
            <a:pPr lvl="1"/>
            <a:endParaRPr lang="en-ZA" dirty="0"/>
          </a:p>
          <a:p>
            <a:r>
              <a:rPr lang="en-ZA" dirty="0"/>
              <a:t>Level 1 bullet is [Calibri-18-bold] </a:t>
            </a:r>
          </a:p>
          <a:p>
            <a:pPr lvl="1"/>
            <a:r>
              <a:rPr lang="en-ZA" dirty="0"/>
              <a:t>Level 2 bullet [Calibri-16-non bold]</a:t>
            </a:r>
          </a:p>
          <a:p>
            <a:pPr lvl="1"/>
            <a:r>
              <a:rPr lang="en-ZA" dirty="0"/>
              <a:t>Keep bullets short (Tab to Indent)</a:t>
            </a:r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97340" y="1010600"/>
            <a:ext cx="9889065" cy="338203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1" baseline="0">
                <a:solidFill>
                  <a:schemeClr val="accent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de-DE" dirty="0"/>
              <a:t>Insert sub-heading here...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-1" y="6565900"/>
            <a:ext cx="9550401" cy="1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045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4595" y="358728"/>
            <a:ext cx="9589061" cy="682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595" y="1452491"/>
            <a:ext cx="7975965" cy="49654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6565900"/>
            <a:ext cx="9635067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553156" y="1452491"/>
            <a:ext cx="3301217" cy="496548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9638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854" y="546100"/>
            <a:ext cx="9963679" cy="49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853" y="1337997"/>
            <a:ext cx="11502008" cy="50909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5900"/>
            <a:ext cx="9635067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719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8" y="372795"/>
            <a:ext cx="9589061" cy="682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837" y="1455392"/>
            <a:ext cx="11455896" cy="22316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79568"/>
            <a:ext cx="9431867" cy="3133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0"/>
          </p:nvPr>
        </p:nvSpPr>
        <p:spPr>
          <a:xfrm>
            <a:off x="295837" y="3898901"/>
            <a:ext cx="8695763" cy="23282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509" y="4200837"/>
            <a:ext cx="2794491" cy="233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17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77144"/>
            <a:ext cx="3166533" cy="178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245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69"/>
            <a:ext cx="12192000" cy="6872569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9363199" y="6519016"/>
            <a:ext cx="2654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Gill Sans Std Light" panose="020B0302020104020203" pitchFamily="34" charset="0"/>
                <a:ea typeface="+mn-ea"/>
                <a:cs typeface="+mn-cs"/>
              </a:rPr>
              <a:t>Agricultural Conditions     </a:t>
            </a:r>
            <a:fld id="{52AC310D-40ED-4F52-94A8-7DCEA5352FE4}" type="slidenum">
              <a:rPr kumimoji="0" lang="en-ZA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Gill Sans Std Light" panose="020B030202010402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Gill Sans Std Light" panose="020B03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53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27796"/>
            <a:ext cx="12192000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190501"/>
            <a:ext cx="9414933" cy="756919"/>
            <a:chOff x="0" y="190500"/>
            <a:chExt cx="7061200" cy="75691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90500"/>
              <a:ext cx="7061200" cy="711200"/>
            </a:xfrm>
            <a:custGeom>
              <a:avLst/>
              <a:gdLst>
                <a:gd name="connsiteX0" fmla="*/ 0 w 7061200"/>
                <a:gd name="connsiteY0" fmla="*/ 0 h 698500"/>
                <a:gd name="connsiteX1" fmla="*/ 7061200 w 7061200"/>
                <a:gd name="connsiteY1" fmla="*/ 0 h 698500"/>
                <a:gd name="connsiteX2" fmla="*/ 7061200 w 7061200"/>
                <a:gd name="connsiteY2" fmla="*/ 698500 h 698500"/>
                <a:gd name="connsiteX3" fmla="*/ 0 w 7061200"/>
                <a:gd name="connsiteY3" fmla="*/ 698500 h 698500"/>
                <a:gd name="connsiteX4" fmla="*/ 0 w 7061200"/>
                <a:gd name="connsiteY4" fmla="*/ 0 h 698500"/>
                <a:gd name="connsiteX0" fmla="*/ 0 w 7061200"/>
                <a:gd name="connsiteY0" fmla="*/ 0 h 711200"/>
                <a:gd name="connsiteX1" fmla="*/ 7061200 w 7061200"/>
                <a:gd name="connsiteY1" fmla="*/ 0 h 711200"/>
                <a:gd name="connsiteX2" fmla="*/ 5930900 w 7061200"/>
                <a:gd name="connsiteY2" fmla="*/ 711200 h 711200"/>
                <a:gd name="connsiteX3" fmla="*/ 0 w 7061200"/>
                <a:gd name="connsiteY3" fmla="*/ 698500 h 711200"/>
                <a:gd name="connsiteX4" fmla="*/ 0 w 7061200"/>
                <a:gd name="connsiteY4" fmla="*/ 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1200" h="711200">
                  <a:moveTo>
                    <a:pt x="0" y="0"/>
                  </a:moveTo>
                  <a:lnTo>
                    <a:pt x="7061200" y="0"/>
                  </a:lnTo>
                  <a:lnTo>
                    <a:pt x="5930900" y="711200"/>
                  </a:lnTo>
                  <a:lnTo>
                    <a:pt x="0" y="698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         </a:t>
              </a:r>
              <a:endParaRPr kumimoji="0" lang="en-Z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901700"/>
              <a:ext cx="5918200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7339" y="250826"/>
            <a:ext cx="8763000" cy="6508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152400" y="1827431"/>
            <a:ext cx="11887200" cy="419898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ZA" dirty="0"/>
              <a:t>Level 1 bullet is [Calibri-18-non bold]</a:t>
            </a:r>
          </a:p>
          <a:p>
            <a:r>
              <a:rPr lang="en-ZA" dirty="0"/>
              <a:t>Keep bullets short</a:t>
            </a:r>
          </a:p>
          <a:p>
            <a:r>
              <a:rPr lang="en-ZA" dirty="0"/>
              <a:t>Insert text here</a:t>
            </a:r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97340" y="1010600"/>
            <a:ext cx="9889065" cy="338203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1" baseline="0">
                <a:solidFill>
                  <a:schemeClr val="accent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de-DE" dirty="0"/>
              <a:t>Insert sub-heading here...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112739" y="6487491"/>
            <a:ext cx="30792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0" i="0" u="none" strike="noStrike" kern="1200" cap="none" spc="0" normalizeH="0" baseline="0" noProof="0" dirty="0">
                <a:ln>
                  <a:noFill/>
                </a:ln>
                <a:solidFill>
                  <a:srgbClr val="008060"/>
                </a:solidFill>
                <a:effectLst/>
                <a:uLnTx/>
                <a:uFillTx/>
                <a:latin typeface="Gill Sans Std Light" panose="020B0302020104020203" pitchFamily="34" charset="0"/>
                <a:ea typeface="+mn-ea"/>
                <a:cs typeface="+mn-cs"/>
              </a:rPr>
              <a:t>Land Bank Insurance Presentation  </a:t>
            </a:r>
            <a:fld id="{52AC310D-40ED-4F52-94A8-7DCEA5352FE4}" type="slidenum">
              <a:rPr kumimoji="0" lang="en-ZA" sz="1100" b="0" i="0" u="none" strike="noStrike" kern="1200" cap="none" spc="0" normalizeH="0" baseline="0" noProof="0" smtClean="0">
                <a:ln>
                  <a:noFill/>
                </a:ln>
                <a:solidFill>
                  <a:srgbClr val="008060"/>
                </a:solidFill>
                <a:effectLst/>
                <a:uLnTx/>
                <a:uFillTx/>
                <a:latin typeface="Gill Sans Std Light" panose="020B030202010402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100" b="0" i="0" u="none" strike="noStrike" kern="1200" cap="none" spc="0" normalizeH="0" baseline="0" noProof="0" dirty="0">
              <a:ln>
                <a:noFill/>
              </a:ln>
              <a:solidFill>
                <a:srgbClr val="008060"/>
              </a:solidFill>
              <a:effectLst/>
              <a:uLnTx/>
              <a:uFillTx/>
              <a:latin typeface="Gill Sans Std Light" panose="020B03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341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57601"/>
            <a:ext cx="12192001" cy="3200401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ctrTitle" hasCustomPrompt="1"/>
          </p:nvPr>
        </p:nvSpPr>
        <p:spPr>
          <a:xfrm>
            <a:off x="297592" y="438722"/>
            <a:ext cx="8981875" cy="98836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2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ZA" noProof="1"/>
              <a:t>HEADING</a:t>
            </a:r>
            <a:r>
              <a:rPr lang="en-US" noProof="1"/>
              <a:t> </a:t>
            </a:r>
            <a:r>
              <a:rPr lang="en-ZA" dirty="0"/>
              <a:t>[</a:t>
            </a:r>
            <a:r>
              <a:rPr lang="en-GB" dirty="0"/>
              <a:t>Gill Sans-30pt-BOLD-CAPS</a:t>
            </a:r>
            <a:r>
              <a:rPr lang="en-ZA" dirty="0"/>
              <a:t>] </a:t>
            </a:r>
            <a:endParaRPr lang="en-US" noProof="1"/>
          </a:p>
        </p:txBody>
      </p:sp>
      <p:sp>
        <p:nvSpPr>
          <p:cNvPr id="5" name="Subtitle 22"/>
          <p:cNvSpPr>
            <a:spLocks noGrp="1"/>
          </p:cNvSpPr>
          <p:nvPr>
            <p:ph type="subTitle" idx="1" hasCustomPrompt="1"/>
          </p:nvPr>
        </p:nvSpPr>
        <p:spPr>
          <a:xfrm>
            <a:off x="297592" y="1801238"/>
            <a:ext cx="6983741" cy="1313891"/>
          </a:xfrm>
        </p:spPr>
        <p:txBody>
          <a:bodyPr>
            <a:noAutofit/>
          </a:bodyPr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sz="1800" dirty="0"/>
              <a:t>Sub-Heading </a:t>
            </a:r>
            <a:r>
              <a:rPr lang="en-ZA" sz="1800" dirty="0"/>
              <a:t>[Gill Sans-18pt-non bold] </a:t>
            </a:r>
            <a:endParaRPr lang="en-US" sz="1800" dirty="0"/>
          </a:p>
          <a:p>
            <a:r>
              <a:rPr lang="en-US" sz="1800" dirty="0"/>
              <a:t>Your Name</a:t>
            </a:r>
          </a:p>
          <a:p>
            <a:r>
              <a:rPr lang="en-US" sz="1800" dirty="0"/>
              <a:t>Date [DD Month YYYY]</a:t>
            </a:r>
          </a:p>
        </p:txBody>
      </p:sp>
    </p:spTree>
    <p:extLst>
      <p:ext uri="{BB962C8B-B14F-4D97-AF65-F5344CB8AC3E}">
        <p14:creationId xmlns:p14="http://schemas.microsoft.com/office/powerpoint/2010/main" val="328859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821355" y="2462834"/>
            <a:ext cx="6898379" cy="1319420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 noProof="1"/>
              <a:t>Enter your text here</a:t>
            </a:r>
            <a:endParaRPr lang="en-US" dirty="0"/>
          </a:p>
          <a:p>
            <a:r>
              <a:rPr lang="en-US" noProof="1"/>
              <a:t>Enter your text here</a:t>
            </a:r>
            <a:endParaRPr lang="en-US" dirty="0"/>
          </a:p>
          <a:p>
            <a:r>
              <a:rPr lang="en-US" noProof="1"/>
              <a:t>Enter your text here</a:t>
            </a:r>
            <a:endParaRPr lang="en-US" dirty="0"/>
          </a:p>
        </p:txBody>
      </p:sp>
      <p:sp>
        <p:nvSpPr>
          <p:cNvPr id="5" name="Pentagon 4"/>
          <p:cNvSpPr/>
          <p:nvPr userDrawn="1"/>
        </p:nvSpPr>
        <p:spPr>
          <a:xfrm>
            <a:off x="1422400" y="1660128"/>
            <a:ext cx="931333" cy="376050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197600"/>
            <a:ext cx="12192000" cy="660400"/>
            <a:chOff x="0" y="6197600"/>
            <a:chExt cx="9144000" cy="6604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197600"/>
              <a:ext cx="9144000" cy="660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6197600"/>
              <a:ext cx="9144000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821355" y="1522716"/>
            <a:ext cx="7067711" cy="650874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PAGE BREAKER: Heading</a:t>
            </a:r>
            <a:endParaRPr lang="en-ZA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512" y="4089626"/>
            <a:ext cx="8322733" cy="200866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10176933" y="5102653"/>
            <a:ext cx="2015067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-67733" y="5102653"/>
            <a:ext cx="2184400" cy="5176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15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3120464"/>
            <a:ext cx="12012845" cy="3737536"/>
            <a:chOff x="0" y="3120464"/>
            <a:chExt cx="9009634" cy="3737536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8559799" y="3368197"/>
              <a:ext cx="12700" cy="3084324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0" y="6451600"/>
              <a:ext cx="857249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 userDrawn="1"/>
          </p:nvSpPr>
          <p:spPr>
            <a:xfrm>
              <a:off x="0" y="6451600"/>
              <a:ext cx="6756400" cy="40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5454" y="3120464"/>
              <a:ext cx="754087" cy="76186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5884" y="4314391"/>
              <a:ext cx="833227" cy="8418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664" y="5459121"/>
              <a:ext cx="886970" cy="89611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47623"/>
            <a:ext cx="8763000" cy="6508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333" y="1450934"/>
            <a:ext cx="10244667" cy="47466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336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27796"/>
            <a:ext cx="12192000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04801" y="1182236"/>
            <a:ext cx="9889065" cy="338203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1" baseline="0">
                <a:solidFill>
                  <a:schemeClr val="accent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de-DE" dirty="0"/>
              <a:t>Insert sub-heading here...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1" y="190501"/>
            <a:ext cx="10193865" cy="756919"/>
            <a:chOff x="0" y="190500"/>
            <a:chExt cx="7061200" cy="756919"/>
          </a:xfrm>
        </p:grpSpPr>
        <p:sp>
          <p:nvSpPr>
            <p:cNvPr id="12" name="Rectangle 7"/>
            <p:cNvSpPr/>
            <p:nvPr userDrawn="1"/>
          </p:nvSpPr>
          <p:spPr>
            <a:xfrm>
              <a:off x="0" y="190500"/>
              <a:ext cx="7061200" cy="711200"/>
            </a:xfrm>
            <a:custGeom>
              <a:avLst/>
              <a:gdLst>
                <a:gd name="connsiteX0" fmla="*/ 0 w 7061200"/>
                <a:gd name="connsiteY0" fmla="*/ 0 h 698500"/>
                <a:gd name="connsiteX1" fmla="*/ 7061200 w 7061200"/>
                <a:gd name="connsiteY1" fmla="*/ 0 h 698500"/>
                <a:gd name="connsiteX2" fmla="*/ 7061200 w 7061200"/>
                <a:gd name="connsiteY2" fmla="*/ 698500 h 698500"/>
                <a:gd name="connsiteX3" fmla="*/ 0 w 7061200"/>
                <a:gd name="connsiteY3" fmla="*/ 698500 h 698500"/>
                <a:gd name="connsiteX4" fmla="*/ 0 w 7061200"/>
                <a:gd name="connsiteY4" fmla="*/ 0 h 698500"/>
                <a:gd name="connsiteX0" fmla="*/ 0 w 7061200"/>
                <a:gd name="connsiteY0" fmla="*/ 0 h 711200"/>
                <a:gd name="connsiteX1" fmla="*/ 7061200 w 7061200"/>
                <a:gd name="connsiteY1" fmla="*/ 0 h 711200"/>
                <a:gd name="connsiteX2" fmla="*/ 5930900 w 7061200"/>
                <a:gd name="connsiteY2" fmla="*/ 711200 h 711200"/>
                <a:gd name="connsiteX3" fmla="*/ 0 w 7061200"/>
                <a:gd name="connsiteY3" fmla="*/ 698500 h 711200"/>
                <a:gd name="connsiteX4" fmla="*/ 0 w 7061200"/>
                <a:gd name="connsiteY4" fmla="*/ 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1200" h="711200">
                  <a:moveTo>
                    <a:pt x="0" y="0"/>
                  </a:moveTo>
                  <a:lnTo>
                    <a:pt x="7061200" y="0"/>
                  </a:lnTo>
                  <a:lnTo>
                    <a:pt x="5930900" y="711200"/>
                  </a:lnTo>
                  <a:lnTo>
                    <a:pt x="0" y="698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         </a:t>
              </a:r>
              <a:endParaRPr kumimoji="0" lang="en-Z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901700"/>
              <a:ext cx="5918200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97339" y="250826"/>
            <a:ext cx="8763000" cy="6508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112739" y="6487491"/>
            <a:ext cx="30792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0" i="0" u="none" strike="noStrike" kern="1200" cap="none" spc="0" normalizeH="0" baseline="0" noProof="0" dirty="0">
                <a:ln>
                  <a:noFill/>
                </a:ln>
                <a:solidFill>
                  <a:srgbClr val="008060"/>
                </a:solidFill>
                <a:effectLst/>
                <a:uLnTx/>
                <a:uFillTx/>
                <a:latin typeface="Gill Sans Std Light" panose="020B0302020104020203" pitchFamily="34" charset="0"/>
                <a:ea typeface="+mn-ea"/>
                <a:cs typeface="+mn-cs"/>
              </a:rPr>
              <a:t>Land Bank Insurance Presentation  </a:t>
            </a:r>
            <a:fld id="{52AC310D-40ED-4F52-94A8-7DCEA5352FE4}" type="slidenum">
              <a:rPr kumimoji="0" lang="en-ZA" sz="1100" b="0" i="0" u="none" strike="noStrike" kern="1200" cap="none" spc="0" normalizeH="0" baseline="0" noProof="0" smtClean="0">
                <a:ln>
                  <a:noFill/>
                </a:ln>
                <a:solidFill>
                  <a:srgbClr val="008060"/>
                </a:solidFill>
                <a:effectLst/>
                <a:uLnTx/>
                <a:uFillTx/>
                <a:latin typeface="Gill Sans Std Light" panose="020B030202010402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100" b="0" i="0" u="none" strike="noStrike" kern="1200" cap="none" spc="0" normalizeH="0" baseline="0" noProof="0" dirty="0">
              <a:ln>
                <a:noFill/>
              </a:ln>
              <a:solidFill>
                <a:srgbClr val="008060"/>
              </a:solidFill>
              <a:effectLst/>
              <a:uLnTx/>
              <a:uFillTx/>
              <a:latin typeface="Gill Sans Std Light" panose="020B03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20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3"/>
          <p:cNvGraphicFramePr>
            <a:graphicFrameLocks/>
          </p:cNvGraphicFramePr>
          <p:nvPr userDrawn="1"/>
        </p:nvGraphicFramePr>
        <p:xfrm>
          <a:off x="399383" y="1747179"/>
          <a:ext cx="11398722" cy="36223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1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2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56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#</a:t>
                      </a: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Item</a:t>
                      </a: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Who</a:t>
                      </a: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When</a:t>
                      </a:r>
                    </a:p>
                  </a:txBody>
                  <a:tcPr marL="132080" marR="1320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dirty="0"/>
                        <a:t>Replace</a:t>
                      </a:r>
                      <a:r>
                        <a:rPr lang="en-US" sz="1400" baseline="0" dirty="0"/>
                        <a:t> text here [Calibri-14-non bold]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….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….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dirty="0"/>
                        <a:t>Replace</a:t>
                      </a:r>
                      <a:r>
                        <a:rPr lang="en-US" sz="1400" baseline="0" dirty="0"/>
                        <a:t> text here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….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….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dirty="0"/>
                        <a:t>Replace</a:t>
                      </a:r>
                      <a:r>
                        <a:rPr lang="en-US" sz="1400" baseline="0" dirty="0"/>
                        <a:t> text here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….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….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dirty="0"/>
                        <a:t>Replace</a:t>
                      </a:r>
                      <a:r>
                        <a:rPr lang="en-US" sz="1400" baseline="0" dirty="0"/>
                        <a:t> text here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….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….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dirty="0"/>
                        <a:t>Replace</a:t>
                      </a:r>
                      <a:r>
                        <a:rPr lang="en-US" sz="1400" baseline="0" dirty="0"/>
                        <a:t> text here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….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….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dirty="0"/>
                        <a:t>Replace</a:t>
                      </a:r>
                      <a:r>
                        <a:rPr lang="en-US" sz="1400" baseline="0" dirty="0"/>
                        <a:t> text here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….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….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dirty="0"/>
                        <a:t>Replace</a:t>
                      </a:r>
                      <a:r>
                        <a:rPr lang="en-US" sz="1400" baseline="0" dirty="0"/>
                        <a:t> text here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….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….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dirty="0"/>
                        <a:t>Replace</a:t>
                      </a:r>
                      <a:r>
                        <a:rPr lang="en-US" sz="1400" baseline="0" dirty="0"/>
                        <a:t> text here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….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….</a:t>
                      </a:r>
                      <a:endParaRPr lang="en-US" sz="1400" dirty="0">
                        <a:solidFill>
                          <a:srgbClr val="004857"/>
                        </a:solidFill>
                      </a:endParaRPr>
                    </a:p>
                  </a:txBody>
                  <a:tcPr marL="132080" marR="13208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99384" y="1066871"/>
            <a:ext cx="9557417" cy="338203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1" baseline="0">
                <a:solidFill>
                  <a:schemeClr val="accent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de-DE" dirty="0"/>
              <a:t>Insert sub-heading here...</a:t>
            </a:r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>
          <a:xfrm>
            <a:off x="399384" y="135829"/>
            <a:ext cx="9557417" cy="759988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noProof="1"/>
              <a:t>5 Column Table</a:t>
            </a:r>
          </a:p>
        </p:txBody>
      </p:sp>
    </p:spTree>
    <p:extLst>
      <p:ext uri="{BB962C8B-B14F-4D97-AF65-F5344CB8AC3E}">
        <p14:creationId xmlns:p14="http://schemas.microsoft.com/office/powerpoint/2010/main" val="191272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-1" y="190501"/>
            <a:ext cx="10193865" cy="756919"/>
            <a:chOff x="0" y="190500"/>
            <a:chExt cx="7061200" cy="756919"/>
          </a:xfrm>
        </p:grpSpPr>
        <p:sp>
          <p:nvSpPr>
            <p:cNvPr id="7" name="Rectangle 7"/>
            <p:cNvSpPr/>
            <p:nvPr userDrawn="1"/>
          </p:nvSpPr>
          <p:spPr>
            <a:xfrm>
              <a:off x="0" y="190500"/>
              <a:ext cx="7061200" cy="711200"/>
            </a:xfrm>
            <a:custGeom>
              <a:avLst/>
              <a:gdLst>
                <a:gd name="connsiteX0" fmla="*/ 0 w 7061200"/>
                <a:gd name="connsiteY0" fmla="*/ 0 h 698500"/>
                <a:gd name="connsiteX1" fmla="*/ 7061200 w 7061200"/>
                <a:gd name="connsiteY1" fmla="*/ 0 h 698500"/>
                <a:gd name="connsiteX2" fmla="*/ 7061200 w 7061200"/>
                <a:gd name="connsiteY2" fmla="*/ 698500 h 698500"/>
                <a:gd name="connsiteX3" fmla="*/ 0 w 7061200"/>
                <a:gd name="connsiteY3" fmla="*/ 698500 h 698500"/>
                <a:gd name="connsiteX4" fmla="*/ 0 w 7061200"/>
                <a:gd name="connsiteY4" fmla="*/ 0 h 698500"/>
                <a:gd name="connsiteX0" fmla="*/ 0 w 7061200"/>
                <a:gd name="connsiteY0" fmla="*/ 0 h 711200"/>
                <a:gd name="connsiteX1" fmla="*/ 7061200 w 7061200"/>
                <a:gd name="connsiteY1" fmla="*/ 0 h 711200"/>
                <a:gd name="connsiteX2" fmla="*/ 5930900 w 7061200"/>
                <a:gd name="connsiteY2" fmla="*/ 711200 h 711200"/>
                <a:gd name="connsiteX3" fmla="*/ 0 w 7061200"/>
                <a:gd name="connsiteY3" fmla="*/ 698500 h 711200"/>
                <a:gd name="connsiteX4" fmla="*/ 0 w 7061200"/>
                <a:gd name="connsiteY4" fmla="*/ 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1200" h="711200">
                  <a:moveTo>
                    <a:pt x="0" y="0"/>
                  </a:moveTo>
                  <a:lnTo>
                    <a:pt x="7061200" y="0"/>
                  </a:lnTo>
                  <a:lnTo>
                    <a:pt x="5930900" y="711200"/>
                  </a:lnTo>
                  <a:lnTo>
                    <a:pt x="0" y="698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         </a:t>
              </a:r>
              <a:endParaRPr kumimoji="0" lang="en-Z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901700"/>
              <a:ext cx="5918200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027962" y="1423525"/>
            <a:ext cx="3301217" cy="238882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890" y="1423525"/>
            <a:ext cx="7413260" cy="50335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8027962" y="3940297"/>
            <a:ext cx="3301217" cy="251677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7339" y="250826"/>
            <a:ext cx="8763000" cy="6508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113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1" y="190501"/>
            <a:ext cx="10193865" cy="756919"/>
            <a:chOff x="0" y="190500"/>
            <a:chExt cx="7061200" cy="756919"/>
          </a:xfrm>
        </p:grpSpPr>
        <p:sp>
          <p:nvSpPr>
            <p:cNvPr id="9" name="Rectangle 7"/>
            <p:cNvSpPr/>
            <p:nvPr userDrawn="1"/>
          </p:nvSpPr>
          <p:spPr>
            <a:xfrm>
              <a:off x="0" y="190500"/>
              <a:ext cx="7061200" cy="711200"/>
            </a:xfrm>
            <a:custGeom>
              <a:avLst/>
              <a:gdLst>
                <a:gd name="connsiteX0" fmla="*/ 0 w 7061200"/>
                <a:gd name="connsiteY0" fmla="*/ 0 h 698500"/>
                <a:gd name="connsiteX1" fmla="*/ 7061200 w 7061200"/>
                <a:gd name="connsiteY1" fmla="*/ 0 h 698500"/>
                <a:gd name="connsiteX2" fmla="*/ 7061200 w 7061200"/>
                <a:gd name="connsiteY2" fmla="*/ 698500 h 698500"/>
                <a:gd name="connsiteX3" fmla="*/ 0 w 7061200"/>
                <a:gd name="connsiteY3" fmla="*/ 698500 h 698500"/>
                <a:gd name="connsiteX4" fmla="*/ 0 w 7061200"/>
                <a:gd name="connsiteY4" fmla="*/ 0 h 698500"/>
                <a:gd name="connsiteX0" fmla="*/ 0 w 7061200"/>
                <a:gd name="connsiteY0" fmla="*/ 0 h 711200"/>
                <a:gd name="connsiteX1" fmla="*/ 7061200 w 7061200"/>
                <a:gd name="connsiteY1" fmla="*/ 0 h 711200"/>
                <a:gd name="connsiteX2" fmla="*/ 5930900 w 7061200"/>
                <a:gd name="connsiteY2" fmla="*/ 711200 h 711200"/>
                <a:gd name="connsiteX3" fmla="*/ 0 w 7061200"/>
                <a:gd name="connsiteY3" fmla="*/ 698500 h 711200"/>
                <a:gd name="connsiteX4" fmla="*/ 0 w 7061200"/>
                <a:gd name="connsiteY4" fmla="*/ 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1200" h="711200">
                  <a:moveTo>
                    <a:pt x="0" y="0"/>
                  </a:moveTo>
                  <a:lnTo>
                    <a:pt x="7061200" y="0"/>
                  </a:lnTo>
                  <a:lnTo>
                    <a:pt x="5930900" y="711200"/>
                  </a:lnTo>
                  <a:lnTo>
                    <a:pt x="0" y="698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         </a:t>
              </a:r>
              <a:endParaRPr kumimoji="0" lang="en-Z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901700"/>
              <a:ext cx="5918200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7339" y="250826"/>
            <a:ext cx="8763000" cy="6508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197339" y="2067565"/>
            <a:ext cx="11571328" cy="419898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</a:lstStyle>
          <a:p>
            <a:r>
              <a:rPr lang="en-ZA" dirty="0"/>
              <a:t>Level 1 bullet is [Calibri-18-bold] </a:t>
            </a:r>
          </a:p>
          <a:p>
            <a:pPr lvl="1"/>
            <a:r>
              <a:rPr lang="en-ZA" dirty="0"/>
              <a:t>Level 2 bullet [Calibri-16-non bold]</a:t>
            </a:r>
          </a:p>
          <a:p>
            <a:pPr lvl="1"/>
            <a:r>
              <a:rPr lang="en-ZA" dirty="0"/>
              <a:t>Level 3 bullet [Calibri-16-non bold]</a:t>
            </a:r>
          </a:p>
          <a:p>
            <a:pPr lvl="1"/>
            <a:endParaRPr lang="en-ZA" dirty="0"/>
          </a:p>
          <a:p>
            <a:r>
              <a:rPr lang="en-ZA" dirty="0"/>
              <a:t>Level 1 bullet is [Calibri-18-bold] </a:t>
            </a:r>
          </a:p>
          <a:p>
            <a:pPr lvl="1"/>
            <a:r>
              <a:rPr lang="en-ZA" dirty="0"/>
              <a:t>Level 2 bullet [Calibri-16-non bold]</a:t>
            </a:r>
          </a:p>
          <a:p>
            <a:pPr lvl="1"/>
            <a:r>
              <a:rPr lang="en-ZA" dirty="0"/>
              <a:t>Keep bullets short (Tab to Indent)</a:t>
            </a:r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97340" y="1010600"/>
            <a:ext cx="9889065" cy="338203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1" baseline="0">
                <a:solidFill>
                  <a:schemeClr val="accent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de-DE" dirty="0"/>
              <a:t>Insert sub-heading here...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-1" y="6565900"/>
            <a:ext cx="8960340" cy="11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8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8763000" cy="650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ZA" noProof="0" dirty="0"/>
              <a:t>Insert heading here…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8339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ZA" noProof="0" dirty="0"/>
              <a:t>Item one on the agenda</a:t>
            </a:r>
          </a:p>
          <a:p>
            <a:pPr lvl="1"/>
            <a:r>
              <a:rPr lang="en-ZA" noProof="0" dirty="0"/>
              <a:t>Second level</a:t>
            </a:r>
          </a:p>
          <a:p>
            <a:pPr lvl="2"/>
            <a:r>
              <a:rPr lang="en-ZA" noProof="0" dirty="0"/>
              <a:t>Third level</a:t>
            </a:r>
          </a:p>
          <a:p>
            <a:pPr lvl="3"/>
            <a:r>
              <a:rPr lang="en-ZA" noProof="0" dirty="0"/>
              <a:t>Fourth level</a:t>
            </a:r>
          </a:p>
          <a:p>
            <a:pPr lvl="4"/>
            <a:r>
              <a:rPr lang="en-ZA" noProof="0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991600" y="6487491"/>
            <a:ext cx="32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0" i="0" u="none" strike="noStrike" kern="1200" cap="none" spc="0" normalizeH="0" baseline="0" noProof="0" dirty="0">
                <a:ln>
                  <a:noFill/>
                </a:ln>
                <a:solidFill>
                  <a:srgbClr val="008060"/>
                </a:solidFill>
                <a:effectLst/>
                <a:uLnTx/>
                <a:uFillTx/>
                <a:latin typeface="Gill Sans Std Light" panose="020B0302020104020203" pitchFamily="34" charset="0"/>
                <a:ea typeface="+mn-ea"/>
                <a:cs typeface="+mn-cs"/>
              </a:rPr>
              <a:t>Land Bank Insurance Presentation  </a:t>
            </a:r>
            <a:fld id="{52AC310D-40ED-4F52-94A8-7DCEA5352FE4}" type="slidenum">
              <a:rPr kumimoji="0" lang="en-ZA" sz="1100" b="0" i="0" u="none" strike="noStrike" kern="1200" cap="none" spc="0" normalizeH="0" baseline="0" noProof="0" smtClean="0">
                <a:ln>
                  <a:noFill/>
                </a:ln>
                <a:solidFill>
                  <a:srgbClr val="008060"/>
                </a:solidFill>
                <a:effectLst/>
                <a:uLnTx/>
                <a:uFillTx/>
                <a:latin typeface="Gill Sans Std Light" panose="020B030202010402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100" b="0" i="0" u="none" strike="noStrike" kern="1200" cap="none" spc="0" normalizeH="0" baseline="0" noProof="0" dirty="0">
              <a:ln>
                <a:noFill/>
              </a:ln>
              <a:solidFill>
                <a:srgbClr val="008060"/>
              </a:solidFill>
              <a:effectLst/>
              <a:uLnTx/>
              <a:uFillTx/>
              <a:latin typeface="Gill Sans Std Light" panose="020B0302020104020203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659" y="124236"/>
            <a:ext cx="1646384" cy="112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6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771" r:id="rId14"/>
    <p:sldLayoutId id="214748377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8763000" cy="650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ZA" noProof="0" dirty="0"/>
              <a:t>Insert heading here…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8339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ZA" noProof="0" dirty="0"/>
              <a:t>Item one on the agenda</a:t>
            </a:r>
          </a:p>
          <a:p>
            <a:pPr lvl="1"/>
            <a:r>
              <a:rPr lang="en-ZA" noProof="0" dirty="0"/>
              <a:t>Second level</a:t>
            </a:r>
          </a:p>
          <a:p>
            <a:pPr lvl="2"/>
            <a:r>
              <a:rPr lang="en-ZA" noProof="0" dirty="0"/>
              <a:t>Third level</a:t>
            </a:r>
          </a:p>
          <a:p>
            <a:pPr lvl="3"/>
            <a:r>
              <a:rPr lang="en-ZA" noProof="0" dirty="0"/>
              <a:t>Fourth level</a:t>
            </a:r>
          </a:p>
          <a:p>
            <a:pPr lvl="4"/>
            <a:r>
              <a:rPr lang="en-ZA" noProof="0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219" y="220664"/>
            <a:ext cx="1195781" cy="9398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9537701" y="6487491"/>
            <a:ext cx="2654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0" i="0" u="none" strike="noStrike" kern="1200" cap="none" spc="0" normalizeH="0" baseline="0" noProof="0" dirty="0">
                <a:ln>
                  <a:noFill/>
                </a:ln>
                <a:solidFill>
                  <a:srgbClr val="008060"/>
                </a:solidFill>
                <a:effectLst/>
                <a:uLnTx/>
                <a:uFillTx/>
                <a:latin typeface="Gill Sans Std Light" panose="020B0302020104020203" pitchFamily="34" charset="0"/>
                <a:ea typeface="+mn-ea"/>
                <a:cs typeface="+mn-cs"/>
              </a:rPr>
              <a:t>Land Bank Presentation     </a:t>
            </a:r>
            <a:fld id="{52AC310D-40ED-4F52-94A8-7DCEA5352FE4}" type="slidenum">
              <a:rPr kumimoji="0" lang="en-ZA" sz="1100" b="0" i="0" u="none" strike="noStrike" kern="1200" cap="none" spc="0" normalizeH="0" baseline="0" noProof="0" smtClean="0">
                <a:ln>
                  <a:noFill/>
                </a:ln>
                <a:solidFill>
                  <a:srgbClr val="008060"/>
                </a:solidFill>
                <a:effectLst/>
                <a:uLnTx/>
                <a:uFillTx/>
                <a:latin typeface="Gill Sans Std Light" panose="020B030202010402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100" b="0" i="0" u="none" strike="noStrike" kern="1200" cap="none" spc="0" normalizeH="0" baseline="0" noProof="0" dirty="0">
              <a:ln>
                <a:noFill/>
              </a:ln>
              <a:solidFill>
                <a:srgbClr val="008060"/>
              </a:solidFill>
              <a:effectLst/>
              <a:uLnTx/>
              <a:uFillTx/>
              <a:latin typeface="Gill Sans Std Light" panose="020B03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95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0843" y="402336"/>
            <a:ext cx="10266096" cy="15637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of The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Landbank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Insurance Company in advancing agricultural insurance in South Africa</a:t>
            </a:r>
            <a:endParaRPr lang="en-ZA" sz="3200" dirty="0">
              <a:solidFill>
                <a:srgbClr val="00905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ubtitle 22"/>
          <p:cNvSpPr txBox="1">
            <a:spLocks/>
          </p:cNvSpPr>
          <p:nvPr/>
        </p:nvSpPr>
        <p:spPr>
          <a:xfrm>
            <a:off x="1331495" y="2510732"/>
            <a:ext cx="10208233" cy="111943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buNone/>
              <a:defRPr/>
            </a:pPr>
            <a:r>
              <a:rPr lang="en-GB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Agri-PDB Platform Working Group on Rural Financial </a:t>
            </a:r>
            <a:r>
              <a:rPr lang="en-GB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Panel Discussions</a:t>
            </a:r>
          </a:p>
          <a:p>
            <a:pPr marL="0" lvl="0" indent="0" algn="r">
              <a:buNone/>
              <a:defRPr/>
            </a:pPr>
            <a:r>
              <a:rPr lang="en-GB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Andries Mahlase</a:t>
            </a:r>
            <a:endParaRPr lang="en-GB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r">
              <a:buNone/>
              <a:defRPr/>
            </a:pPr>
            <a:r>
              <a:rPr lang="en-US" sz="2400" dirty="0" smtClean="0">
                <a:solidFill>
                  <a:srgbClr val="009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July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90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90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7F6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                                                                                          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E7F65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905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50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Conclusions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Agricultural insurance is a very important instrument in mitigating climate risks for farmers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It is enables financial access as it is an important collateral security for farmers.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Established commercial farmers have access to indemnity insurance products and other financial instruments.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</a:t>
            </a:r>
            <a:r>
              <a:rPr lang="en-GB" dirty="0" err="1" smtClean="0"/>
              <a:t>landbank</a:t>
            </a:r>
            <a:r>
              <a:rPr lang="en-GB" dirty="0" smtClean="0"/>
              <a:t> insurance company is enabling smallholder farmers through financial education in order to create awareness.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partnership with Celsius Pro and the IFC is supporting development of parametric products for smallholder farmers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</a:t>
            </a:r>
            <a:r>
              <a:rPr lang="en-GB" dirty="0" err="1" smtClean="0"/>
              <a:t>Landbank</a:t>
            </a:r>
            <a:r>
              <a:rPr lang="en-GB" dirty="0" smtClean="0"/>
              <a:t> Insurance Company will in partnership with the South </a:t>
            </a:r>
            <a:r>
              <a:rPr lang="en-GB" smtClean="0"/>
              <a:t>Africa Insurers </a:t>
            </a:r>
            <a:r>
              <a:rPr lang="en-GB" dirty="0" smtClean="0"/>
              <a:t>Association and other partners, continue to collaborate with policy makers in order to promote public-Private Partnerships in Agricultural insurance.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1520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18832" y="2253626"/>
            <a:ext cx="7839568" cy="1313891"/>
          </a:xfrm>
        </p:spPr>
        <p:txBody>
          <a:bodyPr/>
          <a:lstStyle/>
          <a:p>
            <a:pPr marL="0" indent="0">
              <a:buNone/>
            </a:pPr>
            <a:r>
              <a:rPr lang="en-ZA" sz="5400" b="1" dirty="0">
                <a:solidFill>
                  <a:srgbClr val="006050"/>
                </a:solidFill>
                <a:latin typeface="Century Gothic" panose="020B0502020202020204" pitchFamily="34" charset="0"/>
              </a:rPr>
              <a:t>Thank You!</a:t>
            </a:r>
            <a:endParaRPr lang="en-ZA" sz="5400" b="1" dirty="0">
              <a:solidFill>
                <a:srgbClr val="006050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82713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Agenda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landbank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LBIC and LBLIC</a:t>
            </a:r>
          </a:p>
          <a:p>
            <a:pPr marL="342900" indent="-342900">
              <a:buAutoNum type="arabicPeriod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Global insurance premium – Crop Indemnity 2023</a:t>
            </a:r>
          </a:p>
          <a:p>
            <a:pPr marL="342900" indent="-342900">
              <a:buAutoNum type="arabicPeriod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Global insurance premium – Crop index 2023</a:t>
            </a:r>
          </a:p>
          <a:p>
            <a:pPr marL="342900" indent="-342900">
              <a:buAutoNum type="arabicPeriod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Overview of crop insurance in South Africa</a:t>
            </a:r>
          </a:p>
          <a:p>
            <a:pPr marL="342900" indent="-342900">
              <a:buAutoNum type="arabicPeriod"/>
            </a:pP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Landbank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insurance products</a:t>
            </a:r>
          </a:p>
          <a:p>
            <a:pPr marL="342900" indent="-342900">
              <a:buAutoNum type="arabicPeriod"/>
            </a:pP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Landbank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Bancassurance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approach</a:t>
            </a:r>
          </a:p>
          <a:p>
            <a:pPr marL="342900" indent="-342900">
              <a:buAutoNum type="arabicPeriod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13926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1823" y="281665"/>
            <a:ext cx="10986746" cy="74698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The </a:t>
            </a:r>
            <a:r>
              <a:rPr lang="en-GB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Landbank</a:t>
            </a:r>
            <a:endParaRPr lang="en-GB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600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6" name="Gráfico 22">
            <a:extLst>
              <a:ext uri="{FF2B5EF4-FFF2-40B4-BE49-F238E27FC236}">
                <a16:creationId xmlns:a16="http://schemas.microsoft.com/office/drawing/2014/main" id="{80A2C704-79CF-E540-8FDC-2CE1B0E8EC80}"/>
              </a:ext>
            </a:extLst>
          </p:cNvPr>
          <p:cNvGrpSpPr/>
          <p:nvPr/>
        </p:nvGrpSpPr>
        <p:grpSpPr>
          <a:xfrm>
            <a:off x="4579033" y="2883176"/>
            <a:ext cx="318254" cy="318253"/>
            <a:chOff x="8610000" y="1514163"/>
            <a:chExt cx="597977" cy="597977"/>
          </a:xfrm>
          <a:solidFill>
            <a:schemeClr val="bg1"/>
          </a:solidFill>
        </p:grpSpPr>
        <p:sp>
          <p:nvSpPr>
            <p:cNvPr id="7" name="Forma libre 340">
              <a:extLst>
                <a:ext uri="{FF2B5EF4-FFF2-40B4-BE49-F238E27FC236}">
                  <a16:creationId xmlns:a16="http://schemas.microsoft.com/office/drawing/2014/main" id="{93CD545E-E839-1841-83BE-C80F3CD2E8B1}"/>
                </a:ext>
              </a:extLst>
            </p:cNvPr>
            <p:cNvSpPr/>
            <p:nvPr/>
          </p:nvSpPr>
          <p:spPr>
            <a:xfrm>
              <a:off x="8840245" y="1513207"/>
              <a:ext cx="137700" cy="137700"/>
            </a:xfrm>
            <a:custGeom>
              <a:avLst/>
              <a:gdLst>
                <a:gd name="connsiteX0" fmla="*/ 136956 w 137700"/>
                <a:gd name="connsiteY0" fmla="*/ 68956 h 137700"/>
                <a:gd name="connsiteX1" fmla="*/ 68956 w 137700"/>
                <a:gd name="connsiteY1" fmla="*/ 136956 h 137700"/>
                <a:gd name="connsiteX2" fmla="*/ 956 w 137700"/>
                <a:gd name="connsiteY2" fmla="*/ 68956 h 137700"/>
                <a:gd name="connsiteX3" fmla="*/ 68956 w 137700"/>
                <a:gd name="connsiteY3" fmla="*/ 956 h 137700"/>
                <a:gd name="connsiteX4" fmla="*/ 136956 w 137700"/>
                <a:gd name="connsiteY4" fmla="*/ 68956 h 13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700" h="137700">
                  <a:moveTo>
                    <a:pt x="136956" y="68956"/>
                  </a:moveTo>
                  <a:cubicBezTo>
                    <a:pt x="136956" y="106511"/>
                    <a:pt x="106511" y="136956"/>
                    <a:pt x="68956" y="136956"/>
                  </a:cubicBezTo>
                  <a:cubicBezTo>
                    <a:pt x="31401" y="136956"/>
                    <a:pt x="956" y="106511"/>
                    <a:pt x="956" y="68956"/>
                  </a:cubicBezTo>
                  <a:cubicBezTo>
                    <a:pt x="956" y="31401"/>
                    <a:pt x="31401" y="956"/>
                    <a:pt x="68956" y="956"/>
                  </a:cubicBezTo>
                  <a:cubicBezTo>
                    <a:pt x="106511" y="956"/>
                    <a:pt x="136956" y="31401"/>
                    <a:pt x="136956" y="68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17"/>
              <a:endParaRPr lang="es-MX" dirty="0">
                <a:solidFill>
                  <a:srgbClr val="999999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8" name="Forma libre 341">
              <a:extLst>
                <a:ext uri="{FF2B5EF4-FFF2-40B4-BE49-F238E27FC236}">
                  <a16:creationId xmlns:a16="http://schemas.microsoft.com/office/drawing/2014/main" id="{438186A6-E127-1043-B41E-DAE9DB0382E4}"/>
                </a:ext>
              </a:extLst>
            </p:cNvPr>
            <p:cNvSpPr/>
            <p:nvPr/>
          </p:nvSpPr>
          <p:spPr>
            <a:xfrm>
              <a:off x="8785845" y="1662807"/>
              <a:ext cx="246076" cy="123675"/>
            </a:xfrm>
            <a:custGeom>
              <a:avLst/>
              <a:gdLst>
                <a:gd name="connsiteX0" fmla="*/ 30095 w 246075"/>
                <a:gd name="connsiteY0" fmla="*/ 123357 h 123675"/>
                <a:gd name="connsiteX1" fmla="*/ 216618 w 246075"/>
                <a:gd name="connsiteY1" fmla="*/ 123357 h 123675"/>
                <a:gd name="connsiteX2" fmla="*/ 245757 w 246075"/>
                <a:gd name="connsiteY2" fmla="*/ 91906 h 123675"/>
                <a:gd name="connsiteX3" fmla="*/ 245757 w 246075"/>
                <a:gd name="connsiteY3" fmla="*/ 83194 h 123675"/>
                <a:gd name="connsiteX4" fmla="*/ 216378 w 246075"/>
                <a:gd name="connsiteY4" fmla="*/ 29019 h 123675"/>
                <a:gd name="connsiteX5" fmla="*/ 123357 w 246075"/>
                <a:gd name="connsiteY5" fmla="*/ 956 h 123675"/>
                <a:gd name="connsiteX6" fmla="*/ 30335 w 246075"/>
                <a:gd name="connsiteY6" fmla="*/ 29019 h 123675"/>
                <a:gd name="connsiteX7" fmla="*/ 956 w 246075"/>
                <a:gd name="connsiteY7" fmla="*/ 83194 h 123675"/>
                <a:gd name="connsiteX8" fmla="*/ 956 w 246075"/>
                <a:gd name="connsiteY8" fmla="*/ 91906 h 123675"/>
                <a:gd name="connsiteX9" fmla="*/ 30095 w 246075"/>
                <a:gd name="connsiteY9" fmla="*/ 123357 h 12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75" h="123675">
                  <a:moveTo>
                    <a:pt x="30095" y="123357"/>
                  </a:moveTo>
                  <a:lnTo>
                    <a:pt x="216618" y="123357"/>
                  </a:lnTo>
                  <a:cubicBezTo>
                    <a:pt x="232688" y="123357"/>
                    <a:pt x="245757" y="109251"/>
                    <a:pt x="245757" y="91906"/>
                  </a:cubicBezTo>
                  <a:lnTo>
                    <a:pt x="245757" y="83194"/>
                  </a:lnTo>
                  <a:cubicBezTo>
                    <a:pt x="245757" y="60470"/>
                    <a:pt x="234508" y="39711"/>
                    <a:pt x="216378" y="29019"/>
                  </a:cubicBezTo>
                  <a:cubicBezTo>
                    <a:pt x="194664" y="16215"/>
                    <a:pt x="160903" y="956"/>
                    <a:pt x="123357" y="956"/>
                  </a:cubicBezTo>
                  <a:cubicBezTo>
                    <a:pt x="85810" y="956"/>
                    <a:pt x="52049" y="16217"/>
                    <a:pt x="30335" y="29019"/>
                  </a:cubicBezTo>
                  <a:cubicBezTo>
                    <a:pt x="12206" y="39710"/>
                    <a:pt x="956" y="60470"/>
                    <a:pt x="956" y="83194"/>
                  </a:cubicBezTo>
                  <a:lnTo>
                    <a:pt x="956" y="91906"/>
                  </a:lnTo>
                  <a:cubicBezTo>
                    <a:pt x="956" y="109253"/>
                    <a:pt x="14025" y="123357"/>
                    <a:pt x="30095" y="1233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17"/>
              <a:endParaRPr lang="es-MX" dirty="0">
                <a:solidFill>
                  <a:srgbClr val="999999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9" name="Forma libre 342">
              <a:extLst>
                <a:ext uri="{FF2B5EF4-FFF2-40B4-BE49-F238E27FC236}">
                  <a16:creationId xmlns:a16="http://schemas.microsoft.com/office/drawing/2014/main" id="{B3F8C42E-C4D2-AC47-9139-393E5ADFD798}"/>
                </a:ext>
              </a:extLst>
            </p:cNvPr>
            <p:cNvSpPr/>
            <p:nvPr/>
          </p:nvSpPr>
          <p:spPr>
            <a:xfrm>
              <a:off x="8663444" y="1839608"/>
              <a:ext cx="137700" cy="137700"/>
            </a:xfrm>
            <a:custGeom>
              <a:avLst/>
              <a:gdLst>
                <a:gd name="connsiteX0" fmla="*/ 136956 w 137700"/>
                <a:gd name="connsiteY0" fmla="*/ 68956 h 137700"/>
                <a:gd name="connsiteX1" fmla="*/ 68956 w 137700"/>
                <a:gd name="connsiteY1" fmla="*/ 136956 h 137700"/>
                <a:gd name="connsiteX2" fmla="*/ 956 w 137700"/>
                <a:gd name="connsiteY2" fmla="*/ 68956 h 137700"/>
                <a:gd name="connsiteX3" fmla="*/ 68956 w 137700"/>
                <a:gd name="connsiteY3" fmla="*/ 956 h 137700"/>
                <a:gd name="connsiteX4" fmla="*/ 136956 w 137700"/>
                <a:gd name="connsiteY4" fmla="*/ 68956 h 13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700" h="137700">
                  <a:moveTo>
                    <a:pt x="136956" y="68956"/>
                  </a:moveTo>
                  <a:cubicBezTo>
                    <a:pt x="136956" y="106511"/>
                    <a:pt x="106511" y="136956"/>
                    <a:pt x="68956" y="136956"/>
                  </a:cubicBezTo>
                  <a:cubicBezTo>
                    <a:pt x="31401" y="136956"/>
                    <a:pt x="956" y="106511"/>
                    <a:pt x="956" y="68956"/>
                  </a:cubicBezTo>
                  <a:cubicBezTo>
                    <a:pt x="956" y="31401"/>
                    <a:pt x="31401" y="956"/>
                    <a:pt x="68956" y="956"/>
                  </a:cubicBezTo>
                  <a:cubicBezTo>
                    <a:pt x="106511" y="956"/>
                    <a:pt x="136956" y="31401"/>
                    <a:pt x="136956" y="68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17"/>
              <a:endParaRPr lang="es-MX" dirty="0">
                <a:solidFill>
                  <a:srgbClr val="999999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0" name="Forma libre 343">
              <a:extLst>
                <a:ext uri="{FF2B5EF4-FFF2-40B4-BE49-F238E27FC236}">
                  <a16:creationId xmlns:a16="http://schemas.microsoft.com/office/drawing/2014/main" id="{6CBAE603-D80C-DD42-902A-C7DFD0EAD7FC}"/>
                </a:ext>
              </a:extLst>
            </p:cNvPr>
            <p:cNvSpPr/>
            <p:nvPr/>
          </p:nvSpPr>
          <p:spPr>
            <a:xfrm>
              <a:off x="8609044" y="1989209"/>
              <a:ext cx="246076" cy="123675"/>
            </a:xfrm>
            <a:custGeom>
              <a:avLst/>
              <a:gdLst>
                <a:gd name="connsiteX0" fmla="*/ 216378 w 246075"/>
                <a:gd name="connsiteY0" fmla="*/ 29019 h 123675"/>
                <a:gd name="connsiteX1" fmla="*/ 123357 w 246075"/>
                <a:gd name="connsiteY1" fmla="*/ 956 h 123675"/>
                <a:gd name="connsiteX2" fmla="*/ 30335 w 246075"/>
                <a:gd name="connsiteY2" fmla="*/ 29019 h 123675"/>
                <a:gd name="connsiteX3" fmla="*/ 956 w 246075"/>
                <a:gd name="connsiteY3" fmla="*/ 83193 h 123675"/>
                <a:gd name="connsiteX4" fmla="*/ 956 w 246075"/>
                <a:gd name="connsiteY4" fmla="*/ 91905 h 123675"/>
                <a:gd name="connsiteX5" fmla="*/ 30095 w 246075"/>
                <a:gd name="connsiteY5" fmla="*/ 123355 h 123675"/>
                <a:gd name="connsiteX6" fmla="*/ 216618 w 246075"/>
                <a:gd name="connsiteY6" fmla="*/ 123355 h 123675"/>
                <a:gd name="connsiteX7" fmla="*/ 245757 w 246075"/>
                <a:gd name="connsiteY7" fmla="*/ 91905 h 123675"/>
                <a:gd name="connsiteX8" fmla="*/ 245757 w 246075"/>
                <a:gd name="connsiteY8" fmla="*/ 83193 h 123675"/>
                <a:gd name="connsiteX9" fmla="*/ 216378 w 246075"/>
                <a:gd name="connsiteY9" fmla="*/ 29019 h 12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75" h="123675">
                  <a:moveTo>
                    <a:pt x="216378" y="29019"/>
                  </a:moveTo>
                  <a:cubicBezTo>
                    <a:pt x="194664" y="16215"/>
                    <a:pt x="160903" y="956"/>
                    <a:pt x="123357" y="956"/>
                  </a:cubicBezTo>
                  <a:cubicBezTo>
                    <a:pt x="85810" y="956"/>
                    <a:pt x="52050" y="16217"/>
                    <a:pt x="30335" y="29019"/>
                  </a:cubicBezTo>
                  <a:cubicBezTo>
                    <a:pt x="12206" y="39710"/>
                    <a:pt x="956" y="60468"/>
                    <a:pt x="956" y="83193"/>
                  </a:cubicBezTo>
                  <a:lnTo>
                    <a:pt x="956" y="91905"/>
                  </a:lnTo>
                  <a:cubicBezTo>
                    <a:pt x="956" y="109250"/>
                    <a:pt x="14025" y="123355"/>
                    <a:pt x="30095" y="123355"/>
                  </a:cubicBezTo>
                  <a:lnTo>
                    <a:pt x="216618" y="123355"/>
                  </a:lnTo>
                  <a:cubicBezTo>
                    <a:pt x="232688" y="123355"/>
                    <a:pt x="245757" y="109250"/>
                    <a:pt x="245757" y="91905"/>
                  </a:cubicBezTo>
                  <a:lnTo>
                    <a:pt x="245757" y="83193"/>
                  </a:lnTo>
                  <a:cubicBezTo>
                    <a:pt x="245757" y="60468"/>
                    <a:pt x="234508" y="39710"/>
                    <a:pt x="216378" y="290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17"/>
              <a:endParaRPr lang="es-MX" dirty="0">
                <a:solidFill>
                  <a:srgbClr val="999999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1" name="Forma libre 344">
              <a:extLst>
                <a:ext uri="{FF2B5EF4-FFF2-40B4-BE49-F238E27FC236}">
                  <a16:creationId xmlns:a16="http://schemas.microsoft.com/office/drawing/2014/main" id="{2AFDAFC4-D5A8-D345-9CE2-A59977EB21E0}"/>
                </a:ext>
              </a:extLst>
            </p:cNvPr>
            <p:cNvSpPr/>
            <p:nvPr/>
          </p:nvSpPr>
          <p:spPr>
            <a:xfrm>
              <a:off x="9017045" y="1839608"/>
              <a:ext cx="137700" cy="137700"/>
            </a:xfrm>
            <a:custGeom>
              <a:avLst/>
              <a:gdLst>
                <a:gd name="connsiteX0" fmla="*/ 136956 w 137700"/>
                <a:gd name="connsiteY0" fmla="*/ 68956 h 137700"/>
                <a:gd name="connsiteX1" fmla="*/ 68956 w 137700"/>
                <a:gd name="connsiteY1" fmla="*/ 136956 h 137700"/>
                <a:gd name="connsiteX2" fmla="*/ 956 w 137700"/>
                <a:gd name="connsiteY2" fmla="*/ 68956 h 137700"/>
                <a:gd name="connsiteX3" fmla="*/ 68956 w 137700"/>
                <a:gd name="connsiteY3" fmla="*/ 956 h 137700"/>
                <a:gd name="connsiteX4" fmla="*/ 136956 w 137700"/>
                <a:gd name="connsiteY4" fmla="*/ 68956 h 13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700" h="137700">
                  <a:moveTo>
                    <a:pt x="136956" y="68956"/>
                  </a:moveTo>
                  <a:cubicBezTo>
                    <a:pt x="136956" y="106511"/>
                    <a:pt x="106511" y="136956"/>
                    <a:pt x="68956" y="136956"/>
                  </a:cubicBezTo>
                  <a:cubicBezTo>
                    <a:pt x="31401" y="136956"/>
                    <a:pt x="956" y="106511"/>
                    <a:pt x="956" y="68956"/>
                  </a:cubicBezTo>
                  <a:cubicBezTo>
                    <a:pt x="956" y="31401"/>
                    <a:pt x="31401" y="956"/>
                    <a:pt x="68956" y="956"/>
                  </a:cubicBezTo>
                  <a:cubicBezTo>
                    <a:pt x="106511" y="956"/>
                    <a:pt x="136956" y="31401"/>
                    <a:pt x="136956" y="68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17"/>
              <a:endParaRPr lang="es-MX" dirty="0">
                <a:solidFill>
                  <a:srgbClr val="999999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2" name="Forma libre 345">
              <a:extLst>
                <a:ext uri="{FF2B5EF4-FFF2-40B4-BE49-F238E27FC236}">
                  <a16:creationId xmlns:a16="http://schemas.microsoft.com/office/drawing/2014/main" id="{D3CCC68E-528B-6846-A0C1-560A000E6DCF}"/>
                </a:ext>
              </a:extLst>
            </p:cNvPr>
            <p:cNvSpPr/>
            <p:nvPr/>
          </p:nvSpPr>
          <p:spPr>
            <a:xfrm>
              <a:off x="8962646" y="1989209"/>
              <a:ext cx="246076" cy="123675"/>
            </a:xfrm>
            <a:custGeom>
              <a:avLst/>
              <a:gdLst>
                <a:gd name="connsiteX0" fmla="*/ 216378 w 246075"/>
                <a:gd name="connsiteY0" fmla="*/ 29019 h 123675"/>
                <a:gd name="connsiteX1" fmla="*/ 123357 w 246075"/>
                <a:gd name="connsiteY1" fmla="*/ 956 h 123675"/>
                <a:gd name="connsiteX2" fmla="*/ 30335 w 246075"/>
                <a:gd name="connsiteY2" fmla="*/ 29019 h 123675"/>
                <a:gd name="connsiteX3" fmla="*/ 956 w 246075"/>
                <a:gd name="connsiteY3" fmla="*/ 83194 h 123675"/>
                <a:gd name="connsiteX4" fmla="*/ 956 w 246075"/>
                <a:gd name="connsiteY4" fmla="*/ 91906 h 123675"/>
                <a:gd name="connsiteX5" fmla="*/ 30095 w 246075"/>
                <a:gd name="connsiteY5" fmla="*/ 123357 h 123675"/>
                <a:gd name="connsiteX6" fmla="*/ 216618 w 246075"/>
                <a:gd name="connsiteY6" fmla="*/ 123357 h 123675"/>
                <a:gd name="connsiteX7" fmla="*/ 245757 w 246075"/>
                <a:gd name="connsiteY7" fmla="*/ 91906 h 123675"/>
                <a:gd name="connsiteX8" fmla="*/ 245757 w 246075"/>
                <a:gd name="connsiteY8" fmla="*/ 83194 h 123675"/>
                <a:gd name="connsiteX9" fmla="*/ 216378 w 246075"/>
                <a:gd name="connsiteY9" fmla="*/ 29019 h 12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75" h="123675">
                  <a:moveTo>
                    <a:pt x="216378" y="29019"/>
                  </a:moveTo>
                  <a:cubicBezTo>
                    <a:pt x="194664" y="16215"/>
                    <a:pt x="160903" y="956"/>
                    <a:pt x="123357" y="956"/>
                  </a:cubicBezTo>
                  <a:cubicBezTo>
                    <a:pt x="85810" y="956"/>
                    <a:pt x="52049" y="16217"/>
                    <a:pt x="30335" y="29019"/>
                  </a:cubicBezTo>
                  <a:cubicBezTo>
                    <a:pt x="12206" y="39710"/>
                    <a:pt x="956" y="60470"/>
                    <a:pt x="956" y="83194"/>
                  </a:cubicBezTo>
                  <a:lnTo>
                    <a:pt x="956" y="91906"/>
                  </a:lnTo>
                  <a:cubicBezTo>
                    <a:pt x="956" y="109251"/>
                    <a:pt x="14025" y="123357"/>
                    <a:pt x="30095" y="123357"/>
                  </a:cubicBezTo>
                  <a:lnTo>
                    <a:pt x="216618" y="123357"/>
                  </a:lnTo>
                  <a:cubicBezTo>
                    <a:pt x="232688" y="123357"/>
                    <a:pt x="245757" y="109251"/>
                    <a:pt x="245757" y="91906"/>
                  </a:cubicBezTo>
                  <a:lnTo>
                    <a:pt x="245757" y="83194"/>
                  </a:lnTo>
                  <a:cubicBezTo>
                    <a:pt x="245756" y="60468"/>
                    <a:pt x="234506" y="39710"/>
                    <a:pt x="216378" y="290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17"/>
              <a:endParaRPr lang="es-MX" dirty="0">
                <a:solidFill>
                  <a:srgbClr val="999999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3" name="Forma libre 346">
              <a:extLst>
                <a:ext uri="{FF2B5EF4-FFF2-40B4-BE49-F238E27FC236}">
                  <a16:creationId xmlns:a16="http://schemas.microsoft.com/office/drawing/2014/main" id="{56726235-8688-F64D-A93D-7C11964B3E5F}"/>
                </a:ext>
              </a:extLst>
            </p:cNvPr>
            <p:cNvSpPr/>
            <p:nvPr/>
          </p:nvSpPr>
          <p:spPr>
            <a:xfrm>
              <a:off x="8826643" y="1812408"/>
              <a:ext cx="164476" cy="164476"/>
            </a:xfrm>
            <a:custGeom>
              <a:avLst/>
              <a:gdLst>
                <a:gd name="connsiteX0" fmla="*/ 150545 w 164475"/>
                <a:gd name="connsiteY0" fmla="*/ 164157 h 164475"/>
                <a:gd name="connsiteX1" fmla="*/ 161184 w 164475"/>
                <a:gd name="connsiteY1" fmla="*/ 159057 h 164475"/>
                <a:gd name="connsiteX2" fmla="*/ 159058 w 164475"/>
                <a:gd name="connsiteY2" fmla="*/ 139932 h 164475"/>
                <a:gd name="connsiteX3" fmla="*/ 96158 w 164475"/>
                <a:gd name="connsiteY3" fmla="*/ 89612 h 164475"/>
                <a:gd name="connsiteX4" fmla="*/ 96158 w 164475"/>
                <a:gd name="connsiteY4" fmla="*/ 14557 h 164475"/>
                <a:gd name="connsiteX5" fmla="*/ 82558 w 164475"/>
                <a:gd name="connsiteY5" fmla="*/ 956 h 164475"/>
                <a:gd name="connsiteX6" fmla="*/ 68957 w 164475"/>
                <a:gd name="connsiteY6" fmla="*/ 14555 h 164475"/>
                <a:gd name="connsiteX7" fmla="*/ 68957 w 164475"/>
                <a:gd name="connsiteY7" fmla="*/ 89621 h 164475"/>
                <a:gd name="connsiteX8" fmla="*/ 6058 w 164475"/>
                <a:gd name="connsiteY8" fmla="*/ 139930 h 164475"/>
                <a:gd name="connsiteX9" fmla="*/ 3932 w 164475"/>
                <a:gd name="connsiteY9" fmla="*/ 159055 h 164475"/>
                <a:gd name="connsiteX10" fmla="*/ 14571 w 164475"/>
                <a:gd name="connsiteY10" fmla="*/ 164156 h 164475"/>
                <a:gd name="connsiteX11" fmla="*/ 23057 w 164475"/>
                <a:gd name="connsiteY11" fmla="*/ 161181 h 164475"/>
                <a:gd name="connsiteX12" fmla="*/ 82558 w 164475"/>
                <a:gd name="connsiteY12" fmla="*/ 113581 h 164475"/>
                <a:gd name="connsiteX13" fmla="*/ 142057 w 164475"/>
                <a:gd name="connsiteY13" fmla="*/ 161181 h 164475"/>
                <a:gd name="connsiteX14" fmla="*/ 150545 w 164475"/>
                <a:gd name="connsiteY14" fmla="*/ 164157 h 16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4475" h="164475">
                  <a:moveTo>
                    <a:pt x="150545" y="164157"/>
                  </a:moveTo>
                  <a:cubicBezTo>
                    <a:pt x="154542" y="164157"/>
                    <a:pt x="158487" y="162404"/>
                    <a:pt x="161184" y="159057"/>
                  </a:cubicBezTo>
                  <a:cubicBezTo>
                    <a:pt x="165872" y="153187"/>
                    <a:pt x="164916" y="144633"/>
                    <a:pt x="159058" y="139932"/>
                  </a:cubicBezTo>
                  <a:lnTo>
                    <a:pt x="96158" y="89612"/>
                  </a:lnTo>
                  <a:lnTo>
                    <a:pt x="96158" y="14557"/>
                  </a:lnTo>
                  <a:cubicBezTo>
                    <a:pt x="96158" y="7039"/>
                    <a:pt x="90075" y="956"/>
                    <a:pt x="82558" y="956"/>
                  </a:cubicBezTo>
                  <a:cubicBezTo>
                    <a:pt x="75041" y="956"/>
                    <a:pt x="68957" y="7038"/>
                    <a:pt x="68957" y="14555"/>
                  </a:cubicBezTo>
                  <a:lnTo>
                    <a:pt x="68957" y="89621"/>
                  </a:lnTo>
                  <a:lnTo>
                    <a:pt x="6058" y="139930"/>
                  </a:lnTo>
                  <a:cubicBezTo>
                    <a:pt x="200" y="144633"/>
                    <a:pt x="-756" y="153185"/>
                    <a:pt x="3932" y="159055"/>
                  </a:cubicBezTo>
                  <a:cubicBezTo>
                    <a:pt x="6629" y="162402"/>
                    <a:pt x="10572" y="164156"/>
                    <a:pt x="14571" y="164156"/>
                  </a:cubicBezTo>
                  <a:cubicBezTo>
                    <a:pt x="17545" y="164156"/>
                    <a:pt x="20548" y="163187"/>
                    <a:pt x="23057" y="161181"/>
                  </a:cubicBezTo>
                  <a:lnTo>
                    <a:pt x="82558" y="113581"/>
                  </a:lnTo>
                  <a:lnTo>
                    <a:pt x="142057" y="161181"/>
                  </a:lnTo>
                  <a:cubicBezTo>
                    <a:pt x="144568" y="163187"/>
                    <a:pt x="147569" y="164157"/>
                    <a:pt x="150545" y="1641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17"/>
              <a:endParaRPr lang="es-MX" dirty="0">
                <a:solidFill>
                  <a:srgbClr val="999999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839470" y="1365025"/>
            <a:ext cx="89488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Landbank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is a wholly government owned specialist bank with the objective to serve South Africa’s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farmers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by offering customized financial services within their reach. The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Landbank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has over 100 years, experience and expertise in the Agricultural Sector. The Bank is a key player in the sector and the economy through promoting inclusive growth, transformation, employment and food security, whilst supporting established commercial farmers, developing emerging farmers and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agri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-enterprises</a:t>
            </a: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91" y="1365025"/>
            <a:ext cx="1615580" cy="13107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679" y="3325827"/>
            <a:ext cx="1154338" cy="87048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17621" y="4491789"/>
            <a:ext cx="24063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debt, structured finance and equity solutions to agribusinesses.</a:t>
            </a: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1789" y="4098759"/>
            <a:ext cx="2703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Banking and Structured </a:t>
            </a:r>
            <a:r>
              <a:rPr lang="en-GB" dirty="0">
                <a:solidFill>
                  <a:schemeClr val="tx2"/>
                </a:solidFill>
              </a:rPr>
              <a:t>Investment </a:t>
            </a:r>
            <a:endParaRPr lang="en-ZA" dirty="0">
              <a:solidFill>
                <a:schemeClr val="tx2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490" y="3266590"/>
            <a:ext cx="1013548" cy="92972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469827" y="4196311"/>
            <a:ext cx="45833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and Business Banking – </a:t>
            </a:r>
            <a:endParaRPr lang="en-GB" sz="1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Offer direct lending financial solutions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small and emerging farmers via an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extensive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provincial network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Offer direct lending solutions through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partnerships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agribusinesses or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corporates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Provide wholesale funding facilities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 intermediaries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that on-lend to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smallholder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farmers</a:t>
            </a: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7642" y="3266589"/>
            <a:ext cx="1143099" cy="92972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7547810" y="3946004"/>
            <a:ext cx="487680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  </a:t>
            </a:r>
          </a:p>
          <a:p>
            <a:r>
              <a:rPr lang="en-GB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Insurance 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 </a:t>
            </a:r>
            <a:endParaRPr lang="en-GB" sz="1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Landbank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Insurance Company is a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subsidiary of the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Landbank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and provide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short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term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insurance, as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well as credit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life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insurance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products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Land Bank clients and 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farmers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for the past 70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years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/>
          </a:p>
        </p:txBody>
      </p:sp>
      <p:sp>
        <p:nvSpPr>
          <p:cNvPr id="31" name="Rectangle 30"/>
          <p:cNvSpPr/>
          <p:nvPr/>
        </p:nvSpPr>
        <p:spPr>
          <a:xfrm>
            <a:off x="3023937" y="2844658"/>
            <a:ext cx="45238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OUR BUSINESS STRUCTURE</a:t>
            </a: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621" y="6247678"/>
            <a:ext cx="10170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Total Loans disbursed by the Bank in 2013, 2020 and 2025 = R27 bio, R45bio and 15 bio respectively </a:t>
            </a: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54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7791" y="177643"/>
            <a:ext cx="10986746" cy="74698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LBIC and LBLIC</a:t>
            </a:r>
          </a:p>
          <a:p>
            <a:r>
              <a:rPr lang="en-GB" sz="18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subsidiaries of the Land and Development Bank of South Africa</a:t>
            </a:r>
            <a:r>
              <a:rPr lang="en-GB" sz="260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.</a:t>
            </a:r>
            <a:endParaRPr lang="en-ZA" sz="2600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580043"/>
            <a:ext cx="12191999" cy="498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9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8" y="30185"/>
            <a:ext cx="12048264" cy="67976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7160" y="6384758"/>
            <a:ext cx="8903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Contribution of Africa is less than 1% of the world with South Africa being a major contributor 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55369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7" y="68289"/>
            <a:ext cx="12063505" cy="6721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2189" y="6408821"/>
            <a:ext cx="7684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South Africa’s contribution to index insurance is zero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62384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1823" y="281665"/>
            <a:ext cx="10986746" cy="74698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endParaRPr lang="en-GB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Overview of crop insurance in South Africa</a:t>
            </a:r>
          </a:p>
          <a:p>
            <a:endParaRPr lang="en-ZA" sz="2600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2A7D9C9-44A9-4426-88FF-AAD1CA851446}"/>
              </a:ext>
            </a:extLst>
          </p:cNvPr>
          <p:cNvSpPr txBox="1">
            <a:spLocks/>
          </p:cNvSpPr>
          <p:nvPr/>
        </p:nvSpPr>
        <p:spPr>
          <a:xfrm>
            <a:off x="6116595" y="1283368"/>
            <a:ext cx="5201974" cy="51174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294" marR="0" lvl="1" indent="0" algn="l" defTabSz="685800" rtl="0" eaLnBrk="1" fontAlgn="auto" latinLnBrk="0" hangingPunct="1">
              <a:lnSpc>
                <a:spcPct val="150000"/>
              </a:lnSpc>
              <a:spcBef>
                <a:spcPts val="375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>
                <a:tab pos="404813" algn="l"/>
              </a:tabLst>
              <a:defRPr/>
            </a:pPr>
            <a:r>
              <a:rPr lang="en-GB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to adoption of insurance in South Africa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8606" lvl="1" indent="-214313" defTabSz="685800">
              <a:lnSpc>
                <a:spcPct val="150000"/>
              </a:lnSpc>
              <a:spcBef>
                <a:spcPts val="375"/>
              </a:spcBef>
              <a:spcAft>
                <a:spcPts val="450"/>
              </a:spcAft>
              <a:tabLst>
                <a:tab pos="404813" algn="l"/>
              </a:tabLst>
            </a:pPr>
            <a:r>
              <a:rPr lang="en-GB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Africa is prone to cat events such as hail storms, flooding, drought and disease outbreaks that threatens the sustainability of the sector.</a:t>
            </a:r>
          </a:p>
          <a:p>
            <a:pPr marL="278606" lvl="1" indent="-214313" defTabSz="685800">
              <a:lnSpc>
                <a:spcPct val="150000"/>
              </a:lnSpc>
              <a:spcBef>
                <a:spcPts val="375"/>
              </a:spcBef>
              <a:spcAft>
                <a:spcPts val="450"/>
              </a:spcAft>
              <a:tabLst>
                <a:tab pos="404813" algn="l"/>
              </a:tabLst>
            </a:pPr>
            <a:r>
              <a:rPr lang="en-GB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Reliance on government’s post ante disaster relief and recovery mechanism.</a:t>
            </a:r>
          </a:p>
          <a:p>
            <a:pPr marL="278606" lvl="1" indent="-214313" defTabSz="685800">
              <a:lnSpc>
                <a:spcPct val="150000"/>
              </a:lnSpc>
              <a:spcBef>
                <a:spcPts val="375"/>
              </a:spcBef>
              <a:spcAft>
                <a:spcPts val="450"/>
              </a:spcAft>
              <a:tabLst>
                <a:tab pos="404813" algn="l"/>
              </a:tabLst>
            </a:pPr>
            <a:r>
              <a:rPr lang="en-GB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products are geared for commercial farmers only.</a:t>
            </a:r>
          </a:p>
          <a:p>
            <a:pPr marL="278606" lvl="1" indent="-214313" defTabSz="685800">
              <a:lnSpc>
                <a:spcPct val="150000"/>
              </a:lnSpc>
              <a:spcBef>
                <a:spcPts val="375"/>
              </a:spcBef>
              <a:spcAft>
                <a:spcPts val="450"/>
              </a:spcAft>
              <a:tabLst>
                <a:tab pos="404813" algn="l"/>
              </a:tabLst>
            </a:pPr>
            <a:r>
              <a:rPr lang="en-GB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insurance knowledge amongst smallholder farmers</a:t>
            </a:r>
          </a:p>
          <a:p>
            <a:pPr marL="278606" lvl="1" indent="-214313" defTabSz="685800">
              <a:lnSpc>
                <a:spcPct val="150000"/>
              </a:lnSpc>
              <a:spcBef>
                <a:spcPts val="375"/>
              </a:spcBef>
              <a:spcAft>
                <a:spcPts val="450"/>
              </a:spcAft>
              <a:tabLst>
                <a:tab pos="404813" algn="l"/>
              </a:tabLst>
            </a:pPr>
            <a:r>
              <a:rPr lang="en-GB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availability of reliable data for modelling and pricing risks. </a:t>
            </a:r>
          </a:p>
          <a:p>
            <a:pPr marL="278606" lvl="1" indent="-214313" defTabSz="685800">
              <a:lnSpc>
                <a:spcPct val="150000"/>
              </a:lnSpc>
              <a:spcBef>
                <a:spcPts val="375"/>
              </a:spcBef>
              <a:spcAft>
                <a:spcPts val="450"/>
              </a:spcAft>
              <a:tabLst>
                <a:tab pos="404813" algn="l"/>
              </a:tabLst>
            </a:pPr>
            <a:r>
              <a:rPr lang="en-GB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Prohibitively expensive insurance products for farmers.</a:t>
            </a:r>
          </a:p>
          <a:p>
            <a:pPr marL="278606" lvl="1" indent="-214313" defTabSz="685800">
              <a:lnSpc>
                <a:spcPct val="150000"/>
              </a:lnSpc>
              <a:spcBef>
                <a:spcPts val="375"/>
              </a:spcBef>
              <a:spcAft>
                <a:spcPts val="450"/>
              </a:spcAft>
              <a:tabLst>
                <a:tab pos="404813" algn="l"/>
              </a:tabLst>
            </a:pPr>
            <a:r>
              <a:rPr lang="en-GB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sufficient infrastructure (administration and loss assessment) to support smallholder farmers</a:t>
            </a:r>
            <a:endParaRPr lang="en-GB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D2A7D9C9-44A9-4426-88FF-AAD1CA851446}"/>
              </a:ext>
            </a:extLst>
          </p:cNvPr>
          <p:cNvSpPr txBox="1">
            <a:spLocks/>
          </p:cNvSpPr>
          <p:nvPr/>
        </p:nvSpPr>
        <p:spPr>
          <a:xfrm>
            <a:off x="331821" y="1283368"/>
            <a:ext cx="5488211" cy="51174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294" lvl="1" indent="0" algn="just" defTabSz="685800">
              <a:spcBef>
                <a:spcPts val="375"/>
              </a:spcBef>
              <a:spcAft>
                <a:spcPts val="450"/>
              </a:spcAft>
              <a:buNone/>
              <a:tabLst>
                <a:tab pos="404813" algn="l"/>
              </a:tabLst>
              <a:defRPr/>
            </a:pPr>
            <a:r>
              <a:rPr lang="en-GB" sz="1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of Crop Insurance</a:t>
            </a:r>
            <a:endParaRPr lang="en-GB" sz="1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fontAlgn="t">
              <a:buFont typeface="Courier New" panose="02070309020205020404" pitchFamily="49" charset="0"/>
              <a:buChar char="o"/>
              <a:defRPr/>
            </a:pPr>
            <a:r>
              <a:rPr lang="en-GB" sz="1500" dirty="0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There are 5 crop insurers in the South African market – 4 private and 1 state owned</a:t>
            </a:r>
          </a:p>
          <a:p>
            <a:pPr marL="171450" lvl="0" indent="-171450" fontAlgn="t">
              <a:buFont typeface="Courier New" panose="02070309020205020404" pitchFamily="49" charset="0"/>
              <a:buChar char="o"/>
              <a:defRPr/>
            </a:pPr>
            <a:r>
              <a:rPr lang="en-GB" sz="1500" dirty="0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The South African Crop insurance market is roughly R2.6 </a:t>
            </a:r>
            <a:r>
              <a:rPr lang="en-GB" sz="1500" dirty="0" err="1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mio</a:t>
            </a:r>
            <a:r>
              <a:rPr lang="en-GB" sz="1500" dirty="0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1500" dirty="0" smtClean="0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or $</a:t>
            </a:r>
            <a:r>
              <a:rPr lang="en-GB" sz="1500" dirty="0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150 </a:t>
            </a:r>
            <a:r>
              <a:rPr lang="en-GB" sz="1500" dirty="0" err="1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mio</a:t>
            </a:r>
            <a:r>
              <a:rPr lang="en-GB" sz="1500" dirty="0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by premium. </a:t>
            </a:r>
            <a:r>
              <a:rPr lang="en-GB" sz="1500" dirty="0" err="1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Landbank</a:t>
            </a:r>
            <a:r>
              <a:rPr lang="en-GB" sz="1500" dirty="0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is the second biggest player with a 33</a:t>
            </a:r>
            <a:r>
              <a:rPr lang="en-GB" sz="1500" dirty="0" smtClean="0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% </a:t>
            </a:r>
            <a:r>
              <a:rPr lang="en-GB" sz="1500" dirty="0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market share.</a:t>
            </a:r>
          </a:p>
          <a:p>
            <a:pPr marL="171450" lvl="0" indent="-171450" fontAlgn="t">
              <a:buFont typeface="Courier New" panose="02070309020205020404" pitchFamily="49" charset="0"/>
              <a:buChar char="o"/>
              <a:defRPr/>
            </a:pPr>
            <a:r>
              <a:rPr lang="en-GB" sz="1500" dirty="0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Crop insurance is </a:t>
            </a:r>
            <a:r>
              <a:rPr lang="en-GB" sz="1500" dirty="0" smtClean="0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completely backed by the private sector with no government subsidies</a:t>
            </a:r>
            <a:endParaRPr lang="en-GB" sz="1500" dirty="0">
              <a:solidFill>
                <a:srgbClr val="000000"/>
              </a:solidFill>
              <a:latin typeface="Arial" panose="020B0604020202020204" pitchFamily="34" charset="0"/>
              <a:ea typeface="Lato Light" panose="020F0502020204030203" pitchFamily="34" charset="0"/>
              <a:cs typeface="Arial" panose="020B0604020202020204" pitchFamily="34" charset="0"/>
            </a:endParaRPr>
          </a:p>
          <a:p>
            <a:pPr marL="171450" lvl="0" indent="-171450" fontAlgn="t">
              <a:buFont typeface="Courier New" panose="02070309020205020404" pitchFamily="49" charset="0"/>
              <a:buChar char="o"/>
              <a:defRPr/>
            </a:pPr>
            <a:r>
              <a:rPr lang="en-GB" sz="1500" dirty="0" smtClean="0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Indemnity crop insurance products mainly (named perils such as hail, wind, frost, fire and limited transit) are offered and are geared for commercial farming operations.</a:t>
            </a:r>
          </a:p>
          <a:p>
            <a:pPr marL="171450" lvl="0" indent="-171450" fontAlgn="t">
              <a:buFont typeface="Courier New" panose="02070309020205020404" pitchFamily="49" charset="0"/>
              <a:buChar char="o"/>
              <a:defRPr/>
            </a:pPr>
            <a:r>
              <a:rPr lang="en-GB" sz="1500" dirty="0" smtClean="0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MPCI which serves as collateral security preferred by banks is offered on a very limited and restricted basis by Reinsurers.</a:t>
            </a:r>
          </a:p>
          <a:p>
            <a:pPr marL="171450" lvl="0" indent="-171450" fontAlgn="t">
              <a:buFont typeface="Courier New" panose="02070309020205020404" pitchFamily="49" charset="0"/>
              <a:buChar char="o"/>
              <a:defRPr/>
            </a:pPr>
            <a:r>
              <a:rPr lang="en-GB" sz="1500" dirty="0" smtClean="0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Parametric insurance products are generally not offered, unless on a prior pilot, prior approval basis by the Prudential Authority. So far only two insurers including </a:t>
            </a:r>
            <a:r>
              <a:rPr lang="en-GB" sz="1500" dirty="0" err="1" smtClean="0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Landbank</a:t>
            </a:r>
            <a:r>
              <a:rPr lang="en-GB" sz="1500" dirty="0" smtClean="0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are approved to pilot parametric insurance in South Africa.</a:t>
            </a:r>
          </a:p>
          <a:p>
            <a:pPr marL="171450" lvl="0" indent="-171450" fontAlgn="t">
              <a:buFont typeface="Courier New" panose="02070309020205020404" pitchFamily="49" charset="0"/>
              <a:buChar char="o"/>
              <a:defRPr/>
            </a:pPr>
            <a:r>
              <a:rPr lang="en-GB" sz="1500" dirty="0" smtClean="0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Only a third of the 35,000 commercial farmers are insured in South Africa</a:t>
            </a:r>
          </a:p>
          <a:p>
            <a:pPr marL="171450" lvl="0" indent="-171450" fontAlgn="t">
              <a:buFont typeface="Courier New" panose="02070309020205020404" pitchFamily="49" charset="0"/>
              <a:buChar char="o"/>
              <a:defRPr/>
            </a:pPr>
            <a:r>
              <a:rPr lang="en-GB" sz="1500" dirty="0" smtClean="0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Less than 1% of Small holder farmers. </a:t>
            </a:r>
            <a:endParaRPr lang="en-GB" sz="1500" dirty="0">
              <a:solidFill>
                <a:srgbClr val="000000"/>
              </a:solidFill>
              <a:latin typeface="Arial" panose="020B0604020202020204" pitchFamily="34" charset="0"/>
              <a:ea typeface="Lato Light" panose="020F0502020204030203" pitchFamily="34" charset="0"/>
              <a:cs typeface="Arial" panose="020B0604020202020204" pitchFamily="34" charset="0"/>
            </a:endParaRPr>
          </a:p>
          <a:p>
            <a:pPr marL="278606" lvl="1" indent="-214313" defTabSz="685800">
              <a:lnSpc>
                <a:spcPct val="150000"/>
              </a:lnSpc>
              <a:spcBef>
                <a:spcPts val="375"/>
              </a:spcBef>
              <a:spcAft>
                <a:spcPts val="450"/>
              </a:spcAft>
              <a:tabLst>
                <a:tab pos="404813" algn="l"/>
              </a:tabLst>
            </a:pPr>
            <a:endParaRPr lang="en-GB" sz="11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029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1823" y="56147"/>
            <a:ext cx="10986746" cy="9725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GB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Landbank</a:t>
            </a: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Insurance products</a:t>
            </a:r>
            <a:endParaRPr lang="en-GB" sz="2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Traditional products and Innovation</a:t>
            </a:r>
            <a:r>
              <a:rPr lang="en-GB" sz="2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Parametric (Index) Drought Insurance</a:t>
            </a:r>
            <a:endParaRPr lang="en-ZA" sz="2200" dirty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2F4FB1-B665-3945-B804-4ED81080948E}"/>
              </a:ext>
            </a:extLst>
          </p:cNvPr>
          <p:cNvSpPr txBox="1"/>
          <p:nvPr/>
        </p:nvSpPr>
        <p:spPr>
          <a:xfrm flipH="1">
            <a:off x="331818" y="834189"/>
            <a:ext cx="10255969" cy="3228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fontAlgn="t">
              <a:buFont typeface="Courier New" panose="02070309020205020404" pitchFamily="49" charset="0"/>
              <a:buChar char="o"/>
              <a:defRPr/>
            </a:pP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LBIC offers insurance through intermediaries and through a Banc assurance model for business originating internally from the bank</a:t>
            </a:r>
          </a:p>
          <a:p>
            <a:pPr marL="171450" lvl="0" indent="-171450" fontAlgn="t">
              <a:buFont typeface="Courier New" panose="02070309020205020404" pitchFamily="49" charset="0"/>
              <a:buChar char="o"/>
              <a:defRPr/>
            </a:pP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LBIC Clients are mainly individual farmers, farming enterprises and </a:t>
            </a:r>
            <a:r>
              <a:rPr lang="en-GB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Landbank</a:t>
            </a: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Clients</a:t>
            </a:r>
          </a:p>
          <a:p>
            <a:pPr marL="171450" lvl="0" indent="-171450" fontAlgn="t">
              <a:buFont typeface="Courier New" panose="02070309020205020404" pitchFamily="49" charset="0"/>
              <a:buChar char="o"/>
              <a:defRPr/>
            </a:pP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Insurance products are :</a:t>
            </a:r>
          </a:p>
          <a:p>
            <a:pPr lvl="0" fontAlgn="t">
              <a:defRPr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	</a:t>
            </a: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-	Named Indemnity products  such as hail, frost, fire and limited transit for Commercial farmers</a:t>
            </a:r>
          </a:p>
          <a:p>
            <a:pPr lvl="0" fontAlgn="t">
              <a:defRPr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	</a:t>
            </a: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-	Credit life insurance for commercial and smallholder farmers</a:t>
            </a:r>
          </a:p>
          <a:p>
            <a:pPr lvl="0" fontAlgn="t">
              <a:defRPr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	</a:t>
            </a: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-	Pasture drought Index (PDII) and Area Yield Index AYII  for smallholder farmers since the 2024 summer 			season</a:t>
            </a:r>
          </a:p>
          <a:p>
            <a:pPr marL="171450" lvl="0" indent="-171450" fontAlgn="t">
              <a:buFont typeface="Courier New" panose="02070309020205020404" pitchFamily="49" charset="0"/>
              <a:buChar char="o"/>
              <a:defRPr/>
            </a:pP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During 2024, the Prudential Authority granted LBIC permission to pilot a Livestock Pasture 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Drought Index </a:t>
            </a: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Insurance (PDII), and a Crop Area 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Yield Index </a:t>
            </a: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Insurance for two season,  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from October 2024 to November </a:t>
            </a: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2026’</a:t>
            </a:r>
          </a:p>
          <a:p>
            <a:pPr marL="171450" lvl="0" indent="-171450" fontAlgn="t">
              <a:buFont typeface="Courier New" panose="02070309020205020404" pitchFamily="49" charset="0"/>
              <a:buChar char="o"/>
              <a:defRPr/>
            </a:pP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LBIC, has in 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partnership with </a:t>
            </a:r>
            <a:r>
              <a:rPr lang="en-GB" sz="1400" dirty="0" err="1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CelsiusPro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and with support </a:t>
            </a: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from IFC, been 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actively involved in the development of these products</a:t>
            </a: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.</a:t>
            </a:r>
          </a:p>
          <a:p>
            <a:pPr marL="171450" lvl="0" indent="-171450" fontAlgn="t">
              <a:buFont typeface="Courier New" panose="02070309020205020404" pitchFamily="49" charset="0"/>
              <a:buChar char="o"/>
              <a:defRPr/>
            </a:pP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A small PDII successful pilot project was launched during the 2024 summer season. Both the PDII and AYII will be piloted during the 2025/26 season targeting 2 500 smallholder farmers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ea typeface="Lato Light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2A7D9C9-44A9-4426-88FF-AAD1CA851446}"/>
              </a:ext>
            </a:extLst>
          </p:cNvPr>
          <p:cNvSpPr txBox="1">
            <a:spLocks/>
          </p:cNvSpPr>
          <p:nvPr/>
        </p:nvSpPr>
        <p:spPr>
          <a:xfrm>
            <a:off x="6204827" y="3946358"/>
            <a:ext cx="5201974" cy="28073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294" marR="0" lvl="1" indent="0" algn="l" defTabSz="685800" rtl="0" eaLnBrk="1" fontAlgn="auto" latinLnBrk="0" hangingPunct="1">
              <a:lnSpc>
                <a:spcPct val="150000"/>
              </a:lnSpc>
              <a:spcBef>
                <a:spcPts val="375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>
                <a:tab pos="404813" algn="l"/>
              </a:tabLst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kumimoji="0" lang="en-GB" sz="1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Yield Index Insurance: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8606" lvl="1" indent="-214313" defTabSz="685800">
              <a:lnSpc>
                <a:spcPct val="150000"/>
              </a:lnSpc>
              <a:spcBef>
                <a:spcPts val="375"/>
              </a:spcBef>
              <a:spcAft>
                <a:spcPts val="450"/>
              </a:spcAft>
              <a:tabLst>
                <a:tab pos="404813" algn="l"/>
              </a:tabLst>
            </a:pP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Yield Index </a:t>
            </a: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 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seasonal coverage against systemic risks such as drought </a:t>
            </a: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compensating farmers when average yields in a defined area fall below historical norms</a:t>
            </a: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78606" lvl="1" indent="-214313" defTabSz="685800">
              <a:lnSpc>
                <a:spcPct val="150000"/>
              </a:lnSpc>
              <a:spcBef>
                <a:spcPts val="375"/>
              </a:spcBef>
              <a:spcAft>
                <a:spcPts val="450"/>
              </a:spcAft>
              <a:tabLst>
                <a:tab pos="404813" algn="l"/>
              </a:tabLst>
            </a:pP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2025/56 Pilot will be on Maize and  Soya Beans </a:t>
            </a:r>
          </a:p>
          <a:p>
            <a:pPr marL="278606" lvl="1" indent="-214313" defTabSz="685800">
              <a:lnSpc>
                <a:spcPct val="150000"/>
              </a:lnSpc>
              <a:spcBef>
                <a:spcPts val="375"/>
              </a:spcBef>
              <a:spcAft>
                <a:spcPts val="450"/>
              </a:spcAft>
              <a:tabLst>
                <a:tab pos="404813" algn="l"/>
              </a:tabLst>
            </a:pP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yield </a:t>
            </a: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obtained 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Agri.</a:t>
            </a:r>
          </a:p>
          <a:p>
            <a:pPr marL="278606" lvl="1" indent="-214313" defTabSz="685800">
              <a:lnSpc>
                <a:spcPct val="150000"/>
              </a:lnSpc>
              <a:spcBef>
                <a:spcPts val="375"/>
              </a:spcBef>
              <a:spcAft>
                <a:spcPts val="450"/>
              </a:spcAft>
              <a:tabLst>
                <a:tab pos="404813" algn="l"/>
              </a:tabLst>
            </a:pP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 </a:t>
            </a:r>
            <a:r>
              <a:rPr lang="en-GB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truething</a:t>
            </a: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through crop cutting experiments to confirm yield loss.</a:t>
            </a:r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D2A7D9C9-44A9-4426-88FF-AAD1CA851446}"/>
              </a:ext>
            </a:extLst>
          </p:cNvPr>
          <p:cNvSpPr txBox="1">
            <a:spLocks/>
          </p:cNvSpPr>
          <p:nvPr/>
        </p:nvSpPr>
        <p:spPr>
          <a:xfrm>
            <a:off x="336985" y="3946358"/>
            <a:ext cx="5488211" cy="29116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294" lvl="1" indent="0" algn="just" defTabSz="685800">
              <a:spcBef>
                <a:spcPts val="375"/>
              </a:spcBef>
              <a:spcAft>
                <a:spcPts val="450"/>
              </a:spcAft>
              <a:buNone/>
              <a:tabLst>
                <a:tab pos="404813" algn="l"/>
              </a:tabLst>
              <a:defRPr/>
            </a:pPr>
            <a:r>
              <a:rPr lang="en-GB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Pasture </a:t>
            </a:r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Drought Index Insurance (Normalised Difference Vegetation Index - NDVI</a:t>
            </a:r>
            <a:r>
              <a:rPr lang="en-GB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en-GB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8606" lvl="1" indent="-214313" defTabSz="685800">
              <a:lnSpc>
                <a:spcPct val="150000"/>
              </a:lnSpc>
              <a:spcBef>
                <a:spcPts val="375"/>
              </a:spcBef>
              <a:spcAft>
                <a:spcPts val="450"/>
              </a:spcAft>
              <a:tabLst>
                <a:tab pos="404813" algn="l"/>
              </a:tabLst>
            </a:pP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forage deficit coverage program is currently in its pilot phase, being implemented across </a:t>
            </a: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number of provinces. </a:t>
            </a:r>
          </a:p>
          <a:p>
            <a:pPr marL="278606" lvl="1" indent="-214313" defTabSz="685800">
              <a:lnSpc>
                <a:spcPct val="150000"/>
              </a:lnSpc>
              <a:spcBef>
                <a:spcPts val="375"/>
              </a:spcBef>
              <a:spcAft>
                <a:spcPts val="450"/>
              </a:spcAft>
              <a:tabLst>
                <a:tab pos="404813" algn="l"/>
              </a:tabLst>
            </a:pP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product first launched 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summer season, 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successfully implemented, although with a limited number of policies issued. </a:t>
            </a:r>
            <a:endParaRPr lang="en-GB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8606" lvl="1" indent="-214313" defTabSz="685800">
              <a:lnSpc>
                <a:spcPct val="150000"/>
              </a:lnSpc>
              <a:spcBef>
                <a:spcPts val="375"/>
              </a:spcBef>
              <a:spcAft>
                <a:spcPts val="450"/>
              </a:spcAft>
              <a:tabLst>
                <a:tab pos="404813" algn="l"/>
              </a:tabLst>
            </a:pP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2024/25 agricultural season, pasture conditions across the insured municipalities were notably positive.</a:t>
            </a:r>
          </a:p>
          <a:p>
            <a:pPr marL="278606" lvl="1" indent="-214313" defTabSz="685800">
              <a:lnSpc>
                <a:spcPct val="150000"/>
              </a:lnSpc>
              <a:spcBef>
                <a:spcPts val="375"/>
              </a:spcBef>
              <a:spcAft>
                <a:spcPts val="450"/>
              </a:spcAft>
              <a:tabLst>
                <a:tab pos="404813" algn="l"/>
              </a:tabLst>
            </a:pP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pilot phase is planned for the 2025/26 production </a:t>
            </a: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season</a:t>
            </a:r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05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7791" y="177643"/>
            <a:ext cx="10986746" cy="74698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Landbank</a:t>
            </a: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Bancassurance</a:t>
            </a: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approach</a:t>
            </a:r>
          </a:p>
          <a:p>
            <a:r>
              <a:rPr lang="en-GB" sz="2200" dirty="0" smtClean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 Focus Areas</a:t>
            </a:r>
            <a:endParaRPr lang="en-ZA" sz="2200" dirty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507"/>
            <a:ext cx="12191999" cy="529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6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Land Bank Colours">
      <a:dk1>
        <a:sysClr val="windowText" lastClr="000000"/>
      </a:dk1>
      <a:lt1>
        <a:sysClr val="window" lastClr="FFFFFF"/>
      </a:lt1>
      <a:dk2>
        <a:srgbClr val="F8A642"/>
      </a:dk2>
      <a:lt2>
        <a:srgbClr val="E7E6E6"/>
      </a:lt2>
      <a:accent1>
        <a:srgbClr val="1E7F65"/>
      </a:accent1>
      <a:accent2>
        <a:srgbClr val="F7C663"/>
      </a:accent2>
      <a:accent3>
        <a:srgbClr val="C1212C"/>
      </a:accent3>
      <a:accent4>
        <a:srgbClr val="EDEDED"/>
      </a:accent4>
      <a:accent5>
        <a:srgbClr val="C00000"/>
      </a:accent5>
      <a:accent6>
        <a:srgbClr val="1E7F65"/>
      </a:accent6>
      <a:hlink>
        <a:srgbClr val="F8A642"/>
      </a:hlink>
      <a:folHlink>
        <a:srgbClr val="C1212C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Land Bank Colours">
      <a:dk1>
        <a:sysClr val="windowText" lastClr="000000"/>
      </a:dk1>
      <a:lt1>
        <a:sysClr val="window" lastClr="FFFFFF"/>
      </a:lt1>
      <a:dk2>
        <a:srgbClr val="F8A642"/>
      </a:dk2>
      <a:lt2>
        <a:srgbClr val="E7E6E6"/>
      </a:lt2>
      <a:accent1>
        <a:srgbClr val="1E7F65"/>
      </a:accent1>
      <a:accent2>
        <a:srgbClr val="F7C663"/>
      </a:accent2>
      <a:accent3>
        <a:srgbClr val="C1212C"/>
      </a:accent3>
      <a:accent4>
        <a:srgbClr val="EDEDED"/>
      </a:accent4>
      <a:accent5>
        <a:srgbClr val="C00000"/>
      </a:accent5>
      <a:accent6>
        <a:srgbClr val="1E7F65"/>
      </a:accent6>
      <a:hlink>
        <a:srgbClr val="F8A642"/>
      </a:hlink>
      <a:folHlink>
        <a:srgbClr val="C1212C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57442CFA3A884EB0A23D7234492145" ma:contentTypeVersion="14" ma:contentTypeDescription="Create a new document." ma:contentTypeScope="" ma:versionID="1b30d09dc2fb365d502b88d04ad315a2">
  <xsd:schema xmlns:xsd="http://www.w3.org/2001/XMLSchema" xmlns:xs="http://www.w3.org/2001/XMLSchema" xmlns:p="http://schemas.microsoft.com/office/2006/metadata/properties" xmlns:ns2="65db5f90-4f7b-41d5-a8e7-f814a9827e78" xmlns:ns3="3ac9a5d1-8aa3-45a1-8cc5-f545b70cee6b" targetNamespace="http://schemas.microsoft.com/office/2006/metadata/properties" ma:root="true" ma:fieldsID="2ce6f5d82f42c730c15aef7dd0af3211" ns2:_="" ns3:_="">
    <xsd:import namespace="65db5f90-4f7b-41d5-a8e7-f814a9827e78"/>
    <xsd:import namespace="3ac9a5d1-8aa3-45a1-8cc5-f545b70cee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_dlc_DocId" minOccurs="0"/>
                <xsd:element ref="ns3:_dlc_DocIdUrl" minOccurs="0"/>
                <xsd:element ref="ns3:_dlc_DocIdPersistId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db5f90-4f7b-41d5-a8e7-f814a9827e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8541754-4825-4553-b9cc-3573e12477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9a5d1-8aa3-45a1-8cc5-f545b70cee6b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1" nillable="true" ma:displayName="Taxonomy Catch All Column" ma:hidden="true" ma:list="{5805845c-be59-4798-a8a7-2d5a27d804d3}" ma:internalName="TaxCatchAll" ma:showField="CatchAllData" ma:web="3ac9a5d1-8aa3-45a1-8cc5-f545b70cee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5db5f90-4f7b-41d5-a8e7-f814a9827e78">
      <Terms xmlns="http://schemas.microsoft.com/office/infopath/2007/PartnerControls"/>
    </lcf76f155ced4ddcb4097134ff3c332f>
    <TaxCatchAll xmlns="3ac9a5d1-8aa3-45a1-8cc5-f545b70cee6b" xsi:nil="true"/>
  </documentManagement>
</p:properties>
</file>

<file path=customXml/itemProps1.xml><?xml version="1.0" encoding="utf-8"?>
<ds:datastoreItem xmlns:ds="http://schemas.openxmlformats.org/officeDocument/2006/customXml" ds:itemID="{0EE554ED-5419-4469-AA4D-746248211F04}"/>
</file>

<file path=customXml/itemProps2.xml><?xml version="1.0" encoding="utf-8"?>
<ds:datastoreItem xmlns:ds="http://schemas.openxmlformats.org/officeDocument/2006/customXml" ds:itemID="{20588D5D-45C5-4FF4-85D7-7CC9534AECFC}"/>
</file>

<file path=customXml/itemProps3.xml><?xml version="1.0" encoding="utf-8"?>
<ds:datastoreItem xmlns:ds="http://schemas.openxmlformats.org/officeDocument/2006/customXml" ds:itemID="{178375F8-5777-4D91-AE93-7F072998C49D}"/>
</file>

<file path=customXml/itemProps4.xml><?xml version="1.0" encoding="utf-8"?>
<ds:datastoreItem xmlns:ds="http://schemas.openxmlformats.org/officeDocument/2006/customXml" ds:itemID="{028F095F-224B-4FAE-B5B5-C42BC0FA37EB}"/>
</file>

<file path=docProps/app.xml><?xml version="1.0" encoding="utf-8"?>
<Properties xmlns="http://schemas.openxmlformats.org/officeDocument/2006/extended-properties" xmlns:vt="http://schemas.openxmlformats.org/officeDocument/2006/docPropsVTypes">
  <TotalTime>21707</TotalTime>
  <Words>852</Words>
  <Application>Microsoft Office PowerPoint</Application>
  <PresentationFormat>Widescreen</PresentationFormat>
  <Paragraphs>97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Aptos</vt:lpstr>
      <vt:lpstr>Arial</vt:lpstr>
      <vt:lpstr>Calibri</vt:lpstr>
      <vt:lpstr>Century Gothic</vt:lpstr>
      <vt:lpstr>Courier New</vt:lpstr>
      <vt:lpstr>Gill Sans MT</vt:lpstr>
      <vt:lpstr>Gill Sans Std Light</vt:lpstr>
      <vt:lpstr>Lato Light</vt:lpstr>
      <vt:lpstr>4_Office Theme</vt:lpstr>
      <vt:lpstr>Office Theme</vt:lpstr>
      <vt:lpstr>The Role of The Landbank Insurance Company in advancing agricultural insurance in South Africa</vt:lpstr>
      <vt:lpstr>    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Director – Progress Report</dc:title>
  <dc:creator>Lecogo, Letlhogile</dc:creator>
  <cp:lastModifiedBy>Mahlase, Andries</cp:lastModifiedBy>
  <cp:revision>418</cp:revision>
  <dcterms:created xsi:type="dcterms:W3CDTF">2024-05-26T18:09:40Z</dcterms:created>
  <dcterms:modified xsi:type="dcterms:W3CDTF">2025-07-14T03:49:28Z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0x0101000C57442CFA3A884EB0A23D7234492145</vt:lpwstr>
  </property>
</Properties>
</file>