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rawing4.xml" ContentType="application/vnd.ms-office.drawingml.diagramDrawing+xml"/>
  <Override PartName="/ppt/diagrams/colors2.xml" ContentType="application/vnd.openxmlformats-officedocument.drawingml.diagramColors+xml"/>
  <Override PartName="/ppt/diagrams/layout5.xml" ContentType="application/vnd.openxmlformats-officedocument.drawingml.diagram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quickStyle5.xml" ContentType="application/vnd.openxmlformats-officedocument.drawingml.diagramStyle+xml"/>
  <Override PartName="/ppt/theme/theme1.xml" ContentType="application/vnd.openxmlformats-officedocument.theme+xml"/>
  <Override PartName="/ppt/diagrams/colors5.xml" ContentType="application/vnd.openxmlformats-officedocument.drawingml.diagramColors+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5.xml" ContentType="application/vnd.ms-office.drawingml.diagramDrawing+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6.xml" ContentType="application/vnd.ms-office.drawingml.diagramDrawing+xml"/>
  <Override PartName="/ppt/diagrams/drawing2.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 id="2147483670" r:id="rId6"/>
    <p:sldMasterId id="2147483673" r:id="rId7"/>
    <p:sldMasterId id="2147483684" r:id="rId8"/>
  </p:sldMasterIdLst>
  <p:notesMasterIdLst>
    <p:notesMasterId r:id="rId17"/>
  </p:notesMasterIdLst>
  <p:sldIdLst>
    <p:sldId id="279" r:id="rId9"/>
    <p:sldId id="4640" r:id="rId10"/>
    <p:sldId id="291" r:id="rId11"/>
    <p:sldId id="4101" r:id="rId12"/>
    <p:sldId id="4642" r:id="rId13"/>
    <p:sldId id="371" r:id="rId14"/>
    <p:sldId id="4641" r:id="rId15"/>
    <p:sldId id="403" r:id="rId16"/>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M" initials="P" lastIdx="5" clrIdx="0">
    <p:extLst>
      <p:ext uri="{19B8F6BF-5375-455C-9EA6-DF929625EA0E}">
        <p15:presenceInfo xmlns:p15="http://schemas.microsoft.com/office/powerpoint/2012/main" userId="S-1-5-21-1957994488-926492609-725345543-45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BB89"/>
    <a:srgbClr val="52A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68805" autoAdjust="0"/>
  </p:normalViewPr>
  <p:slideViewPr>
    <p:cSldViewPr>
      <p:cViewPr varScale="1">
        <p:scale>
          <a:sx n="82" d="100"/>
          <a:sy n="82" d="100"/>
        </p:scale>
        <p:origin x="957" y="3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ustomXml" Target="../customXml/item4.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6017B-146E-4D42-96FB-AFBDC01632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DD44278-F204-4AD6-8B91-A907C2090133}">
      <dgm:prSet phldrT="[Text]"/>
      <dgm:spPr/>
      <dgm:t>
        <a:bodyPr/>
        <a:lstStyle/>
        <a:p>
          <a:pPr>
            <a:buFont typeface="Arial" panose="020B0604020202020204" pitchFamily="34" charset="0"/>
            <a:buChar char="•"/>
          </a:pPr>
          <a:r>
            <a:rPr lang="en-US" dirty="0"/>
            <a:t>Climate extremes are intensifying, increasing uncertainty for rural livelihoods</a:t>
          </a:r>
        </a:p>
      </dgm:t>
    </dgm:pt>
    <dgm:pt modelId="{92A8CC48-16F0-45A6-A901-E4E5A41A66F6}" type="parTrans" cxnId="{CB4EB5CA-1516-48FE-B217-391F7EC69C2D}">
      <dgm:prSet/>
      <dgm:spPr/>
      <dgm:t>
        <a:bodyPr/>
        <a:lstStyle/>
        <a:p>
          <a:endParaRPr lang="en-US"/>
        </a:p>
      </dgm:t>
    </dgm:pt>
    <dgm:pt modelId="{1876B711-394B-441C-BCF5-8C42BF89019A}" type="sibTrans" cxnId="{CB4EB5CA-1516-48FE-B217-391F7EC69C2D}">
      <dgm:prSet/>
      <dgm:spPr/>
      <dgm:t>
        <a:bodyPr/>
        <a:lstStyle/>
        <a:p>
          <a:endParaRPr lang="en-US"/>
        </a:p>
      </dgm:t>
    </dgm:pt>
    <dgm:pt modelId="{C2E48BF2-ED33-449C-9F30-10BB1B4D5FD0}">
      <dgm:prSet/>
      <dgm:spPr/>
      <dgm:t>
        <a:bodyPr/>
        <a:lstStyle/>
        <a:p>
          <a:r>
            <a:rPr lang="en-US" dirty="0"/>
            <a:t>Small-scale producers are highly exposed, often facing devastating crop or income loss</a:t>
          </a:r>
        </a:p>
      </dgm:t>
    </dgm:pt>
    <dgm:pt modelId="{3EC2D0E8-A282-40A5-BC41-352A0F2854F8}" type="parTrans" cxnId="{82FC4FE1-1974-42C8-879A-BA867EBFC2DC}">
      <dgm:prSet/>
      <dgm:spPr/>
      <dgm:t>
        <a:bodyPr/>
        <a:lstStyle/>
        <a:p>
          <a:endParaRPr lang="en-US"/>
        </a:p>
      </dgm:t>
    </dgm:pt>
    <dgm:pt modelId="{81732579-37FB-42B3-91F1-64C5CACD8ADF}" type="sibTrans" cxnId="{82FC4FE1-1974-42C8-879A-BA867EBFC2DC}">
      <dgm:prSet/>
      <dgm:spPr/>
      <dgm:t>
        <a:bodyPr/>
        <a:lstStyle/>
        <a:p>
          <a:endParaRPr lang="en-US"/>
        </a:p>
      </dgm:t>
    </dgm:pt>
    <dgm:pt modelId="{CBE99D60-0CD7-496E-B574-34D47D2D2544}">
      <dgm:prSet/>
      <dgm:spPr/>
      <dgm:t>
        <a:bodyPr/>
        <a:lstStyle/>
        <a:p>
          <a:r>
            <a:rPr lang="en-US" dirty="0"/>
            <a:t>Unmitigated risk deters investment by farmers, lenders, and value chain actors</a:t>
          </a:r>
        </a:p>
      </dgm:t>
    </dgm:pt>
    <dgm:pt modelId="{C712B5F5-E870-49FE-A8E3-18ED10731905}" type="parTrans" cxnId="{D4C8DC46-25AF-4C40-8FBC-14A1006C1B4E}">
      <dgm:prSet/>
      <dgm:spPr/>
      <dgm:t>
        <a:bodyPr/>
        <a:lstStyle/>
        <a:p>
          <a:endParaRPr lang="en-US"/>
        </a:p>
      </dgm:t>
    </dgm:pt>
    <dgm:pt modelId="{F0293764-B0A1-45EE-BF3C-DFF2CD515724}" type="sibTrans" cxnId="{D4C8DC46-25AF-4C40-8FBC-14A1006C1B4E}">
      <dgm:prSet/>
      <dgm:spPr/>
      <dgm:t>
        <a:bodyPr/>
        <a:lstStyle/>
        <a:p>
          <a:endParaRPr lang="en-US"/>
        </a:p>
      </dgm:t>
    </dgm:pt>
    <dgm:pt modelId="{3BC2E5AE-92A4-4CF6-8F53-152144EF627D}">
      <dgm:prSet/>
      <dgm:spPr/>
      <dgm:t>
        <a:bodyPr/>
        <a:lstStyle/>
        <a:p>
          <a:r>
            <a:rPr lang="en-US" dirty="0">
              <a:solidFill>
                <a:schemeClr val="accent5"/>
              </a:solidFill>
            </a:rPr>
            <a:t>Building resilience requires layered strategies – and </a:t>
          </a:r>
          <a:r>
            <a:rPr lang="en-US" b="1" dirty="0">
              <a:solidFill>
                <a:schemeClr val="accent5"/>
              </a:solidFill>
            </a:rPr>
            <a:t>insurance is one tool</a:t>
          </a:r>
        </a:p>
      </dgm:t>
    </dgm:pt>
    <dgm:pt modelId="{15642321-E5DB-42ED-A986-4B72D7F7D7AD}" type="parTrans" cxnId="{13B248F3-55E3-4F14-83AC-EC12D8B5AEF9}">
      <dgm:prSet/>
      <dgm:spPr/>
      <dgm:t>
        <a:bodyPr/>
        <a:lstStyle/>
        <a:p>
          <a:endParaRPr lang="en-US"/>
        </a:p>
      </dgm:t>
    </dgm:pt>
    <dgm:pt modelId="{730527FA-9B59-4BD5-B1E4-4405574CA6E7}" type="sibTrans" cxnId="{13B248F3-55E3-4F14-83AC-EC12D8B5AEF9}">
      <dgm:prSet/>
      <dgm:spPr/>
      <dgm:t>
        <a:bodyPr/>
        <a:lstStyle/>
        <a:p>
          <a:endParaRPr lang="en-US"/>
        </a:p>
      </dgm:t>
    </dgm:pt>
    <dgm:pt modelId="{47EE0D39-49C8-4ECA-A065-6BBF9BB0EF0F}" type="pres">
      <dgm:prSet presAssocID="{E256017B-146E-4D42-96FB-AFBDC0163291}" presName="vert0" presStyleCnt="0">
        <dgm:presLayoutVars>
          <dgm:dir/>
          <dgm:animOne val="branch"/>
          <dgm:animLvl val="lvl"/>
        </dgm:presLayoutVars>
      </dgm:prSet>
      <dgm:spPr/>
    </dgm:pt>
    <dgm:pt modelId="{7E58ECDC-9BFA-49D4-8203-76ADFD13ED77}" type="pres">
      <dgm:prSet presAssocID="{EDD44278-F204-4AD6-8B91-A907C2090133}" presName="thickLine" presStyleLbl="alignNode1" presStyleIdx="0" presStyleCnt="4"/>
      <dgm:spPr/>
    </dgm:pt>
    <dgm:pt modelId="{70D7E557-A212-43AA-A783-CC5D5481C48D}" type="pres">
      <dgm:prSet presAssocID="{EDD44278-F204-4AD6-8B91-A907C2090133}" presName="horz1" presStyleCnt="0"/>
      <dgm:spPr/>
    </dgm:pt>
    <dgm:pt modelId="{F6BC09F0-8158-4C93-9495-C2726B889782}" type="pres">
      <dgm:prSet presAssocID="{EDD44278-F204-4AD6-8B91-A907C2090133}" presName="tx1" presStyleLbl="revTx" presStyleIdx="0" presStyleCnt="4"/>
      <dgm:spPr/>
    </dgm:pt>
    <dgm:pt modelId="{683BD26C-801A-4620-99E2-1FA821B09422}" type="pres">
      <dgm:prSet presAssocID="{EDD44278-F204-4AD6-8B91-A907C2090133}" presName="vert1" presStyleCnt="0"/>
      <dgm:spPr/>
    </dgm:pt>
    <dgm:pt modelId="{D1E3E5B9-E652-4E6D-A8B7-0633BDC50F38}" type="pres">
      <dgm:prSet presAssocID="{C2E48BF2-ED33-449C-9F30-10BB1B4D5FD0}" presName="thickLine" presStyleLbl="alignNode1" presStyleIdx="1" presStyleCnt="4"/>
      <dgm:spPr/>
    </dgm:pt>
    <dgm:pt modelId="{986F7375-000F-4BCE-9EE7-1F7E6BE744C7}" type="pres">
      <dgm:prSet presAssocID="{C2E48BF2-ED33-449C-9F30-10BB1B4D5FD0}" presName="horz1" presStyleCnt="0"/>
      <dgm:spPr/>
    </dgm:pt>
    <dgm:pt modelId="{4EA7DAAF-0E1B-446B-8DFA-DDF500CE5127}" type="pres">
      <dgm:prSet presAssocID="{C2E48BF2-ED33-449C-9F30-10BB1B4D5FD0}" presName="tx1" presStyleLbl="revTx" presStyleIdx="1" presStyleCnt="4"/>
      <dgm:spPr/>
    </dgm:pt>
    <dgm:pt modelId="{830547A2-552E-4020-8C9D-C4C9D87AEEE7}" type="pres">
      <dgm:prSet presAssocID="{C2E48BF2-ED33-449C-9F30-10BB1B4D5FD0}" presName="vert1" presStyleCnt="0"/>
      <dgm:spPr/>
    </dgm:pt>
    <dgm:pt modelId="{B6488DDA-6EF5-4B17-9C5E-213839BF7C8B}" type="pres">
      <dgm:prSet presAssocID="{CBE99D60-0CD7-496E-B574-34D47D2D2544}" presName="thickLine" presStyleLbl="alignNode1" presStyleIdx="2" presStyleCnt="4"/>
      <dgm:spPr/>
    </dgm:pt>
    <dgm:pt modelId="{F2E5F386-7939-4B36-8739-6BBE2583F5AA}" type="pres">
      <dgm:prSet presAssocID="{CBE99D60-0CD7-496E-B574-34D47D2D2544}" presName="horz1" presStyleCnt="0"/>
      <dgm:spPr/>
    </dgm:pt>
    <dgm:pt modelId="{27813AB6-3D82-4BAB-BE15-313ABDBDF9F0}" type="pres">
      <dgm:prSet presAssocID="{CBE99D60-0CD7-496E-B574-34D47D2D2544}" presName="tx1" presStyleLbl="revTx" presStyleIdx="2" presStyleCnt="4"/>
      <dgm:spPr/>
    </dgm:pt>
    <dgm:pt modelId="{682147B2-F530-4553-8089-CB155EF695E7}" type="pres">
      <dgm:prSet presAssocID="{CBE99D60-0CD7-496E-B574-34D47D2D2544}" presName="vert1" presStyleCnt="0"/>
      <dgm:spPr/>
    </dgm:pt>
    <dgm:pt modelId="{337DDFB2-DA96-4CE3-9FD5-9E32E11EADF0}" type="pres">
      <dgm:prSet presAssocID="{3BC2E5AE-92A4-4CF6-8F53-152144EF627D}" presName="thickLine" presStyleLbl="alignNode1" presStyleIdx="3" presStyleCnt="4"/>
      <dgm:spPr/>
    </dgm:pt>
    <dgm:pt modelId="{25482B4D-8538-4457-8199-28ED38786554}" type="pres">
      <dgm:prSet presAssocID="{3BC2E5AE-92A4-4CF6-8F53-152144EF627D}" presName="horz1" presStyleCnt="0"/>
      <dgm:spPr/>
    </dgm:pt>
    <dgm:pt modelId="{CB6E96A3-3412-44A1-9D51-A2136F6F71F0}" type="pres">
      <dgm:prSet presAssocID="{3BC2E5AE-92A4-4CF6-8F53-152144EF627D}" presName="tx1" presStyleLbl="revTx" presStyleIdx="3" presStyleCnt="4"/>
      <dgm:spPr/>
    </dgm:pt>
    <dgm:pt modelId="{1C08CF92-C299-46E7-B4EE-1A59FB26B795}" type="pres">
      <dgm:prSet presAssocID="{3BC2E5AE-92A4-4CF6-8F53-152144EF627D}" presName="vert1" presStyleCnt="0"/>
      <dgm:spPr/>
    </dgm:pt>
  </dgm:ptLst>
  <dgm:cxnLst>
    <dgm:cxn modelId="{F9E1711C-C955-4832-867E-58E931B0D448}" type="presOf" srcId="{EDD44278-F204-4AD6-8B91-A907C2090133}" destId="{F6BC09F0-8158-4C93-9495-C2726B889782}" srcOrd="0" destOrd="0" presId="urn:microsoft.com/office/officeart/2008/layout/LinedList"/>
    <dgm:cxn modelId="{D4C8DC46-25AF-4C40-8FBC-14A1006C1B4E}" srcId="{E256017B-146E-4D42-96FB-AFBDC0163291}" destId="{CBE99D60-0CD7-496E-B574-34D47D2D2544}" srcOrd="2" destOrd="0" parTransId="{C712B5F5-E870-49FE-A8E3-18ED10731905}" sibTransId="{F0293764-B0A1-45EE-BF3C-DFF2CD515724}"/>
    <dgm:cxn modelId="{262ED8A0-45F0-4776-85F5-583098563CA4}" type="presOf" srcId="{3BC2E5AE-92A4-4CF6-8F53-152144EF627D}" destId="{CB6E96A3-3412-44A1-9D51-A2136F6F71F0}" srcOrd="0" destOrd="0" presId="urn:microsoft.com/office/officeart/2008/layout/LinedList"/>
    <dgm:cxn modelId="{EC857CBE-F516-4F73-B83D-E593D2FBCFF1}" type="presOf" srcId="{C2E48BF2-ED33-449C-9F30-10BB1B4D5FD0}" destId="{4EA7DAAF-0E1B-446B-8DFA-DDF500CE5127}" srcOrd="0" destOrd="0" presId="urn:microsoft.com/office/officeart/2008/layout/LinedList"/>
    <dgm:cxn modelId="{CB4EB5CA-1516-48FE-B217-391F7EC69C2D}" srcId="{E256017B-146E-4D42-96FB-AFBDC0163291}" destId="{EDD44278-F204-4AD6-8B91-A907C2090133}" srcOrd="0" destOrd="0" parTransId="{92A8CC48-16F0-45A6-A901-E4E5A41A66F6}" sibTransId="{1876B711-394B-441C-BCF5-8C42BF89019A}"/>
    <dgm:cxn modelId="{82FC4FE1-1974-42C8-879A-BA867EBFC2DC}" srcId="{E256017B-146E-4D42-96FB-AFBDC0163291}" destId="{C2E48BF2-ED33-449C-9F30-10BB1B4D5FD0}" srcOrd="1" destOrd="0" parTransId="{3EC2D0E8-A282-40A5-BC41-352A0F2854F8}" sibTransId="{81732579-37FB-42B3-91F1-64C5CACD8ADF}"/>
    <dgm:cxn modelId="{E4C383E2-8FCD-4F46-BADA-8EE6E881F603}" type="presOf" srcId="{E256017B-146E-4D42-96FB-AFBDC0163291}" destId="{47EE0D39-49C8-4ECA-A065-6BBF9BB0EF0F}" srcOrd="0" destOrd="0" presId="urn:microsoft.com/office/officeart/2008/layout/LinedList"/>
    <dgm:cxn modelId="{372C96ED-0D5F-43F5-8F88-820C7AFE923F}" type="presOf" srcId="{CBE99D60-0CD7-496E-B574-34D47D2D2544}" destId="{27813AB6-3D82-4BAB-BE15-313ABDBDF9F0}" srcOrd="0" destOrd="0" presId="urn:microsoft.com/office/officeart/2008/layout/LinedList"/>
    <dgm:cxn modelId="{13B248F3-55E3-4F14-83AC-EC12D8B5AEF9}" srcId="{E256017B-146E-4D42-96FB-AFBDC0163291}" destId="{3BC2E5AE-92A4-4CF6-8F53-152144EF627D}" srcOrd="3" destOrd="0" parTransId="{15642321-E5DB-42ED-A986-4B72D7F7D7AD}" sibTransId="{730527FA-9B59-4BD5-B1E4-4405574CA6E7}"/>
    <dgm:cxn modelId="{408DACC1-5340-4FB5-9D57-940B89138A26}" type="presParOf" srcId="{47EE0D39-49C8-4ECA-A065-6BBF9BB0EF0F}" destId="{7E58ECDC-9BFA-49D4-8203-76ADFD13ED77}" srcOrd="0" destOrd="0" presId="urn:microsoft.com/office/officeart/2008/layout/LinedList"/>
    <dgm:cxn modelId="{6110F89F-5400-4458-BED0-ACD364016B3B}" type="presParOf" srcId="{47EE0D39-49C8-4ECA-A065-6BBF9BB0EF0F}" destId="{70D7E557-A212-43AA-A783-CC5D5481C48D}" srcOrd="1" destOrd="0" presId="urn:microsoft.com/office/officeart/2008/layout/LinedList"/>
    <dgm:cxn modelId="{A306F842-F06E-436B-B645-5FB42B64EC14}" type="presParOf" srcId="{70D7E557-A212-43AA-A783-CC5D5481C48D}" destId="{F6BC09F0-8158-4C93-9495-C2726B889782}" srcOrd="0" destOrd="0" presId="urn:microsoft.com/office/officeart/2008/layout/LinedList"/>
    <dgm:cxn modelId="{4ADF41BD-DAE9-4CF6-B7EC-6D585DCB4792}" type="presParOf" srcId="{70D7E557-A212-43AA-A783-CC5D5481C48D}" destId="{683BD26C-801A-4620-99E2-1FA821B09422}" srcOrd="1" destOrd="0" presId="urn:microsoft.com/office/officeart/2008/layout/LinedList"/>
    <dgm:cxn modelId="{689E0230-96EA-4131-B302-9916F13DFFD9}" type="presParOf" srcId="{47EE0D39-49C8-4ECA-A065-6BBF9BB0EF0F}" destId="{D1E3E5B9-E652-4E6D-A8B7-0633BDC50F38}" srcOrd="2" destOrd="0" presId="urn:microsoft.com/office/officeart/2008/layout/LinedList"/>
    <dgm:cxn modelId="{A4D59C6A-60BB-4A78-B3F2-381ABC1ECB53}" type="presParOf" srcId="{47EE0D39-49C8-4ECA-A065-6BBF9BB0EF0F}" destId="{986F7375-000F-4BCE-9EE7-1F7E6BE744C7}" srcOrd="3" destOrd="0" presId="urn:microsoft.com/office/officeart/2008/layout/LinedList"/>
    <dgm:cxn modelId="{40D694A9-92BC-4514-9E22-2A852FF23F94}" type="presParOf" srcId="{986F7375-000F-4BCE-9EE7-1F7E6BE744C7}" destId="{4EA7DAAF-0E1B-446B-8DFA-DDF500CE5127}" srcOrd="0" destOrd="0" presId="urn:microsoft.com/office/officeart/2008/layout/LinedList"/>
    <dgm:cxn modelId="{6681B6EB-7563-4071-8926-4F577CC3AD47}" type="presParOf" srcId="{986F7375-000F-4BCE-9EE7-1F7E6BE744C7}" destId="{830547A2-552E-4020-8C9D-C4C9D87AEEE7}" srcOrd="1" destOrd="0" presId="urn:microsoft.com/office/officeart/2008/layout/LinedList"/>
    <dgm:cxn modelId="{378F2427-844D-42BE-8E5D-CF0FE807DA95}" type="presParOf" srcId="{47EE0D39-49C8-4ECA-A065-6BBF9BB0EF0F}" destId="{B6488DDA-6EF5-4B17-9C5E-213839BF7C8B}" srcOrd="4" destOrd="0" presId="urn:microsoft.com/office/officeart/2008/layout/LinedList"/>
    <dgm:cxn modelId="{2AE38C5F-2126-4106-A8AB-FF07B5ECF582}" type="presParOf" srcId="{47EE0D39-49C8-4ECA-A065-6BBF9BB0EF0F}" destId="{F2E5F386-7939-4B36-8739-6BBE2583F5AA}" srcOrd="5" destOrd="0" presId="urn:microsoft.com/office/officeart/2008/layout/LinedList"/>
    <dgm:cxn modelId="{80BD6F01-E970-4B5D-B4EE-45BBC8191825}" type="presParOf" srcId="{F2E5F386-7939-4B36-8739-6BBE2583F5AA}" destId="{27813AB6-3D82-4BAB-BE15-313ABDBDF9F0}" srcOrd="0" destOrd="0" presId="urn:microsoft.com/office/officeart/2008/layout/LinedList"/>
    <dgm:cxn modelId="{DFE7A7D3-4DF1-43F3-BE00-71280ABE52FF}" type="presParOf" srcId="{F2E5F386-7939-4B36-8739-6BBE2583F5AA}" destId="{682147B2-F530-4553-8089-CB155EF695E7}" srcOrd="1" destOrd="0" presId="urn:microsoft.com/office/officeart/2008/layout/LinedList"/>
    <dgm:cxn modelId="{4AE87407-A764-4E76-8B40-739DD0448753}" type="presParOf" srcId="{47EE0D39-49C8-4ECA-A065-6BBF9BB0EF0F}" destId="{337DDFB2-DA96-4CE3-9FD5-9E32E11EADF0}" srcOrd="6" destOrd="0" presId="urn:microsoft.com/office/officeart/2008/layout/LinedList"/>
    <dgm:cxn modelId="{9E74E95B-8B7B-4670-AFAF-B868FD87D7DD}" type="presParOf" srcId="{47EE0D39-49C8-4ECA-A065-6BBF9BB0EF0F}" destId="{25482B4D-8538-4457-8199-28ED38786554}" srcOrd="7" destOrd="0" presId="urn:microsoft.com/office/officeart/2008/layout/LinedList"/>
    <dgm:cxn modelId="{594123E4-EFA1-4D8A-B15D-00D1ACCF02A6}" type="presParOf" srcId="{25482B4D-8538-4457-8199-28ED38786554}" destId="{CB6E96A3-3412-44A1-9D51-A2136F6F71F0}" srcOrd="0" destOrd="0" presId="urn:microsoft.com/office/officeart/2008/layout/LinedList"/>
    <dgm:cxn modelId="{7C774A27-2974-41C4-A517-5790C4A9C788}" type="presParOf" srcId="{25482B4D-8538-4457-8199-28ED38786554}" destId="{1C08CF92-C299-46E7-B4EE-1A59FB26B7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69525-102F-4480-8FC3-5F940EAC7FCE}" type="doc">
      <dgm:prSet loTypeId="urn:microsoft.com/office/officeart/2005/8/layout/hProcess9" loCatId="process" qsTypeId="urn:microsoft.com/office/officeart/2005/8/quickstyle/simple4" qsCatId="simple" csTypeId="urn:microsoft.com/office/officeart/2005/8/colors/accent3_2" csCatId="accent3" phldr="1"/>
      <dgm:spPr/>
      <dgm:t>
        <a:bodyPr/>
        <a:lstStyle/>
        <a:p>
          <a:endParaRPr lang="en-GB"/>
        </a:p>
      </dgm:t>
    </dgm:pt>
    <dgm:pt modelId="{96D0ACB2-AC51-4241-B3C4-9C288914FC1D}">
      <dgm:prSet/>
      <dgm:spPr/>
      <dgm:t>
        <a:bodyPr/>
        <a:lstStyle/>
        <a:p>
          <a:r>
            <a:rPr lang="en-GB" b="0" dirty="0">
              <a:latin typeface="Arial" panose="020B0604020202020204" pitchFamily="34" charset="0"/>
              <a:cs typeface="Arial" panose="020B0604020202020204" pitchFamily="34" charset="0"/>
            </a:rPr>
            <a:t>Global technical assistance through IFAD portfolio &amp; key strategic partners</a:t>
          </a:r>
          <a:endParaRPr lang="en-GB" dirty="0">
            <a:latin typeface="Arial" panose="020B0604020202020204" pitchFamily="34" charset="0"/>
            <a:cs typeface="Arial" panose="020B0604020202020204" pitchFamily="34" charset="0"/>
          </a:endParaRPr>
        </a:p>
      </dgm:t>
    </dgm:pt>
    <dgm:pt modelId="{5F48C63F-D044-4AE6-B65D-02543B4541F7}" type="parTrans" cxnId="{4CF1BE16-FDB0-4D3F-B54B-622AA8D9BA9F}">
      <dgm:prSet/>
      <dgm:spPr/>
      <dgm:t>
        <a:bodyPr/>
        <a:lstStyle/>
        <a:p>
          <a:endParaRPr lang="en-GB">
            <a:latin typeface="Arial" panose="020B0604020202020204" pitchFamily="34" charset="0"/>
            <a:cs typeface="Arial" panose="020B0604020202020204" pitchFamily="34" charset="0"/>
          </a:endParaRPr>
        </a:p>
      </dgm:t>
    </dgm:pt>
    <dgm:pt modelId="{A32AD7F9-78D8-4DB6-A3EE-477FD6E10BE2}" type="sibTrans" cxnId="{4CF1BE16-FDB0-4D3F-B54B-622AA8D9BA9F}">
      <dgm:prSet/>
      <dgm:spPr/>
      <dgm:t>
        <a:bodyPr/>
        <a:lstStyle/>
        <a:p>
          <a:endParaRPr lang="en-GB">
            <a:latin typeface="Arial" panose="020B0604020202020204" pitchFamily="34" charset="0"/>
            <a:cs typeface="Arial" panose="020B0604020202020204" pitchFamily="34" charset="0"/>
          </a:endParaRPr>
        </a:p>
      </dgm:t>
    </dgm:pt>
    <dgm:pt modelId="{C85FC479-E241-4DCB-9D67-A3B743FAE2D7}" type="pres">
      <dgm:prSet presAssocID="{78A69525-102F-4480-8FC3-5F940EAC7FCE}" presName="CompostProcess" presStyleCnt="0">
        <dgm:presLayoutVars>
          <dgm:dir/>
          <dgm:resizeHandles val="exact"/>
        </dgm:presLayoutVars>
      </dgm:prSet>
      <dgm:spPr/>
    </dgm:pt>
    <dgm:pt modelId="{246A4B94-77BE-44E5-AC37-87383AA50B59}" type="pres">
      <dgm:prSet presAssocID="{78A69525-102F-4480-8FC3-5F940EAC7FCE}" presName="arrow" presStyleLbl="bgShp" presStyleIdx="0" presStyleCnt="1"/>
      <dgm:spPr/>
    </dgm:pt>
    <dgm:pt modelId="{328A9AEA-62A0-495C-8D1E-9EB164E6B801}" type="pres">
      <dgm:prSet presAssocID="{78A69525-102F-4480-8FC3-5F940EAC7FCE}" presName="linearProcess" presStyleCnt="0"/>
      <dgm:spPr/>
    </dgm:pt>
    <dgm:pt modelId="{7D3E0F7F-531E-4CFC-A945-11B3A315D3A5}" type="pres">
      <dgm:prSet presAssocID="{96D0ACB2-AC51-4241-B3C4-9C288914FC1D}" presName="textNode" presStyleLbl="node1" presStyleIdx="0" presStyleCnt="1" custLinFactNeighborX="-919" custLinFactNeighborY="-2022">
        <dgm:presLayoutVars>
          <dgm:bulletEnabled val="1"/>
        </dgm:presLayoutVars>
      </dgm:prSet>
      <dgm:spPr/>
    </dgm:pt>
  </dgm:ptLst>
  <dgm:cxnLst>
    <dgm:cxn modelId="{68D9F306-259E-4DA4-BB54-665A8F001A86}" type="presOf" srcId="{78A69525-102F-4480-8FC3-5F940EAC7FCE}" destId="{C85FC479-E241-4DCB-9D67-A3B743FAE2D7}" srcOrd="0" destOrd="0" presId="urn:microsoft.com/office/officeart/2005/8/layout/hProcess9"/>
    <dgm:cxn modelId="{4CF1BE16-FDB0-4D3F-B54B-622AA8D9BA9F}" srcId="{78A69525-102F-4480-8FC3-5F940EAC7FCE}" destId="{96D0ACB2-AC51-4241-B3C4-9C288914FC1D}" srcOrd="0" destOrd="0" parTransId="{5F48C63F-D044-4AE6-B65D-02543B4541F7}" sibTransId="{A32AD7F9-78D8-4DB6-A3EE-477FD6E10BE2}"/>
    <dgm:cxn modelId="{C997D685-95C0-4950-94A1-238740B3167B}" type="presOf" srcId="{96D0ACB2-AC51-4241-B3C4-9C288914FC1D}" destId="{7D3E0F7F-531E-4CFC-A945-11B3A315D3A5}" srcOrd="0" destOrd="0" presId="urn:microsoft.com/office/officeart/2005/8/layout/hProcess9"/>
    <dgm:cxn modelId="{D804505B-44B0-4B2E-A7A5-79E07484F947}" type="presParOf" srcId="{C85FC479-E241-4DCB-9D67-A3B743FAE2D7}" destId="{246A4B94-77BE-44E5-AC37-87383AA50B59}" srcOrd="0" destOrd="0" presId="urn:microsoft.com/office/officeart/2005/8/layout/hProcess9"/>
    <dgm:cxn modelId="{45586B06-E602-4143-A19A-8EFD97AE0296}" type="presParOf" srcId="{C85FC479-E241-4DCB-9D67-A3B743FAE2D7}" destId="{328A9AEA-62A0-495C-8D1E-9EB164E6B801}" srcOrd="1" destOrd="0" presId="urn:microsoft.com/office/officeart/2005/8/layout/hProcess9"/>
    <dgm:cxn modelId="{4B06013F-8CD2-40A8-9D0A-66FC4C864786}" type="presParOf" srcId="{328A9AEA-62A0-495C-8D1E-9EB164E6B801}" destId="{7D3E0F7F-531E-4CFC-A945-11B3A315D3A5}" srcOrd="0" destOrd="0" presId="urn:microsoft.com/office/officeart/2005/8/layout/hProcess9"/>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838956-0FCB-4042-9459-5896B6289A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BA2835F-3600-40F5-B90F-97EE58E18A48}" type="pres">
      <dgm:prSet presAssocID="{29838956-0FCB-4042-9459-5896B6289ACB}" presName="linear" presStyleCnt="0">
        <dgm:presLayoutVars>
          <dgm:dir/>
          <dgm:animLvl val="lvl"/>
          <dgm:resizeHandles val="exact"/>
        </dgm:presLayoutVars>
      </dgm:prSet>
      <dgm:spPr/>
    </dgm:pt>
  </dgm:ptLst>
  <dgm:cxnLst>
    <dgm:cxn modelId="{B317EEAD-E7C1-4DD7-A6E1-D23ABB142BCB}" type="presOf" srcId="{29838956-0FCB-4042-9459-5896B6289ACB}" destId="{0BA2835F-3600-40F5-B90F-97EE58E18A48}"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0B928-58A6-4D67-BBB5-59677CBC861B}" type="doc">
      <dgm:prSet loTypeId="urn:microsoft.com/office/officeart/2005/8/layout/venn1" loCatId="relationship" qsTypeId="urn:microsoft.com/office/officeart/2005/8/quickstyle/3d3" qsCatId="3D" csTypeId="urn:microsoft.com/office/officeart/2005/8/colors/colorful2" csCatId="colorful" phldr="1"/>
      <dgm:spPr/>
      <dgm:t>
        <a:bodyPr/>
        <a:lstStyle/>
        <a:p>
          <a:endParaRPr lang="en-US"/>
        </a:p>
      </dgm:t>
    </dgm:pt>
    <dgm:pt modelId="{3BF3060B-A0D4-4AC7-A8BD-71DA37E6264B}">
      <dgm:prSet/>
      <dgm:spPr/>
      <dgm:t>
        <a:bodyPr/>
        <a:lstStyle/>
        <a:p>
          <a:pPr rtl="0"/>
          <a:r>
            <a:rPr lang="en-GB" b="1" dirty="0"/>
            <a:t>IFAD programmes offer ideal an ideal entry point</a:t>
          </a:r>
          <a:r>
            <a:rPr lang="en-GB" dirty="0"/>
            <a:t> to address supply and demand constraints while enabling scale</a:t>
          </a:r>
        </a:p>
      </dgm:t>
    </dgm:pt>
    <dgm:pt modelId="{A4628D93-B9F3-4886-8A4E-145EE6893775}" type="parTrans" cxnId="{E3F0C650-C38A-43A3-99F1-FB1372A266C5}">
      <dgm:prSet/>
      <dgm:spPr/>
      <dgm:t>
        <a:bodyPr/>
        <a:lstStyle/>
        <a:p>
          <a:endParaRPr lang="en-US"/>
        </a:p>
      </dgm:t>
    </dgm:pt>
    <dgm:pt modelId="{F704C9E4-291E-46DF-9990-2214F74E5F36}" type="sibTrans" cxnId="{E3F0C650-C38A-43A3-99F1-FB1372A266C5}">
      <dgm:prSet/>
      <dgm:spPr/>
      <dgm:t>
        <a:bodyPr/>
        <a:lstStyle/>
        <a:p>
          <a:endParaRPr lang="en-US"/>
        </a:p>
      </dgm:t>
    </dgm:pt>
    <dgm:pt modelId="{AD177227-EF49-4A77-BE81-F61366BA54E7}">
      <dgm:prSet/>
      <dgm:spPr/>
      <dgm:t>
        <a:bodyPr/>
        <a:lstStyle/>
        <a:p>
          <a:pPr rtl="0"/>
          <a:r>
            <a:rPr lang="en-GB"/>
            <a:t>Combining insurance solutions with complementary services or products resulted in </a:t>
          </a:r>
          <a:r>
            <a:rPr lang="en-GB" b="1"/>
            <a:t>scalable insurance models </a:t>
          </a:r>
          <a:r>
            <a:rPr lang="en-GB"/>
            <a:t>for the hardest to reach </a:t>
          </a:r>
        </a:p>
      </dgm:t>
    </dgm:pt>
    <dgm:pt modelId="{E7F2919A-476A-4305-AE25-EDB01842E70D}" type="parTrans" cxnId="{40E59974-1348-4C41-A806-FADBBCFD17F5}">
      <dgm:prSet/>
      <dgm:spPr/>
      <dgm:t>
        <a:bodyPr/>
        <a:lstStyle/>
        <a:p>
          <a:endParaRPr lang="en-US"/>
        </a:p>
      </dgm:t>
    </dgm:pt>
    <dgm:pt modelId="{FDE28CCC-B31F-479C-B610-F7A2F7E4D03F}" type="sibTrans" cxnId="{40E59974-1348-4C41-A806-FADBBCFD17F5}">
      <dgm:prSet/>
      <dgm:spPr/>
      <dgm:t>
        <a:bodyPr/>
        <a:lstStyle/>
        <a:p>
          <a:endParaRPr lang="en-US"/>
        </a:p>
      </dgm:t>
    </dgm:pt>
    <dgm:pt modelId="{E41CCA85-7437-4CB0-A32C-0E22F2F04CFE}">
      <dgm:prSet/>
      <dgm:spPr/>
      <dgm:t>
        <a:bodyPr/>
        <a:lstStyle/>
        <a:p>
          <a:pPr rtl="0"/>
          <a:r>
            <a:rPr lang="en-GB" b="1"/>
            <a:t>Insurance not always appropriate </a:t>
          </a:r>
          <a:r>
            <a:rPr lang="en-GB"/>
            <a:t>but can be part of holistic approach to rural development and de-risking investments in small-scale agriculture</a:t>
          </a:r>
        </a:p>
      </dgm:t>
    </dgm:pt>
    <dgm:pt modelId="{79EC1E3D-5E9B-4962-BCE9-5CCE3D5EDBE7}" type="parTrans" cxnId="{19EAA4E4-E452-445F-A26F-ECF36DB16DCF}">
      <dgm:prSet/>
      <dgm:spPr/>
      <dgm:t>
        <a:bodyPr/>
        <a:lstStyle/>
        <a:p>
          <a:endParaRPr lang="en-US"/>
        </a:p>
      </dgm:t>
    </dgm:pt>
    <dgm:pt modelId="{BA2832B9-18C4-4185-99C4-6E0FD873793A}" type="sibTrans" cxnId="{19EAA4E4-E452-445F-A26F-ECF36DB16DCF}">
      <dgm:prSet/>
      <dgm:spPr/>
      <dgm:t>
        <a:bodyPr/>
        <a:lstStyle/>
        <a:p>
          <a:endParaRPr lang="en-US"/>
        </a:p>
      </dgm:t>
    </dgm:pt>
    <dgm:pt modelId="{F57A7DF0-A9D8-4119-B9D2-874F12BF7343}" type="pres">
      <dgm:prSet presAssocID="{0C40B928-58A6-4D67-BBB5-59677CBC861B}" presName="compositeShape" presStyleCnt="0">
        <dgm:presLayoutVars>
          <dgm:chMax val="7"/>
          <dgm:dir/>
          <dgm:resizeHandles val="exact"/>
        </dgm:presLayoutVars>
      </dgm:prSet>
      <dgm:spPr/>
    </dgm:pt>
    <dgm:pt modelId="{ED419D29-A3BA-4DEA-BC09-AFC8C5D7E8E6}" type="pres">
      <dgm:prSet presAssocID="{3BF3060B-A0D4-4AC7-A8BD-71DA37E6264B}" presName="circ1" presStyleLbl="vennNode1" presStyleIdx="0" presStyleCnt="3"/>
      <dgm:spPr/>
    </dgm:pt>
    <dgm:pt modelId="{36BD16C0-0CA2-443A-87C6-E480CA6FB113}" type="pres">
      <dgm:prSet presAssocID="{3BF3060B-A0D4-4AC7-A8BD-71DA37E6264B}" presName="circ1Tx" presStyleLbl="revTx" presStyleIdx="0" presStyleCnt="0">
        <dgm:presLayoutVars>
          <dgm:chMax val="0"/>
          <dgm:chPref val="0"/>
          <dgm:bulletEnabled val="1"/>
        </dgm:presLayoutVars>
      </dgm:prSet>
      <dgm:spPr/>
    </dgm:pt>
    <dgm:pt modelId="{5A6780BA-6377-4129-A325-E2B037583BB5}" type="pres">
      <dgm:prSet presAssocID="{AD177227-EF49-4A77-BE81-F61366BA54E7}" presName="circ2" presStyleLbl="vennNode1" presStyleIdx="1" presStyleCnt="3"/>
      <dgm:spPr/>
    </dgm:pt>
    <dgm:pt modelId="{93205B8D-39D4-43EE-BDF5-1BCC54BF96CC}" type="pres">
      <dgm:prSet presAssocID="{AD177227-EF49-4A77-BE81-F61366BA54E7}" presName="circ2Tx" presStyleLbl="revTx" presStyleIdx="0" presStyleCnt="0">
        <dgm:presLayoutVars>
          <dgm:chMax val="0"/>
          <dgm:chPref val="0"/>
          <dgm:bulletEnabled val="1"/>
        </dgm:presLayoutVars>
      </dgm:prSet>
      <dgm:spPr/>
    </dgm:pt>
    <dgm:pt modelId="{D4AEA07E-92B8-4AA4-9655-F254F3FF47D8}" type="pres">
      <dgm:prSet presAssocID="{E41CCA85-7437-4CB0-A32C-0E22F2F04CFE}" presName="circ3" presStyleLbl="vennNode1" presStyleIdx="2" presStyleCnt="3"/>
      <dgm:spPr/>
    </dgm:pt>
    <dgm:pt modelId="{A3166A8F-0135-48E8-8FCD-E508B87C025D}" type="pres">
      <dgm:prSet presAssocID="{E41CCA85-7437-4CB0-A32C-0E22F2F04CFE}" presName="circ3Tx" presStyleLbl="revTx" presStyleIdx="0" presStyleCnt="0">
        <dgm:presLayoutVars>
          <dgm:chMax val="0"/>
          <dgm:chPref val="0"/>
          <dgm:bulletEnabled val="1"/>
        </dgm:presLayoutVars>
      </dgm:prSet>
      <dgm:spPr/>
    </dgm:pt>
  </dgm:ptLst>
  <dgm:cxnLst>
    <dgm:cxn modelId="{70EA1F2C-FA4B-4D11-810F-ACEF103D9389}" type="presOf" srcId="{3BF3060B-A0D4-4AC7-A8BD-71DA37E6264B}" destId="{ED419D29-A3BA-4DEA-BC09-AFC8C5D7E8E6}" srcOrd="0" destOrd="0" presId="urn:microsoft.com/office/officeart/2005/8/layout/venn1"/>
    <dgm:cxn modelId="{AA30F75C-CB79-42A1-9115-F4BA821852AA}" type="presOf" srcId="{AD177227-EF49-4A77-BE81-F61366BA54E7}" destId="{93205B8D-39D4-43EE-BDF5-1BCC54BF96CC}" srcOrd="1" destOrd="0" presId="urn:microsoft.com/office/officeart/2005/8/layout/venn1"/>
    <dgm:cxn modelId="{E3F0C650-C38A-43A3-99F1-FB1372A266C5}" srcId="{0C40B928-58A6-4D67-BBB5-59677CBC861B}" destId="{3BF3060B-A0D4-4AC7-A8BD-71DA37E6264B}" srcOrd="0" destOrd="0" parTransId="{A4628D93-B9F3-4886-8A4E-145EE6893775}" sibTransId="{F704C9E4-291E-46DF-9990-2214F74E5F36}"/>
    <dgm:cxn modelId="{40E59974-1348-4C41-A806-FADBBCFD17F5}" srcId="{0C40B928-58A6-4D67-BBB5-59677CBC861B}" destId="{AD177227-EF49-4A77-BE81-F61366BA54E7}" srcOrd="1" destOrd="0" parTransId="{E7F2919A-476A-4305-AE25-EDB01842E70D}" sibTransId="{FDE28CCC-B31F-479C-B610-F7A2F7E4D03F}"/>
    <dgm:cxn modelId="{32932355-E83F-43E0-BEAA-85E4DB03CF18}" type="presOf" srcId="{3BF3060B-A0D4-4AC7-A8BD-71DA37E6264B}" destId="{36BD16C0-0CA2-443A-87C6-E480CA6FB113}" srcOrd="1" destOrd="0" presId="urn:microsoft.com/office/officeart/2005/8/layout/venn1"/>
    <dgm:cxn modelId="{2EEABD7E-9254-4EF9-B8F6-08EEE78B9E30}" type="presOf" srcId="{E41CCA85-7437-4CB0-A32C-0E22F2F04CFE}" destId="{A3166A8F-0135-48E8-8FCD-E508B87C025D}" srcOrd="1" destOrd="0" presId="urn:microsoft.com/office/officeart/2005/8/layout/venn1"/>
    <dgm:cxn modelId="{50001184-8CF0-42A7-8DC6-247F156D4CEC}" type="presOf" srcId="{AD177227-EF49-4A77-BE81-F61366BA54E7}" destId="{5A6780BA-6377-4129-A325-E2B037583BB5}" srcOrd="0" destOrd="0" presId="urn:microsoft.com/office/officeart/2005/8/layout/venn1"/>
    <dgm:cxn modelId="{B9B41D90-3C5C-4DE2-B790-8B123EFC1679}" type="presOf" srcId="{E41CCA85-7437-4CB0-A32C-0E22F2F04CFE}" destId="{D4AEA07E-92B8-4AA4-9655-F254F3FF47D8}" srcOrd="0" destOrd="0" presId="urn:microsoft.com/office/officeart/2005/8/layout/venn1"/>
    <dgm:cxn modelId="{0054B1DC-4E29-4204-B73E-946288468A9D}" type="presOf" srcId="{0C40B928-58A6-4D67-BBB5-59677CBC861B}" destId="{F57A7DF0-A9D8-4119-B9D2-874F12BF7343}" srcOrd="0" destOrd="0" presId="urn:microsoft.com/office/officeart/2005/8/layout/venn1"/>
    <dgm:cxn modelId="{19EAA4E4-E452-445F-A26F-ECF36DB16DCF}" srcId="{0C40B928-58A6-4D67-BBB5-59677CBC861B}" destId="{E41CCA85-7437-4CB0-A32C-0E22F2F04CFE}" srcOrd="2" destOrd="0" parTransId="{79EC1E3D-5E9B-4962-BCE9-5CCE3D5EDBE7}" sibTransId="{BA2832B9-18C4-4185-99C4-6E0FD873793A}"/>
    <dgm:cxn modelId="{F3225D16-25E1-4965-A35D-E681BB9D9571}" type="presParOf" srcId="{F57A7DF0-A9D8-4119-B9D2-874F12BF7343}" destId="{ED419D29-A3BA-4DEA-BC09-AFC8C5D7E8E6}" srcOrd="0" destOrd="0" presId="urn:microsoft.com/office/officeart/2005/8/layout/venn1"/>
    <dgm:cxn modelId="{C4E7B672-4CFD-4009-A1F0-2BB26F86E82A}" type="presParOf" srcId="{F57A7DF0-A9D8-4119-B9D2-874F12BF7343}" destId="{36BD16C0-0CA2-443A-87C6-E480CA6FB113}" srcOrd="1" destOrd="0" presId="urn:microsoft.com/office/officeart/2005/8/layout/venn1"/>
    <dgm:cxn modelId="{B5CAFA28-D6AE-4618-AFD8-783B5F39210F}" type="presParOf" srcId="{F57A7DF0-A9D8-4119-B9D2-874F12BF7343}" destId="{5A6780BA-6377-4129-A325-E2B037583BB5}" srcOrd="2" destOrd="0" presId="urn:microsoft.com/office/officeart/2005/8/layout/venn1"/>
    <dgm:cxn modelId="{E8CA6EB4-4C56-497D-9B8B-61288B6480BE}" type="presParOf" srcId="{F57A7DF0-A9D8-4119-B9D2-874F12BF7343}" destId="{93205B8D-39D4-43EE-BDF5-1BCC54BF96CC}" srcOrd="3" destOrd="0" presId="urn:microsoft.com/office/officeart/2005/8/layout/venn1"/>
    <dgm:cxn modelId="{C0AAB48E-FE56-4D1A-9A71-A2DF832B5FFC}" type="presParOf" srcId="{F57A7DF0-A9D8-4119-B9D2-874F12BF7343}" destId="{D4AEA07E-92B8-4AA4-9655-F254F3FF47D8}" srcOrd="4" destOrd="0" presId="urn:microsoft.com/office/officeart/2005/8/layout/venn1"/>
    <dgm:cxn modelId="{F7154048-7F57-47AC-8C7A-5E814C62BAA7}" type="presParOf" srcId="{F57A7DF0-A9D8-4119-B9D2-874F12BF7343}" destId="{A3166A8F-0135-48E8-8FCD-E508B87C025D}"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6017B-146E-4D42-96FB-AFBDC01632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DD44278-F204-4AD6-8B91-A907C2090133}">
      <dgm:prSet phldrT="[Text]"/>
      <dgm:spPr/>
      <dgm:t>
        <a:bodyPr/>
        <a:lstStyle/>
        <a:p>
          <a:pPr>
            <a:buFont typeface="Arial" panose="020B0604020202020204" pitchFamily="34" charset="0"/>
            <a:buChar char="•"/>
          </a:pPr>
          <a:r>
            <a:rPr lang="en-US" b="1" dirty="0">
              <a:solidFill>
                <a:prstClr val="black">
                  <a:hueOff val="0"/>
                  <a:satOff val="0"/>
                  <a:lumOff val="0"/>
                  <a:alphaOff val="0"/>
                </a:prstClr>
              </a:solidFill>
              <a:latin typeface="Arial" panose="020B0604020202020204"/>
              <a:ea typeface="+mn-ea"/>
              <a:cs typeface="+mn-cs"/>
            </a:rPr>
            <a:t>Key Actions for PDBs</a:t>
          </a:r>
        </a:p>
      </dgm:t>
    </dgm:pt>
    <dgm:pt modelId="{92A8CC48-16F0-45A6-A901-E4E5A41A66F6}" type="parTrans" cxnId="{CB4EB5CA-1516-48FE-B217-391F7EC69C2D}">
      <dgm:prSet/>
      <dgm:spPr/>
      <dgm:t>
        <a:bodyPr/>
        <a:lstStyle/>
        <a:p>
          <a:endParaRPr lang="en-US"/>
        </a:p>
      </dgm:t>
    </dgm:pt>
    <dgm:pt modelId="{1876B711-394B-441C-BCF5-8C42BF89019A}" type="sibTrans" cxnId="{CB4EB5CA-1516-48FE-B217-391F7EC69C2D}">
      <dgm:prSet/>
      <dgm:spPr/>
      <dgm:t>
        <a:bodyPr/>
        <a:lstStyle/>
        <a:p>
          <a:endParaRPr lang="en-US"/>
        </a:p>
      </dgm:t>
    </dgm:pt>
    <dgm:pt modelId="{C2E48BF2-ED33-449C-9F30-10BB1B4D5FD0}">
      <dgm:prSet/>
      <dgm:spPr/>
      <dgm:t>
        <a:bodyPr/>
        <a:lstStyle/>
        <a:p>
          <a:r>
            <a:rPr lang="en-US" b="0" dirty="0"/>
            <a:t>Appoint institutional champions</a:t>
          </a:r>
        </a:p>
      </dgm:t>
    </dgm:pt>
    <dgm:pt modelId="{3EC2D0E8-A282-40A5-BC41-352A0F2854F8}" type="parTrans" cxnId="{82FC4FE1-1974-42C8-879A-BA867EBFC2DC}">
      <dgm:prSet/>
      <dgm:spPr/>
      <dgm:t>
        <a:bodyPr/>
        <a:lstStyle/>
        <a:p>
          <a:endParaRPr lang="en-US"/>
        </a:p>
      </dgm:t>
    </dgm:pt>
    <dgm:pt modelId="{81732579-37FB-42B3-91F1-64C5CACD8ADF}" type="sibTrans" cxnId="{82FC4FE1-1974-42C8-879A-BA867EBFC2DC}">
      <dgm:prSet/>
      <dgm:spPr/>
      <dgm:t>
        <a:bodyPr/>
        <a:lstStyle/>
        <a:p>
          <a:endParaRPr lang="en-US"/>
        </a:p>
      </dgm:t>
    </dgm:pt>
    <dgm:pt modelId="{CBE99D60-0CD7-496E-B574-34D47D2D2544}">
      <dgm:prSet/>
      <dgm:spPr/>
      <dgm:t>
        <a:bodyPr/>
        <a:lstStyle/>
        <a:p>
          <a:r>
            <a:rPr lang="en-US" b="0" dirty="0"/>
            <a:t>Demand-driven design</a:t>
          </a:r>
        </a:p>
      </dgm:t>
    </dgm:pt>
    <dgm:pt modelId="{C712B5F5-E870-49FE-A8E3-18ED10731905}" type="parTrans" cxnId="{D4C8DC46-25AF-4C40-8FBC-14A1006C1B4E}">
      <dgm:prSet/>
      <dgm:spPr/>
      <dgm:t>
        <a:bodyPr/>
        <a:lstStyle/>
        <a:p>
          <a:endParaRPr lang="en-US"/>
        </a:p>
      </dgm:t>
    </dgm:pt>
    <dgm:pt modelId="{F0293764-B0A1-45EE-BF3C-DFF2CD515724}" type="sibTrans" cxnId="{D4C8DC46-25AF-4C40-8FBC-14A1006C1B4E}">
      <dgm:prSet/>
      <dgm:spPr/>
      <dgm:t>
        <a:bodyPr/>
        <a:lstStyle/>
        <a:p>
          <a:endParaRPr lang="en-US"/>
        </a:p>
      </dgm:t>
    </dgm:pt>
    <dgm:pt modelId="{6F13E88D-89E2-47B8-8EC1-F48F89D3FFFE}">
      <dgm:prSet/>
      <dgm:spPr/>
      <dgm:t>
        <a:bodyPr/>
        <a:lstStyle/>
        <a:p>
          <a:r>
            <a:rPr lang="en-US" b="0" dirty="0"/>
            <a:t>Targeted technical assistance</a:t>
          </a:r>
        </a:p>
      </dgm:t>
    </dgm:pt>
    <dgm:pt modelId="{B6474DDD-D4A3-4C8A-9A71-D62964464A27}" type="parTrans" cxnId="{0282E888-3824-47C8-8231-7B27FABD4070}">
      <dgm:prSet/>
      <dgm:spPr/>
      <dgm:t>
        <a:bodyPr/>
        <a:lstStyle/>
        <a:p>
          <a:endParaRPr lang="en-US"/>
        </a:p>
      </dgm:t>
    </dgm:pt>
    <dgm:pt modelId="{B5072BB5-1969-4E8D-A161-78412DE052F6}" type="sibTrans" cxnId="{0282E888-3824-47C8-8231-7B27FABD4070}">
      <dgm:prSet/>
      <dgm:spPr/>
      <dgm:t>
        <a:bodyPr/>
        <a:lstStyle/>
        <a:p>
          <a:endParaRPr lang="en-US"/>
        </a:p>
      </dgm:t>
    </dgm:pt>
    <dgm:pt modelId="{99F6ADDB-0465-4348-A03D-8B47F29564F2}">
      <dgm:prSet/>
      <dgm:spPr/>
      <dgm:t>
        <a:bodyPr/>
        <a:lstStyle/>
        <a:p>
          <a:r>
            <a:rPr lang="en-US" b="0" dirty="0"/>
            <a:t>Build strategic partners</a:t>
          </a:r>
        </a:p>
      </dgm:t>
    </dgm:pt>
    <dgm:pt modelId="{EBE22B24-5233-495F-AF12-E9EC17049BA3}" type="parTrans" cxnId="{3EAE942C-A43A-4C02-8A79-D02C3D6644FF}">
      <dgm:prSet/>
      <dgm:spPr/>
      <dgm:t>
        <a:bodyPr/>
        <a:lstStyle/>
        <a:p>
          <a:endParaRPr lang="en-US"/>
        </a:p>
      </dgm:t>
    </dgm:pt>
    <dgm:pt modelId="{5FEDE335-9D0A-429D-A864-BAF7104BD7B3}" type="sibTrans" cxnId="{3EAE942C-A43A-4C02-8A79-D02C3D6644FF}">
      <dgm:prSet/>
      <dgm:spPr/>
      <dgm:t>
        <a:bodyPr/>
        <a:lstStyle/>
        <a:p>
          <a:endParaRPr lang="en-US"/>
        </a:p>
      </dgm:t>
    </dgm:pt>
    <dgm:pt modelId="{CD8EB61E-3615-43A8-A756-691BC779A832}">
      <dgm:prSet phldrT="[Text]"/>
      <dgm:spPr/>
      <dgm:t>
        <a:bodyPr/>
        <a:lstStyle/>
        <a:p>
          <a:pPr>
            <a:buFont typeface="Arial" panose="020B0604020202020204" pitchFamily="34" charset="0"/>
            <a:buChar char="•"/>
          </a:pPr>
          <a:r>
            <a:rPr lang="en-US" b="0" dirty="0">
              <a:solidFill>
                <a:prstClr val="black">
                  <a:hueOff val="0"/>
                  <a:satOff val="0"/>
                  <a:lumOff val="0"/>
                  <a:alphaOff val="0"/>
                </a:prstClr>
              </a:solidFill>
              <a:latin typeface="Arial" panose="020B0604020202020204"/>
              <a:ea typeface="+mn-ea"/>
              <a:cs typeface="+mn-cs"/>
            </a:rPr>
            <a:t>Long-term investment and ownership by the PDB</a:t>
          </a:r>
        </a:p>
      </dgm:t>
    </dgm:pt>
    <dgm:pt modelId="{77FE1852-655E-4238-8A88-180435932936}" type="parTrans" cxnId="{1EBAC091-8ED9-4787-BED2-7634270CD681}">
      <dgm:prSet/>
      <dgm:spPr/>
      <dgm:t>
        <a:bodyPr/>
        <a:lstStyle/>
        <a:p>
          <a:endParaRPr lang="en-US"/>
        </a:p>
      </dgm:t>
    </dgm:pt>
    <dgm:pt modelId="{68791C5B-7C24-4434-856E-EB881C806168}" type="sibTrans" cxnId="{1EBAC091-8ED9-4787-BED2-7634270CD681}">
      <dgm:prSet/>
      <dgm:spPr/>
      <dgm:t>
        <a:bodyPr/>
        <a:lstStyle/>
        <a:p>
          <a:endParaRPr lang="en-US"/>
        </a:p>
      </dgm:t>
    </dgm:pt>
    <dgm:pt modelId="{47EE0D39-49C8-4ECA-A065-6BBF9BB0EF0F}" type="pres">
      <dgm:prSet presAssocID="{E256017B-146E-4D42-96FB-AFBDC0163291}" presName="vert0" presStyleCnt="0">
        <dgm:presLayoutVars>
          <dgm:dir/>
          <dgm:animOne val="branch"/>
          <dgm:animLvl val="lvl"/>
        </dgm:presLayoutVars>
      </dgm:prSet>
      <dgm:spPr/>
    </dgm:pt>
    <dgm:pt modelId="{7E58ECDC-9BFA-49D4-8203-76ADFD13ED77}" type="pres">
      <dgm:prSet presAssocID="{EDD44278-F204-4AD6-8B91-A907C2090133}" presName="thickLine" presStyleLbl="alignNode1" presStyleIdx="0" presStyleCnt="1"/>
      <dgm:spPr/>
    </dgm:pt>
    <dgm:pt modelId="{70D7E557-A212-43AA-A783-CC5D5481C48D}" type="pres">
      <dgm:prSet presAssocID="{EDD44278-F204-4AD6-8B91-A907C2090133}" presName="horz1" presStyleCnt="0"/>
      <dgm:spPr/>
    </dgm:pt>
    <dgm:pt modelId="{F6BC09F0-8158-4C93-9495-C2726B889782}" type="pres">
      <dgm:prSet presAssocID="{EDD44278-F204-4AD6-8B91-A907C2090133}" presName="tx1" presStyleLbl="revTx" presStyleIdx="0" presStyleCnt="6"/>
      <dgm:spPr/>
    </dgm:pt>
    <dgm:pt modelId="{683BD26C-801A-4620-99E2-1FA821B09422}" type="pres">
      <dgm:prSet presAssocID="{EDD44278-F204-4AD6-8B91-A907C2090133}" presName="vert1" presStyleCnt="0"/>
      <dgm:spPr/>
    </dgm:pt>
    <dgm:pt modelId="{20B48167-B486-412D-A3C4-53EC1BB3ACCF}" type="pres">
      <dgm:prSet presAssocID="{CD8EB61E-3615-43A8-A756-691BC779A832}" presName="vertSpace2a" presStyleCnt="0"/>
      <dgm:spPr/>
    </dgm:pt>
    <dgm:pt modelId="{15A3112B-70AB-48A6-A846-81E3D633D49F}" type="pres">
      <dgm:prSet presAssocID="{CD8EB61E-3615-43A8-A756-691BC779A832}" presName="horz2" presStyleCnt="0"/>
      <dgm:spPr/>
    </dgm:pt>
    <dgm:pt modelId="{BB66C944-C98E-4486-B1CF-289DD24845C9}" type="pres">
      <dgm:prSet presAssocID="{CD8EB61E-3615-43A8-A756-691BC779A832}" presName="horzSpace2" presStyleCnt="0"/>
      <dgm:spPr/>
    </dgm:pt>
    <dgm:pt modelId="{91234BA6-EFCD-45E5-9519-52A14EA15C5D}" type="pres">
      <dgm:prSet presAssocID="{CD8EB61E-3615-43A8-A756-691BC779A832}" presName="tx2" presStyleLbl="revTx" presStyleIdx="1" presStyleCnt="6"/>
      <dgm:spPr/>
    </dgm:pt>
    <dgm:pt modelId="{C4486AA6-5C02-492A-BC46-ECFC797709D1}" type="pres">
      <dgm:prSet presAssocID="{CD8EB61E-3615-43A8-A756-691BC779A832}" presName="vert2" presStyleCnt="0"/>
      <dgm:spPr/>
    </dgm:pt>
    <dgm:pt modelId="{8B183776-B0A0-4773-A9E5-AE73157B7A70}" type="pres">
      <dgm:prSet presAssocID="{CD8EB61E-3615-43A8-A756-691BC779A832}" presName="thinLine2b" presStyleLbl="callout" presStyleIdx="0" presStyleCnt="5"/>
      <dgm:spPr/>
    </dgm:pt>
    <dgm:pt modelId="{EB0A3CFF-3639-4463-A60D-55C7414C8192}" type="pres">
      <dgm:prSet presAssocID="{CD8EB61E-3615-43A8-A756-691BC779A832}" presName="vertSpace2b" presStyleCnt="0"/>
      <dgm:spPr/>
    </dgm:pt>
    <dgm:pt modelId="{48760BD3-EE23-4C68-8A62-DE1A83A71A39}" type="pres">
      <dgm:prSet presAssocID="{C2E48BF2-ED33-449C-9F30-10BB1B4D5FD0}" presName="horz2" presStyleCnt="0"/>
      <dgm:spPr/>
    </dgm:pt>
    <dgm:pt modelId="{C1EDC633-734F-42D5-8C29-29C6208442A5}" type="pres">
      <dgm:prSet presAssocID="{C2E48BF2-ED33-449C-9F30-10BB1B4D5FD0}" presName="horzSpace2" presStyleCnt="0"/>
      <dgm:spPr/>
    </dgm:pt>
    <dgm:pt modelId="{5FBEC69B-2501-47C3-8303-55508A2E49CE}" type="pres">
      <dgm:prSet presAssocID="{C2E48BF2-ED33-449C-9F30-10BB1B4D5FD0}" presName="tx2" presStyleLbl="revTx" presStyleIdx="2" presStyleCnt="6"/>
      <dgm:spPr/>
    </dgm:pt>
    <dgm:pt modelId="{8C9CAE7D-2C43-4202-8F4E-A93B35FCFACC}" type="pres">
      <dgm:prSet presAssocID="{C2E48BF2-ED33-449C-9F30-10BB1B4D5FD0}" presName="vert2" presStyleCnt="0"/>
      <dgm:spPr/>
    </dgm:pt>
    <dgm:pt modelId="{D0CCC991-7236-4C14-A02D-880F8B42B53D}" type="pres">
      <dgm:prSet presAssocID="{C2E48BF2-ED33-449C-9F30-10BB1B4D5FD0}" presName="thinLine2b" presStyleLbl="callout" presStyleIdx="1" presStyleCnt="5"/>
      <dgm:spPr/>
    </dgm:pt>
    <dgm:pt modelId="{528151CF-085D-4E23-B984-824928C7E3B4}" type="pres">
      <dgm:prSet presAssocID="{C2E48BF2-ED33-449C-9F30-10BB1B4D5FD0}" presName="vertSpace2b" presStyleCnt="0"/>
      <dgm:spPr/>
    </dgm:pt>
    <dgm:pt modelId="{E245AF12-A4C9-4065-A0B4-51C6DE35EA8D}" type="pres">
      <dgm:prSet presAssocID="{99F6ADDB-0465-4348-A03D-8B47F29564F2}" presName="horz2" presStyleCnt="0"/>
      <dgm:spPr/>
    </dgm:pt>
    <dgm:pt modelId="{41AD6553-5D3F-47A7-BB11-A4331C9EA6D3}" type="pres">
      <dgm:prSet presAssocID="{99F6ADDB-0465-4348-A03D-8B47F29564F2}" presName="horzSpace2" presStyleCnt="0"/>
      <dgm:spPr/>
    </dgm:pt>
    <dgm:pt modelId="{7C7667EA-3433-4C88-BBFA-594679DAC196}" type="pres">
      <dgm:prSet presAssocID="{99F6ADDB-0465-4348-A03D-8B47F29564F2}" presName="tx2" presStyleLbl="revTx" presStyleIdx="3" presStyleCnt="6"/>
      <dgm:spPr/>
    </dgm:pt>
    <dgm:pt modelId="{0F2768EC-5F0E-446F-9B05-23EDF4ED5366}" type="pres">
      <dgm:prSet presAssocID="{99F6ADDB-0465-4348-A03D-8B47F29564F2}" presName="vert2" presStyleCnt="0"/>
      <dgm:spPr/>
    </dgm:pt>
    <dgm:pt modelId="{0E575787-F598-4994-8246-1728845FB603}" type="pres">
      <dgm:prSet presAssocID="{99F6ADDB-0465-4348-A03D-8B47F29564F2}" presName="thinLine2b" presStyleLbl="callout" presStyleIdx="2" presStyleCnt="5"/>
      <dgm:spPr/>
    </dgm:pt>
    <dgm:pt modelId="{C40A5CF0-8F82-4C35-A91F-2CBF6402093D}" type="pres">
      <dgm:prSet presAssocID="{99F6ADDB-0465-4348-A03D-8B47F29564F2}" presName="vertSpace2b" presStyleCnt="0"/>
      <dgm:spPr/>
    </dgm:pt>
    <dgm:pt modelId="{5131B184-F0DC-4823-871C-A7EDAE1D75E1}" type="pres">
      <dgm:prSet presAssocID="{CBE99D60-0CD7-496E-B574-34D47D2D2544}" presName="horz2" presStyleCnt="0"/>
      <dgm:spPr/>
    </dgm:pt>
    <dgm:pt modelId="{B6DB1525-3FA9-409B-BB84-DEEA2A95DDC2}" type="pres">
      <dgm:prSet presAssocID="{CBE99D60-0CD7-496E-B574-34D47D2D2544}" presName="horzSpace2" presStyleCnt="0"/>
      <dgm:spPr/>
    </dgm:pt>
    <dgm:pt modelId="{261B07D4-F0FA-461D-B576-8C3A55DF84DE}" type="pres">
      <dgm:prSet presAssocID="{CBE99D60-0CD7-496E-B574-34D47D2D2544}" presName="tx2" presStyleLbl="revTx" presStyleIdx="4" presStyleCnt="6"/>
      <dgm:spPr/>
    </dgm:pt>
    <dgm:pt modelId="{0C7F51B2-1577-4BA8-A502-9BDE8B4D331E}" type="pres">
      <dgm:prSet presAssocID="{CBE99D60-0CD7-496E-B574-34D47D2D2544}" presName="vert2" presStyleCnt="0"/>
      <dgm:spPr/>
    </dgm:pt>
    <dgm:pt modelId="{1886300D-301D-4FE0-A755-D8DF1A5395A3}" type="pres">
      <dgm:prSet presAssocID="{CBE99D60-0CD7-496E-B574-34D47D2D2544}" presName="thinLine2b" presStyleLbl="callout" presStyleIdx="3" presStyleCnt="5"/>
      <dgm:spPr/>
    </dgm:pt>
    <dgm:pt modelId="{8A1A0CBE-C877-465C-8BB4-1085F12E1D2E}" type="pres">
      <dgm:prSet presAssocID="{CBE99D60-0CD7-496E-B574-34D47D2D2544}" presName="vertSpace2b" presStyleCnt="0"/>
      <dgm:spPr/>
    </dgm:pt>
    <dgm:pt modelId="{94B9C164-8E59-4EEA-A509-A9AD012FDEAB}" type="pres">
      <dgm:prSet presAssocID="{6F13E88D-89E2-47B8-8EC1-F48F89D3FFFE}" presName="horz2" presStyleCnt="0"/>
      <dgm:spPr/>
    </dgm:pt>
    <dgm:pt modelId="{3D406923-B145-4A3E-9476-E525680A78F3}" type="pres">
      <dgm:prSet presAssocID="{6F13E88D-89E2-47B8-8EC1-F48F89D3FFFE}" presName="horzSpace2" presStyleCnt="0"/>
      <dgm:spPr/>
    </dgm:pt>
    <dgm:pt modelId="{D26A20E2-4A5E-4266-848C-71FCEB4DC23F}" type="pres">
      <dgm:prSet presAssocID="{6F13E88D-89E2-47B8-8EC1-F48F89D3FFFE}" presName="tx2" presStyleLbl="revTx" presStyleIdx="5" presStyleCnt="6"/>
      <dgm:spPr/>
    </dgm:pt>
    <dgm:pt modelId="{37F0723C-26D1-4320-BDC1-1C78362128B1}" type="pres">
      <dgm:prSet presAssocID="{6F13E88D-89E2-47B8-8EC1-F48F89D3FFFE}" presName="vert2" presStyleCnt="0"/>
      <dgm:spPr/>
    </dgm:pt>
    <dgm:pt modelId="{30EBBF96-7552-4D0E-952D-A1C567EBC8C6}" type="pres">
      <dgm:prSet presAssocID="{6F13E88D-89E2-47B8-8EC1-F48F89D3FFFE}" presName="thinLine2b" presStyleLbl="callout" presStyleIdx="4" presStyleCnt="5"/>
      <dgm:spPr/>
    </dgm:pt>
    <dgm:pt modelId="{1D3470C5-840F-41A4-90F9-DDDCF8EFB768}" type="pres">
      <dgm:prSet presAssocID="{6F13E88D-89E2-47B8-8EC1-F48F89D3FFFE}" presName="vertSpace2b" presStyleCnt="0"/>
      <dgm:spPr/>
    </dgm:pt>
  </dgm:ptLst>
  <dgm:cxnLst>
    <dgm:cxn modelId="{F9E1711C-C955-4832-867E-58E931B0D448}" type="presOf" srcId="{EDD44278-F204-4AD6-8B91-A907C2090133}" destId="{F6BC09F0-8158-4C93-9495-C2726B889782}" srcOrd="0" destOrd="0" presId="urn:microsoft.com/office/officeart/2008/layout/LinedList"/>
    <dgm:cxn modelId="{3EAE942C-A43A-4C02-8A79-D02C3D6644FF}" srcId="{EDD44278-F204-4AD6-8B91-A907C2090133}" destId="{99F6ADDB-0465-4348-A03D-8B47F29564F2}" srcOrd="2" destOrd="0" parTransId="{EBE22B24-5233-495F-AF12-E9EC17049BA3}" sibTransId="{5FEDE335-9D0A-429D-A864-BAF7104BD7B3}"/>
    <dgm:cxn modelId="{D4C8DC46-25AF-4C40-8FBC-14A1006C1B4E}" srcId="{EDD44278-F204-4AD6-8B91-A907C2090133}" destId="{CBE99D60-0CD7-496E-B574-34D47D2D2544}" srcOrd="3" destOrd="0" parTransId="{C712B5F5-E870-49FE-A8E3-18ED10731905}" sibTransId="{F0293764-B0A1-45EE-BF3C-DFF2CD515724}"/>
    <dgm:cxn modelId="{CAAAA670-CC4A-4425-80EE-6187077E1200}" type="presOf" srcId="{99F6ADDB-0465-4348-A03D-8B47F29564F2}" destId="{7C7667EA-3433-4C88-BBFA-594679DAC196}" srcOrd="0" destOrd="0" presId="urn:microsoft.com/office/officeart/2008/layout/LinedList"/>
    <dgm:cxn modelId="{0282E888-3824-47C8-8231-7B27FABD4070}" srcId="{EDD44278-F204-4AD6-8B91-A907C2090133}" destId="{6F13E88D-89E2-47B8-8EC1-F48F89D3FFFE}" srcOrd="4" destOrd="0" parTransId="{B6474DDD-D4A3-4C8A-9A71-D62964464A27}" sibTransId="{B5072BB5-1969-4E8D-A161-78412DE052F6}"/>
    <dgm:cxn modelId="{1EBAC091-8ED9-4787-BED2-7634270CD681}" srcId="{EDD44278-F204-4AD6-8B91-A907C2090133}" destId="{CD8EB61E-3615-43A8-A756-691BC779A832}" srcOrd="0" destOrd="0" parTransId="{77FE1852-655E-4238-8A88-180435932936}" sibTransId="{68791C5B-7C24-4434-856E-EB881C806168}"/>
    <dgm:cxn modelId="{99CA8DBC-5A66-45EC-BAD9-6BA0EBCD268F}" type="presOf" srcId="{CD8EB61E-3615-43A8-A756-691BC779A832}" destId="{91234BA6-EFCD-45E5-9519-52A14EA15C5D}" srcOrd="0" destOrd="0" presId="urn:microsoft.com/office/officeart/2008/layout/LinedList"/>
    <dgm:cxn modelId="{AFC5A1C6-6035-4903-8E0B-E7513347B595}" type="presOf" srcId="{CBE99D60-0CD7-496E-B574-34D47D2D2544}" destId="{261B07D4-F0FA-461D-B576-8C3A55DF84DE}" srcOrd="0" destOrd="0" presId="urn:microsoft.com/office/officeart/2008/layout/LinedList"/>
    <dgm:cxn modelId="{4FA679C8-A7FE-4AFF-B0B6-1B175EBC0104}" type="presOf" srcId="{6F13E88D-89E2-47B8-8EC1-F48F89D3FFFE}" destId="{D26A20E2-4A5E-4266-848C-71FCEB4DC23F}" srcOrd="0" destOrd="0" presId="urn:microsoft.com/office/officeart/2008/layout/LinedList"/>
    <dgm:cxn modelId="{CB4EB5CA-1516-48FE-B217-391F7EC69C2D}" srcId="{E256017B-146E-4D42-96FB-AFBDC0163291}" destId="{EDD44278-F204-4AD6-8B91-A907C2090133}" srcOrd="0" destOrd="0" parTransId="{92A8CC48-16F0-45A6-A901-E4E5A41A66F6}" sibTransId="{1876B711-394B-441C-BCF5-8C42BF89019A}"/>
    <dgm:cxn modelId="{AB4E60DB-594A-4DD7-BCB2-D3F952B18EDC}" type="presOf" srcId="{C2E48BF2-ED33-449C-9F30-10BB1B4D5FD0}" destId="{5FBEC69B-2501-47C3-8303-55508A2E49CE}" srcOrd="0" destOrd="0" presId="urn:microsoft.com/office/officeart/2008/layout/LinedList"/>
    <dgm:cxn modelId="{82FC4FE1-1974-42C8-879A-BA867EBFC2DC}" srcId="{EDD44278-F204-4AD6-8B91-A907C2090133}" destId="{C2E48BF2-ED33-449C-9F30-10BB1B4D5FD0}" srcOrd="1" destOrd="0" parTransId="{3EC2D0E8-A282-40A5-BC41-352A0F2854F8}" sibTransId="{81732579-37FB-42B3-91F1-64C5CACD8ADF}"/>
    <dgm:cxn modelId="{E4C383E2-8FCD-4F46-BADA-8EE6E881F603}" type="presOf" srcId="{E256017B-146E-4D42-96FB-AFBDC0163291}" destId="{47EE0D39-49C8-4ECA-A065-6BBF9BB0EF0F}" srcOrd="0" destOrd="0" presId="urn:microsoft.com/office/officeart/2008/layout/LinedList"/>
    <dgm:cxn modelId="{408DACC1-5340-4FB5-9D57-940B89138A26}" type="presParOf" srcId="{47EE0D39-49C8-4ECA-A065-6BBF9BB0EF0F}" destId="{7E58ECDC-9BFA-49D4-8203-76ADFD13ED77}" srcOrd="0" destOrd="0" presId="urn:microsoft.com/office/officeart/2008/layout/LinedList"/>
    <dgm:cxn modelId="{6110F89F-5400-4458-BED0-ACD364016B3B}" type="presParOf" srcId="{47EE0D39-49C8-4ECA-A065-6BBF9BB0EF0F}" destId="{70D7E557-A212-43AA-A783-CC5D5481C48D}" srcOrd="1" destOrd="0" presId="urn:microsoft.com/office/officeart/2008/layout/LinedList"/>
    <dgm:cxn modelId="{A306F842-F06E-436B-B645-5FB42B64EC14}" type="presParOf" srcId="{70D7E557-A212-43AA-A783-CC5D5481C48D}" destId="{F6BC09F0-8158-4C93-9495-C2726B889782}" srcOrd="0" destOrd="0" presId="urn:microsoft.com/office/officeart/2008/layout/LinedList"/>
    <dgm:cxn modelId="{4ADF41BD-DAE9-4CF6-B7EC-6D585DCB4792}" type="presParOf" srcId="{70D7E557-A212-43AA-A783-CC5D5481C48D}" destId="{683BD26C-801A-4620-99E2-1FA821B09422}" srcOrd="1" destOrd="0" presId="urn:microsoft.com/office/officeart/2008/layout/LinedList"/>
    <dgm:cxn modelId="{C01D32B3-F388-4217-997A-305B9D0B3AD2}" type="presParOf" srcId="{683BD26C-801A-4620-99E2-1FA821B09422}" destId="{20B48167-B486-412D-A3C4-53EC1BB3ACCF}" srcOrd="0" destOrd="0" presId="urn:microsoft.com/office/officeart/2008/layout/LinedList"/>
    <dgm:cxn modelId="{33958BEA-D484-4261-8A7D-3C5486D75FCE}" type="presParOf" srcId="{683BD26C-801A-4620-99E2-1FA821B09422}" destId="{15A3112B-70AB-48A6-A846-81E3D633D49F}" srcOrd="1" destOrd="0" presId="urn:microsoft.com/office/officeart/2008/layout/LinedList"/>
    <dgm:cxn modelId="{676AFE25-11CE-4904-8CE2-6B1AD2784452}" type="presParOf" srcId="{15A3112B-70AB-48A6-A846-81E3D633D49F}" destId="{BB66C944-C98E-4486-B1CF-289DD24845C9}" srcOrd="0" destOrd="0" presId="urn:microsoft.com/office/officeart/2008/layout/LinedList"/>
    <dgm:cxn modelId="{C1273873-55C5-4AF7-A309-C3D9C73ADD3A}" type="presParOf" srcId="{15A3112B-70AB-48A6-A846-81E3D633D49F}" destId="{91234BA6-EFCD-45E5-9519-52A14EA15C5D}" srcOrd="1" destOrd="0" presId="urn:microsoft.com/office/officeart/2008/layout/LinedList"/>
    <dgm:cxn modelId="{D731146B-A99A-4412-9B1C-FB7CF0493BD1}" type="presParOf" srcId="{15A3112B-70AB-48A6-A846-81E3D633D49F}" destId="{C4486AA6-5C02-492A-BC46-ECFC797709D1}" srcOrd="2" destOrd="0" presId="urn:microsoft.com/office/officeart/2008/layout/LinedList"/>
    <dgm:cxn modelId="{82114623-4152-4DE1-BE60-09AAD9F3581C}" type="presParOf" srcId="{683BD26C-801A-4620-99E2-1FA821B09422}" destId="{8B183776-B0A0-4773-A9E5-AE73157B7A70}" srcOrd="2" destOrd="0" presId="urn:microsoft.com/office/officeart/2008/layout/LinedList"/>
    <dgm:cxn modelId="{44583A40-71E9-409B-B908-B456D66A7605}" type="presParOf" srcId="{683BD26C-801A-4620-99E2-1FA821B09422}" destId="{EB0A3CFF-3639-4463-A60D-55C7414C8192}" srcOrd="3" destOrd="0" presId="urn:microsoft.com/office/officeart/2008/layout/LinedList"/>
    <dgm:cxn modelId="{C7C5D98E-6772-423E-AE37-107818790D44}" type="presParOf" srcId="{683BD26C-801A-4620-99E2-1FA821B09422}" destId="{48760BD3-EE23-4C68-8A62-DE1A83A71A39}" srcOrd="4" destOrd="0" presId="urn:microsoft.com/office/officeart/2008/layout/LinedList"/>
    <dgm:cxn modelId="{0265B44C-ECE5-498F-83E6-70D216CDAF2D}" type="presParOf" srcId="{48760BD3-EE23-4C68-8A62-DE1A83A71A39}" destId="{C1EDC633-734F-42D5-8C29-29C6208442A5}" srcOrd="0" destOrd="0" presId="urn:microsoft.com/office/officeart/2008/layout/LinedList"/>
    <dgm:cxn modelId="{F3E26A84-C5DF-462A-B600-2B1BAE3C55B6}" type="presParOf" srcId="{48760BD3-EE23-4C68-8A62-DE1A83A71A39}" destId="{5FBEC69B-2501-47C3-8303-55508A2E49CE}" srcOrd="1" destOrd="0" presId="urn:microsoft.com/office/officeart/2008/layout/LinedList"/>
    <dgm:cxn modelId="{F0CA95B8-2F75-4C72-822B-EBE367335210}" type="presParOf" srcId="{48760BD3-EE23-4C68-8A62-DE1A83A71A39}" destId="{8C9CAE7D-2C43-4202-8F4E-A93B35FCFACC}" srcOrd="2" destOrd="0" presId="urn:microsoft.com/office/officeart/2008/layout/LinedList"/>
    <dgm:cxn modelId="{D954CB40-FAFC-44BE-864A-0AEC29F8CC4E}" type="presParOf" srcId="{683BD26C-801A-4620-99E2-1FA821B09422}" destId="{D0CCC991-7236-4C14-A02D-880F8B42B53D}" srcOrd="5" destOrd="0" presId="urn:microsoft.com/office/officeart/2008/layout/LinedList"/>
    <dgm:cxn modelId="{7D9020A8-935A-4DBA-B9F3-92B1D62B9184}" type="presParOf" srcId="{683BD26C-801A-4620-99E2-1FA821B09422}" destId="{528151CF-085D-4E23-B984-824928C7E3B4}" srcOrd="6" destOrd="0" presId="urn:microsoft.com/office/officeart/2008/layout/LinedList"/>
    <dgm:cxn modelId="{218F9ED5-49FC-4C08-9BBB-3C2F519D0567}" type="presParOf" srcId="{683BD26C-801A-4620-99E2-1FA821B09422}" destId="{E245AF12-A4C9-4065-A0B4-51C6DE35EA8D}" srcOrd="7" destOrd="0" presId="urn:microsoft.com/office/officeart/2008/layout/LinedList"/>
    <dgm:cxn modelId="{DDB642B9-BE27-42D9-98A1-C3C67EEF9F5F}" type="presParOf" srcId="{E245AF12-A4C9-4065-A0B4-51C6DE35EA8D}" destId="{41AD6553-5D3F-47A7-BB11-A4331C9EA6D3}" srcOrd="0" destOrd="0" presId="urn:microsoft.com/office/officeart/2008/layout/LinedList"/>
    <dgm:cxn modelId="{B61843D4-47B4-4AA1-AB87-47D2494AECAC}" type="presParOf" srcId="{E245AF12-A4C9-4065-A0B4-51C6DE35EA8D}" destId="{7C7667EA-3433-4C88-BBFA-594679DAC196}" srcOrd="1" destOrd="0" presId="urn:microsoft.com/office/officeart/2008/layout/LinedList"/>
    <dgm:cxn modelId="{6618228E-2525-4C0E-9E5C-FF035229DB98}" type="presParOf" srcId="{E245AF12-A4C9-4065-A0B4-51C6DE35EA8D}" destId="{0F2768EC-5F0E-446F-9B05-23EDF4ED5366}" srcOrd="2" destOrd="0" presId="urn:microsoft.com/office/officeart/2008/layout/LinedList"/>
    <dgm:cxn modelId="{58C721BA-C8C4-4BB3-A763-C13C484B9F45}" type="presParOf" srcId="{683BD26C-801A-4620-99E2-1FA821B09422}" destId="{0E575787-F598-4994-8246-1728845FB603}" srcOrd="8" destOrd="0" presId="urn:microsoft.com/office/officeart/2008/layout/LinedList"/>
    <dgm:cxn modelId="{B863F9AE-BE26-4368-84AF-DB9C5D7B68D2}" type="presParOf" srcId="{683BD26C-801A-4620-99E2-1FA821B09422}" destId="{C40A5CF0-8F82-4C35-A91F-2CBF6402093D}" srcOrd="9" destOrd="0" presId="urn:microsoft.com/office/officeart/2008/layout/LinedList"/>
    <dgm:cxn modelId="{171F068B-6E06-49A6-B1FC-FF9AAF85F348}" type="presParOf" srcId="{683BD26C-801A-4620-99E2-1FA821B09422}" destId="{5131B184-F0DC-4823-871C-A7EDAE1D75E1}" srcOrd="10" destOrd="0" presId="urn:microsoft.com/office/officeart/2008/layout/LinedList"/>
    <dgm:cxn modelId="{5CFB2F29-801E-4E7A-B07B-07ECC493B942}" type="presParOf" srcId="{5131B184-F0DC-4823-871C-A7EDAE1D75E1}" destId="{B6DB1525-3FA9-409B-BB84-DEEA2A95DDC2}" srcOrd="0" destOrd="0" presId="urn:microsoft.com/office/officeart/2008/layout/LinedList"/>
    <dgm:cxn modelId="{82E1A077-7230-49DE-BE4C-DAF377209E58}" type="presParOf" srcId="{5131B184-F0DC-4823-871C-A7EDAE1D75E1}" destId="{261B07D4-F0FA-461D-B576-8C3A55DF84DE}" srcOrd="1" destOrd="0" presId="urn:microsoft.com/office/officeart/2008/layout/LinedList"/>
    <dgm:cxn modelId="{34A56905-6C29-4E7B-8C69-581924A0DABE}" type="presParOf" srcId="{5131B184-F0DC-4823-871C-A7EDAE1D75E1}" destId="{0C7F51B2-1577-4BA8-A502-9BDE8B4D331E}" srcOrd="2" destOrd="0" presId="urn:microsoft.com/office/officeart/2008/layout/LinedList"/>
    <dgm:cxn modelId="{A022F70E-A5D2-4566-B5F7-8668240F891F}" type="presParOf" srcId="{683BD26C-801A-4620-99E2-1FA821B09422}" destId="{1886300D-301D-4FE0-A755-D8DF1A5395A3}" srcOrd="11" destOrd="0" presId="urn:microsoft.com/office/officeart/2008/layout/LinedList"/>
    <dgm:cxn modelId="{4D1E37B0-E726-40D2-BA36-B1B3885EB0D1}" type="presParOf" srcId="{683BD26C-801A-4620-99E2-1FA821B09422}" destId="{8A1A0CBE-C877-465C-8BB4-1085F12E1D2E}" srcOrd="12" destOrd="0" presId="urn:microsoft.com/office/officeart/2008/layout/LinedList"/>
    <dgm:cxn modelId="{9ABE6A5B-17C4-445D-9417-180318F0FB40}" type="presParOf" srcId="{683BD26C-801A-4620-99E2-1FA821B09422}" destId="{94B9C164-8E59-4EEA-A509-A9AD012FDEAB}" srcOrd="13" destOrd="0" presId="urn:microsoft.com/office/officeart/2008/layout/LinedList"/>
    <dgm:cxn modelId="{0463FDE1-99D3-4410-AAB8-D994D04FC082}" type="presParOf" srcId="{94B9C164-8E59-4EEA-A509-A9AD012FDEAB}" destId="{3D406923-B145-4A3E-9476-E525680A78F3}" srcOrd="0" destOrd="0" presId="urn:microsoft.com/office/officeart/2008/layout/LinedList"/>
    <dgm:cxn modelId="{F706AFE3-9D52-435B-BE84-87207A9CC1D5}" type="presParOf" srcId="{94B9C164-8E59-4EEA-A509-A9AD012FDEAB}" destId="{D26A20E2-4A5E-4266-848C-71FCEB4DC23F}" srcOrd="1" destOrd="0" presId="urn:microsoft.com/office/officeart/2008/layout/LinedList"/>
    <dgm:cxn modelId="{D889CD78-D296-48E5-ABCE-24F14E310C42}" type="presParOf" srcId="{94B9C164-8E59-4EEA-A509-A9AD012FDEAB}" destId="{37F0723C-26D1-4320-BDC1-1C78362128B1}" srcOrd="2" destOrd="0" presId="urn:microsoft.com/office/officeart/2008/layout/LinedList"/>
    <dgm:cxn modelId="{73E783D3-AEFB-452C-954F-F55B7E265CBA}" type="presParOf" srcId="{683BD26C-801A-4620-99E2-1FA821B09422}" destId="{30EBBF96-7552-4D0E-952D-A1C567EBC8C6}" srcOrd="14" destOrd="0" presId="urn:microsoft.com/office/officeart/2008/layout/LinedList"/>
    <dgm:cxn modelId="{A46E9B52-8795-4828-850C-0C37E163C081}" type="presParOf" srcId="{683BD26C-801A-4620-99E2-1FA821B09422}" destId="{1D3470C5-840F-41A4-90F9-DDDCF8EFB768}"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56017B-146E-4D42-96FB-AFBDC016329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DD44278-F204-4AD6-8B91-A907C2090133}">
      <dgm:prSet phldrT="[Text]"/>
      <dgm:spPr/>
      <dgm:t>
        <a:bodyPr/>
        <a:lstStyle/>
        <a:p>
          <a:pPr>
            <a:buFont typeface="Arial" panose="020B0604020202020204" pitchFamily="34" charset="0"/>
            <a:buChar char="•"/>
          </a:pPr>
          <a:r>
            <a:rPr lang="en-US" b="1" dirty="0">
              <a:solidFill>
                <a:prstClr val="black">
                  <a:hueOff val="0"/>
                  <a:satOff val="0"/>
                  <a:lumOff val="0"/>
                  <a:alphaOff val="0"/>
                </a:prstClr>
              </a:solidFill>
              <a:latin typeface="Arial" panose="020B0604020202020204"/>
              <a:ea typeface="+mn-ea"/>
              <a:cs typeface="+mn-cs"/>
            </a:rPr>
            <a:t>Key Benefits</a:t>
          </a:r>
        </a:p>
      </dgm:t>
    </dgm:pt>
    <dgm:pt modelId="{92A8CC48-16F0-45A6-A901-E4E5A41A66F6}" type="parTrans" cxnId="{CB4EB5CA-1516-48FE-B217-391F7EC69C2D}">
      <dgm:prSet/>
      <dgm:spPr/>
      <dgm:t>
        <a:bodyPr/>
        <a:lstStyle/>
        <a:p>
          <a:endParaRPr lang="en-US"/>
        </a:p>
      </dgm:t>
    </dgm:pt>
    <dgm:pt modelId="{1876B711-394B-441C-BCF5-8C42BF89019A}" type="sibTrans" cxnId="{CB4EB5CA-1516-48FE-B217-391F7EC69C2D}">
      <dgm:prSet/>
      <dgm:spPr/>
      <dgm:t>
        <a:bodyPr/>
        <a:lstStyle/>
        <a:p>
          <a:endParaRPr lang="en-US"/>
        </a:p>
      </dgm:t>
    </dgm:pt>
    <dgm:pt modelId="{C2E48BF2-ED33-449C-9F30-10BB1B4D5FD0}">
      <dgm:prSet/>
      <dgm:spPr/>
      <dgm:t>
        <a:bodyPr/>
        <a:lstStyle/>
        <a:p>
          <a:r>
            <a:rPr lang="en-US" b="1" dirty="0"/>
            <a:t>Stabilize</a:t>
          </a:r>
          <a:r>
            <a:rPr lang="en-US" b="0" dirty="0"/>
            <a:t> cash flow for borrowers</a:t>
          </a:r>
        </a:p>
      </dgm:t>
    </dgm:pt>
    <dgm:pt modelId="{3EC2D0E8-A282-40A5-BC41-352A0F2854F8}" type="parTrans" cxnId="{82FC4FE1-1974-42C8-879A-BA867EBFC2DC}">
      <dgm:prSet/>
      <dgm:spPr/>
      <dgm:t>
        <a:bodyPr/>
        <a:lstStyle/>
        <a:p>
          <a:endParaRPr lang="en-US"/>
        </a:p>
      </dgm:t>
    </dgm:pt>
    <dgm:pt modelId="{81732579-37FB-42B3-91F1-64C5CACD8ADF}" type="sibTrans" cxnId="{82FC4FE1-1974-42C8-879A-BA867EBFC2DC}">
      <dgm:prSet/>
      <dgm:spPr/>
      <dgm:t>
        <a:bodyPr/>
        <a:lstStyle/>
        <a:p>
          <a:endParaRPr lang="en-US"/>
        </a:p>
      </dgm:t>
    </dgm:pt>
    <dgm:pt modelId="{CBE99D60-0CD7-496E-B574-34D47D2D2544}">
      <dgm:prSet/>
      <dgm:spPr/>
      <dgm:t>
        <a:bodyPr/>
        <a:lstStyle/>
        <a:p>
          <a:r>
            <a:rPr lang="en-US" b="1" dirty="0"/>
            <a:t>Reach</a:t>
          </a:r>
          <a:r>
            <a:rPr lang="en-US" b="0" dirty="0"/>
            <a:t> </a:t>
          </a:r>
          <a:r>
            <a:rPr lang="en-US" b="1" dirty="0"/>
            <a:t>more</a:t>
          </a:r>
          <a:r>
            <a:rPr lang="en-US" b="0" dirty="0"/>
            <a:t> climate-exposed, rural clients</a:t>
          </a:r>
        </a:p>
      </dgm:t>
    </dgm:pt>
    <dgm:pt modelId="{C712B5F5-E870-49FE-A8E3-18ED10731905}" type="parTrans" cxnId="{D4C8DC46-25AF-4C40-8FBC-14A1006C1B4E}">
      <dgm:prSet/>
      <dgm:spPr/>
      <dgm:t>
        <a:bodyPr/>
        <a:lstStyle/>
        <a:p>
          <a:endParaRPr lang="en-US"/>
        </a:p>
      </dgm:t>
    </dgm:pt>
    <dgm:pt modelId="{F0293764-B0A1-45EE-BF3C-DFF2CD515724}" type="sibTrans" cxnId="{D4C8DC46-25AF-4C40-8FBC-14A1006C1B4E}">
      <dgm:prSet/>
      <dgm:spPr/>
      <dgm:t>
        <a:bodyPr/>
        <a:lstStyle/>
        <a:p>
          <a:endParaRPr lang="en-US"/>
        </a:p>
      </dgm:t>
    </dgm:pt>
    <dgm:pt modelId="{99F6ADDB-0465-4348-A03D-8B47F29564F2}">
      <dgm:prSet/>
      <dgm:spPr/>
      <dgm:t>
        <a:bodyPr/>
        <a:lstStyle/>
        <a:p>
          <a:r>
            <a:rPr lang="en-US" b="1" dirty="0"/>
            <a:t>Improve </a:t>
          </a:r>
          <a:r>
            <a:rPr lang="en-US" b="0" dirty="0"/>
            <a:t>repayment</a:t>
          </a:r>
        </a:p>
      </dgm:t>
    </dgm:pt>
    <dgm:pt modelId="{EBE22B24-5233-495F-AF12-E9EC17049BA3}" type="parTrans" cxnId="{3EAE942C-A43A-4C02-8A79-D02C3D6644FF}">
      <dgm:prSet/>
      <dgm:spPr/>
      <dgm:t>
        <a:bodyPr/>
        <a:lstStyle/>
        <a:p>
          <a:endParaRPr lang="en-US"/>
        </a:p>
      </dgm:t>
    </dgm:pt>
    <dgm:pt modelId="{5FEDE335-9D0A-429D-A864-BAF7104BD7B3}" type="sibTrans" cxnId="{3EAE942C-A43A-4C02-8A79-D02C3D6644FF}">
      <dgm:prSet/>
      <dgm:spPr/>
      <dgm:t>
        <a:bodyPr/>
        <a:lstStyle/>
        <a:p>
          <a:endParaRPr lang="en-US"/>
        </a:p>
      </dgm:t>
    </dgm:pt>
    <dgm:pt modelId="{CD8EB61E-3615-43A8-A756-691BC779A832}">
      <dgm:prSet phldrT="[Text]"/>
      <dgm:spPr/>
      <dgm:t>
        <a:bodyPr/>
        <a:lstStyle/>
        <a:p>
          <a:pPr>
            <a:buFont typeface="Arial" panose="020B0604020202020204" pitchFamily="34" charset="0"/>
            <a:buChar char="•"/>
          </a:pPr>
          <a:r>
            <a:rPr lang="en-US" b="1" dirty="0">
              <a:solidFill>
                <a:schemeClr val="bg1"/>
              </a:solidFill>
              <a:latin typeface="Arial" panose="020B0604020202020204"/>
              <a:ea typeface="+mn-ea"/>
              <a:cs typeface="+mn-cs"/>
            </a:rPr>
            <a:t>De-risk </a:t>
          </a:r>
          <a:r>
            <a:rPr lang="en-US" b="0" dirty="0">
              <a:solidFill>
                <a:schemeClr val="bg1"/>
              </a:solidFill>
              <a:latin typeface="Arial" panose="020B0604020202020204"/>
              <a:ea typeface="+mn-ea"/>
              <a:cs typeface="+mn-cs"/>
            </a:rPr>
            <a:t>lending portfolio</a:t>
          </a:r>
        </a:p>
      </dgm:t>
    </dgm:pt>
    <dgm:pt modelId="{77FE1852-655E-4238-8A88-180435932936}" type="parTrans" cxnId="{1EBAC091-8ED9-4787-BED2-7634270CD681}">
      <dgm:prSet/>
      <dgm:spPr/>
      <dgm:t>
        <a:bodyPr/>
        <a:lstStyle/>
        <a:p>
          <a:endParaRPr lang="en-US"/>
        </a:p>
      </dgm:t>
    </dgm:pt>
    <dgm:pt modelId="{68791C5B-7C24-4434-856E-EB881C806168}" type="sibTrans" cxnId="{1EBAC091-8ED9-4787-BED2-7634270CD681}">
      <dgm:prSet/>
      <dgm:spPr/>
      <dgm:t>
        <a:bodyPr/>
        <a:lstStyle/>
        <a:p>
          <a:endParaRPr lang="en-US"/>
        </a:p>
      </dgm:t>
    </dgm:pt>
    <dgm:pt modelId="{220CB61C-57A7-483E-BB68-5F0208AE4513}" type="pres">
      <dgm:prSet presAssocID="{E256017B-146E-4D42-96FB-AFBDC0163291}" presName="Name0" presStyleCnt="0">
        <dgm:presLayoutVars>
          <dgm:dir/>
          <dgm:resizeHandles val="exact"/>
        </dgm:presLayoutVars>
      </dgm:prSet>
      <dgm:spPr/>
    </dgm:pt>
    <dgm:pt modelId="{1FA1A922-9640-49DC-A622-62EA93F1F001}" type="pres">
      <dgm:prSet presAssocID="{EDD44278-F204-4AD6-8B91-A907C2090133}" presName="node" presStyleLbl="node1" presStyleIdx="0" presStyleCnt="1" custLinFactNeighborX="0">
        <dgm:presLayoutVars>
          <dgm:bulletEnabled val="1"/>
        </dgm:presLayoutVars>
      </dgm:prSet>
      <dgm:spPr/>
    </dgm:pt>
  </dgm:ptLst>
  <dgm:cxnLst>
    <dgm:cxn modelId="{3EAE942C-A43A-4C02-8A79-D02C3D6644FF}" srcId="{EDD44278-F204-4AD6-8B91-A907C2090133}" destId="{99F6ADDB-0465-4348-A03D-8B47F29564F2}" srcOrd="2" destOrd="0" parTransId="{EBE22B24-5233-495F-AF12-E9EC17049BA3}" sibTransId="{5FEDE335-9D0A-429D-A864-BAF7104BD7B3}"/>
    <dgm:cxn modelId="{D4C8DC46-25AF-4C40-8FBC-14A1006C1B4E}" srcId="{EDD44278-F204-4AD6-8B91-A907C2090133}" destId="{CBE99D60-0CD7-496E-B574-34D47D2D2544}" srcOrd="3" destOrd="0" parTransId="{C712B5F5-E870-49FE-A8E3-18ED10731905}" sibTransId="{F0293764-B0A1-45EE-BF3C-DFF2CD515724}"/>
    <dgm:cxn modelId="{4C456C47-247F-47A1-912E-B022AD4FD098}" type="presOf" srcId="{99F6ADDB-0465-4348-A03D-8B47F29564F2}" destId="{1FA1A922-9640-49DC-A622-62EA93F1F001}" srcOrd="0" destOrd="3" presId="urn:microsoft.com/office/officeart/2005/8/layout/hList6"/>
    <dgm:cxn modelId="{7112B34F-6426-4D23-BFA9-AD8FE2D0A786}" type="presOf" srcId="{CD8EB61E-3615-43A8-A756-691BC779A832}" destId="{1FA1A922-9640-49DC-A622-62EA93F1F001}" srcOrd="0" destOrd="1" presId="urn:microsoft.com/office/officeart/2005/8/layout/hList6"/>
    <dgm:cxn modelId="{1EBAC091-8ED9-4787-BED2-7634270CD681}" srcId="{EDD44278-F204-4AD6-8B91-A907C2090133}" destId="{CD8EB61E-3615-43A8-A756-691BC779A832}" srcOrd="0" destOrd="0" parTransId="{77FE1852-655E-4238-8A88-180435932936}" sibTransId="{68791C5B-7C24-4434-856E-EB881C806168}"/>
    <dgm:cxn modelId="{85111FB5-C9BD-48CF-BE2A-C88764FAD404}" type="presOf" srcId="{CBE99D60-0CD7-496E-B574-34D47D2D2544}" destId="{1FA1A922-9640-49DC-A622-62EA93F1F001}" srcOrd="0" destOrd="4" presId="urn:microsoft.com/office/officeart/2005/8/layout/hList6"/>
    <dgm:cxn modelId="{1A68D7C1-165A-4DF7-9D5C-268BFBE0290B}" type="presOf" srcId="{E256017B-146E-4D42-96FB-AFBDC0163291}" destId="{220CB61C-57A7-483E-BB68-5F0208AE4513}" srcOrd="0" destOrd="0" presId="urn:microsoft.com/office/officeart/2005/8/layout/hList6"/>
    <dgm:cxn modelId="{CB4EB5CA-1516-48FE-B217-391F7EC69C2D}" srcId="{E256017B-146E-4D42-96FB-AFBDC0163291}" destId="{EDD44278-F204-4AD6-8B91-A907C2090133}" srcOrd="0" destOrd="0" parTransId="{92A8CC48-16F0-45A6-A901-E4E5A41A66F6}" sibTransId="{1876B711-394B-441C-BCF5-8C42BF89019A}"/>
    <dgm:cxn modelId="{82FC4FE1-1974-42C8-879A-BA867EBFC2DC}" srcId="{EDD44278-F204-4AD6-8B91-A907C2090133}" destId="{C2E48BF2-ED33-449C-9F30-10BB1B4D5FD0}" srcOrd="1" destOrd="0" parTransId="{3EC2D0E8-A282-40A5-BC41-352A0F2854F8}" sibTransId="{81732579-37FB-42B3-91F1-64C5CACD8ADF}"/>
    <dgm:cxn modelId="{C07342EC-2F6F-4C4E-8A9D-B1EC9DB9F417}" type="presOf" srcId="{EDD44278-F204-4AD6-8B91-A907C2090133}" destId="{1FA1A922-9640-49DC-A622-62EA93F1F001}" srcOrd="0" destOrd="0" presId="urn:microsoft.com/office/officeart/2005/8/layout/hList6"/>
    <dgm:cxn modelId="{EC0CCDFA-264F-463C-AF7D-2D3F04C06597}" type="presOf" srcId="{C2E48BF2-ED33-449C-9F30-10BB1B4D5FD0}" destId="{1FA1A922-9640-49DC-A622-62EA93F1F001}" srcOrd="0" destOrd="2" presId="urn:microsoft.com/office/officeart/2005/8/layout/hList6"/>
    <dgm:cxn modelId="{F5A3F494-23E2-45F8-A7DD-F71240CD900B}" type="presParOf" srcId="{220CB61C-57A7-483E-BB68-5F0208AE4513}" destId="{1FA1A922-9640-49DC-A622-62EA93F1F001}"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8ECDC-9BFA-49D4-8203-76ADFD13ED77}">
      <dsp:nvSpPr>
        <dsp:cNvPr id="0" name=""/>
        <dsp:cNvSpPr/>
      </dsp:nvSpPr>
      <dsp:spPr>
        <a:xfrm>
          <a:off x="0" y="0"/>
          <a:ext cx="50853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C09F0-8158-4C93-9495-C2726B889782}">
      <dsp:nvSpPr>
        <dsp:cNvPr id="0" name=""/>
        <dsp:cNvSpPr/>
      </dsp:nvSpPr>
      <dsp:spPr>
        <a:xfrm>
          <a:off x="0" y="0"/>
          <a:ext cx="5085329"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Climate extremes are intensifying, increasing uncertainty for rural livelihoods</a:t>
          </a:r>
        </a:p>
      </dsp:txBody>
      <dsp:txXfrm>
        <a:off x="0" y="0"/>
        <a:ext cx="5085329" cy="923925"/>
      </dsp:txXfrm>
    </dsp:sp>
    <dsp:sp modelId="{D1E3E5B9-E652-4E6D-A8B7-0633BDC50F38}">
      <dsp:nvSpPr>
        <dsp:cNvPr id="0" name=""/>
        <dsp:cNvSpPr/>
      </dsp:nvSpPr>
      <dsp:spPr>
        <a:xfrm>
          <a:off x="0" y="923924"/>
          <a:ext cx="50853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7DAAF-0E1B-446B-8DFA-DDF500CE5127}">
      <dsp:nvSpPr>
        <dsp:cNvPr id="0" name=""/>
        <dsp:cNvSpPr/>
      </dsp:nvSpPr>
      <dsp:spPr>
        <a:xfrm>
          <a:off x="0" y="923925"/>
          <a:ext cx="5085329"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Small-scale producers are highly exposed, often facing devastating crop or income loss</a:t>
          </a:r>
        </a:p>
      </dsp:txBody>
      <dsp:txXfrm>
        <a:off x="0" y="923925"/>
        <a:ext cx="5085329" cy="923925"/>
      </dsp:txXfrm>
    </dsp:sp>
    <dsp:sp modelId="{B6488DDA-6EF5-4B17-9C5E-213839BF7C8B}">
      <dsp:nvSpPr>
        <dsp:cNvPr id="0" name=""/>
        <dsp:cNvSpPr/>
      </dsp:nvSpPr>
      <dsp:spPr>
        <a:xfrm>
          <a:off x="0" y="1847849"/>
          <a:ext cx="50853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13AB6-3D82-4BAB-BE15-313ABDBDF9F0}">
      <dsp:nvSpPr>
        <dsp:cNvPr id="0" name=""/>
        <dsp:cNvSpPr/>
      </dsp:nvSpPr>
      <dsp:spPr>
        <a:xfrm>
          <a:off x="0" y="1847850"/>
          <a:ext cx="5085329"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Unmitigated risk deters investment by farmers, lenders, and value chain actors</a:t>
          </a:r>
        </a:p>
      </dsp:txBody>
      <dsp:txXfrm>
        <a:off x="0" y="1847850"/>
        <a:ext cx="5085329" cy="923925"/>
      </dsp:txXfrm>
    </dsp:sp>
    <dsp:sp modelId="{337DDFB2-DA96-4CE3-9FD5-9E32E11EADF0}">
      <dsp:nvSpPr>
        <dsp:cNvPr id="0" name=""/>
        <dsp:cNvSpPr/>
      </dsp:nvSpPr>
      <dsp:spPr>
        <a:xfrm>
          <a:off x="0" y="2771775"/>
          <a:ext cx="50853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E96A3-3412-44A1-9D51-A2136F6F71F0}">
      <dsp:nvSpPr>
        <dsp:cNvPr id="0" name=""/>
        <dsp:cNvSpPr/>
      </dsp:nvSpPr>
      <dsp:spPr>
        <a:xfrm>
          <a:off x="0" y="2771775"/>
          <a:ext cx="5085329" cy="92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5"/>
              </a:solidFill>
            </a:rPr>
            <a:t>Building resilience requires layered strategies – and </a:t>
          </a:r>
          <a:r>
            <a:rPr lang="en-US" sz="1900" b="1" kern="1200" dirty="0">
              <a:solidFill>
                <a:schemeClr val="accent5"/>
              </a:solidFill>
            </a:rPr>
            <a:t>insurance is one tool</a:t>
          </a:r>
        </a:p>
      </dsp:txBody>
      <dsp:txXfrm>
        <a:off x="0" y="2771775"/>
        <a:ext cx="5085329" cy="92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A4B94-77BE-44E5-AC37-87383AA50B59}">
      <dsp:nvSpPr>
        <dsp:cNvPr id="0" name=""/>
        <dsp:cNvSpPr/>
      </dsp:nvSpPr>
      <dsp:spPr>
        <a:xfrm>
          <a:off x="663423" y="0"/>
          <a:ext cx="7518799" cy="714267"/>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3E0F7F-531E-4CFC-A945-11B3A315D3A5}">
      <dsp:nvSpPr>
        <dsp:cNvPr id="0" name=""/>
        <dsp:cNvSpPr/>
      </dsp:nvSpPr>
      <dsp:spPr>
        <a:xfrm>
          <a:off x="1790731" y="208503"/>
          <a:ext cx="5169174" cy="28570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Arial" panose="020B0604020202020204" pitchFamily="34" charset="0"/>
              <a:cs typeface="Arial" panose="020B0604020202020204" pitchFamily="34" charset="0"/>
            </a:rPr>
            <a:t>Global technical assistance through IFAD portfolio &amp; key strategic partners</a:t>
          </a:r>
          <a:endParaRPr lang="en-GB" sz="1200" kern="1200" dirty="0">
            <a:latin typeface="Arial" panose="020B0604020202020204" pitchFamily="34" charset="0"/>
            <a:cs typeface="Arial" panose="020B0604020202020204" pitchFamily="34" charset="0"/>
          </a:endParaRPr>
        </a:p>
      </dsp:txBody>
      <dsp:txXfrm>
        <a:off x="1804678" y="222450"/>
        <a:ext cx="5141280" cy="257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19D29-A3BA-4DEA-BC09-AFC8C5D7E8E6}">
      <dsp:nvSpPr>
        <dsp:cNvPr id="0" name=""/>
        <dsp:cNvSpPr/>
      </dsp:nvSpPr>
      <dsp:spPr>
        <a:xfrm>
          <a:off x="734148" y="164013"/>
          <a:ext cx="2034593" cy="203459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GB" sz="1000" b="1" kern="1200" dirty="0"/>
            <a:t>IFAD programmes offer ideal an ideal entry point</a:t>
          </a:r>
          <a:r>
            <a:rPr lang="en-GB" sz="1000" kern="1200" dirty="0"/>
            <a:t> to address supply and demand constraints while enabling scale</a:t>
          </a:r>
        </a:p>
      </dsp:txBody>
      <dsp:txXfrm>
        <a:off x="1005428" y="520067"/>
        <a:ext cx="1492034" cy="915566"/>
      </dsp:txXfrm>
    </dsp:sp>
    <dsp:sp modelId="{5A6780BA-6377-4129-A325-E2B037583BB5}">
      <dsp:nvSpPr>
        <dsp:cNvPr id="0" name=""/>
        <dsp:cNvSpPr/>
      </dsp:nvSpPr>
      <dsp:spPr>
        <a:xfrm>
          <a:off x="1468297" y="1435634"/>
          <a:ext cx="2034593" cy="2034593"/>
        </a:xfrm>
        <a:prstGeom prst="ellipse">
          <a:avLst/>
        </a:prstGeom>
        <a:solidFill>
          <a:schemeClr val="accent2">
            <a:alpha val="50000"/>
            <a:hueOff val="-661686"/>
            <a:satOff val="746"/>
            <a:lumOff val="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GB" sz="1000" kern="1200"/>
            <a:t>Combining insurance solutions with complementary services or products resulted in </a:t>
          </a:r>
          <a:r>
            <a:rPr lang="en-GB" sz="1000" b="1" kern="1200"/>
            <a:t>scalable insurance models </a:t>
          </a:r>
          <a:r>
            <a:rPr lang="en-GB" sz="1000" kern="1200"/>
            <a:t>for the hardest to reach </a:t>
          </a:r>
        </a:p>
      </dsp:txBody>
      <dsp:txXfrm>
        <a:off x="2090544" y="1961237"/>
        <a:ext cx="1220755" cy="1119026"/>
      </dsp:txXfrm>
    </dsp:sp>
    <dsp:sp modelId="{D4AEA07E-92B8-4AA4-9655-F254F3FF47D8}">
      <dsp:nvSpPr>
        <dsp:cNvPr id="0" name=""/>
        <dsp:cNvSpPr/>
      </dsp:nvSpPr>
      <dsp:spPr>
        <a:xfrm>
          <a:off x="0" y="1435634"/>
          <a:ext cx="2034593" cy="2034593"/>
        </a:xfrm>
        <a:prstGeom prst="ellipse">
          <a:avLst/>
        </a:prstGeom>
        <a:solidFill>
          <a:schemeClr val="accent2">
            <a:alpha val="50000"/>
            <a:hueOff val="-1323373"/>
            <a:satOff val="1492"/>
            <a:lumOff val="35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en-GB" sz="1000" b="1" kern="1200"/>
            <a:t>Insurance not always appropriate </a:t>
          </a:r>
          <a:r>
            <a:rPr lang="en-GB" sz="1000" kern="1200"/>
            <a:t>but can be part of holistic approach to rural development and de-risking investments in small-scale agriculture</a:t>
          </a:r>
        </a:p>
      </dsp:txBody>
      <dsp:txXfrm>
        <a:off x="191590" y="1961237"/>
        <a:ext cx="1220755" cy="1119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8ECDC-9BFA-49D4-8203-76ADFD13ED77}">
      <dsp:nvSpPr>
        <dsp:cNvPr id="0" name=""/>
        <dsp:cNvSpPr/>
      </dsp:nvSpPr>
      <dsp:spPr>
        <a:xfrm>
          <a:off x="0" y="0"/>
          <a:ext cx="48122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C09F0-8158-4C93-9495-C2726B889782}">
      <dsp:nvSpPr>
        <dsp:cNvPr id="0" name=""/>
        <dsp:cNvSpPr/>
      </dsp:nvSpPr>
      <dsp:spPr>
        <a:xfrm>
          <a:off x="0" y="0"/>
          <a:ext cx="962444" cy="3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b="1" kern="1200" dirty="0">
              <a:solidFill>
                <a:prstClr val="black">
                  <a:hueOff val="0"/>
                  <a:satOff val="0"/>
                  <a:lumOff val="0"/>
                  <a:alphaOff val="0"/>
                </a:prstClr>
              </a:solidFill>
              <a:latin typeface="Arial" panose="020B0604020202020204"/>
              <a:ea typeface="+mn-ea"/>
              <a:cs typeface="+mn-cs"/>
            </a:rPr>
            <a:t>Key Actions for PDBs</a:t>
          </a:r>
        </a:p>
      </dsp:txBody>
      <dsp:txXfrm>
        <a:off x="0" y="0"/>
        <a:ext cx="962444" cy="3810000"/>
      </dsp:txXfrm>
    </dsp:sp>
    <dsp:sp modelId="{91234BA6-EFCD-45E5-9519-52A14EA15C5D}">
      <dsp:nvSpPr>
        <dsp:cNvPr id="0" name=""/>
        <dsp:cNvSpPr/>
      </dsp:nvSpPr>
      <dsp:spPr>
        <a:xfrm>
          <a:off x="1034628" y="35904"/>
          <a:ext cx="3777595" cy="71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0" kern="1200" dirty="0">
              <a:solidFill>
                <a:prstClr val="black">
                  <a:hueOff val="0"/>
                  <a:satOff val="0"/>
                  <a:lumOff val="0"/>
                  <a:alphaOff val="0"/>
                </a:prstClr>
              </a:solidFill>
              <a:latin typeface="Arial" panose="020B0604020202020204"/>
              <a:ea typeface="+mn-ea"/>
              <a:cs typeface="+mn-cs"/>
            </a:rPr>
            <a:t>Long-term investment and ownership by the PDB</a:t>
          </a:r>
        </a:p>
      </dsp:txBody>
      <dsp:txXfrm>
        <a:off x="1034628" y="35904"/>
        <a:ext cx="3777595" cy="718095"/>
      </dsp:txXfrm>
    </dsp:sp>
    <dsp:sp modelId="{8B183776-B0A0-4773-A9E5-AE73157B7A70}">
      <dsp:nvSpPr>
        <dsp:cNvPr id="0" name=""/>
        <dsp:cNvSpPr/>
      </dsp:nvSpPr>
      <dsp:spPr>
        <a:xfrm>
          <a:off x="962444" y="754000"/>
          <a:ext cx="38497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BEC69B-2501-47C3-8303-55508A2E49CE}">
      <dsp:nvSpPr>
        <dsp:cNvPr id="0" name=""/>
        <dsp:cNvSpPr/>
      </dsp:nvSpPr>
      <dsp:spPr>
        <a:xfrm>
          <a:off x="1034628" y="789905"/>
          <a:ext cx="3777595" cy="71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Appoint institutional champions</a:t>
          </a:r>
        </a:p>
      </dsp:txBody>
      <dsp:txXfrm>
        <a:off x="1034628" y="789905"/>
        <a:ext cx="3777595" cy="718095"/>
      </dsp:txXfrm>
    </dsp:sp>
    <dsp:sp modelId="{D0CCC991-7236-4C14-A02D-880F8B42B53D}">
      <dsp:nvSpPr>
        <dsp:cNvPr id="0" name=""/>
        <dsp:cNvSpPr/>
      </dsp:nvSpPr>
      <dsp:spPr>
        <a:xfrm>
          <a:off x="962444" y="1508000"/>
          <a:ext cx="38497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667EA-3433-4C88-BBFA-594679DAC196}">
      <dsp:nvSpPr>
        <dsp:cNvPr id="0" name=""/>
        <dsp:cNvSpPr/>
      </dsp:nvSpPr>
      <dsp:spPr>
        <a:xfrm>
          <a:off x="1034628" y="1543905"/>
          <a:ext cx="3777595" cy="71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Build strategic partners</a:t>
          </a:r>
        </a:p>
      </dsp:txBody>
      <dsp:txXfrm>
        <a:off x="1034628" y="1543905"/>
        <a:ext cx="3777595" cy="718095"/>
      </dsp:txXfrm>
    </dsp:sp>
    <dsp:sp modelId="{0E575787-F598-4994-8246-1728845FB603}">
      <dsp:nvSpPr>
        <dsp:cNvPr id="0" name=""/>
        <dsp:cNvSpPr/>
      </dsp:nvSpPr>
      <dsp:spPr>
        <a:xfrm>
          <a:off x="962444" y="2262001"/>
          <a:ext cx="38497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1B07D4-F0FA-461D-B576-8C3A55DF84DE}">
      <dsp:nvSpPr>
        <dsp:cNvPr id="0" name=""/>
        <dsp:cNvSpPr/>
      </dsp:nvSpPr>
      <dsp:spPr>
        <a:xfrm>
          <a:off x="1034628" y="2297906"/>
          <a:ext cx="3777595" cy="71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Demand-driven design</a:t>
          </a:r>
        </a:p>
      </dsp:txBody>
      <dsp:txXfrm>
        <a:off x="1034628" y="2297906"/>
        <a:ext cx="3777595" cy="718095"/>
      </dsp:txXfrm>
    </dsp:sp>
    <dsp:sp modelId="{1886300D-301D-4FE0-A755-D8DF1A5395A3}">
      <dsp:nvSpPr>
        <dsp:cNvPr id="0" name=""/>
        <dsp:cNvSpPr/>
      </dsp:nvSpPr>
      <dsp:spPr>
        <a:xfrm>
          <a:off x="962444" y="3016001"/>
          <a:ext cx="38497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6A20E2-4A5E-4266-848C-71FCEB4DC23F}">
      <dsp:nvSpPr>
        <dsp:cNvPr id="0" name=""/>
        <dsp:cNvSpPr/>
      </dsp:nvSpPr>
      <dsp:spPr>
        <a:xfrm>
          <a:off x="1034628" y="3051906"/>
          <a:ext cx="3777595" cy="718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Targeted technical assistance</a:t>
          </a:r>
        </a:p>
      </dsp:txBody>
      <dsp:txXfrm>
        <a:off x="1034628" y="3051906"/>
        <a:ext cx="3777595" cy="718095"/>
      </dsp:txXfrm>
    </dsp:sp>
    <dsp:sp modelId="{30EBBF96-7552-4D0E-952D-A1C567EBC8C6}">
      <dsp:nvSpPr>
        <dsp:cNvPr id="0" name=""/>
        <dsp:cNvSpPr/>
      </dsp:nvSpPr>
      <dsp:spPr>
        <a:xfrm>
          <a:off x="962444" y="3770002"/>
          <a:ext cx="38497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A922-9640-49DC-A622-62EA93F1F001}">
      <dsp:nvSpPr>
        <dsp:cNvPr id="0" name=""/>
        <dsp:cNvSpPr/>
      </dsp:nvSpPr>
      <dsp:spPr>
        <a:xfrm rot="16200000">
          <a:off x="193594" y="-193594"/>
          <a:ext cx="3695323" cy="408251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t"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600" b="1" kern="1200" dirty="0">
              <a:solidFill>
                <a:prstClr val="black">
                  <a:hueOff val="0"/>
                  <a:satOff val="0"/>
                  <a:lumOff val="0"/>
                  <a:alphaOff val="0"/>
                </a:prstClr>
              </a:solidFill>
              <a:latin typeface="Arial" panose="020B0604020202020204"/>
              <a:ea typeface="+mn-ea"/>
              <a:cs typeface="+mn-cs"/>
            </a:rPr>
            <a:t>Key Benefits</a:t>
          </a:r>
        </a:p>
        <a:p>
          <a:pPr marL="228600" lvl="1" indent="-228600" algn="l" defTabSz="889000">
            <a:lnSpc>
              <a:spcPct val="90000"/>
            </a:lnSpc>
            <a:spcBef>
              <a:spcPct val="0"/>
            </a:spcBef>
            <a:spcAft>
              <a:spcPct val="15000"/>
            </a:spcAft>
            <a:buFont typeface="Arial" panose="020B0604020202020204" pitchFamily="34" charset="0"/>
            <a:buChar char="•"/>
          </a:pPr>
          <a:r>
            <a:rPr lang="en-US" sz="2000" b="1" kern="1200" dirty="0">
              <a:solidFill>
                <a:schemeClr val="bg1"/>
              </a:solidFill>
              <a:latin typeface="Arial" panose="020B0604020202020204"/>
              <a:ea typeface="+mn-ea"/>
              <a:cs typeface="+mn-cs"/>
            </a:rPr>
            <a:t>De-risk </a:t>
          </a:r>
          <a:r>
            <a:rPr lang="en-US" sz="2000" b="0" kern="1200" dirty="0">
              <a:solidFill>
                <a:schemeClr val="bg1"/>
              </a:solidFill>
              <a:latin typeface="Arial" panose="020B0604020202020204"/>
              <a:ea typeface="+mn-ea"/>
              <a:cs typeface="+mn-cs"/>
            </a:rPr>
            <a:t>lending portfolio</a:t>
          </a:r>
        </a:p>
        <a:p>
          <a:pPr marL="228600" lvl="1" indent="-228600" algn="l" defTabSz="889000">
            <a:lnSpc>
              <a:spcPct val="90000"/>
            </a:lnSpc>
            <a:spcBef>
              <a:spcPct val="0"/>
            </a:spcBef>
            <a:spcAft>
              <a:spcPct val="15000"/>
            </a:spcAft>
            <a:buChar char="•"/>
          </a:pPr>
          <a:r>
            <a:rPr lang="en-US" sz="2000" b="1" kern="1200" dirty="0"/>
            <a:t>Stabilize</a:t>
          </a:r>
          <a:r>
            <a:rPr lang="en-US" sz="2000" b="0" kern="1200" dirty="0"/>
            <a:t> cash flow for borrowers</a:t>
          </a:r>
        </a:p>
        <a:p>
          <a:pPr marL="228600" lvl="1" indent="-228600" algn="l" defTabSz="889000">
            <a:lnSpc>
              <a:spcPct val="90000"/>
            </a:lnSpc>
            <a:spcBef>
              <a:spcPct val="0"/>
            </a:spcBef>
            <a:spcAft>
              <a:spcPct val="15000"/>
            </a:spcAft>
            <a:buChar char="•"/>
          </a:pPr>
          <a:r>
            <a:rPr lang="en-US" sz="2000" b="1" kern="1200" dirty="0"/>
            <a:t>Improve </a:t>
          </a:r>
          <a:r>
            <a:rPr lang="en-US" sz="2000" b="0" kern="1200" dirty="0"/>
            <a:t>repayment</a:t>
          </a:r>
        </a:p>
        <a:p>
          <a:pPr marL="228600" lvl="1" indent="-228600" algn="l" defTabSz="889000">
            <a:lnSpc>
              <a:spcPct val="90000"/>
            </a:lnSpc>
            <a:spcBef>
              <a:spcPct val="0"/>
            </a:spcBef>
            <a:spcAft>
              <a:spcPct val="15000"/>
            </a:spcAft>
            <a:buChar char="•"/>
          </a:pPr>
          <a:r>
            <a:rPr lang="en-US" sz="2000" b="1" kern="1200" dirty="0"/>
            <a:t>Reach</a:t>
          </a:r>
          <a:r>
            <a:rPr lang="en-US" sz="2000" b="0" kern="1200" dirty="0"/>
            <a:t> </a:t>
          </a:r>
          <a:r>
            <a:rPr lang="en-US" sz="2000" b="1" kern="1200" dirty="0"/>
            <a:t>more</a:t>
          </a:r>
          <a:r>
            <a:rPr lang="en-US" sz="2000" b="0" kern="1200" dirty="0"/>
            <a:t> climate-exposed, rural clients</a:t>
          </a:r>
        </a:p>
      </dsp:txBody>
      <dsp:txXfrm rot="5400000">
        <a:off x="0" y="739065"/>
        <a:ext cx="4082512" cy="22171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ABA5C47A-D4E9-4D39-8F6C-D600F5F652A0}" type="datetimeFigureOut">
              <a:rPr lang="en-GB" smtClean="0"/>
              <a:t>14/07/2025</a:t>
            </a:fld>
            <a:endParaRPr lang="en-GB"/>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293D8E28-CDA5-4BB6-9EC4-B3C81B6E927F}" type="slidenum">
              <a:rPr lang="en-GB" smtClean="0"/>
              <a:t>‹#›</a:t>
            </a:fld>
            <a:endParaRPr lang="en-GB"/>
          </a:p>
        </p:txBody>
      </p:sp>
    </p:spTree>
    <p:extLst>
      <p:ext uri="{BB962C8B-B14F-4D97-AF65-F5344CB8AC3E}">
        <p14:creationId xmlns:p14="http://schemas.microsoft.com/office/powerpoint/2010/main" val="302936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B2459654-2AE6-4043-AD5D-C40FEE5CC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CC4B4B-FE0B-144C-B49E-7229A94155AE}"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it-IT"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6" name="Rectangle 2">
            <a:extLst>
              <a:ext uri="{FF2B5EF4-FFF2-40B4-BE49-F238E27FC236}">
                <a16:creationId xmlns:a16="http://schemas.microsoft.com/office/drawing/2014/main" id="{D0252ACD-BF10-744A-B743-E06A44818CA5}"/>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E6958E2D-3A54-6745-B336-ABFF2AD5DC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636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Message:</a:t>
            </a:r>
            <a:r>
              <a:rPr lang="en-US" dirty="0"/>
              <a:t> Climate shocks are intensifying—putting smallholders at greater risk and limiting access to finance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climate risks grow, small-scale producers are on the front lines. When their crops fail, it's not just a bad season—it's a major shock to their income and food security. Without protection, they pull back on investment. And when risk isn’t managed, neither farmers nor lenders can plan with confidence. That’s why risk management must be integrated into how we think about resilience and rural finance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80AF29-DA05-5F42-8749-2EC93CF420E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it-IT"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322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SzPts val="1000"/>
              <a:buFont typeface="Symbol" panose="05050102010706020507" pitchFamily="18" charset="2"/>
              <a:buChar char=""/>
              <a:tabLst>
                <a:tab pos="457200" algn="l"/>
              </a:tabLst>
            </a:pPr>
            <a:r>
              <a:rPr lang="en-US" dirty="0"/>
              <a:t>This is what the first phase of INSURED achieved — and why it worked. It combined tailored technical support, delivery through IFAD platforms, and country-led partnerships.</a:t>
            </a:r>
            <a:endParaRPr lang="en-US" sz="12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rPr>
              <a:t>TA programme by IFAD, funded by Sida, implemented via PARM</a:t>
            </a:r>
          </a:p>
          <a:p>
            <a:pPr marL="342900" marR="0" lvl="0" indent="-342900">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rPr>
              <a:t>Worked across 18+ countries with smallholders, PDBs, cooperatives</a:t>
            </a:r>
          </a:p>
          <a:p>
            <a:pPr marL="342900" marR="0" lvl="0" indent="-342900">
              <a:buSzPts val="1000"/>
              <a:buFont typeface="Symbol" panose="05050102010706020507" pitchFamily="18" charset="2"/>
              <a:buChar char=""/>
              <a:tabLst>
                <a:tab pos="457200" algn="l"/>
              </a:tabLst>
            </a:pPr>
            <a:r>
              <a:rPr lang="en-US" sz="1200" dirty="0">
                <a:effectLst/>
                <a:latin typeface="Times New Roman" panose="02020603050405020304" pitchFamily="18" charset="0"/>
                <a:ea typeface="Times New Roman" panose="02020603050405020304" pitchFamily="18" charset="0"/>
              </a:rPr>
              <a:t>Technical assistance for product design, strategy, capacity-building</a:t>
            </a:r>
            <a:endParaRPr lang="en-GB" dirty="0"/>
          </a:p>
        </p:txBody>
      </p:sp>
      <p:sp>
        <p:nvSpPr>
          <p:cNvPr id="4" name="Slide Number Placeholder 3"/>
          <p:cNvSpPr>
            <a:spLocks noGrp="1"/>
          </p:cNvSpPr>
          <p:nvPr>
            <p:ph type="sldNum" sz="quarter" idx="5"/>
          </p:nvPr>
        </p:nvSpPr>
        <p:spPr/>
        <p:txBody>
          <a:bodyPr/>
          <a:lstStyle/>
          <a:p>
            <a:fld id="{7DAE7E21-D48F-4F11-A36D-5DBC4A870FF6}" type="slidenum">
              <a:rPr lang="en-GB" smtClean="0"/>
              <a:t>3</a:t>
            </a:fld>
            <a:endParaRPr lang="en-GB"/>
          </a:p>
        </p:txBody>
      </p:sp>
    </p:spTree>
    <p:extLst>
      <p:ext uri="{BB962C8B-B14F-4D97-AF65-F5344CB8AC3E}">
        <p14:creationId xmlns:p14="http://schemas.microsoft.com/office/powerpoint/2010/main" val="116568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15000"/>
              </a:lnSpc>
              <a:spcAft>
                <a:spcPts val="800"/>
              </a:spcAft>
              <a:buFont typeface="Arial" panose="020B0604020202020204" pitchFamily="34" charset="0"/>
              <a:buChar char="•"/>
            </a:pPr>
            <a:endParaRPr lang="en-US" sz="12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121F42-0E67-C448-962F-156BEF9790EA}"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8886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80AF29-DA05-5F42-8749-2EC93CF420E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it-IT"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27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Implementation</a:t>
            </a:r>
            <a:r>
              <a:rPr lang="en-GB" baseline="0" dirty="0"/>
              <a:t> challenges to be mentioned while presenting</a:t>
            </a:r>
          </a:p>
          <a:p>
            <a:endParaRPr lang="en-GB"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80AF29-DA05-5F42-8749-2EC93CF420E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it-IT"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554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effectLst/>
                <a:latin typeface="Times New Roman" panose="02020603050405020304" pitchFamily="18" charset="0"/>
                <a:ea typeface="Times New Roman" panose="02020603050405020304" pitchFamily="18" charset="0"/>
              </a:rPr>
              <a:t>Across countries and contexts, one lesson from INSURED is clear: insurance only works when it is understood, trusted, and rooted in local realities. In places like Kenya, we’ve seen that community engagement, bundling with services like extension support, and transparency in both data and design are not optional — they’re essential.</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Inclusive insurance must be participatory to be sustainable. When it’s co-created with farmers, delivered through trusted actors, and embedded in rural finance ecosystems, it can unlock resilience at scale — and PDBs have a key role to play in making that happen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80AF29-DA05-5F42-8749-2EC93CF420E4}" type="slidenum">
              <a:rPr kumimoji="0" lang="en-US" altLang="it-IT"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it-IT"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104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B80AF29-DA05-5F42-8749-2EC93CF420E4}" type="slidenum">
              <a:rPr lang="en-US" altLang="it-IT" smtClean="0"/>
              <a:pPr>
                <a:defRPr/>
              </a:pPr>
              <a:t>8</a:t>
            </a:fld>
            <a:endParaRPr lang="en-US" altLang="it-IT" dirty="0"/>
          </a:p>
        </p:txBody>
      </p:sp>
    </p:spTree>
    <p:extLst>
      <p:ext uri="{BB962C8B-B14F-4D97-AF65-F5344CB8AC3E}">
        <p14:creationId xmlns:p14="http://schemas.microsoft.com/office/powerpoint/2010/main" val="172160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2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Titolo 1"/>
          <p:cNvSpPr>
            <a:spLocks noGrp="1"/>
          </p:cNvSpPr>
          <p:nvPr>
            <p:ph type="title"/>
          </p:nvPr>
        </p:nvSpPr>
        <p:spPr>
          <a:xfrm>
            <a:off x="466725" y="323058"/>
            <a:ext cx="7772400" cy="629426"/>
          </a:xfrm>
          <a:prstGeom prst="rect">
            <a:avLst/>
          </a:prstGeom>
        </p:spPr>
        <p:txBody>
          <a:bodyPr/>
          <a:lstStyle/>
          <a:p>
            <a:r>
              <a:rPr lang="de-DE" dirty="0" err="1"/>
              <a:t>Fare</a:t>
            </a:r>
            <a:r>
              <a:rPr lang="de-DE" dirty="0"/>
              <a:t> </a:t>
            </a:r>
            <a:r>
              <a:rPr lang="de-DE" dirty="0" err="1"/>
              <a:t>clic</a:t>
            </a:r>
            <a:r>
              <a:rPr lang="de-DE" dirty="0"/>
              <a:t> per </a:t>
            </a:r>
            <a:r>
              <a:rPr lang="de-DE" dirty="0" err="1"/>
              <a:t>modificare</a:t>
            </a:r>
            <a:r>
              <a:rPr lang="de-DE" dirty="0"/>
              <a:t> </a:t>
            </a:r>
            <a:r>
              <a:rPr lang="de-DE" dirty="0" err="1"/>
              <a:t>stile</a:t>
            </a:r>
            <a:endParaRPr lang="it-IT" dirty="0"/>
          </a:p>
        </p:txBody>
      </p:sp>
      <p:sp>
        <p:nvSpPr>
          <p:cNvPr id="8" name="Segnaposto testo 4"/>
          <p:cNvSpPr>
            <a:spLocks noGrp="1"/>
          </p:cNvSpPr>
          <p:nvPr>
            <p:ph type="body" sz="quarter" idx="10"/>
          </p:nvPr>
        </p:nvSpPr>
        <p:spPr>
          <a:xfrm>
            <a:off x="467544" y="1223108"/>
            <a:ext cx="6840760" cy="2811779"/>
          </a:xfrm>
        </p:spPr>
        <p:txBody>
          <a:bodyPr/>
          <a:lstStyle>
            <a:lvl1pPr marL="198000" indent="-198000" defTabSz="881063" eaLnBrk="1" hangingPunct="1">
              <a:lnSpc>
                <a:spcPct val="95000"/>
              </a:lnSpc>
              <a:spcBef>
                <a:spcPct val="30000"/>
              </a:spcBef>
              <a:buSzPct val="90000"/>
              <a:defRPr sz="2000"/>
            </a:lvl1pPr>
          </a:lstStyle>
          <a:p>
            <a:pPr lvl="0"/>
            <a:r>
              <a:rPr lang="de-DE" dirty="0" err="1"/>
              <a:t>Fare</a:t>
            </a:r>
            <a:r>
              <a:rPr lang="de-DE" dirty="0"/>
              <a:t> </a:t>
            </a:r>
            <a:r>
              <a:rPr lang="de-DE" dirty="0" err="1"/>
              <a:t>clic</a:t>
            </a:r>
            <a:r>
              <a:rPr lang="de-DE" dirty="0"/>
              <a:t> per </a:t>
            </a:r>
            <a:r>
              <a:rPr lang="de-DE" dirty="0" err="1"/>
              <a:t>modificare</a:t>
            </a:r>
            <a:r>
              <a:rPr lang="de-DE" dirty="0"/>
              <a:t> </a:t>
            </a:r>
            <a:r>
              <a:rPr lang="de-DE" dirty="0" err="1"/>
              <a:t>gli</a:t>
            </a:r>
            <a:r>
              <a:rPr lang="de-DE" dirty="0"/>
              <a:t> </a:t>
            </a:r>
            <a:r>
              <a:rPr lang="de-DE" dirty="0" err="1"/>
              <a:t>stili</a:t>
            </a:r>
            <a:r>
              <a:rPr lang="de-DE" dirty="0"/>
              <a:t> del </a:t>
            </a:r>
            <a:r>
              <a:rPr lang="de-DE" dirty="0" err="1"/>
              <a:t>testo</a:t>
            </a:r>
            <a:r>
              <a:rPr lang="de-DE" dirty="0"/>
              <a:t> </a:t>
            </a:r>
            <a:r>
              <a:rPr lang="de-DE" dirty="0" err="1"/>
              <a:t>dello</a:t>
            </a:r>
            <a:r>
              <a:rPr lang="de-DE" dirty="0"/>
              <a:t> </a:t>
            </a:r>
            <a:r>
              <a:rPr lang="de-DE" dirty="0" err="1"/>
              <a:t>schema</a:t>
            </a:r>
            <a:endParaRPr lang="de-DE" dirty="0"/>
          </a:p>
        </p:txBody>
      </p:sp>
    </p:spTree>
    <p:extLst>
      <p:ext uri="{BB962C8B-B14F-4D97-AF65-F5344CB8AC3E}">
        <p14:creationId xmlns:p14="http://schemas.microsoft.com/office/powerpoint/2010/main" val="79313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274182"/>
            <a:ext cx="7886700" cy="995399"/>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315681" y="4773149"/>
            <a:ext cx="2057400" cy="274182"/>
          </a:xfrm>
          <a:prstGeom prst="rect">
            <a:avLst/>
          </a:prstGeom>
        </p:spPr>
        <p:txBody>
          <a:bodyPr/>
          <a:lstStyle/>
          <a:p>
            <a:fld id="{03D563D0-7C73-5C4D-822F-3ABE6CF27A0E}" type="datetimeFigureOut">
              <a:rPr lang="it-IT" smtClean="0"/>
              <a:t>14/07/2025</a:t>
            </a:fld>
            <a:endParaRPr lang="it-IT"/>
          </a:p>
        </p:txBody>
      </p:sp>
      <p:sp>
        <p:nvSpPr>
          <p:cNvPr id="4" name="Segnaposto piè di pagina 3"/>
          <p:cNvSpPr>
            <a:spLocks noGrp="1"/>
          </p:cNvSpPr>
          <p:nvPr>
            <p:ph type="ftr" sz="quarter" idx="11"/>
          </p:nvPr>
        </p:nvSpPr>
        <p:spPr>
          <a:xfrm>
            <a:off x="3028950" y="4773149"/>
            <a:ext cx="3086100" cy="274182"/>
          </a:xfrm>
          <a:prstGeom prst="rect">
            <a:avLst/>
          </a:prstGeom>
        </p:spPr>
        <p:txBody>
          <a:bodyPr/>
          <a:lstStyle/>
          <a:p>
            <a:endParaRPr lang="it-IT"/>
          </a:p>
        </p:txBody>
      </p:sp>
      <p:sp>
        <p:nvSpPr>
          <p:cNvPr id="5" name="Segnaposto numero diapositiva 4"/>
          <p:cNvSpPr>
            <a:spLocks noGrp="1"/>
          </p:cNvSpPr>
          <p:nvPr>
            <p:ph type="sldNum" sz="quarter" idx="12"/>
          </p:nvPr>
        </p:nvSpPr>
        <p:spPr>
          <a:xfrm>
            <a:off x="4037888" y="3668976"/>
            <a:ext cx="367982" cy="274182"/>
          </a:xfrm>
          <a:prstGeom prst="rect">
            <a:avLst/>
          </a:prstGeom>
        </p:spPr>
        <p:txBody>
          <a:bodyPr/>
          <a:lstStyle/>
          <a:p>
            <a:fld id="{06D5ABAE-F283-0840-A4D4-AA3879259BC1}" type="slidenum">
              <a:rPr lang="it-IT" smtClean="0"/>
              <a:t>‹#›</a:t>
            </a:fld>
            <a:endParaRPr lang="it-IT"/>
          </a:p>
        </p:txBody>
      </p:sp>
    </p:spTree>
    <p:extLst>
      <p:ext uri="{BB962C8B-B14F-4D97-AF65-F5344CB8AC3E}">
        <p14:creationId xmlns:p14="http://schemas.microsoft.com/office/powerpoint/2010/main" val="276658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98" b="1" i="0">
                <a:solidFill>
                  <a:schemeClr val="bg1"/>
                </a:solidFill>
                <a:latin typeface="Heuristica"/>
                <a:cs typeface="Heuristic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185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018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0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12700" y="1433046"/>
            <a:ext cx="2703195" cy="3056890"/>
          </a:xfrm>
          <a:prstGeom prst="rect">
            <a:avLst/>
          </a:prstGeom>
        </p:spPr>
        <p:txBody>
          <a:bodyPr wrap="square" lIns="0" tIns="0" rIns="0" bIns="0">
            <a:spAutoFit/>
          </a:bodyPr>
          <a:lstStyle>
            <a:lvl1pPr>
              <a:defRPr sz="15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3113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4402"/>
          </a:xfrm>
          <a:prstGeom prst="rect">
            <a:avLst/>
          </a:prstGeom>
        </p:spPr>
      </p:pic>
      <p:sp>
        <p:nvSpPr>
          <p:cNvPr id="17" name="bg object 17"/>
          <p:cNvSpPr/>
          <p:nvPr/>
        </p:nvSpPr>
        <p:spPr>
          <a:xfrm>
            <a:off x="8066124" y="406901"/>
            <a:ext cx="574040" cy="122555"/>
          </a:xfrm>
          <a:custGeom>
            <a:avLst/>
            <a:gdLst/>
            <a:ahLst/>
            <a:cxnLst/>
            <a:rect l="l" t="t" r="r" b="b"/>
            <a:pathLst>
              <a:path w="574040" h="122554">
                <a:moveTo>
                  <a:pt x="540829" y="0"/>
                </a:moveTo>
                <a:lnTo>
                  <a:pt x="0" y="0"/>
                </a:lnTo>
                <a:lnTo>
                  <a:pt x="0" y="12992"/>
                </a:lnTo>
                <a:lnTo>
                  <a:pt x="540829" y="12992"/>
                </a:lnTo>
                <a:lnTo>
                  <a:pt x="540829" y="0"/>
                </a:lnTo>
                <a:close/>
              </a:path>
              <a:path w="574040" h="122554">
                <a:moveTo>
                  <a:pt x="19761" y="30226"/>
                </a:moveTo>
                <a:lnTo>
                  <a:pt x="0" y="30226"/>
                </a:lnTo>
                <a:lnTo>
                  <a:pt x="0" y="120065"/>
                </a:lnTo>
                <a:lnTo>
                  <a:pt x="19761" y="120065"/>
                </a:lnTo>
                <a:lnTo>
                  <a:pt x="19761" y="30226"/>
                </a:lnTo>
                <a:close/>
              </a:path>
              <a:path w="574040" h="122554">
                <a:moveTo>
                  <a:pt x="59626" y="30226"/>
                </a:moveTo>
                <a:lnTo>
                  <a:pt x="39992" y="30226"/>
                </a:lnTo>
                <a:lnTo>
                  <a:pt x="39992" y="120065"/>
                </a:lnTo>
                <a:lnTo>
                  <a:pt x="58496" y="120065"/>
                </a:lnTo>
                <a:lnTo>
                  <a:pt x="58496" y="59918"/>
                </a:lnTo>
                <a:lnTo>
                  <a:pt x="78099" y="59918"/>
                </a:lnTo>
                <a:lnTo>
                  <a:pt x="59626" y="30226"/>
                </a:lnTo>
                <a:close/>
              </a:path>
              <a:path w="574040" h="122554">
                <a:moveTo>
                  <a:pt x="78099" y="59918"/>
                </a:moveTo>
                <a:lnTo>
                  <a:pt x="58737" y="59918"/>
                </a:lnTo>
                <a:lnTo>
                  <a:pt x="96113" y="120065"/>
                </a:lnTo>
                <a:lnTo>
                  <a:pt x="115862" y="120065"/>
                </a:lnTo>
                <a:lnTo>
                  <a:pt x="115862" y="90487"/>
                </a:lnTo>
                <a:lnTo>
                  <a:pt x="97116" y="90487"/>
                </a:lnTo>
                <a:lnTo>
                  <a:pt x="78099" y="59918"/>
                </a:lnTo>
                <a:close/>
              </a:path>
              <a:path w="574040" h="122554">
                <a:moveTo>
                  <a:pt x="115862" y="30226"/>
                </a:moveTo>
                <a:lnTo>
                  <a:pt x="97370" y="30226"/>
                </a:lnTo>
                <a:lnTo>
                  <a:pt x="97370" y="90487"/>
                </a:lnTo>
                <a:lnTo>
                  <a:pt x="115862" y="90487"/>
                </a:lnTo>
                <a:lnTo>
                  <a:pt x="115862" y="30226"/>
                </a:lnTo>
                <a:close/>
              </a:path>
              <a:path w="574040" h="122554">
                <a:moveTo>
                  <a:pt x="147955" y="90246"/>
                </a:moveTo>
                <a:lnTo>
                  <a:pt x="128828" y="90246"/>
                </a:lnTo>
                <a:lnTo>
                  <a:pt x="131908" y="104577"/>
                </a:lnTo>
                <a:lnTo>
                  <a:pt x="140411" y="114523"/>
                </a:lnTo>
                <a:lnTo>
                  <a:pt x="152685" y="120319"/>
                </a:lnTo>
                <a:lnTo>
                  <a:pt x="167081" y="122199"/>
                </a:lnTo>
                <a:lnTo>
                  <a:pt x="183218" y="120014"/>
                </a:lnTo>
                <a:lnTo>
                  <a:pt x="194922" y="113972"/>
                </a:lnTo>
                <a:lnTo>
                  <a:pt x="200485" y="106845"/>
                </a:lnTo>
                <a:lnTo>
                  <a:pt x="167843" y="106845"/>
                </a:lnTo>
                <a:lnTo>
                  <a:pt x="160272" y="105932"/>
                </a:lnTo>
                <a:lnTo>
                  <a:pt x="153931" y="103027"/>
                </a:lnTo>
                <a:lnTo>
                  <a:pt x="149574" y="97881"/>
                </a:lnTo>
                <a:lnTo>
                  <a:pt x="147955" y="90246"/>
                </a:lnTo>
                <a:close/>
              </a:path>
              <a:path w="574040" h="122554">
                <a:moveTo>
                  <a:pt x="165442" y="28079"/>
                </a:moveTo>
                <a:lnTo>
                  <a:pt x="153346" y="29743"/>
                </a:lnTo>
                <a:lnTo>
                  <a:pt x="142560" y="34782"/>
                </a:lnTo>
                <a:lnTo>
                  <a:pt x="134817" y="43263"/>
                </a:lnTo>
                <a:lnTo>
                  <a:pt x="131851" y="55257"/>
                </a:lnTo>
                <a:lnTo>
                  <a:pt x="134163" y="65868"/>
                </a:lnTo>
                <a:lnTo>
                  <a:pt x="140249" y="73034"/>
                </a:lnTo>
                <a:lnTo>
                  <a:pt x="148835" y="77699"/>
                </a:lnTo>
                <a:lnTo>
                  <a:pt x="158648" y="80810"/>
                </a:lnTo>
                <a:lnTo>
                  <a:pt x="168395" y="83251"/>
                </a:lnTo>
                <a:lnTo>
                  <a:pt x="176947" y="85918"/>
                </a:lnTo>
                <a:lnTo>
                  <a:pt x="183021" y="89743"/>
                </a:lnTo>
                <a:lnTo>
                  <a:pt x="185331" y="95656"/>
                </a:lnTo>
                <a:lnTo>
                  <a:pt x="185322" y="104840"/>
                </a:lnTo>
                <a:lnTo>
                  <a:pt x="174764" y="106845"/>
                </a:lnTo>
                <a:lnTo>
                  <a:pt x="200485" y="106845"/>
                </a:lnTo>
                <a:lnTo>
                  <a:pt x="202049" y="104840"/>
                </a:lnTo>
                <a:lnTo>
                  <a:pt x="204457" y="93383"/>
                </a:lnTo>
                <a:lnTo>
                  <a:pt x="201209" y="80924"/>
                </a:lnTo>
                <a:lnTo>
                  <a:pt x="193573" y="73267"/>
                </a:lnTo>
                <a:lnTo>
                  <a:pt x="184708" y="69128"/>
                </a:lnTo>
                <a:lnTo>
                  <a:pt x="177774" y="67221"/>
                </a:lnTo>
                <a:lnTo>
                  <a:pt x="164088" y="63626"/>
                </a:lnTo>
                <a:lnTo>
                  <a:pt x="155932" y="60845"/>
                </a:lnTo>
                <a:lnTo>
                  <a:pt x="151998" y="57855"/>
                </a:lnTo>
                <a:lnTo>
                  <a:pt x="150977" y="53632"/>
                </a:lnTo>
                <a:lnTo>
                  <a:pt x="150977" y="46075"/>
                </a:lnTo>
                <a:lnTo>
                  <a:pt x="158280" y="43434"/>
                </a:lnTo>
                <a:lnTo>
                  <a:pt x="198176" y="43434"/>
                </a:lnTo>
                <a:lnTo>
                  <a:pt x="190473" y="34764"/>
                </a:lnTo>
                <a:lnTo>
                  <a:pt x="178980" y="29682"/>
                </a:lnTo>
                <a:lnTo>
                  <a:pt x="165442" y="28079"/>
                </a:lnTo>
                <a:close/>
              </a:path>
              <a:path w="574040" h="122554">
                <a:moveTo>
                  <a:pt x="198176" y="43434"/>
                </a:moveTo>
                <a:lnTo>
                  <a:pt x="174002" y="43434"/>
                </a:lnTo>
                <a:lnTo>
                  <a:pt x="181686" y="46202"/>
                </a:lnTo>
                <a:lnTo>
                  <a:pt x="182308" y="57023"/>
                </a:lnTo>
                <a:lnTo>
                  <a:pt x="201434" y="57023"/>
                </a:lnTo>
                <a:lnTo>
                  <a:pt x="198448" y="43740"/>
                </a:lnTo>
                <a:lnTo>
                  <a:pt x="198176" y="43434"/>
                </a:lnTo>
                <a:close/>
              </a:path>
              <a:path w="574040" h="122554">
                <a:moveTo>
                  <a:pt x="238556" y="30226"/>
                </a:moveTo>
                <a:lnTo>
                  <a:pt x="218808" y="30226"/>
                </a:lnTo>
                <a:lnTo>
                  <a:pt x="218808" y="86093"/>
                </a:lnTo>
                <a:lnTo>
                  <a:pt x="221386" y="102032"/>
                </a:lnTo>
                <a:lnTo>
                  <a:pt x="228871" y="113299"/>
                </a:lnTo>
                <a:lnTo>
                  <a:pt x="240887" y="119990"/>
                </a:lnTo>
                <a:lnTo>
                  <a:pt x="257060" y="122199"/>
                </a:lnTo>
                <a:lnTo>
                  <a:pt x="273192" y="119972"/>
                </a:lnTo>
                <a:lnTo>
                  <a:pt x="285254" y="113252"/>
                </a:lnTo>
                <a:lnTo>
                  <a:pt x="290392" y="105587"/>
                </a:lnTo>
                <a:lnTo>
                  <a:pt x="257060" y="105587"/>
                </a:lnTo>
                <a:lnTo>
                  <a:pt x="247423" y="103920"/>
                </a:lnTo>
                <a:lnTo>
                  <a:pt x="241812" y="99517"/>
                </a:lnTo>
                <a:lnTo>
                  <a:pt x="239199" y="93275"/>
                </a:lnTo>
                <a:lnTo>
                  <a:pt x="238556" y="86093"/>
                </a:lnTo>
                <a:lnTo>
                  <a:pt x="238556" y="30226"/>
                </a:lnTo>
                <a:close/>
              </a:path>
              <a:path w="574040" h="122554">
                <a:moveTo>
                  <a:pt x="295427" y="30226"/>
                </a:moveTo>
                <a:lnTo>
                  <a:pt x="275678" y="30226"/>
                </a:lnTo>
                <a:lnTo>
                  <a:pt x="275678" y="86093"/>
                </a:lnTo>
                <a:lnTo>
                  <a:pt x="274750" y="94765"/>
                </a:lnTo>
                <a:lnTo>
                  <a:pt x="271651" y="100841"/>
                </a:lnTo>
                <a:lnTo>
                  <a:pt x="265911" y="104417"/>
                </a:lnTo>
                <a:lnTo>
                  <a:pt x="257060" y="105587"/>
                </a:lnTo>
                <a:lnTo>
                  <a:pt x="290392" y="105587"/>
                </a:lnTo>
                <a:lnTo>
                  <a:pt x="292811" y="101979"/>
                </a:lnTo>
                <a:lnTo>
                  <a:pt x="295427" y="86093"/>
                </a:lnTo>
                <a:lnTo>
                  <a:pt x="295427" y="30226"/>
                </a:lnTo>
                <a:close/>
              </a:path>
              <a:path w="574040" h="122554">
                <a:moveTo>
                  <a:pt x="363880" y="30226"/>
                </a:moveTo>
                <a:lnTo>
                  <a:pt x="315442" y="30226"/>
                </a:lnTo>
                <a:lnTo>
                  <a:pt x="315442" y="120065"/>
                </a:lnTo>
                <a:lnTo>
                  <a:pt x="335203" y="120065"/>
                </a:lnTo>
                <a:lnTo>
                  <a:pt x="335203" y="84950"/>
                </a:lnTo>
                <a:lnTo>
                  <a:pt x="387012" y="84950"/>
                </a:lnTo>
                <a:lnTo>
                  <a:pt x="385648" y="80302"/>
                </a:lnTo>
                <a:lnTo>
                  <a:pt x="375970" y="77787"/>
                </a:lnTo>
                <a:lnTo>
                  <a:pt x="375970" y="77533"/>
                </a:lnTo>
                <a:lnTo>
                  <a:pt x="382381" y="73802"/>
                </a:lnTo>
                <a:lnTo>
                  <a:pt x="384938" y="70866"/>
                </a:lnTo>
                <a:lnTo>
                  <a:pt x="335203" y="70866"/>
                </a:lnTo>
                <a:lnTo>
                  <a:pt x="335203" y="45567"/>
                </a:lnTo>
                <a:lnTo>
                  <a:pt x="388370" y="45567"/>
                </a:lnTo>
                <a:lnTo>
                  <a:pt x="388338" y="45404"/>
                </a:lnTo>
                <a:lnTo>
                  <a:pt x="383074" y="37520"/>
                </a:lnTo>
                <a:lnTo>
                  <a:pt x="374789" y="32186"/>
                </a:lnTo>
                <a:lnTo>
                  <a:pt x="363880" y="30226"/>
                </a:lnTo>
                <a:close/>
              </a:path>
              <a:path w="574040" h="122554">
                <a:moveTo>
                  <a:pt x="387012" y="84950"/>
                </a:moveTo>
                <a:lnTo>
                  <a:pt x="364896" y="84950"/>
                </a:lnTo>
                <a:lnTo>
                  <a:pt x="368541" y="89115"/>
                </a:lnTo>
                <a:lnTo>
                  <a:pt x="369925" y="98552"/>
                </a:lnTo>
                <a:lnTo>
                  <a:pt x="370928" y="105714"/>
                </a:lnTo>
                <a:lnTo>
                  <a:pt x="370674" y="114401"/>
                </a:lnTo>
                <a:lnTo>
                  <a:pt x="373075" y="120065"/>
                </a:lnTo>
                <a:lnTo>
                  <a:pt x="392823" y="120065"/>
                </a:lnTo>
                <a:lnTo>
                  <a:pt x="389305" y="115023"/>
                </a:lnTo>
                <a:lnTo>
                  <a:pt x="389432" y="104457"/>
                </a:lnTo>
                <a:lnTo>
                  <a:pt x="388416" y="89738"/>
                </a:lnTo>
                <a:lnTo>
                  <a:pt x="387012" y="84950"/>
                </a:lnTo>
                <a:close/>
              </a:path>
              <a:path w="574040" h="122554">
                <a:moveTo>
                  <a:pt x="388370" y="45567"/>
                </a:moveTo>
                <a:lnTo>
                  <a:pt x="365645" y="45567"/>
                </a:lnTo>
                <a:lnTo>
                  <a:pt x="370433" y="49352"/>
                </a:lnTo>
                <a:lnTo>
                  <a:pt x="370433" y="67094"/>
                </a:lnTo>
                <a:lnTo>
                  <a:pt x="365645" y="70866"/>
                </a:lnTo>
                <a:lnTo>
                  <a:pt x="384938" y="70866"/>
                </a:lnTo>
                <a:lnTo>
                  <a:pt x="386800" y="68727"/>
                </a:lnTo>
                <a:lnTo>
                  <a:pt x="389358" y="62426"/>
                </a:lnTo>
                <a:lnTo>
                  <a:pt x="390182" y="55016"/>
                </a:lnTo>
                <a:lnTo>
                  <a:pt x="388370" y="45567"/>
                </a:lnTo>
                <a:close/>
              </a:path>
              <a:path w="574040" h="122554">
                <a:moveTo>
                  <a:pt x="476211" y="30226"/>
                </a:moveTo>
                <a:lnTo>
                  <a:pt x="409028" y="30226"/>
                </a:lnTo>
                <a:lnTo>
                  <a:pt x="409028" y="120065"/>
                </a:lnTo>
                <a:lnTo>
                  <a:pt x="477227" y="120065"/>
                </a:lnTo>
                <a:lnTo>
                  <a:pt x="477227" y="103454"/>
                </a:lnTo>
                <a:lnTo>
                  <a:pt x="428777" y="103454"/>
                </a:lnTo>
                <a:lnTo>
                  <a:pt x="428777" y="81432"/>
                </a:lnTo>
                <a:lnTo>
                  <a:pt x="472313" y="81432"/>
                </a:lnTo>
                <a:lnTo>
                  <a:pt x="472313" y="66078"/>
                </a:lnTo>
                <a:lnTo>
                  <a:pt x="428777" y="66078"/>
                </a:lnTo>
                <a:lnTo>
                  <a:pt x="428777" y="46837"/>
                </a:lnTo>
                <a:lnTo>
                  <a:pt x="476211" y="46837"/>
                </a:lnTo>
                <a:lnTo>
                  <a:pt x="476211" y="30226"/>
                </a:lnTo>
                <a:close/>
              </a:path>
              <a:path w="574040" h="122554">
                <a:moveTo>
                  <a:pt x="533107" y="30226"/>
                </a:moveTo>
                <a:lnTo>
                  <a:pt x="494347" y="30226"/>
                </a:lnTo>
                <a:lnTo>
                  <a:pt x="494347" y="120065"/>
                </a:lnTo>
                <a:lnTo>
                  <a:pt x="533107" y="120065"/>
                </a:lnTo>
                <a:lnTo>
                  <a:pt x="551050" y="116630"/>
                </a:lnTo>
                <a:lnTo>
                  <a:pt x="563778" y="107119"/>
                </a:lnTo>
                <a:lnTo>
                  <a:pt x="565709" y="103454"/>
                </a:lnTo>
                <a:lnTo>
                  <a:pt x="514108" y="103454"/>
                </a:lnTo>
                <a:lnTo>
                  <a:pt x="514108" y="46837"/>
                </a:lnTo>
                <a:lnTo>
                  <a:pt x="565669" y="46837"/>
                </a:lnTo>
                <a:lnTo>
                  <a:pt x="562221" y="41249"/>
                </a:lnTo>
                <a:lnTo>
                  <a:pt x="549298" y="32971"/>
                </a:lnTo>
                <a:lnTo>
                  <a:pt x="533107" y="30226"/>
                </a:lnTo>
                <a:close/>
              </a:path>
              <a:path w="574040" h="122554">
                <a:moveTo>
                  <a:pt x="565669" y="46837"/>
                </a:moveTo>
                <a:lnTo>
                  <a:pt x="528193" y="46837"/>
                </a:lnTo>
                <a:lnTo>
                  <a:pt x="540526" y="48928"/>
                </a:lnTo>
                <a:lnTo>
                  <a:pt x="548516" y="54887"/>
                </a:lnTo>
                <a:lnTo>
                  <a:pt x="552824" y="64245"/>
                </a:lnTo>
                <a:lnTo>
                  <a:pt x="554113" y="76530"/>
                </a:lnTo>
                <a:lnTo>
                  <a:pt x="552224" y="89122"/>
                </a:lnTo>
                <a:lnTo>
                  <a:pt x="547209" y="97445"/>
                </a:lnTo>
                <a:lnTo>
                  <a:pt x="540049" y="102042"/>
                </a:lnTo>
                <a:lnTo>
                  <a:pt x="531723" y="103454"/>
                </a:lnTo>
                <a:lnTo>
                  <a:pt x="565709" y="103454"/>
                </a:lnTo>
                <a:lnTo>
                  <a:pt x="571362" y="92724"/>
                </a:lnTo>
                <a:lnTo>
                  <a:pt x="573874" y="74637"/>
                </a:lnTo>
                <a:lnTo>
                  <a:pt x="570778" y="55118"/>
                </a:lnTo>
                <a:lnTo>
                  <a:pt x="565669" y="46837"/>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7176414" y="300820"/>
            <a:ext cx="666535" cy="334366"/>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193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957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274182"/>
            <a:ext cx="7886700" cy="307777"/>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315681" y="4773149"/>
            <a:ext cx="2057400" cy="276999"/>
          </a:xfrm>
          <a:prstGeom prst="rect">
            <a:avLst/>
          </a:prstGeom>
        </p:spPr>
        <p:txBody>
          <a:bodyPr/>
          <a:lstStyle/>
          <a:p>
            <a:fld id="{03D563D0-7C73-5C4D-822F-3ABE6CF27A0E}" type="datetimeFigureOut">
              <a:rPr lang="it-IT" smtClean="0"/>
              <a:t>14/07/2025</a:t>
            </a:fld>
            <a:endParaRPr lang="it-IT"/>
          </a:p>
        </p:txBody>
      </p:sp>
      <p:sp>
        <p:nvSpPr>
          <p:cNvPr id="4" name="Segnaposto piè di pagina 3"/>
          <p:cNvSpPr>
            <a:spLocks noGrp="1"/>
          </p:cNvSpPr>
          <p:nvPr>
            <p:ph type="ftr" sz="quarter" idx="11"/>
          </p:nvPr>
        </p:nvSpPr>
        <p:spPr>
          <a:xfrm>
            <a:off x="3028950" y="4773149"/>
            <a:ext cx="3086100" cy="276999"/>
          </a:xfrm>
          <a:prstGeom prst="rect">
            <a:avLst/>
          </a:prstGeom>
        </p:spPr>
        <p:txBody>
          <a:bodyPr/>
          <a:lstStyle/>
          <a:p>
            <a:endParaRPr lang="it-IT"/>
          </a:p>
        </p:txBody>
      </p:sp>
      <p:sp>
        <p:nvSpPr>
          <p:cNvPr id="5" name="Segnaposto numero diapositiva 4"/>
          <p:cNvSpPr>
            <a:spLocks noGrp="1"/>
          </p:cNvSpPr>
          <p:nvPr>
            <p:ph type="sldNum" sz="quarter" idx="12"/>
          </p:nvPr>
        </p:nvSpPr>
        <p:spPr>
          <a:xfrm>
            <a:off x="4037888" y="3668976"/>
            <a:ext cx="367982" cy="276999"/>
          </a:xfrm>
          <a:prstGeom prst="rect">
            <a:avLst/>
          </a:prstGeom>
        </p:spPr>
        <p:txBody>
          <a:bodyPr/>
          <a:lstStyle/>
          <a:p>
            <a:fld id="{06D5ABAE-F283-0840-A4D4-AA3879259BC1}" type="slidenum">
              <a:rPr lang="it-IT" smtClean="0"/>
              <a:t>‹#›</a:t>
            </a:fld>
            <a:endParaRPr lang="it-IT"/>
          </a:p>
        </p:txBody>
      </p:sp>
    </p:spTree>
    <p:extLst>
      <p:ext uri="{BB962C8B-B14F-4D97-AF65-F5344CB8AC3E}">
        <p14:creationId xmlns:p14="http://schemas.microsoft.com/office/powerpoint/2010/main" val="233324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12700" y="1433046"/>
            <a:ext cx="2703195" cy="3056890"/>
          </a:xfrm>
          <a:prstGeom prst="rect">
            <a:avLst/>
          </a:prstGeom>
        </p:spPr>
        <p:txBody>
          <a:bodyPr wrap="square" lIns="0" tIns="0" rIns="0" bIns="0">
            <a:spAutoFit/>
          </a:bodyPr>
          <a:lstStyle>
            <a:lvl1pPr>
              <a:defRPr sz="15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4402"/>
          </a:xfrm>
          <a:prstGeom prst="rect">
            <a:avLst/>
          </a:prstGeom>
        </p:spPr>
      </p:pic>
      <p:sp>
        <p:nvSpPr>
          <p:cNvPr id="17" name="bg object 17"/>
          <p:cNvSpPr/>
          <p:nvPr/>
        </p:nvSpPr>
        <p:spPr>
          <a:xfrm>
            <a:off x="8066124" y="406901"/>
            <a:ext cx="574040" cy="122555"/>
          </a:xfrm>
          <a:custGeom>
            <a:avLst/>
            <a:gdLst/>
            <a:ahLst/>
            <a:cxnLst/>
            <a:rect l="l" t="t" r="r" b="b"/>
            <a:pathLst>
              <a:path w="574040" h="122554">
                <a:moveTo>
                  <a:pt x="540829" y="0"/>
                </a:moveTo>
                <a:lnTo>
                  <a:pt x="0" y="0"/>
                </a:lnTo>
                <a:lnTo>
                  <a:pt x="0" y="12992"/>
                </a:lnTo>
                <a:lnTo>
                  <a:pt x="540829" y="12992"/>
                </a:lnTo>
                <a:lnTo>
                  <a:pt x="540829" y="0"/>
                </a:lnTo>
                <a:close/>
              </a:path>
              <a:path w="574040" h="122554">
                <a:moveTo>
                  <a:pt x="19761" y="30226"/>
                </a:moveTo>
                <a:lnTo>
                  <a:pt x="0" y="30226"/>
                </a:lnTo>
                <a:lnTo>
                  <a:pt x="0" y="120065"/>
                </a:lnTo>
                <a:lnTo>
                  <a:pt x="19761" y="120065"/>
                </a:lnTo>
                <a:lnTo>
                  <a:pt x="19761" y="30226"/>
                </a:lnTo>
                <a:close/>
              </a:path>
              <a:path w="574040" h="122554">
                <a:moveTo>
                  <a:pt x="59626" y="30226"/>
                </a:moveTo>
                <a:lnTo>
                  <a:pt x="39992" y="30226"/>
                </a:lnTo>
                <a:lnTo>
                  <a:pt x="39992" y="120065"/>
                </a:lnTo>
                <a:lnTo>
                  <a:pt x="58496" y="120065"/>
                </a:lnTo>
                <a:lnTo>
                  <a:pt x="58496" y="59918"/>
                </a:lnTo>
                <a:lnTo>
                  <a:pt x="78099" y="59918"/>
                </a:lnTo>
                <a:lnTo>
                  <a:pt x="59626" y="30226"/>
                </a:lnTo>
                <a:close/>
              </a:path>
              <a:path w="574040" h="122554">
                <a:moveTo>
                  <a:pt x="78099" y="59918"/>
                </a:moveTo>
                <a:lnTo>
                  <a:pt x="58737" y="59918"/>
                </a:lnTo>
                <a:lnTo>
                  <a:pt x="96113" y="120065"/>
                </a:lnTo>
                <a:lnTo>
                  <a:pt x="115862" y="120065"/>
                </a:lnTo>
                <a:lnTo>
                  <a:pt x="115862" y="90487"/>
                </a:lnTo>
                <a:lnTo>
                  <a:pt x="97116" y="90487"/>
                </a:lnTo>
                <a:lnTo>
                  <a:pt x="78099" y="59918"/>
                </a:lnTo>
                <a:close/>
              </a:path>
              <a:path w="574040" h="122554">
                <a:moveTo>
                  <a:pt x="115862" y="30226"/>
                </a:moveTo>
                <a:lnTo>
                  <a:pt x="97370" y="30226"/>
                </a:lnTo>
                <a:lnTo>
                  <a:pt x="97370" y="90487"/>
                </a:lnTo>
                <a:lnTo>
                  <a:pt x="115862" y="90487"/>
                </a:lnTo>
                <a:lnTo>
                  <a:pt x="115862" y="30226"/>
                </a:lnTo>
                <a:close/>
              </a:path>
              <a:path w="574040" h="122554">
                <a:moveTo>
                  <a:pt x="147955" y="90246"/>
                </a:moveTo>
                <a:lnTo>
                  <a:pt x="128828" y="90246"/>
                </a:lnTo>
                <a:lnTo>
                  <a:pt x="131908" y="104577"/>
                </a:lnTo>
                <a:lnTo>
                  <a:pt x="140411" y="114523"/>
                </a:lnTo>
                <a:lnTo>
                  <a:pt x="152685" y="120319"/>
                </a:lnTo>
                <a:lnTo>
                  <a:pt x="167081" y="122199"/>
                </a:lnTo>
                <a:lnTo>
                  <a:pt x="183218" y="120014"/>
                </a:lnTo>
                <a:lnTo>
                  <a:pt x="194922" y="113972"/>
                </a:lnTo>
                <a:lnTo>
                  <a:pt x="200485" y="106845"/>
                </a:lnTo>
                <a:lnTo>
                  <a:pt x="167843" y="106845"/>
                </a:lnTo>
                <a:lnTo>
                  <a:pt x="160272" y="105932"/>
                </a:lnTo>
                <a:lnTo>
                  <a:pt x="153931" y="103027"/>
                </a:lnTo>
                <a:lnTo>
                  <a:pt x="149574" y="97881"/>
                </a:lnTo>
                <a:lnTo>
                  <a:pt x="147955" y="90246"/>
                </a:lnTo>
                <a:close/>
              </a:path>
              <a:path w="574040" h="122554">
                <a:moveTo>
                  <a:pt x="165442" y="28079"/>
                </a:moveTo>
                <a:lnTo>
                  <a:pt x="153346" y="29743"/>
                </a:lnTo>
                <a:lnTo>
                  <a:pt x="142560" y="34782"/>
                </a:lnTo>
                <a:lnTo>
                  <a:pt x="134817" y="43263"/>
                </a:lnTo>
                <a:lnTo>
                  <a:pt x="131851" y="55257"/>
                </a:lnTo>
                <a:lnTo>
                  <a:pt x="134163" y="65868"/>
                </a:lnTo>
                <a:lnTo>
                  <a:pt x="140249" y="73034"/>
                </a:lnTo>
                <a:lnTo>
                  <a:pt x="148835" y="77699"/>
                </a:lnTo>
                <a:lnTo>
                  <a:pt x="158648" y="80810"/>
                </a:lnTo>
                <a:lnTo>
                  <a:pt x="168395" y="83251"/>
                </a:lnTo>
                <a:lnTo>
                  <a:pt x="176947" y="85918"/>
                </a:lnTo>
                <a:lnTo>
                  <a:pt x="183021" y="89743"/>
                </a:lnTo>
                <a:lnTo>
                  <a:pt x="185331" y="95656"/>
                </a:lnTo>
                <a:lnTo>
                  <a:pt x="185322" y="104840"/>
                </a:lnTo>
                <a:lnTo>
                  <a:pt x="174764" y="106845"/>
                </a:lnTo>
                <a:lnTo>
                  <a:pt x="200485" y="106845"/>
                </a:lnTo>
                <a:lnTo>
                  <a:pt x="202049" y="104840"/>
                </a:lnTo>
                <a:lnTo>
                  <a:pt x="204457" y="93383"/>
                </a:lnTo>
                <a:lnTo>
                  <a:pt x="201209" y="80924"/>
                </a:lnTo>
                <a:lnTo>
                  <a:pt x="193573" y="73267"/>
                </a:lnTo>
                <a:lnTo>
                  <a:pt x="184708" y="69128"/>
                </a:lnTo>
                <a:lnTo>
                  <a:pt x="177774" y="67221"/>
                </a:lnTo>
                <a:lnTo>
                  <a:pt x="164088" y="63626"/>
                </a:lnTo>
                <a:lnTo>
                  <a:pt x="155932" y="60845"/>
                </a:lnTo>
                <a:lnTo>
                  <a:pt x="151998" y="57855"/>
                </a:lnTo>
                <a:lnTo>
                  <a:pt x="150977" y="53632"/>
                </a:lnTo>
                <a:lnTo>
                  <a:pt x="150977" y="46075"/>
                </a:lnTo>
                <a:lnTo>
                  <a:pt x="158280" y="43434"/>
                </a:lnTo>
                <a:lnTo>
                  <a:pt x="198176" y="43434"/>
                </a:lnTo>
                <a:lnTo>
                  <a:pt x="190473" y="34764"/>
                </a:lnTo>
                <a:lnTo>
                  <a:pt x="178980" y="29682"/>
                </a:lnTo>
                <a:lnTo>
                  <a:pt x="165442" y="28079"/>
                </a:lnTo>
                <a:close/>
              </a:path>
              <a:path w="574040" h="122554">
                <a:moveTo>
                  <a:pt x="198176" y="43434"/>
                </a:moveTo>
                <a:lnTo>
                  <a:pt x="174002" y="43434"/>
                </a:lnTo>
                <a:lnTo>
                  <a:pt x="181686" y="46202"/>
                </a:lnTo>
                <a:lnTo>
                  <a:pt x="182308" y="57023"/>
                </a:lnTo>
                <a:lnTo>
                  <a:pt x="201434" y="57023"/>
                </a:lnTo>
                <a:lnTo>
                  <a:pt x="198448" y="43740"/>
                </a:lnTo>
                <a:lnTo>
                  <a:pt x="198176" y="43434"/>
                </a:lnTo>
                <a:close/>
              </a:path>
              <a:path w="574040" h="122554">
                <a:moveTo>
                  <a:pt x="238556" y="30226"/>
                </a:moveTo>
                <a:lnTo>
                  <a:pt x="218808" y="30226"/>
                </a:lnTo>
                <a:lnTo>
                  <a:pt x="218808" y="86093"/>
                </a:lnTo>
                <a:lnTo>
                  <a:pt x="221386" y="102032"/>
                </a:lnTo>
                <a:lnTo>
                  <a:pt x="228871" y="113299"/>
                </a:lnTo>
                <a:lnTo>
                  <a:pt x="240887" y="119990"/>
                </a:lnTo>
                <a:lnTo>
                  <a:pt x="257060" y="122199"/>
                </a:lnTo>
                <a:lnTo>
                  <a:pt x="273192" y="119972"/>
                </a:lnTo>
                <a:lnTo>
                  <a:pt x="285254" y="113252"/>
                </a:lnTo>
                <a:lnTo>
                  <a:pt x="290392" y="105587"/>
                </a:lnTo>
                <a:lnTo>
                  <a:pt x="257060" y="105587"/>
                </a:lnTo>
                <a:lnTo>
                  <a:pt x="247423" y="103920"/>
                </a:lnTo>
                <a:lnTo>
                  <a:pt x="241812" y="99517"/>
                </a:lnTo>
                <a:lnTo>
                  <a:pt x="239199" y="93275"/>
                </a:lnTo>
                <a:lnTo>
                  <a:pt x="238556" y="86093"/>
                </a:lnTo>
                <a:lnTo>
                  <a:pt x="238556" y="30226"/>
                </a:lnTo>
                <a:close/>
              </a:path>
              <a:path w="574040" h="122554">
                <a:moveTo>
                  <a:pt x="295427" y="30226"/>
                </a:moveTo>
                <a:lnTo>
                  <a:pt x="275678" y="30226"/>
                </a:lnTo>
                <a:lnTo>
                  <a:pt x="275678" y="86093"/>
                </a:lnTo>
                <a:lnTo>
                  <a:pt x="274750" y="94765"/>
                </a:lnTo>
                <a:lnTo>
                  <a:pt x="271651" y="100841"/>
                </a:lnTo>
                <a:lnTo>
                  <a:pt x="265911" y="104417"/>
                </a:lnTo>
                <a:lnTo>
                  <a:pt x="257060" y="105587"/>
                </a:lnTo>
                <a:lnTo>
                  <a:pt x="290392" y="105587"/>
                </a:lnTo>
                <a:lnTo>
                  <a:pt x="292811" y="101979"/>
                </a:lnTo>
                <a:lnTo>
                  <a:pt x="295427" y="86093"/>
                </a:lnTo>
                <a:lnTo>
                  <a:pt x="295427" y="30226"/>
                </a:lnTo>
                <a:close/>
              </a:path>
              <a:path w="574040" h="122554">
                <a:moveTo>
                  <a:pt x="363880" y="30226"/>
                </a:moveTo>
                <a:lnTo>
                  <a:pt x="315442" y="30226"/>
                </a:lnTo>
                <a:lnTo>
                  <a:pt x="315442" y="120065"/>
                </a:lnTo>
                <a:lnTo>
                  <a:pt x="335203" y="120065"/>
                </a:lnTo>
                <a:lnTo>
                  <a:pt x="335203" y="84950"/>
                </a:lnTo>
                <a:lnTo>
                  <a:pt x="387012" y="84950"/>
                </a:lnTo>
                <a:lnTo>
                  <a:pt x="385648" y="80302"/>
                </a:lnTo>
                <a:lnTo>
                  <a:pt x="375970" y="77787"/>
                </a:lnTo>
                <a:lnTo>
                  <a:pt x="375970" y="77533"/>
                </a:lnTo>
                <a:lnTo>
                  <a:pt x="382381" y="73802"/>
                </a:lnTo>
                <a:lnTo>
                  <a:pt x="384938" y="70866"/>
                </a:lnTo>
                <a:lnTo>
                  <a:pt x="335203" y="70866"/>
                </a:lnTo>
                <a:lnTo>
                  <a:pt x="335203" y="45567"/>
                </a:lnTo>
                <a:lnTo>
                  <a:pt x="388370" y="45567"/>
                </a:lnTo>
                <a:lnTo>
                  <a:pt x="388338" y="45404"/>
                </a:lnTo>
                <a:lnTo>
                  <a:pt x="383074" y="37520"/>
                </a:lnTo>
                <a:lnTo>
                  <a:pt x="374789" y="32186"/>
                </a:lnTo>
                <a:lnTo>
                  <a:pt x="363880" y="30226"/>
                </a:lnTo>
                <a:close/>
              </a:path>
              <a:path w="574040" h="122554">
                <a:moveTo>
                  <a:pt x="387012" y="84950"/>
                </a:moveTo>
                <a:lnTo>
                  <a:pt x="364896" y="84950"/>
                </a:lnTo>
                <a:lnTo>
                  <a:pt x="368541" y="89115"/>
                </a:lnTo>
                <a:lnTo>
                  <a:pt x="369925" y="98552"/>
                </a:lnTo>
                <a:lnTo>
                  <a:pt x="370928" y="105714"/>
                </a:lnTo>
                <a:lnTo>
                  <a:pt x="370674" y="114401"/>
                </a:lnTo>
                <a:lnTo>
                  <a:pt x="373075" y="120065"/>
                </a:lnTo>
                <a:lnTo>
                  <a:pt x="392823" y="120065"/>
                </a:lnTo>
                <a:lnTo>
                  <a:pt x="389305" y="115023"/>
                </a:lnTo>
                <a:lnTo>
                  <a:pt x="389432" y="104457"/>
                </a:lnTo>
                <a:lnTo>
                  <a:pt x="388416" y="89738"/>
                </a:lnTo>
                <a:lnTo>
                  <a:pt x="387012" y="84950"/>
                </a:lnTo>
                <a:close/>
              </a:path>
              <a:path w="574040" h="122554">
                <a:moveTo>
                  <a:pt x="388370" y="45567"/>
                </a:moveTo>
                <a:lnTo>
                  <a:pt x="365645" y="45567"/>
                </a:lnTo>
                <a:lnTo>
                  <a:pt x="370433" y="49352"/>
                </a:lnTo>
                <a:lnTo>
                  <a:pt x="370433" y="67094"/>
                </a:lnTo>
                <a:lnTo>
                  <a:pt x="365645" y="70866"/>
                </a:lnTo>
                <a:lnTo>
                  <a:pt x="384938" y="70866"/>
                </a:lnTo>
                <a:lnTo>
                  <a:pt x="386800" y="68727"/>
                </a:lnTo>
                <a:lnTo>
                  <a:pt x="389358" y="62426"/>
                </a:lnTo>
                <a:lnTo>
                  <a:pt x="390182" y="55016"/>
                </a:lnTo>
                <a:lnTo>
                  <a:pt x="388370" y="45567"/>
                </a:lnTo>
                <a:close/>
              </a:path>
              <a:path w="574040" h="122554">
                <a:moveTo>
                  <a:pt x="476211" y="30226"/>
                </a:moveTo>
                <a:lnTo>
                  <a:pt x="409028" y="30226"/>
                </a:lnTo>
                <a:lnTo>
                  <a:pt x="409028" y="120065"/>
                </a:lnTo>
                <a:lnTo>
                  <a:pt x="477227" y="120065"/>
                </a:lnTo>
                <a:lnTo>
                  <a:pt x="477227" y="103454"/>
                </a:lnTo>
                <a:lnTo>
                  <a:pt x="428777" y="103454"/>
                </a:lnTo>
                <a:lnTo>
                  <a:pt x="428777" y="81432"/>
                </a:lnTo>
                <a:lnTo>
                  <a:pt x="472313" y="81432"/>
                </a:lnTo>
                <a:lnTo>
                  <a:pt x="472313" y="66078"/>
                </a:lnTo>
                <a:lnTo>
                  <a:pt x="428777" y="66078"/>
                </a:lnTo>
                <a:lnTo>
                  <a:pt x="428777" y="46837"/>
                </a:lnTo>
                <a:lnTo>
                  <a:pt x="476211" y="46837"/>
                </a:lnTo>
                <a:lnTo>
                  <a:pt x="476211" y="30226"/>
                </a:lnTo>
                <a:close/>
              </a:path>
              <a:path w="574040" h="122554">
                <a:moveTo>
                  <a:pt x="533107" y="30226"/>
                </a:moveTo>
                <a:lnTo>
                  <a:pt x="494347" y="30226"/>
                </a:lnTo>
                <a:lnTo>
                  <a:pt x="494347" y="120065"/>
                </a:lnTo>
                <a:lnTo>
                  <a:pt x="533107" y="120065"/>
                </a:lnTo>
                <a:lnTo>
                  <a:pt x="551050" y="116630"/>
                </a:lnTo>
                <a:lnTo>
                  <a:pt x="563778" y="107119"/>
                </a:lnTo>
                <a:lnTo>
                  <a:pt x="565709" y="103454"/>
                </a:lnTo>
                <a:lnTo>
                  <a:pt x="514108" y="103454"/>
                </a:lnTo>
                <a:lnTo>
                  <a:pt x="514108" y="46837"/>
                </a:lnTo>
                <a:lnTo>
                  <a:pt x="565669" y="46837"/>
                </a:lnTo>
                <a:lnTo>
                  <a:pt x="562221" y="41249"/>
                </a:lnTo>
                <a:lnTo>
                  <a:pt x="549298" y="32971"/>
                </a:lnTo>
                <a:lnTo>
                  <a:pt x="533107" y="30226"/>
                </a:lnTo>
                <a:close/>
              </a:path>
              <a:path w="574040" h="122554">
                <a:moveTo>
                  <a:pt x="565669" y="46837"/>
                </a:moveTo>
                <a:lnTo>
                  <a:pt x="528193" y="46837"/>
                </a:lnTo>
                <a:lnTo>
                  <a:pt x="540526" y="48928"/>
                </a:lnTo>
                <a:lnTo>
                  <a:pt x="548516" y="54887"/>
                </a:lnTo>
                <a:lnTo>
                  <a:pt x="552824" y="64245"/>
                </a:lnTo>
                <a:lnTo>
                  <a:pt x="554113" y="76530"/>
                </a:lnTo>
                <a:lnTo>
                  <a:pt x="552224" y="89122"/>
                </a:lnTo>
                <a:lnTo>
                  <a:pt x="547209" y="97445"/>
                </a:lnTo>
                <a:lnTo>
                  <a:pt x="540049" y="102042"/>
                </a:lnTo>
                <a:lnTo>
                  <a:pt x="531723" y="103454"/>
                </a:lnTo>
                <a:lnTo>
                  <a:pt x="565709" y="103454"/>
                </a:lnTo>
                <a:lnTo>
                  <a:pt x="571362" y="92724"/>
                </a:lnTo>
                <a:lnTo>
                  <a:pt x="573874" y="74637"/>
                </a:lnTo>
                <a:lnTo>
                  <a:pt x="570778" y="55118"/>
                </a:lnTo>
                <a:lnTo>
                  <a:pt x="565669" y="46837"/>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7176414" y="300820"/>
            <a:ext cx="666535" cy="334366"/>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7" name="Titolo 1"/>
          <p:cNvSpPr>
            <a:spLocks noGrp="1"/>
          </p:cNvSpPr>
          <p:nvPr>
            <p:ph type="title"/>
          </p:nvPr>
        </p:nvSpPr>
        <p:spPr>
          <a:xfrm>
            <a:off x="466725" y="323058"/>
            <a:ext cx="7772400" cy="307777"/>
          </a:xfrm>
          <a:prstGeom prst="rect">
            <a:avLst/>
          </a:prstGeom>
        </p:spPr>
        <p:txBody>
          <a:bodyPr/>
          <a:lstStyle/>
          <a:p>
            <a:r>
              <a:rPr lang="de-DE" dirty="0" err="1"/>
              <a:t>Fare</a:t>
            </a:r>
            <a:r>
              <a:rPr lang="de-DE" dirty="0"/>
              <a:t> </a:t>
            </a:r>
            <a:r>
              <a:rPr lang="de-DE" dirty="0" err="1"/>
              <a:t>clic</a:t>
            </a:r>
            <a:r>
              <a:rPr lang="de-DE" dirty="0"/>
              <a:t> per </a:t>
            </a:r>
            <a:r>
              <a:rPr lang="de-DE" dirty="0" err="1"/>
              <a:t>modificare</a:t>
            </a:r>
            <a:r>
              <a:rPr lang="de-DE" dirty="0"/>
              <a:t> </a:t>
            </a:r>
            <a:r>
              <a:rPr lang="de-DE" dirty="0" err="1"/>
              <a:t>stile</a:t>
            </a:r>
            <a:endParaRPr lang="it-IT" dirty="0"/>
          </a:p>
        </p:txBody>
      </p:sp>
      <p:sp>
        <p:nvSpPr>
          <p:cNvPr id="8" name="Segnaposto testo 4"/>
          <p:cNvSpPr>
            <a:spLocks noGrp="1"/>
          </p:cNvSpPr>
          <p:nvPr>
            <p:ph type="body" sz="quarter" idx="10"/>
          </p:nvPr>
        </p:nvSpPr>
        <p:spPr>
          <a:xfrm>
            <a:off x="467544" y="1223108"/>
            <a:ext cx="6840760" cy="292388"/>
          </a:xfrm>
        </p:spPr>
        <p:txBody>
          <a:bodyPr/>
          <a:lstStyle>
            <a:lvl1pPr marL="198000" indent="-198000" defTabSz="881063" eaLnBrk="1" hangingPunct="1">
              <a:lnSpc>
                <a:spcPct val="95000"/>
              </a:lnSpc>
              <a:spcBef>
                <a:spcPct val="30000"/>
              </a:spcBef>
              <a:buSzPct val="90000"/>
              <a:defRPr sz="2000"/>
            </a:lvl1pPr>
          </a:lstStyle>
          <a:p>
            <a:pPr lvl="0"/>
            <a:r>
              <a:rPr lang="de-DE" dirty="0" err="1"/>
              <a:t>Fare</a:t>
            </a:r>
            <a:r>
              <a:rPr lang="de-DE" dirty="0"/>
              <a:t> </a:t>
            </a:r>
            <a:r>
              <a:rPr lang="de-DE" dirty="0" err="1"/>
              <a:t>clic</a:t>
            </a:r>
            <a:r>
              <a:rPr lang="de-DE" dirty="0"/>
              <a:t> per </a:t>
            </a:r>
            <a:r>
              <a:rPr lang="de-DE" dirty="0" err="1"/>
              <a:t>modificare</a:t>
            </a:r>
            <a:r>
              <a:rPr lang="de-DE" dirty="0"/>
              <a:t> </a:t>
            </a:r>
            <a:r>
              <a:rPr lang="de-DE" dirty="0" err="1"/>
              <a:t>gli</a:t>
            </a:r>
            <a:r>
              <a:rPr lang="de-DE" dirty="0"/>
              <a:t> </a:t>
            </a:r>
            <a:r>
              <a:rPr lang="de-DE" dirty="0" err="1"/>
              <a:t>stili</a:t>
            </a:r>
            <a:r>
              <a:rPr lang="de-DE" dirty="0"/>
              <a:t> del </a:t>
            </a:r>
            <a:r>
              <a:rPr lang="de-DE" dirty="0" err="1"/>
              <a:t>testo</a:t>
            </a:r>
            <a:r>
              <a:rPr lang="de-DE" dirty="0"/>
              <a:t> </a:t>
            </a:r>
            <a:r>
              <a:rPr lang="de-DE" dirty="0" err="1"/>
              <a:t>dello</a:t>
            </a:r>
            <a:r>
              <a:rPr lang="de-DE" dirty="0"/>
              <a:t> </a:t>
            </a:r>
            <a:r>
              <a:rPr lang="de-DE" dirty="0" err="1"/>
              <a:t>schema</a:t>
            </a:r>
            <a:endParaRPr lang="de-DE" dirty="0"/>
          </a:p>
        </p:txBody>
      </p:sp>
    </p:spTree>
    <p:extLst>
      <p:ext uri="{BB962C8B-B14F-4D97-AF65-F5344CB8AC3E}">
        <p14:creationId xmlns:p14="http://schemas.microsoft.com/office/powerpoint/2010/main" val="431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Titolo 1"/>
          <p:cNvSpPr>
            <a:spLocks noGrp="1"/>
          </p:cNvSpPr>
          <p:nvPr>
            <p:ph type="title"/>
          </p:nvPr>
        </p:nvSpPr>
        <p:spPr>
          <a:xfrm>
            <a:off x="466725" y="323058"/>
            <a:ext cx="7772400" cy="629426"/>
          </a:xfrm>
          <a:prstGeom prst="rect">
            <a:avLst/>
          </a:prstGeom>
        </p:spPr>
        <p:txBody>
          <a:bodyPr/>
          <a:lstStyle/>
          <a:p>
            <a:r>
              <a:rPr lang="de-DE" dirty="0" err="1"/>
              <a:t>Fare</a:t>
            </a:r>
            <a:r>
              <a:rPr lang="de-DE" dirty="0"/>
              <a:t> </a:t>
            </a:r>
            <a:r>
              <a:rPr lang="de-DE" dirty="0" err="1"/>
              <a:t>clic</a:t>
            </a:r>
            <a:r>
              <a:rPr lang="de-DE" dirty="0"/>
              <a:t> per </a:t>
            </a:r>
            <a:r>
              <a:rPr lang="de-DE" dirty="0" err="1"/>
              <a:t>modificare</a:t>
            </a:r>
            <a:r>
              <a:rPr lang="de-DE" dirty="0"/>
              <a:t> </a:t>
            </a:r>
            <a:r>
              <a:rPr lang="de-DE" dirty="0" err="1"/>
              <a:t>stile</a:t>
            </a:r>
            <a:endParaRPr lang="it-IT" dirty="0"/>
          </a:p>
        </p:txBody>
      </p:sp>
      <p:sp>
        <p:nvSpPr>
          <p:cNvPr id="8" name="Segnaposto testo 4"/>
          <p:cNvSpPr>
            <a:spLocks noGrp="1"/>
          </p:cNvSpPr>
          <p:nvPr>
            <p:ph type="body" sz="quarter" idx="10"/>
          </p:nvPr>
        </p:nvSpPr>
        <p:spPr>
          <a:xfrm>
            <a:off x="467544" y="1223108"/>
            <a:ext cx="6840760" cy="2811779"/>
          </a:xfrm>
        </p:spPr>
        <p:txBody>
          <a:bodyPr/>
          <a:lstStyle>
            <a:lvl1pPr marL="198000" indent="-198000" defTabSz="881063" eaLnBrk="1" hangingPunct="1">
              <a:lnSpc>
                <a:spcPct val="95000"/>
              </a:lnSpc>
              <a:spcBef>
                <a:spcPct val="30000"/>
              </a:spcBef>
              <a:buSzPct val="90000"/>
              <a:defRPr sz="2000"/>
            </a:lvl1pPr>
          </a:lstStyle>
          <a:p>
            <a:pPr lvl="0"/>
            <a:r>
              <a:rPr lang="de-DE" dirty="0" err="1"/>
              <a:t>Fare</a:t>
            </a:r>
            <a:r>
              <a:rPr lang="de-DE" dirty="0"/>
              <a:t> </a:t>
            </a:r>
            <a:r>
              <a:rPr lang="de-DE" dirty="0" err="1"/>
              <a:t>clic</a:t>
            </a:r>
            <a:r>
              <a:rPr lang="de-DE" dirty="0"/>
              <a:t> per </a:t>
            </a:r>
            <a:r>
              <a:rPr lang="de-DE" dirty="0" err="1"/>
              <a:t>modificare</a:t>
            </a:r>
            <a:r>
              <a:rPr lang="de-DE" dirty="0"/>
              <a:t> </a:t>
            </a:r>
            <a:r>
              <a:rPr lang="de-DE" dirty="0" err="1"/>
              <a:t>gli</a:t>
            </a:r>
            <a:r>
              <a:rPr lang="de-DE" dirty="0"/>
              <a:t> </a:t>
            </a:r>
            <a:r>
              <a:rPr lang="de-DE" dirty="0" err="1"/>
              <a:t>stili</a:t>
            </a:r>
            <a:r>
              <a:rPr lang="de-DE" dirty="0"/>
              <a:t> del </a:t>
            </a:r>
            <a:r>
              <a:rPr lang="de-DE" dirty="0" err="1"/>
              <a:t>testo</a:t>
            </a:r>
            <a:r>
              <a:rPr lang="de-DE" dirty="0"/>
              <a:t> </a:t>
            </a:r>
            <a:r>
              <a:rPr lang="de-DE" dirty="0" err="1"/>
              <a:t>dello</a:t>
            </a:r>
            <a:r>
              <a:rPr lang="de-DE" dirty="0"/>
              <a:t> </a:t>
            </a:r>
            <a:r>
              <a:rPr lang="de-DE" dirty="0" err="1"/>
              <a:t>schema</a:t>
            </a:r>
            <a:endParaRPr lang="de-DE" dirty="0"/>
          </a:p>
        </p:txBody>
      </p:sp>
    </p:spTree>
    <p:extLst>
      <p:ext uri="{BB962C8B-B14F-4D97-AF65-F5344CB8AC3E}">
        <p14:creationId xmlns:p14="http://schemas.microsoft.com/office/powerpoint/2010/main" val="286624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28650" y="274182"/>
            <a:ext cx="7886700" cy="995399"/>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315681" y="4773149"/>
            <a:ext cx="2057400" cy="274182"/>
          </a:xfrm>
          <a:prstGeom prst="rect">
            <a:avLst/>
          </a:prstGeom>
        </p:spPr>
        <p:txBody>
          <a:bodyPr/>
          <a:lstStyle/>
          <a:p>
            <a:fld id="{03D563D0-7C73-5C4D-822F-3ABE6CF27A0E}" type="datetimeFigureOut">
              <a:rPr lang="it-IT" smtClean="0"/>
              <a:t>14/07/2025</a:t>
            </a:fld>
            <a:endParaRPr lang="it-IT"/>
          </a:p>
        </p:txBody>
      </p:sp>
      <p:sp>
        <p:nvSpPr>
          <p:cNvPr id="4" name="Segnaposto piè di pagina 3"/>
          <p:cNvSpPr>
            <a:spLocks noGrp="1"/>
          </p:cNvSpPr>
          <p:nvPr>
            <p:ph type="ftr" sz="quarter" idx="11"/>
          </p:nvPr>
        </p:nvSpPr>
        <p:spPr>
          <a:xfrm>
            <a:off x="3028950" y="4773149"/>
            <a:ext cx="3086100" cy="274182"/>
          </a:xfrm>
          <a:prstGeom prst="rect">
            <a:avLst/>
          </a:prstGeom>
        </p:spPr>
        <p:txBody>
          <a:bodyPr/>
          <a:lstStyle/>
          <a:p>
            <a:endParaRPr lang="it-IT"/>
          </a:p>
        </p:txBody>
      </p:sp>
      <p:sp>
        <p:nvSpPr>
          <p:cNvPr id="5" name="Segnaposto numero diapositiva 4"/>
          <p:cNvSpPr>
            <a:spLocks noGrp="1"/>
          </p:cNvSpPr>
          <p:nvPr>
            <p:ph type="sldNum" sz="quarter" idx="12"/>
          </p:nvPr>
        </p:nvSpPr>
        <p:spPr>
          <a:xfrm>
            <a:off x="4037888" y="3668976"/>
            <a:ext cx="367982" cy="274182"/>
          </a:xfrm>
          <a:prstGeom prst="rect">
            <a:avLst/>
          </a:prstGeom>
        </p:spPr>
        <p:txBody>
          <a:bodyPr/>
          <a:lstStyle/>
          <a:p>
            <a:fld id="{06D5ABAE-F283-0840-A4D4-AA3879259BC1}" type="slidenum">
              <a:rPr lang="it-IT" smtClean="0"/>
              <a:t>‹#›</a:t>
            </a:fld>
            <a:endParaRPr lang="it-IT"/>
          </a:p>
        </p:txBody>
      </p:sp>
    </p:spTree>
    <p:extLst>
      <p:ext uri="{BB962C8B-B14F-4D97-AF65-F5344CB8AC3E}">
        <p14:creationId xmlns:p14="http://schemas.microsoft.com/office/powerpoint/2010/main" val="222603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E840C-B824-8942-81CA-83F2DC6C91F6}"/>
              </a:ext>
            </a:extLst>
          </p:cNvPr>
          <p:cNvSpPr txBox="1">
            <a:spLocks/>
          </p:cNvSpPr>
          <p:nvPr userDrawn="1"/>
        </p:nvSpPr>
        <p:spPr>
          <a:xfrm>
            <a:off x="468313" y="3730463"/>
            <a:ext cx="7772400" cy="430743"/>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de-DE" sz="3200" dirty="0">
                <a:solidFill>
                  <a:schemeClr val="bg1"/>
                </a:solidFill>
              </a:rPr>
              <a:t>Fare clic per modificare stile</a:t>
            </a:r>
            <a:endParaRPr lang="it-IT" sz="3200" dirty="0">
              <a:solidFill>
                <a:schemeClr val="bg1"/>
              </a:solidFill>
            </a:endParaRPr>
          </a:p>
        </p:txBody>
      </p:sp>
    </p:spTree>
    <p:extLst>
      <p:ext uri="{BB962C8B-B14F-4D97-AF65-F5344CB8AC3E}">
        <p14:creationId xmlns:p14="http://schemas.microsoft.com/office/powerpoint/2010/main" val="46858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936002"/>
          </a:xfrm>
          <a:prstGeom prst="rect">
            <a:avLst/>
          </a:prstGeom>
        </p:spPr>
      </p:pic>
      <p:sp>
        <p:nvSpPr>
          <p:cNvPr id="17" name="bg object 17"/>
          <p:cNvSpPr/>
          <p:nvPr/>
        </p:nvSpPr>
        <p:spPr>
          <a:xfrm>
            <a:off x="8066124" y="406901"/>
            <a:ext cx="574040" cy="122555"/>
          </a:xfrm>
          <a:custGeom>
            <a:avLst/>
            <a:gdLst/>
            <a:ahLst/>
            <a:cxnLst/>
            <a:rect l="l" t="t" r="r" b="b"/>
            <a:pathLst>
              <a:path w="574040" h="122554">
                <a:moveTo>
                  <a:pt x="540829" y="0"/>
                </a:moveTo>
                <a:lnTo>
                  <a:pt x="0" y="0"/>
                </a:lnTo>
                <a:lnTo>
                  <a:pt x="0" y="12992"/>
                </a:lnTo>
                <a:lnTo>
                  <a:pt x="540829" y="12992"/>
                </a:lnTo>
                <a:lnTo>
                  <a:pt x="540829" y="0"/>
                </a:lnTo>
                <a:close/>
              </a:path>
              <a:path w="574040" h="122554">
                <a:moveTo>
                  <a:pt x="19761" y="30226"/>
                </a:moveTo>
                <a:lnTo>
                  <a:pt x="0" y="30226"/>
                </a:lnTo>
                <a:lnTo>
                  <a:pt x="0" y="120065"/>
                </a:lnTo>
                <a:lnTo>
                  <a:pt x="19761" y="120065"/>
                </a:lnTo>
                <a:lnTo>
                  <a:pt x="19761" y="30226"/>
                </a:lnTo>
                <a:close/>
              </a:path>
              <a:path w="574040" h="122554">
                <a:moveTo>
                  <a:pt x="59626" y="30226"/>
                </a:moveTo>
                <a:lnTo>
                  <a:pt x="39992" y="30226"/>
                </a:lnTo>
                <a:lnTo>
                  <a:pt x="39992" y="120065"/>
                </a:lnTo>
                <a:lnTo>
                  <a:pt x="58496" y="120065"/>
                </a:lnTo>
                <a:lnTo>
                  <a:pt x="58496" y="59918"/>
                </a:lnTo>
                <a:lnTo>
                  <a:pt x="78099" y="59918"/>
                </a:lnTo>
                <a:lnTo>
                  <a:pt x="59626" y="30226"/>
                </a:lnTo>
                <a:close/>
              </a:path>
              <a:path w="574040" h="122554">
                <a:moveTo>
                  <a:pt x="78099" y="59918"/>
                </a:moveTo>
                <a:lnTo>
                  <a:pt x="58737" y="59918"/>
                </a:lnTo>
                <a:lnTo>
                  <a:pt x="96113" y="120065"/>
                </a:lnTo>
                <a:lnTo>
                  <a:pt x="115862" y="120065"/>
                </a:lnTo>
                <a:lnTo>
                  <a:pt x="115862" y="90487"/>
                </a:lnTo>
                <a:lnTo>
                  <a:pt x="97116" y="90487"/>
                </a:lnTo>
                <a:lnTo>
                  <a:pt x="78099" y="59918"/>
                </a:lnTo>
                <a:close/>
              </a:path>
              <a:path w="574040" h="122554">
                <a:moveTo>
                  <a:pt x="115862" y="30226"/>
                </a:moveTo>
                <a:lnTo>
                  <a:pt x="97370" y="30226"/>
                </a:lnTo>
                <a:lnTo>
                  <a:pt x="97370" y="90487"/>
                </a:lnTo>
                <a:lnTo>
                  <a:pt x="115862" y="90487"/>
                </a:lnTo>
                <a:lnTo>
                  <a:pt x="115862" y="30226"/>
                </a:lnTo>
                <a:close/>
              </a:path>
              <a:path w="574040" h="122554">
                <a:moveTo>
                  <a:pt x="147955" y="90246"/>
                </a:moveTo>
                <a:lnTo>
                  <a:pt x="128828" y="90246"/>
                </a:lnTo>
                <a:lnTo>
                  <a:pt x="131908" y="104577"/>
                </a:lnTo>
                <a:lnTo>
                  <a:pt x="140411" y="114523"/>
                </a:lnTo>
                <a:lnTo>
                  <a:pt x="152685" y="120319"/>
                </a:lnTo>
                <a:lnTo>
                  <a:pt x="167081" y="122199"/>
                </a:lnTo>
                <a:lnTo>
                  <a:pt x="183218" y="120014"/>
                </a:lnTo>
                <a:lnTo>
                  <a:pt x="194922" y="113972"/>
                </a:lnTo>
                <a:lnTo>
                  <a:pt x="200485" y="106845"/>
                </a:lnTo>
                <a:lnTo>
                  <a:pt x="167843" y="106845"/>
                </a:lnTo>
                <a:lnTo>
                  <a:pt x="160272" y="105932"/>
                </a:lnTo>
                <a:lnTo>
                  <a:pt x="153931" y="103027"/>
                </a:lnTo>
                <a:lnTo>
                  <a:pt x="149574" y="97881"/>
                </a:lnTo>
                <a:lnTo>
                  <a:pt x="147955" y="90246"/>
                </a:lnTo>
                <a:close/>
              </a:path>
              <a:path w="574040" h="122554">
                <a:moveTo>
                  <a:pt x="165442" y="28079"/>
                </a:moveTo>
                <a:lnTo>
                  <a:pt x="153346" y="29743"/>
                </a:lnTo>
                <a:lnTo>
                  <a:pt x="142560" y="34782"/>
                </a:lnTo>
                <a:lnTo>
                  <a:pt x="134817" y="43263"/>
                </a:lnTo>
                <a:lnTo>
                  <a:pt x="131851" y="55257"/>
                </a:lnTo>
                <a:lnTo>
                  <a:pt x="134163" y="65868"/>
                </a:lnTo>
                <a:lnTo>
                  <a:pt x="140249" y="73034"/>
                </a:lnTo>
                <a:lnTo>
                  <a:pt x="148835" y="77699"/>
                </a:lnTo>
                <a:lnTo>
                  <a:pt x="158648" y="80810"/>
                </a:lnTo>
                <a:lnTo>
                  <a:pt x="168395" y="83251"/>
                </a:lnTo>
                <a:lnTo>
                  <a:pt x="176947" y="85918"/>
                </a:lnTo>
                <a:lnTo>
                  <a:pt x="183021" y="89743"/>
                </a:lnTo>
                <a:lnTo>
                  <a:pt x="185331" y="95656"/>
                </a:lnTo>
                <a:lnTo>
                  <a:pt x="185322" y="104840"/>
                </a:lnTo>
                <a:lnTo>
                  <a:pt x="174764" y="106845"/>
                </a:lnTo>
                <a:lnTo>
                  <a:pt x="200485" y="106845"/>
                </a:lnTo>
                <a:lnTo>
                  <a:pt x="202049" y="104840"/>
                </a:lnTo>
                <a:lnTo>
                  <a:pt x="204457" y="93383"/>
                </a:lnTo>
                <a:lnTo>
                  <a:pt x="201209" y="80924"/>
                </a:lnTo>
                <a:lnTo>
                  <a:pt x="193573" y="73267"/>
                </a:lnTo>
                <a:lnTo>
                  <a:pt x="184708" y="69128"/>
                </a:lnTo>
                <a:lnTo>
                  <a:pt x="177774" y="67221"/>
                </a:lnTo>
                <a:lnTo>
                  <a:pt x="164088" y="63626"/>
                </a:lnTo>
                <a:lnTo>
                  <a:pt x="155932" y="60845"/>
                </a:lnTo>
                <a:lnTo>
                  <a:pt x="151998" y="57855"/>
                </a:lnTo>
                <a:lnTo>
                  <a:pt x="150977" y="53632"/>
                </a:lnTo>
                <a:lnTo>
                  <a:pt x="150977" y="46075"/>
                </a:lnTo>
                <a:lnTo>
                  <a:pt x="158280" y="43434"/>
                </a:lnTo>
                <a:lnTo>
                  <a:pt x="198176" y="43434"/>
                </a:lnTo>
                <a:lnTo>
                  <a:pt x="190473" y="34764"/>
                </a:lnTo>
                <a:lnTo>
                  <a:pt x="178980" y="29682"/>
                </a:lnTo>
                <a:lnTo>
                  <a:pt x="165442" y="28079"/>
                </a:lnTo>
                <a:close/>
              </a:path>
              <a:path w="574040" h="122554">
                <a:moveTo>
                  <a:pt x="198176" y="43434"/>
                </a:moveTo>
                <a:lnTo>
                  <a:pt x="174002" y="43434"/>
                </a:lnTo>
                <a:lnTo>
                  <a:pt x="181686" y="46202"/>
                </a:lnTo>
                <a:lnTo>
                  <a:pt x="182308" y="57023"/>
                </a:lnTo>
                <a:lnTo>
                  <a:pt x="201434" y="57023"/>
                </a:lnTo>
                <a:lnTo>
                  <a:pt x="198448" y="43740"/>
                </a:lnTo>
                <a:lnTo>
                  <a:pt x="198176" y="43434"/>
                </a:lnTo>
                <a:close/>
              </a:path>
              <a:path w="574040" h="122554">
                <a:moveTo>
                  <a:pt x="238556" y="30226"/>
                </a:moveTo>
                <a:lnTo>
                  <a:pt x="218808" y="30226"/>
                </a:lnTo>
                <a:lnTo>
                  <a:pt x="218808" y="86093"/>
                </a:lnTo>
                <a:lnTo>
                  <a:pt x="221386" y="102032"/>
                </a:lnTo>
                <a:lnTo>
                  <a:pt x="228871" y="113299"/>
                </a:lnTo>
                <a:lnTo>
                  <a:pt x="240887" y="119990"/>
                </a:lnTo>
                <a:lnTo>
                  <a:pt x="257060" y="122199"/>
                </a:lnTo>
                <a:lnTo>
                  <a:pt x="273192" y="119972"/>
                </a:lnTo>
                <a:lnTo>
                  <a:pt x="285254" y="113252"/>
                </a:lnTo>
                <a:lnTo>
                  <a:pt x="290392" y="105587"/>
                </a:lnTo>
                <a:lnTo>
                  <a:pt x="257060" y="105587"/>
                </a:lnTo>
                <a:lnTo>
                  <a:pt x="247423" y="103920"/>
                </a:lnTo>
                <a:lnTo>
                  <a:pt x="241812" y="99517"/>
                </a:lnTo>
                <a:lnTo>
                  <a:pt x="239199" y="93275"/>
                </a:lnTo>
                <a:lnTo>
                  <a:pt x="238556" y="86093"/>
                </a:lnTo>
                <a:lnTo>
                  <a:pt x="238556" y="30226"/>
                </a:lnTo>
                <a:close/>
              </a:path>
              <a:path w="574040" h="122554">
                <a:moveTo>
                  <a:pt x="295427" y="30226"/>
                </a:moveTo>
                <a:lnTo>
                  <a:pt x="275678" y="30226"/>
                </a:lnTo>
                <a:lnTo>
                  <a:pt x="275678" y="86093"/>
                </a:lnTo>
                <a:lnTo>
                  <a:pt x="274750" y="94765"/>
                </a:lnTo>
                <a:lnTo>
                  <a:pt x="271651" y="100841"/>
                </a:lnTo>
                <a:lnTo>
                  <a:pt x="265911" y="104417"/>
                </a:lnTo>
                <a:lnTo>
                  <a:pt x="257060" y="105587"/>
                </a:lnTo>
                <a:lnTo>
                  <a:pt x="290392" y="105587"/>
                </a:lnTo>
                <a:lnTo>
                  <a:pt x="292811" y="101979"/>
                </a:lnTo>
                <a:lnTo>
                  <a:pt x="295427" y="86093"/>
                </a:lnTo>
                <a:lnTo>
                  <a:pt x="295427" y="30226"/>
                </a:lnTo>
                <a:close/>
              </a:path>
              <a:path w="574040" h="122554">
                <a:moveTo>
                  <a:pt x="363880" y="30226"/>
                </a:moveTo>
                <a:lnTo>
                  <a:pt x="315442" y="30226"/>
                </a:lnTo>
                <a:lnTo>
                  <a:pt x="315442" y="120065"/>
                </a:lnTo>
                <a:lnTo>
                  <a:pt x="335203" y="120065"/>
                </a:lnTo>
                <a:lnTo>
                  <a:pt x="335203" y="84950"/>
                </a:lnTo>
                <a:lnTo>
                  <a:pt x="387012" y="84950"/>
                </a:lnTo>
                <a:lnTo>
                  <a:pt x="385648" y="80302"/>
                </a:lnTo>
                <a:lnTo>
                  <a:pt x="375970" y="77787"/>
                </a:lnTo>
                <a:lnTo>
                  <a:pt x="375970" y="77533"/>
                </a:lnTo>
                <a:lnTo>
                  <a:pt x="382381" y="73802"/>
                </a:lnTo>
                <a:lnTo>
                  <a:pt x="384938" y="70866"/>
                </a:lnTo>
                <a:lnTo>
                  <a:pt x="335203" y="70866"/>
                </a:lnTo>
                <a:lnTo>
                  <a:pt x="335203" y="45567"/>
                </a:lnTo>
                <a:lnTo>
                  <a:pt x="388370" y="45567"/>
                </a:lnTo>
                <a:lnTo>
                  <a:pt x="388338" y="45404"/>
                </a:lnTo>
                <a:lnTo>
                  <a:pt x="383074" y="37520"/>
                </a:lnTo>
                <a:lnTo>
                  <a:pt x="374789" y="32186"/>
                </a:lnTo>
                <a:lnTo>
                  <a:pt x="363880" y="30226"/>
                </a:lnTo>
                <a:close/>
              </a:path>
              <a:path w="574040" h="122554">
                <a:moveTo>
                  <a:pt x="387012" y="84950"/>
                </a:moveTo>
                <a:lnTo>
                  <a:pt x="364896" y="84950"/>
                </a:lnTo>
                <a:lnTo>
                  <a:pt x="368541" y="89115"/>
                </a:lnTo>
                <a:lnTo>
                  <a:pt x="369925" y="98552"/>
                </a:lnTo>
                <a:lnTo>
                  <a:pt x="370928" y="105714"/>
                </a:lnTo>
                <a:lnTo>
                  <a:pt x="370674" y="114401"/>
                </a:lnTo>
                <a:lnTo>
                  <a:pt x="373075" y="120065"/>
                </a:lnTo>
                <a:lnTo>
                  <a:pt x="392823" y="120065"/>
                </a:lnTo>
                <a:lnTo>
                  <a:pt x="389305" y="115023"/>
                </a:lnTo>
                <a:lnTo>
                  <a:pt x="389432" y="104457"/>
                </a:lnTo>
                <a:lnTo>
                  <a:pt x="388416" y="89738"/>
                </a:lnTo>
                <a:lnTo>
                  <a:pt x="387012" y="84950"/>
                </a:lnTo>
                <a:close/>
              </a:path>
              <a:path w="574040" h="122554">
                <a:moveTo>
                  <a:pt x="388370" y="45567"/>
                </a:moveTo>
                <a:lnTo>
                  <a:pt x="365645" y="45567"/>
                </a:lnTo>
                <a:lnTo>
                  <a:pt x="370433" y="49352"/>
                </a:lnTo>
                <a:lnTo>
                  <a:pt x="370433" y="67094"/>
                </a:lnTo>
                <a:lnTo>
                  <a:pt x="365645" y="70866"/>
                </a:lnTo>
                <a:lnTo>
                  <a:pt x="384938" y="70866"/>
                </a:lnTo>
                <a:lnTo>
                  <a:pt x="386800" y="68727"/>
                </a:lnTo>
                <a:lnTo>
                  <a:pt x="389358" y="62426"/>
                </a:lnTo>
                <a:lnTo>
                  <a:pt x="390182" y="55016"/>
                </a:lnTo>
                <a:lnTo>
                  <a:pt x="388370" y="45567"/>
                </a:lnTo>
                <a:close/>
              </a:path>
              <a:path w="574040" h="122554">
                <a:moveTo>
                  <a:pt x="476211" y="30226"/>
                </a:moveTo>
                <a:lnTo>
                  <a:pt x="409028" y="30226"/>
                </a:lnTo>
                <a:lnTo>
                  <a:pt x="409028" y="120065"/>
                </a:lnTo>
                <a:lnTo>
                  <a:pt x="477227" y="120065"/>
                </a:lnTo>
                <a:lnTo>
                  <a:pt x="477227" y="103454"/>
                </a:lnTo>
                <a:lnTo>
                  <a:pt x="428777" y="103454"/>
                </a:lnTo>
                <a:lnTo>
                  <a:pt x="428777" y="81432"/>
                </a:lnTo>
                <a:lnTo>
                  <a:pt x="472313" y="81432"/>
                </a:lnTo>
                <a:lnTo>
                  <a:pt x="472313" y="66078"/>
                </a:lnTo>
                <a:lnTo>
                  <a:pt x="428777" y="66078"/>
                </a:lnTo>
                <a:lnTo>
                  <a:pt x="428777" y="46837"/>
                </a:lnTo>
                <a:lnTo>
                  <a:pt x="476211" y="46837"/>
                </a:lnTo>
                <a:lnTo>
                  <a:pt x="476211" y="30226"/>
                </a:lnTo>
                <a:close/>
              </a:path>
              <a:path w="574040" h="122554">
                <a:moveTo>
                  <a:pt x="533107" y="30226"/>
                </a:moveTo>
                <a:lnTo>
                  <a:pt x="494347" y="30226"/>
                </a:lnTo>
                <a:lnTo>
                  <a:pt x="494347" y="120065"/>
                </a:lnTo>
                <a:lnTo>
                  <a:pt x="533107" y="120065"/>
                </a:lnTo>
                <a:lnTo>
                  <a:pt x="551050" y="116630"/>
                </a:lnTo>
                <a:lnTo>
                  <a:pt x="563778" y="107119"/>
                </a:lnTo>
                <a:lnTo>
                  <a:pt x="565709" y="103454"/>
                </a:lnTo>
                <a:lnTo>
                  <a:pt x="514108" y="103454"/>
                </a:lnTo>
                <a:lnTo>
                  <a:pt x="514108" y="46837"/>
                </a:lnTo>
                <a:lnTo>
                  <a:pt x="565669" y="46837"/>
                </a:lnTo>
                <a:lnTo>
                  <a:pt x="562221" y="41249"/>
                </a:lnTo>
                <a:lnTo>
                  <a:pt x="549298" y="32971"/>
                </a:lnTo>
                <a:lnTo>
                  <a:pt x="533107" y="30226"/>
                </a:lnTo>
                <a:close/>
              </a:path>
              <a:path w="574040" h="122554">
                <a:moveTo>
                  <a:pt x="565669" y="46837"/>
                </a:moveTo>
                <a:lnTo>
                  <a:pt x="528193" y="46837"/>
                </a:lnTo>
                <a:lnTo>
                  <a:pt x="540526" y="48928"/>
                </a:lnTo>
                <a:lnTo>
                  <a:pt x="548516" y="54887"/>
                </a:lnTo>
                <a:lnTo>
                  <a:pt x="552824" y="64245"/>
                </a:lnTo>
                <a:lnTo>
                  <a:pt x="554113" y="76530"/>
                </a:lnTo>
                <a:lnTo>
                  <a:pt x="552224" y="89122"/>
                </a:lnTo>
                <a:lnTo>
                  <a:pt x="547209" y="97445"/>
                </a:lnTo>
                <a:lnTo>
                  <a:pt x="540049" y="102042"/>
                </a:lnTo>
                <a:lnTo>
                  <a:pt x="531723" y="103454"/>
                </a:lnTo>
                <a:lnTo>
                  <a:pt x="565709" y="103454"/>
                </a:lnTo>
                <a:lnTo>
                  <a:pt x="571362" y="92724"/>
                </a:lnTo>
                <a:lnTo>
                  <a:pt x="573874" y="74637"/>
                </a:lnTo>
                <a:lnTo>
                  <a:pt x="570778" y="55118"/>
                </a:lnTo>
                <a:lnTo>
                  <a:pt x="565669" y="46837"/>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7176414" y="300820"/>
            <a:ext cx="666535" cy="334366"/>
          </a:xfrm>
          <a:prstGeom prst="rect">
            <a:avLst/>
          </a:prstGeom>
        </p:spPr>
      </p:pic>
      <p:sp>
        <p:nvSpPr>
          <p:cNvPr id="2" name="Holder 2"/>
          <p:cNvSpPr>
            <a:spLocks noGrp="1"/>
          </p:cNvSpPr>
          <p:nvPr>
            <p:ph type="title"/>
          </p:nvPr>
        </p:nvSpPr>
        <p:spPr>
          <a:xfrm>
            <a:off x="491299" y="166761"/>
            <a:ext cx="6208395" cy="5842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465899" y="1638211"/>
            <a:ext cx="8212455" cy="12230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3">
            <a:extLst>
              <a:ext uri="{FF2B5EF4-FFF2-40B4-BE49-F238E27FC236}">
                <a16:creationId xmlns:a16="http://schemas.microsoft.com/office/drawing/2014/main" id="{C10A8468-77A6-FA44-8FEB-649ADB3262DD}"/>
              </a:ext>
            </a:extLst>
          </p:cNvPr>
          <p:cNvSpPr>
            <a:spLocks noGrp="1" noChangeArrowheads="1"/>
          </p:cNvSpPr>
          <p:nvPr>
            <p:ph type="title"/>
          </p:nvPr>
        </p:nvSpPr>
        <p:spPr bwMode="auto">
          <a:xfrm>
            <a:off x="468313" y="324250"/>
            <a:ext cx="7772400" cy="6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title style</a:t>
            </a:r>
          </a:p>
        </p:txBody>
      </p:sp>
      <p:sp>
        <p:nvSpPr>
          <p:cNvPr id="1027" name="Rectangle 24">
            <a:extLst>
              <a:ext uri="{FF2B5EF4-FFF2-40B4-BE49-F238E27FC236}">
                <a16:creationId xmlns:a16="http://schemas.microsoft.com/office/drawing/2014/main" id="{5AD7BB5F-712D-0147-B891-6C66ABB7B099}"/>
              </a:ext>
            </a:extLst>
          </p:cNvPr>
          <p:cNvSpPr>
            <a:spLocks noGrp="1" noChangeArrowheads="1"/>
          </p:cNvSpPr>
          <p:nvPr>
            <p:ph type="body" idx="1"/>
          </p:nvPr>
        </p:nvSpPr>
        <p:spPr bwMode="auto">
          <a:xfrm>
            <a:off x="466725" y="1220706"/>
            <a:ext cx="7772400" cy="28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3722299778"/>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rtl="0" fontAlgn="base">
        <a:lnSpc>
          <a:spcPct val="90000"/>
        </a:lnSpc>
        <a:spcBef>
          <a:spcPct val="0"/>
        </a:spcBef>
        <a:spcAft>
          <a:spcPct val="0"/>
        </a:spcAft>
        <a:defRPr sz="3200" kern="1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360441"/>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3">
            <a:extLst>
              <a:ext uri="{FF2B5EF4-FFF2-40B4-BE49-F238E27FC236}">
                <a16:creationId xmlns:a16="http://schemas.microsoft.com/office/drawing/2014/main" id="{C10A8468-77A6-FA44-8FEB-649ADB3262DD}"/>
              </a:ext>
            </a:extLst>
          </p:cNvPr>
          <p:cNvSpPr>
            <a:spLocks noGrp="1" noChangeArrowheads="1"/>
          </p:cNvSpPr>
          <p:nvPr>
            <p:ph type="title"/>
          </p:nvPr>
        </p:nvSpPr>
        <p:spPr bwMode="auto">
          <a:xfrm>
            <a:off x="468313" y="324250"/>
            <a:ext cx="7772400" cy="6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title style</a:t>
            </a:r>
          </a:p>
        </p:txBody>
      </p:sp>
      <p:sp>
        <p:nvSpPr>
          <p:cNvPr id="1027" name="Rectangle 24">
            <a:extLst>
              <a:ext uri="{FF2B5EF4-FFF2-40B4-BE49-F238E27FC236}">
                <a16:creationId xmlns:a16="http://schemas.microsoft.com/office/drawing/2014/main" id="{5AD7BB5F-712D-0147-B891-6C66ABB7B099}"/>
              </a:ext>
            </a:extLst>
          </p:cNvPr>
          <p:cNvSpPr>
            <a:spLocks noGrp="1" noChangeArrowheads="1"/>
          </p:cNvSpPr>
          <p:nvPr>
            <p:ph type="body" idx="1"/>
          </p:nvPr>
        </p:nvSpPr>
        <p:spPr bwMode="auto">
          <a:xfrm>
            <a:off x="466725" y="1220706"/>
            <a:ext cx="7772400" cy="280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12723649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rtl="0" fontAlgn="base">
        <a:lnSpc>
          <a:spcPct val="90000"/>
        </a:lnSpc>
        <a:spcBef>
          <a:spcPct val="0"/>
        </a:spcBef>
        <a:spcAft>
          <a:spcPct val="0"/>
        </a:spcAft>
        <a:defRPr sz="3200" kern="1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Arial" panose="020B0604020202020204" pitchFamily="34" charset="0"/>
        </a:defRPr>
      </a:lvl2pPr>
      <a:lvl3pPr algn="l" rtl="0" fontAlgn="base">
        <a:lnSpc>
          <a:spcPct val="90000"/>
        </a:lnSpc>
        <a:spcBef>
          <a:spcPct val="0"/>
        </a:spcBef>
        <a:spcAft>
          <a:spcPct val="0"/>
        </a:spcAft>
        <a:defRPr sz="3200">
          <a:solidFill>
            <a:schemeClr val="bg1"/>
          </a:solidFill>
          <a:latin typeface="Arial" panose="020B0604020202020204" pitchFamily="34" charset="0"/>
        </a:defRPr>
      </a:lvl3pPr>
      <a:lvl4pPr algn="l" rtl="0" fontAlgn="base">
        <a:lnSpc>
          <a:spcPct val="90000"/>
        </a:lnSpc>
        <a:spcBef>
          <a:spcPct val="0"/>
        </a:spcBef>
        <a:spcAft>
          <a:spcPct val="0"/>
        </a:spcAft>
        <a:defRPr sz="3200">
          <a:solidFill>
            <a:schemeClr val="bg1"/>
          </a:solidFill>
          <a:latin typeface="Arial" panose="020B0604020202020204" pitchFamily="34" charset="0"/>
        </a:defRPr>
      </a:lvl4pPr>
      <a:lvl5pPr algn="l" rtl="0" fontAlgn="base">
        <a:lnSpc>
          <a:spcPct val="90000"/>
        </a:lnSpc>
        <a:spcBef>
          <a:spcPct val="0"/>
        </a:spcBef>
        <a:spcAft>
          <a:spcPct val="0"/>
        </a:spcAft>
        <a:defRPr sz="3200">
          <a:solidFill>
            <a:schemeClr val="bg1"/>
          </a:solidFill>
          <a:latin typeface="Arial" panose="020B0604020202020204" pitchFamily="34" charset="0"/>
        </a:defRPr>
      </a:lvl5pPr>
      <a:lvl6pPr marL="457200" algn="l" rtl="0" fontAlgn="base">
        <a:lnSpc>
          <a:spcPct val="90000"/>
        </a:lnSpc>
        <a:spcBef>
          <a:spcPct val="0"/>
        </a:spcBef>
        <a:spcAft>
          <a:spcPct val="0"/>
        </a:spcAft>
        <a:defRPr sz="3200">
          <a:solidFill>
            <a:schemeClr val="bg1"/>
          </a:solidFill>
          <a:latin typeface="Arial" panose="020B0604020202020204" pitchFamily="34" charset="0"/>
        </a:defRPr>
      </a:lvl6pPr>
      <a:lvl7pPr marL="914400" algn="l" rtl="0" fontAlgn="base">
        <a:lnSpc>
          <a:spcPct val="90000"/>
        </a:lnSpc>
        <a:spcBef>
          <a:spcPct val="0"/>
        </a:spcBef>
        <a:spcAft>
          <a:spcPct val="0"/>
        </a:spcAft>
        <a:defRPr sz="3200">
          <a:solidFill>
            <a:schemeClr val="bg1"/>
          </a:solidFill>
          <a:latin typeface="Arial" panose="020B0604020202020204" pitchFamily="34" charset="0"/>
        </a:defRPr>
      </a:lvl7pPr>
      <a:lvl8pPr marL="1371600" algn="l" rtl="0" fontAlgn="base">
        <a:lnSpc>
          <a:spcPct val="90000"/>
        </a:lnSpc>
        <a:spcBef>
          <a:spcPct val="0"/>
        </a:spcBef>
        <a:spcAft>
          <a:spcPct val="0"/>
        </a:spcAft>
        <a:defRPr sz="3200">
          <a:solidFill>
            <a:schemeClr val="bg1"/>
          </a:solidFill>
          <a:latin typeface="Arial" panose="020B0604020202020204" pitchFamily="34" charset="0"/>
        </a:defRPr>
      </a:lvl8pPr>
      <a:lvl9pPr marL="1828800" algn="l" rtl="0" fontAlgn="base">
        <a:lnSpc>
          <a:spcPct val="90000"/>
        </a:lnSpc>
        <a:spcBef>
          <a:spcPct val="0"/>
        </a:spcBef>
        <a:spcAft>
          <a:spcPct val="0"/>
        </a:spcAft>
        <a:defRPr sz="3200">
          <a:solidFill>
            <a:schemeClr val="bg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936002"/>
          </a:xfrm>
          <a:prstGeom prst="rect">
            <a:avLst/>
          </a:prstGeom>
        </p:spPr>
      </p:pic>
      <p:sp>
        <p:nvSpPr>
          <p:cNvPr id="17" name="bg object 17"/>
          <p:cNvSpPr/>
          <p:nvPr/>
        </p:nvSpPr>
        <p:spPr>
          <a:xfrm>
            <a:off x="8066124" y="406901"/>
            <a:ext cx="574040" cy="122555"/>
          </a:xfrm>
          <a:custGeom>
            <a:avLst/>
            <a:gdLst/>
            <a:ahLst/>
            <a:cxnLst/>
            <a:rect l="l" t="t" r="r" b="b"/>
            <a:pathLst>
              <a:path w="574040" h="122554">
                <a:moveTo>
                  <a:pt x="540829" y="0"/>
                </a:moveTo>
                <a:lnTo>
                  <a:pt x="0" y="0"/>
                </a:lnTo>
                <a:lnTo>
                  <a:pt x="0" y="12992"/>
                </a:lnTo>
                <a:lnTo>
                  <a:pt x="540829" y="12992"/>
                </a:lnTo>
                <a:lnTo>
                  <a:pt x="540829" y="0"/>
                </a:lnTo>
                <a:close/>
              </a:path>
              <a:path w="574040" h="122554">
                <a:moveTo>
                  <a:pt x="19761" y="30226"/>
                </a:moveTo>
                <a:lnTo>
                  <a:pt x="0" y="30226"/>
                </a:lnTo>
                <a:lnTo>
                  <a:pt x="0" y="120065"/>
                </a:lnTo>
                <a:lnTo>
                  <a:pt x="19761" y="120065"/>
                </a:lnTo>
                <a:lnTo>
                  <a:pt x="19761" y="30226"/>
                </a:lnTo>
                <a:close/>
              </a:path>
              <a:path w="574040" h="122554">
                <a:moveTo>
                  <a:pt x="59626" y="30226"/>
                </a:moveTo>
                <a:lnTo>
                  <a:pt x="39992" y="30226"/>
                </a:lnTo>
                <a:lnTo>
                  <a:pt x="39992" y="120065"/>
                </a:lnTo>
                <a:lnTo>
                  <a:pt x="58496" y="120065"/>
                </a:lnTo>
                <a:lnTo>
                  <a:pt x="58496" y="59918"/>
                </a:lnTo>
                <a:lnTo>
                  <a:pt x="78099" y="59918"/>
                </a:lnTo>
                <a:lnTo>
                  <a:pt x="59626" y="30226"/>
                </a:lnTo>
                <a:close/>
              </a:path>
              <a:path w="574040" h="122554">
                <a:moveTo>
                  <a:pt x="78099" y="59918"/>
                </a:moveTo>
                <a:lnTo>
                  <a:pt x="58737" y="59918"/>
                </a:lnTo>
                <a:lnTo>
                  <a:pt x="96113" y="120065"/>
                </a:lnTo>
                <a:lnTo>
                  <a:pt x="115862" y="120065"/>
                </a:lnTo>
                <a:lnTo>
                  <a:pt x="115862" y="90487"/>
                </a:lnTo>
                <a:lnTo>
                  <a:pt x="97116" y="90487"/>
                </a:lnTo>
                <a:lnTo>
                  <a:pt x="78099" y="59918"/>
                </a:lnTo>
                <a:close/>
              </a:path>
              <a:path w="574040" h="122554">
                <a:moveTo>
                  <a:pt x="115862" y="30226"/>
                </a:moveTo>
                <a:lnTo>
                  <a:pt x="97370" y="30226"/>
                </a:lnTo>
                <a:lnTo>
                  <a:pt x="97370" y="90487"/>
                </a:lnTo>
                <a:lnTo>
                  <a:pt x="115862" y="90487"/>
                </a:lnTo>
                <a:lnTo>
                  <a:pt x="115862" y="30226"/>
                </a:lnTo>
                <a:close/>
              </a:path>
              <a:path w="574040" h="122554">
                <a:moveTo>
                  <a:pt x="147955" y="90246"/>
                </a:moveTo>
                <a:lnTo>
                  <a:pt x="128828" y="90246"/>
                </a:lnTo>
                <a:lnTo>
                  <a:pt x="131908" y="104577"/>
                </a:lnTo>
                <a:lnTo>
                  <a:pt x="140411" y="114523"/>
                </a:lnTo>
                <a:lnTo>
                  <a:pt x="152685" y="120319"/>
                </a:lnTo>
                <a:lnTo>
                  <a:pt x="167081" y="122199"/>
                </a:lnTo>
                <a:lnTo>
                  <a:pt x="183218" y="120014"/>
                </a:lnTo>
                <a:lnTo>
                  <a:pt x="194922" y="113972"/>
                </a:lnTo>
                <a:lnTo>
                  <a:pt x="200485" y="106845"/>
                </a:lnTo>
                <a:lnTo>
                  <a:pt x="167843" y="106845"/>
                </a:lnTo>
                <a:lnTo>
                  <a:pt x="160272" y="105932"/>
                </a:lnTo>
                <a:lnTo>
                  <a:pt x="153931" y="103027"/>
                </a:lnTo>
                <a:lnTo>
                  <a:pt x="149574" y="97881"/>
                </a:lnTo>
                <a:lnTo>
                  <a:pt x="147955" y="90246"/>
                </a:lnTo>
                <a:close/>
              </a:path>
              <a:path w="574040" h="122554">
                <a:moveTo>
                  <a:pt x="165442" y="28079"/>
                </a:moveTo>
                <a:lnTo>
                  <a:pt x="153346" y="29743"/>
                </a:lnTo>
                <a:lnTo>
                  <a:pt x="142560" y="34782"/>
                </a:lnTo>
                <a:lnTo>
                  <a:pt x="134817" y="43263"/>
                </a:lnTo>
                <a:lnTo>
                  <a:pt x="131851" y="55257"/>
                </a:lnTo>
                <a:lnTo>
                  <a:pt x="134163" y="65868"/>
                </a:lnTo>
                <a:lnTo>
                  <a:pt x="140249" y="73034"/>
                </a:lnTo>
                <a:lnTo>
                  <a:pt x="148835" y="77699"/>
                </a:lnTo>
                <a:lnTo>
                  <a:pt x="158648" y="80810"/>
                </a:lnTo>
                <a:lnTo>
                  <a:pt x="168395" y="83251"/>
                </a:lnTo>
                <a:lnTo>
                  <a:pt x="176947" y="85918"/>
                </a:lnTo>
                <a:lnTo>
                  <a:pt x="183021" y="89743"/>
                </a:lnTo>
                <a:lnTo>
                  <a:pt x="185331" y="95656"/>
                </a:lnTo>
                <a:lnTo>
                  <a:pt x="185322" y="104840"/>
                </a:lnTo>
                <a:lnTo>
                  <a:pt x="174764" y="106845"/>
                </a:lnTo>
                <a:lnTo>
                  <a:pt x="200485" y="106845"/>
                </a:lnTo>
                <a:lnTo>
                  <a:pt x="202049" y="104840"/>
                </a:lnTo>
                <a:lnTo>
                  <a:pt x="204457" y="93383"/>
                </a:lnTo>
                <a:lnTo>
                  <a:pt x="201209" y="80924"/>
                </a:lnTo>
                <a:lnTo>
                  <a:pt x="193573" y="73267"/>
                </a:lnTo>
                <a:lnTo>
                  <a:pt x="184708" y="69128"/>
                </a:lnTo>
                <a:lnTo>
                  <a:pt x="177774" y="67221"/>
                </a:lnTo>
                <a:lnTo>
                  <a:pt x="164088" y="63626"/>
                </a:lnTo>
                <a:lnTo>
                  <a:pt x="155932" y="60845"/>
                </a:lnTo>
                <a:lnTo>
                  <a:pt x="151998" y="57855"/>
                </a:lnTo>
                <a:lnTo>
                  <a:pt x="150977" y="53632"/>
                </a:lnTo>
                <a:lnTo>
                  <a:pt x="150977" y="46075"/>
                </a:lnTo>
                <a:lnTo>
                  <a:pt x="158280" y="43434"/>
                </a:lnTo>
                <a:lnTo>
                  <a:pt x="198176" y="43434"/>
                </a:lnTo>
                <a:lnTo>
                  <a:pt x="190473" y="34764"/>
                </a:lnTo>
                <a:lnTo>
                  <a:pt x="178980" y="29682"/>
                </a:lnTo>
                <a:lnTo>
                  <a:pt x="165442" y="28079"/>
                </a:lnTo>
                <a:close/>
              </a:path>
              <a:path w="574040" h="122554">
                <a:moveTo>
                  <a:pt x="198176" y="43434"/>
                </a:moveTo>
                <a:lnTo>
                  <a:pt x="174002" y="43434"/>
                </a:lnTo>
                <a:lnTo>
                  <a:pt x="181686" y="46202"/>
                </a:lnTo>
                <a:lnTo>
                  <a:pt x="182308" y="57023"/>
                </a:lnTo>
                <a:lnTo>
                  <a:pt x="201434" y="57023"/>
                </a:lnTo>
                <a:lnTo>
                  <a:pt x="198448" y="43740"/>
                </a:lnTo>
                <a:lnTo>
                  <a:pt x="198176" y="43434"/>
                </a:lnTo>
                <a:close/>
              </a:path>
              <a:path w="574040" h="122554">
                <a:moveTo>
                  <a:pt x="238556" y="30226"/>
                </a:moveTo>
                <a:lnTo>
                  <a:pt x="218808" y="30226"/>
                </a:lnTo>
                <a:lnTo>
                  <a:pt x="218808" y="86093"/>
                </a:lnTo>
                <a:lnTo>
                  <a:pt x="221386" y="102032"/>
                </a:lnTo>
                <a:lnTo>
                  <a:pt x="228871" y="113299"/>
                </a:lnTo>
                <a:lnTo>
                  <a:pt x="240887" y="119990"/>
                </a:lnTo>
                <a:lnTo>
                  <a:pt x="257060" y="122199"/>
                </a:lnTo>
                <a:lnTo>
                  <a:pt x="273192" y="119972"/>
                </a:lnTo>
                <a:lnTo>
                  <a:pt x="285254" y="113252"/>
                </a:lnTo>
                <a:lnTo>
                  <a:pt x="290392" y="105587"/>
                </a:lnTo>
                <a:lnTo>
                  <a:pt x="257060" y="105587"/>
                </a:lnTo>
                <a:lnTo>
                  <a:pt x="247423" y="103920"/>
                </a:lnTo>
                <a:lnTo>
                  <a:pt x="241812" y="99517"/>
                </a:lnTo>
                <a:lnTo>
                  <a:pt x="239199" y="93275"/>
                </a:lnTo>
                <a:lnTo>
                  <a:pt x="238556" y="86093"/>
                </a:lnTo>
                <a:lnTo>
                  <a:pt x="238556" y="30226"/>
                </a:lnTo>
                <a:close/>
              </a:path>
              <a:path w="574040" h="122554">
                <a:moveTo>
                  <a:pt x="295427" y="30226"/>
                </a:moveTo>
                <a:lnTo>
                  <a:pt x="275678" y="30226"/>
                </a:lnTo>
                <a:lnTo>
                  <a:pt x="275678" y="86093"/>
                </a:lnTo>
                <a:lnTo>
                  <a:pt x="274750" y="94765"/>
                </a:lnTo>
                <a:lnTo>
                  <a:pt x="271651" y="100841"/>
                </a:lnTo>
                <a:lnTo>
                  <a:pt x="265911" y="104417"/>
                </a:lnTo>
                <a:lnTo>
                  <a:pt x="257060" y="105587"/>
                </a:lnTo>
                <a:lnTo>
                  <a:pt x="290392" y="105587"/>
                </a:lnTo>
                <a:lnTo>
                  <a:pt x="292811" y="101979"/>
                </a:lnTo>
                <a:lnTo>
                  <a:pt x="295427" y="86093"/>
                </a:lnTo>
                <a:lnTo>
                  <a:pt x="295427" y="30226"/>
                </a:lnTo>
                <a:close/>
              </a:path>
              <a:path w="574040" h="122554">
                <a:moveTo>
                  <a:pt x="363880" y="30226"/>
                </a:moveTo>
                <a:lnTo>
                  <a:pt x="315442" y="30226"/>
                </a:lnTo>
                <a:lnTo>
                  <a:pt x="315442" y="120065"/>
                </a:lnTo>
                <a:lnTo>
                  <a:pt x="335203" y="120065"/>
                </a:lnTo>
                <a:lnTo>
                  <a:pt x="335203" y="84950"/>
                </a:lnTo>
                <a:lnTo>
                  <a:pt x="387012" y="84950"/>
                </a:lnTo>
                <a:lnTo>
                  <a:pt x="385648" y="80302"/>
                </a:lnTo>
                <a:lnTo>
                  <a:pt x="375970" y="77787"/>
                </a:lnTo>
                <a:lnTo>
                  <a:pt x="375970" y="77533"/>
                </a:lnTo>
                <a:lnTo>
                  <a:pt x="382381" y="73802"/>
                </a:lnTo>
                <a:lnTo>
                  <a:pt x="384938" y="70866"/>
                </a:lnTo>
                <a:lnTo>
                  <a:pt x="335203" y="70866"/>
                </a:lnTo>
                <a:lnTo>
                  <a:pt x="335203" y="45567"/>
                </a:lnTo>
                <a:lnTo>
                  <a:pt x="388370" y="45567"/>
                </a:lnTo>
                <a:lnTo>
                  <a:pt x="388338" y="45404"/>
                </a:lnTo>
                <a:lnTo>
                  <a:pt x="383074" y="37520"/>
                </a:lnTo>
                <a:lnTo>
                  <a:pt x="374789" y="32186"/>
                </a:lnTo>
                <a:lnTo>
                  <a:pt x="363880" y="30226"/>
                </a:lnTo>
                <a:close/>
              </a:path>
              <a:path w="574040" h="122554">
                <a:moveTo>
                  <a:pt x="387012" y="84950"/>
                </a:moveTo>
                <a:lnTo>
                  <a:pt x="364896" y="84950"/>
                </a:lnTo>
                <a:lnTo>
                  <a:pt x="368541" y="89115"/>
                </a:lnTo>
                <a:lnTo>
                  <a:pt x="369925" y="98552"/>
                </a:lnTo>
                <a:lnTo>
                  <a:pt x="370928" y="105714"/>
                </a:lnTo>
                <a:lnTo>
                  <a:pt x="370674" y="114401"/>
                </a:lnTo>
                <a:lnTo>
                  <a:pt x="373075" y="120065"/>
                </a:lnTo>
                <a:lnTo>
                  <a:pt x="392823" y="120065"/>
                </a:lnTo>
                <a:lnTo>
                  <a:pt x="389305" y="115023"/>
                </a:lnTo>
                <a:lnTo>
                  <a:pt x="389432" y="104457"/>
                </a:lnTo>
                <a:lnTo>
                  <a:pt x="388416" y="89738"/>
                </a:lnTo>
                <a:lnTo>
                  <a:pt x="387012" y="84950"/>
                </a:lnTo>
                <a:close/>
              </a:path>
              <a:path w="574040" h="122554">
                <a:moveTo>
                  <a:pt x="388370" y="45567"/>
                </a:moveTo>
                <a:lnTo>
                  <a:pt x="365645" y="45567"/>
                </a:lnTo>
                <a:lnTo>
                  <a:pt x="370433" y="49352"/>
                </a:lnTo>
                <a:lnTo>
                  <a:pt x="370433" y="67094"/>
                </a:lnTo>
                <a:lnTo>
                  <a:pt x="365645" y="70866"/>
                </a:lnTo>
                <a:lnTo>
                  <a:pt x="384938" y="70866"/>
                </a:lnTo>
                <a:lnTo>
                  <a:pt x="386800" y="68727"/>
                </a:lnTo>
                <a:lnTo>
                  <a:pt x="389358" y="62426"/>
                </a:lnTo>
                <a:lnTo>
                  <a:pt x="390182" y="55016"/>
                </a:lnTo>
                <a:lnTo>
                  <a:pt x="388370" y="45567"/>
                </a:lnTo>
                <a:close/>
              </a:path>
              <a:path w="574040" h="122554">
                <a:moveTo>
                  <a:pt x="476211" y="30226"/>
                </a:moveTo>
                <a:lnTo>
                  <a:pt x="409028" y="30226"/>
                </a:lnTo>
                <a:lnTo>
                  <a:pt x="409028" y="120065"/>
                </a:lnTo>
                <a:lnTo>
                  <a:pt x="477227" y="120065"/>
                </a:lnTo>
                <a:lnTo>
                  <a:pt x="477227" y="103454"/>
                </a:lnTo>
                <a:lnTo>
                  <a:pt x="428777" y="103454"/>
                </a:lnTo>
                <a:lnTo>
                  <a:pt x="428777" y="81432"/>
                </a:lnTo>
                <a:lnTo>
                  <a:pt x="472313" y="81432"/>
                </a:lnTo>
                <a:lnTo>
                  <a:pt x="472313" y="66078"/>
                </a:lnTo>
                <a:lnTo>
                  <a:pt x="428777" y="66078"/>
                </a:lnTo>
                <a:lnTo>
                  <a:pt x="428777" y="46837"/>
                </a:lnTo>
                <a:lnTo>
                  <a:pt x="476211" y="46837"/>
                </a:lnTo>
                <a:lnTo>
                  <a:pt x="476211" y="30226"/>
                </a:lnTo>
                <a:close/>
              </a:path>
              <a:path w="574040" h="122554">
                <a:moveTo>
                  <a:pt x="533107" y="30226"/>
                </a:moveTo>
                <a:lnTo>
                  <a:pt x="494347" y="30226"/>
                </a:lnTo>
                <a:lnTo>
                  <a:pt x="494347" y="120065"/>
                </a:lnTo>
                <a:lnTo>
                  <a:pt x="533107" y="120065"/>
                </a:lnTo>
                <a:lnTo>
                  <a:pt x="551050" y="116630"/>
                </a:lnTo>
                <a:lnTo>
                  <a:pt x="563778" y="107119"/>
                </a:lnTo>
                <a:lnTo>
                  <a:pt x="565709" y="103454"/>
                </a:lnTo>
                <a:lnTo>
                  <a:pt x="514108" y="103454"/>
                </a:lnTo>
                <a:lnTo>
                  <a:pt x="514108" y="46837"/>
                </a:lnTo>
                <a:lnTo>
                  <a:pt x="565669" y="46837"/>
                </a:lnTo>
                <a:lnTo>
                  <a:pt x="562221" y="41249"/>
                </a:lnTo>
                <a:lnTo>
                  <a:pt x="549298" y="32971"/>
                </a:lnTo>
                <a:lnTo>
                  <a:pt x="533107" y="30226"/>
                </a:lnTo>
                <a:close/>
              </a:path>
              <a:path w="574040" h="122554">
                <a:moveTo>
                  <a:pt x="565669" y="46837"/>
                </a:moveTo>
                <a:lnTo>
                  <a:pt x="528193" y="46837"/>
                </a:lnTo>
                <a:lnTo>
                  <a:pt x="540526" y="48928"/>
                </a:lnTo>
                <a:lnTo>
                  <a:pt x="548516" y="54887"/>
                </a:lnTo>
                <a:lnTo>
                  <a:pt x="552824" y="64245"/>
                </a:lnTo>
                <a:lnTo>
                  <a:pt x="554113" y="76530"/>
                </a:lnTo>
                <a:lnTo>
                  <a:pt x="552224" y="89122"/>
                </a:lnTo>
                <a:lnTo>
                  <a:pt x="547209" y="97445"/>
                </a:lnTo>
                <a:lnTo>
                  <a:pt x="540049" y="102042"/>
                </a:lnTo>
                <a:lnTo>
                  <a:pt x="531723" y="103454"/>
                </a:lnTo>
                <a:lnTo>
                  <a:pt x="565709" y="103454"/>
                </a:lnTo>
                <a:lnTo>
                  <a:pt x="571362" y="92724"/>
                </a:lnTo>
                <a:lnTo>
                  <a:pt x="573874" y="74637"/>
                </a:lnTo>
                <a:lnTo>
                  <a:pt x="570778" y="55118"/>
                </a:lnTo>
                <a:lnTo>
                  <a:pt x="565669" y="46837"/>
                </a:lnTo>
                <a:close/>
              </a:path>
            </a:pathLst>
          </a:custGeom>
          <a:solidFill>
            <a:srgbClr val="FFFFFF"/>
          </a:solidFill>
        </p:spPr>
        <p:txBody>
          <a:bodyPr wrap="square" lIns="0" tIns="0" rIns="0" bIns="0" rtlCol="0"/>
          <a:lstStyle/>
          <a:p>
            <a:endParaRPr/>
          </a:p>
        </p:txBody>
      </p:sp>
      <p:pic>
        <p:nvPicPr>
          <p:cNvPr id="18" name="bg object 18"/>
          <p:cNvPicPr/>
          <p:nvPr/>
        </p:nvPicPr>
        <p:blipFill>
          <a:blip r:embed="rId9" cstate="print"/>
          <a:stretch>
            <a:fillRect/>
          </a:stretch>
        </p:blipFill>
        <p:spPr>
          <a:xfrm>
            <a:off x="7176414" y="300820"/>
            <a:ext cx="666535" cy="334366"/>
          </a:xfrm>
          <a:prstGeom prst="rect">
            <a:avLst/>
          </a:prstGeom>
        </p:spPr>
      </p:pic>
      <p:sp>
        <p:nvSpPr>
          <p:cNvPr id="2" name="Holder 2"/>
          <p:cNvSpPr>
            <a:spLocks noGrp="1"/>
          </p:cNvSpPr>
          <p:nvPr>
            <p:ph type="title"/>
          </p:nvPr>
        </p:nvSpPr>
        <p:spPr>
          <a:xfrm>
            <a:off x="491299" y="166761"/>
            <a:ext cx="6208395" cy="5842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465899" y="1638211"/>
            <a:ext cx="8212455" cy="12230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68186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34" Type="http://schemas.microsoft.com/office/2007/relationships/diagramDrawing" Target="../diagrams/drawing2.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diagramColors" Target="../diagrams/colors2.xml"/><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diagramQuickStyle" Target="../diagrams/quickStyle2.xm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diagramLayout" Target="../diagrams/layout2.xm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diagramData" Target="../diagrams/data2.xml"/><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4B7B5D-B2BE-244F-82E9-49F0DCAA1C8F}"/>
              </a:ext>
            </a:extLst>
          </p:cNvPr>
          <p:cNvSpPr txBox="1"/>
          <p:nvPr/>
        </p:nvSpPr>
        <p:spPr>
          <a:xfrm>
            <a:off x="4038600" y="2498725"/>
            <a:ext cx="5008133" cy="155427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l" rtl="0" eaLnBrk="0" fontAlgn="base" hangingPunct="0">
              <a:spcBef>
                <a:spcPct val="0"/>
              </a:spcBef>
              <a:spcAft>
                <a:spcPct val="0"/>
              </a:spcAft>
            </a:pPr>
            <a:r>
              <a:rPr lang="en-US" sz="2000" b="1" kern="1200" dirty="0">
                <a:solidFill>
                  <a:srgbClr val="FFFFFF"/>
                </a:solidFill>
                <a:latin typeface="Arial" panose="020B0604020202020204" pitchFamily="34" charset="0"/>
                <a:ea typeface="ＭＳ Ｐゴシック" panose="020B0600070205080204" pitchFamily="34" charset="-128"/>
              </a:rPr>
              <a:t>Strengthening Rural Financial Inclusion through Climate Risk Insurance: </a:t>
            </a:r>
          </a:p>
          <a:p>
            <a:pPr algn="l" rtl="0" eaLnBrk="0" fontAlgn="base" hangingPunct="0">
              <a:spcBef>
                <a:spcPct val="0"/>
              </a:spcBef>
              <a:spcAft>
                <a:spcPct val="0"/>
              </a:spcAft>
            </a:pPr>
            <a:endParaRPr lang="en-US" b="1" i="1" kern="1200" dirty="0">
              <a:solidFill>
                <a:srgbClr val="FFFFFF"/>
              </a:solidFill>
              <a:latin typeface="Arial" panose="020B0604020202020204" pitchFamily="34" charset="0"/>
              <a:ea typeface="ＭＳ Ｐゴシック" panose="020B0600070205080204" pitchFamily="34" charset="-128"/>
            </a:endParaRPr>
          </a:p>
          <a:p>
            <a:pPr algn="ctr" rtl="0" eaLnBrk="0" fontAlgn="base" hangingPunct="0">
              <a:spcBef>
                <a:spcPct val="0"/>
              </a:spcBef>
              <a:spcAft>
                <a:spcPct val="0"/>
              </a:spcAft>
            </a:pPr>
            <a:r>
              <a:rPr lang="en-US" sz="1700" b="1" i="1" kern="1200" dirty="0">
                <a:solidFill>
                  <a:srgbClr val="FFFFFF"/>
                </a:solidFill>
                <a:latin typeface="Arial" panose="020B0604020202020204" pitchFamily="34" charset="0"/>
                <a:ea typeface="ＭＳ Ｐゴシック" panose="020B0600070205080204" pitchFamily="34" charset="-128"/>
              </a:rPr>
              <a:t>IFAD’s Approach and Lessons from INSURED</a:t>
            </a:r>
          </a:p>
          <a:p>
            <a:pPr algn="l" rtl="0" eaLnBrk="0" fontAlgn="base" hangingPunct="0">
              <a:spcBef>
                <a:spcPct val="0"/>
              </a:spcBef>
              <a:spcAft>
                <a:spcPct val="0"/>
              </a:spcAft>
            </a:pPr>
            <a:endParaRPr lang="en-US" sz="2000" b="1" i="1" kern="1200" dirty="0">
              <a:solidFill>
                <a:srgbClr val="FFFFFF"/>
              </a:solidFill>
              <a:latin typeface="Arial" panose="020B0604020202020204" pitchFamily="34" charset="0"/>
              <a:ea typeface="ＭＳ Ｐゴシック" panose="020B0600070205080204" pitchFamily="34" charset="-128"/>
            </a:endParaRPr>
          </a:p>
        </p:txBody>
      </p:sp>
      <p:sp>
        <p:nvSpPr>
          <p:cNvPr id="3" name="TextBox 2"/>
          <p:cNvSpPr txBox="1"/>
          <p:nvPr/>
        </p:nvSpPr>
        <p:spPr>
          <a:xfrm>
            <a:off x="7239000" y="3176"/>
            <a:ext cx="1905000" cy="830997"/>
          </a:xfrm>
          <a:prstGeom prst="rect">
            <a:avLst/>
          </a:prstGeom>
          <a:noFill/>
        </p:spPr>
        <p:txBody>
          <a:bodyPr wrap="square" rtlCol="0">
            <a:spAutoFit/>
          </a:bodyPr>
          <a:lstStyle/>
          <a:p>
            <a:pPr algn="r" rtl="0" eaLnBrk="0" fontAlgn="base" hangingPunct="0">
              <a:spcBef>
                <a:spcPct val="0"/>
              </a:spcBef>
              <a:spcAft>
                <a:spcPct val="0"/>
              </a:spcAft>
            </a:pPr>
            <a:r>
              <a:rPr lang="en-US" sz="1600" kern="1200" dirty="0">
                <a:solidFill>
                  <a:srgbClr val="FFFFFF"/>
                </a:solidFill>
                <a:latin typeface="Arial" panose="020B0604020202020204" pitchFamily="34" charset="0"/>
                <a:ea typeface="ＭＳ Ｐゴシック" panose="020B0600070205080204" pitchFamily="34" charset="-128"/>
                <a:cs typeface="+mn-cs"/>
              </a:rPr>
              <a:t>Agri-PDB Platform</a:t>
            </a:r>
          </a:p>
          <a:p>
            <a:pPr algn="r" rtl="0" eaLnBrk="0" fontAlgn="base" hangingPunct="0">
              <a:spcBef>
                <a:spcPct val="0"/>
              </a:spcBef>
              <a:spcAft>
                <a:spcPct val="0"/>
              </a:spcAft>
            </a:pPr>
            <a:r>
              <a:rPr lang="en-GB" sz="1600" kern="1200" dirty="0">
                <a:solidFill>
                  <a:srgbClr val="FFFFFF"/>
                </a:solidFill>
                <a:latin typeface="Arial" panose="020B0604020202020204" pitchFamily="34" charset="0"/>
                <a:ea typeface="ＭＳ Ｐゴシック" panose="020B0600070205080204" pitchFamily="34" charset="-128"/>
                <a:cs typeface="+mn-cs"/>
              </a:rPr>
              <a:t>14 July 2025</a:t>
            </a:r>
          </a:p>
          <a:p>
            <a:pPr algn="r" rtl="0" eaLnBrk="0" fontAlgn="base" hangingPunct="0">
              <a:spcBef>
                <a:spcPct val="0"/>
              </a:spcBef>
              <a:spcAft>
                <a:spcPct val="0"/>
              </a:spcAft>
            </a:pPr>
            <a:endParaRPr lang="en-GB" sz="1600" kern="1200" dirty="0">
              <a:solidFill>
                <a:srgbClr val="FFFFFF"/>
              </a:solidFill>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B7E89-0077-5CD4-DBDC-6E26FEF9D8C3}"/>
              </a:ext>
            </a:extLst>
          </p:cNvPr>
          <p:cNvSpPr>
            <a:spLocks noGrp="1"/>
          </p:cNvSpPr>
          <p:nvPr>
            <p:ph type="title"/>
          </p:nvPr>
        </p:nvSpPr>
        <p:spPr>
          <a:xfrm>
            <a:off x="228600" y="212725"/>
            <a:ext cx="7772400" cy="630238"/>
          </a:xfrm>
        </p:spPr>
        <p:txBody>
          <a:bodyPr/>
          <a:lstStyle/>
          <a:p>
            <a:r>
              <a:rPr lang="en-US" sz="3200" dirty="0"/>
              <a:t>Why Insurance Matters for Inclusive Finance</a:t>
            </a:r>
          </a:p>
        </p:txBody>
      </p:sp>
      <p:graphicFrame>
        <p:nvGraphicFramePr>
          <p:cNvPr id="5" name="Diagram 4">
            <a:extLst>
              <a:ext uri="{FF2B5EF4-FFF2-40B4-BE49-F238E27FC236}">
                <a16:creationId xmlns:a16="http://schemas.microsoft.com/office/drawing/2014/main" id="{8AA10A61-A06B-7DA3-5354-DA6A579DDC9E}"/>
              </a:ext>
            </a:extLst>
          </p:cNvPr>
          <p:cNvGraphicFramePr/>
          <p:nvPr>
            <p:extLst>
              <p:ext uri="{D42A27DB-BD31-4B8C-83A1-F6EECF244321}">
                <p14:modId xmlns:p14="http://schemas.microsoft.com/office/powerpoint/2010/main" val="1877983278"/>
              </p:ext>
            </p:extLst>
          </p:nvPr>
        </p:nvGraphicFramePr>
        <p:xfrm>
          <a:off x="152401" y="1355725"/>
          <a:ext cx="5085329"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A846289-9EF5-303C-20C1-2984D04B76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4209" y="1736725"/>
            <a:ext cx="3637529" cy="2425626"/>
          </a:xfrm>
          <a:prstGeom prst="rect">
            <a:avLst/>
          </a:prstGeom>
          <a:noFill/>
          <a:ln>
            <a:noFill/>
          </a:ln>
        </p:spPr>
      </p:pic>
      <p:sp>
        <p:nvSpPr>
          <p:cNvPr id="4" name="TextBox 3">
            <a:extLst>
              <a:ext uri="{FF2B5EF4-FFF2-40B4-BE49-F238E27FC236}">
                <a16:creationId xmlns:a16="http://schemas.microsoft.com/office/drawing/2014/main" id="{B91EE982-9962-C762-33FC-60E8B983EE40}"/>
              </a:ext>
            </a:extLst>
          </p:cNvPr>
          <p:cNvSpPr txBox="1"/>
          <p:nvPr/>
        </p:nvSpPr>
        <p:spPr>
          <a:xfrm>
            <a:off x="5434210" y="4251325"/>
            <a:ext cx="3637528" cy="954107"/>
          </a:xfrm>
          <a:prstGeom prst="rect">
            <a:avLst/>
          </a:prstGeom>
          <a:noFill/>
        </p:spPr>
        <p:txBody>
          <a:bodyPr wrap="square" rtlCol="0">
            <a:spAutoFit/>
          </a:bodyPr>
          <a:lstStyle/>
          <a:p>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The goal isn’t just protection—inclusive insurance helps build systems rural communities can trust, understand, and use. </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This is where PDBs can lead.</a:t>
            </a:r>
            <a:endParaRPr lang="en-US" sz="1400" b="1" i="1" dirty="0"/>
          </a:p>
        </p:txBody>
      </p:sp>
    </p:spTree>
    <p:extLst>
      <p:ext uri="{BB962C8B-B14F-4D97-AF65-F5344CB8AC3E}">
        <p14:creationId xmlns:p14="http://schemas.microsoft.com/office/powerpoint/2010/main" val="121699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671A174-8E1B-4C45-A756-2979C8D409A9}"/>
              </a:ext>
            </a:extLst>
          </p:cNvPr>
          <p:cNvGrpSpPr/>
          <p:nvPr/>
        </p:nvGrpSpPr>
        <p:grpSpPr>
          <a:xfrm>
            <a:off x="5417481" y="379517"/>
            <a:ext cx="624399" cy="284315"/>
            <a:chOff x="7844674" y="4496849"/>
            <a:chExt cx="795387" cy="290691"/>
          </a:xfrm>
        </p:grpSpPr>
        <p:pic>
          <p:nvPicPr>
            <p:cNvPr id="57" name="object 4">
              <a:extLst>
                <a:ext uri="{FF2B5EF4-FFF2-40B4-BE49-F238E27FC236}">
                  <a16:creationId xmlns:a16="http://schemas.microsoft.com/office/drawing/2014/main" id="{CA57CF58-22B0-40C1-9DAE-76A64C423B6E}"/>
                </a:ext>
              </a:extLst>
            </p:cNvPr>
            <p:cNvPicPr/>
            <p:nvPr/>
          </p:nvPicPr>
          <p:blipFill>
            <a:blip r:embed="rId3" cstate="print"/>
            <a:stretch>
              <a:fillRect/>
            </a:stretch>
          </p:blipFill>
          <p:spPr>
            <a:xfrm>
              <a:off x="7844674" y="4496849"/>
              <a:ext cx="290708" cy="290691"/>
            </a:xfrm>
            <a:prstGeom prst="rect">
              <a:avLst/>
            </a:prstGeom>
          </p:spPr>
        </p:pic>
        <p:sp>
          <p:nvSpPr>
            <p:cNvPr id="58" name="object 5">
              <a:extLst>
                <a:ext uri="{FF2B5EF4-FFF2-40B4-BE49-F238E27FC236}">
                  <a16:creationId xmlns:a16="http://schemas.microsoft.com/office/drawing/2014/main" id="{BA53AF41-3706-4F78-89A6-6DFFD97989DD}"/>
                </a:ext>
              </a:extLst>
            </p:cNvPr>
            <p:cNvSpPr/>
            <p:nvPr/>
          </p:nvSpPr>
          <p:spPr>
            <a:xfrm>
              <a:off x="8182227" y="4544174"/>
              <a:ext cx="457834" cy="200025"/>
            </a:xfrm>
            <a:custGeom>
              <a:avLst/>
              <a:gdLst/>
              <a:ahLst/>
              <a:cxnLst/>
              <a:rect l="l" t="t" r="r" b="b"/>
              <a:pathLst>
                <a:path w="457834" h="200025">
                  <a:moveTo>
                    <a:pt x="415638" y="81102"/>
                  </a:moveTo>
                  <a:lnTo>
                    <a:pt x="385089" y="81102"/>
                  </a:lnTo>
                  <a:lnTo>
                    <a:pt x="399226" y="83543"/>
                  </a:lnTo>
                  <a:lnTo>
                    <a:pt x="407171" y="90195"/>
                  </a:lnTo>
                  <a:lnTo>
                    <a:pt x="410664" y="100047"/>
                  </a:lnTo>
                  <a:lnTo>
                    <a:pt x="411441" y="112090"/>
                  </a:lnTo>
                  <a:lnTo>
                    <a:pt x="411441" y="117906"/>
                  </a:lnTo>
                  <a:lnTo>
                    <a:pt x="389420" y="126885"/>
                  </a:lnTo>
                  <a:lnTo>
                    <a:pt x="364245" y="138688"/>
                  </a:lnTo>
                  <a:lnTo>
                    <a:pt x="347803" y="150082"/>
                  </a:lnTo>
                  <a:lnTo>
                    <a:pt x="338851" y="161532"/>
                  </a:lnTo>
                  <a:lnTo>
                    <a:pt x="336143" y="173507"/>
                  </a:lnTo>
                  <a:lnTo>
                    <a:pt x="338791" y="184443"/>
                  </a:lnTo>
                  <a:lnTo>
                    <a:pt x="345595" y="192120"/>
                  </a:lnTo>
                  <a:lnTo>
                    <a:pt x="354842" y="196647"/>
                  </a:lnTo>
                  <a:lnTo>
                    <a:pt x="364820" y="198132"/>
                  </a:lnTo>
                  <a:lnTo>
                    <a:pt x="376821" y="196390"/>
                  </a:lnTo>
                  <a:lnTo>
                    <a:pt x="388773" y="191798"/>
                  </a:lnTo>
                  <a:lnTo>
                    <a:pt x="395582" y="187998"/>
                  </a:lnTo>
                  <a:lnTo>
                    <a:pt x="376402" y="187998"/>
                  </a:lnTo>
                  <a:lnTo>
                    <a:pt x="369014" y="186301"/>
                  </a:lnTo>
                  <a:lnTo>
                    <a:pt x="363767" y="181808"/>
                  </a:lnTo>
                  <a:lnTo>
                    <a:pt x="360638" y="175412"/>
                  </a:lnTo>
                  <a:lnTo>
                    <a:pt x="359600" y="168008"/>
                  </a:lnTo>
                  <a:lnTo>
                    <a:pt x="363185" y="154884"/>
                  </a:lnTo>
                  <a:lnTo>
                    <a:pt x="372202" y="144476"/>
                  </a:lnTo>
                  <a:lnTo>
                    <a:pt x="384042" y="136566"/>
                  </a:lnTo>
                  <a:lnTo>
                    <a:pt x="396100" y="130936"/>
                  </a:lnTo>
                  <a:lnTo>
                    <a:pt x="411441" y="124561"/>
                  </a:lnTo>
                  <a:lnTo>
                    <a:pt x="431723" y="124561"/>
                  </a:lnTo>
                  <a:lnTo>
                    <a:pt x="431723" y="115277"/>
                  </a:lnTo>
                  <a:lnTo>
                    <a:pt x="431035" y="102964"/>
                  </a:lnTo>
                  <a:lnTo>
                    <a:pt x="426219" y="89693"/>
                  </a:lnTo>
                  <a:lnTo>
                    <a:pt x="415638" y="81102"/>
                  </a:lnTo>
                  <a:close/>
                </a:path>
                <a:path w="457834" h="200025">
                  <a:moveTo>
                    <a:pt x="432427" y="177863"/>
                  </a:moveTo>
                  <a:lnTo>
                    <a:pt x="411441" y="177863"/>
                  </a:lnTo>
                  <a:lnTo>
                    <a:pt x="412934" y="183966"/>
                  </a:lnTo>
                  <a:lnTo>
                    <a:pt x="416218" y="190607"/>
                  </a:lnTo>
                  <a:lnTo>
                    <a:pt x="422762" y="195944"/>
                  </a:lnTo>
                  <a:lnTo>
                    <a:pt x="434035" y="198132"/>
                  </a:lnTo>
                  <a:lnTo>
                    <a:pt x="444382" y="196210"/>
                  </a:lnTo>
                  <a:lnTo>
                    <a:pt x="451661" y="191003"/>
                  </a:lnTo>
                  <a:lnTo>
                    <a:pt x="453556" y="187706"/>
                  </a:lnTo>
                  <a:lnTo>
                    <a:pt x="440690" y="187706"/>
                  </a:lnTo>
                  <a:lnTo>
                    <a:pt x="435506" y="186084"/>
                  </a:lnTo>
                  <a:lnTo>
                    <a:pt x="432844" y="181257"/>
                  </a:lnTo>
                  <a:lnTo>
                    <a:pt x="432427" y="177863"/>
                  </a:lnTo>
                  <a:close/>
                </a:path>
                <a:path w="457834" h="200025">
                  <a:moveTo>
                    <a:pt x="431723" y="124561"/>
                  </a:moveTo>
                  <a:lnTo>
                    <a:pt x="411441" y="124561"/>
                  </a:lnTo>
                  <a:lnTo>
                    <a:pt x="411441" y="170332"/>
                  </a:lnTo>
                  <a:lnTo>
                    <a:pt x="405718" y="174801"/>
                  </a:lnTo>
                  <a:lnTo>
                    <a:pt x="396955" y="180684"/>
                  </a:lnTo>
                  <a:lnTo>
                    <a:pt x="386676" y="185807"/>
                  </a:lnTo>
                  <a:lnTo>
                    <a:pt x="376402" y="187998"/>
                  </a:lnTo>
                  <a:lnTo>
                    <a:pt x="395582" y="187998"/>
                  </a:lnTo>
                  <a:lnTo>
                    <a:pt x="400405" y="185306"/>
                  </a:lnTo>
                  <a:lnTo>
                    <a:pt x="411441" y="177863"/>
                  </a:lnTo>
                  <a:lnTo>
                    <a:pt x="432427" y="177863"/>
                  </a:lnTo>
                  <a:lnTo>
                    <a:pt x="431863" y="173282"/>
                  </a:lnTo>
                  <a:lnTo>
                    <a:pt x="431797" y="168008"/>
                  </a:lnTo>
                  <a:lnTo>
                    <a:pt x="431723" y="124561"/>
                  </a:lnTo>
                  <a:close/>
                </a:path>
                <a:path w="457834" h="200025">
                  <a:moveTo>
                    <a:pt x="457771" y="174091"/>
                  </a:moveTo>
                  <a:lnTo>
                    <a:pt x="452564" y="174091"/>
                  </a:lnTo>
                  <a:lnTo>
                    <a:pt x="450545" y="185953"/>
                  </a:lnTo>
                  <a:lnTo>
                    <a:pt x="444169" y="187706"/>
                  </a:lnTo>
                  <a:lnTo>
                    <a:pt x="453556" y="187706"/>
                  </a:lnTo>
                  <a:lnTo>
                    <a:pt x="456061" y="183350"/>
                  </a:lnTo>
                  <a:lnTo>
                    <a:pt x="457771" y="174091"/>
                  </a:lnTo>
                  <a:close/>
                </a:path>
                <a:path w="457834" h="200025">
                  <a:moveTo>
                    <a:pt x="387692" y="74739"/>
                  </a:moveTo>
                  <a:lnTo>
                    <a:pt x="365301" y="77802"/>
                  </a:lnTo>
                  <a:lnTo>
                    <a:pt x="350747" y="85128"/>
                  </a:lnTo>
                  <a:lnTo>
                    <a:pt x="342867" y="93920"/>
                  </a:lnTo>
                  <a:lnTo>
                    <a:pt x="340499" y="101384"/>
                  </a:lnTo>
                  <a:lnTo>
                    <a:pt x="340499" y="106603"/>
                  </a:lnTo>
                  <a:lnTo>
                    <a:pt x="344843" y="109486"/>
                  </a:lnTo>
                  <a:lnTo>
                    <a:pt x="358724" y="109486"/>
                  </a:lnTo>
                  <a:lnTo>
                    <a:pt x="360184" y="99656"/>
                  </a:lnTo>
                  <a:lnTo>
                    <a:pt x="361340" y="93560"/>
                  </a:lnTo>
                  <a:lnTo>
                    <a:pt x="364477" y="87338"/>
                  </a:lnTo>
                  <a:lnTo>
                    <a:pt x="370171" y="83531"/>
                  </a:lnTo>
                  <a:lnTo>
                    <a:pt x="377387" y="81623"/>
                  </a:lnTo>
                  <a:lnTo>
                    <a:pt x="385089" y="81102"/>
                  </a:lnTo>
                  <a:lnTo>
                    <a:pt x="415638" y="81102"/>
                  </a:lnTo>
                  <a:lnTo>
                    <a:pt x="413148" y="79080"/>
                  </a:lnTo>
                  <a:lnTo>
                    <a:pt x="387692" y="74739"/>
                  </a:lnTo>
                  <a:close/>
                </a:path>
                <a:path w="457834" h="200025">
                  <a:moveTo>
                    <a:pt x="251980" y="74739"/>
                  </a:moveTo>
                  <a:lnTo>
                    <a:pt x="230452" y="79189"/>
                  </a:lnTo>
                  <a:lnTo>
                    <a:pt x="212450" y="91868"/>
                  </a:lnTo>
                  <a:lnTo>
                    <a:pt x="200093" y="111772"/>
                  </a:lnTo>
                  <a:lnTo>
                    <a:pt x="195503" y="137896"/>
                  </a:lnTo>
                  <a:lnTo>
                    <a:pt x="200356" y="163832"/>
                  </a:lnTo>
                  <a:lnTo>
                    <a:pt x="213031" y="183335"/>
                  </a:lnTo>
                  <a:lnTo>
                    <a:pt x="230699" y="195616"/>
                  </a:lnTo>
                  <a:lnTo>
                    <a:pt x="250532" y="199885"/>
                  </a:lnTo>
                  <a:lnTo>
                    <a:pt x="266385" y="197480"/>
                  </a:lnTo>
                  <a:lnTo>
                    <a:pt x="279139" y="191731"/>
                  </a:lnTo>
                  <a:lnTo>
                    <a:pt x="279493" y="191477"/>
                  </a:lnTo>
                  <a:lnTo>
                    <a:pt x="256895" y="191477"/>
                  </a:lnTo>
                  <a:lnTo>
                    <a:pt x="245235" y="189400"/>
                  </a:lnTo>
                  <a:lnTo>
                    <a:pt x="232832" y="181375"/>
                  </a:lnTo>
                  <a:lnTo>
                    <a:pt x="222977" y="164710"/>
                  </a:lnTo>
                  <a:lnTo>
                    <a:pt x="218960" y="136715"/>
                  </a:lnTo>
                  <a:lnTo>
                    <a:pt x="219583" y="124729"/>
                  </a:lnTo>
                  <a:lnTo>
                    <a:pt x="223710" y="106818"/>
                  </a:lnTo>
                  <a:lnTo>
                    <a:pt x="234734" y="90532"/>
                  </a:lnTo>
                  <a:lnTo>
                    <a:pt x="256044" y="83426"/>
                  </a:lnTo>
                  <a:lnTo>
                    <a:pt x="282018" y="83426"/>
                  </a:lnTo>
                  <a:lnTo>
                    <a:pt x="275799" y="80022"/>
                  </a:lnTo>
                  <a:lnTo>
                    <a:pt x="264404" y="76186"/>
                  </a:lnTo>
                  <a:lnTo>
                    <a:pt x="251980" y="74739"/>
                  </a:lnTo>
                  <a:close/>
                </a:path>
                <a:path w="457834" h="200025">
                  <a:moveTo>
                    <a:pt x="315398" y="179006"/>
                  </a:moveTo>
                  <a:lnTo>
                    <a:pt x="295135" y="179006"/>
                  </a:lnTo>
                  <a:lnTo>
                    <a:pt x="295135" y="192925"/>
                  </a:lnTo>
                  <a:lnTo>
                    <a:pt x="296875" y="199885"/>
                  </a:lnTo>
                  <a:lnTo>
                    <a:pt x="302860" y="198878"/>
                  </a:lnTo>
                  <a:lnTo>
                    <a:pt x="311751" y="197772"/>
                  </a:lnTo>
                  <a:lnTo>
                    <a:pt x="322326" y="196783"/>
                  </a:lnTo>
                  <a:lnTo>
                    <a:pt x="333362" y="196126"/>
                  </a:lnTo>
                  <a:lnTo>
                    <a:pt x="333362" y="189725"/>
                  </a:lnTo>
                  <a:lnTo>
                    <a:pt x="322312" y="188962"/>
                  </a:lnTo>
                  <a:lnTo>
                    <a:pt x="316637" y="184915"/>
                  </a:lnTo>
                  <a:lnTo>
                    <a:pt x="315398" y="179006"/>
                  </a:lnTo>
                  <a:close/>
                </a:path>
                <a:path w="457834" h="200025">
                  <a:moveTo>
                    <a:pt x="282018" y="83426"/>
                  </a:moveTo>
                  <a:lnTo>
                    <a:pt x="256044" y="83426"/>
                  </a:lnTo>
                  <a:lnTo>
                    <a:pt x="268771" y="85272"/>
                  </a:lnTo>
                  <a:lnTo>
                    <a:pt x="279465" y="89725"/>
                  </a:lnTo>
                  <a:lnTo>
                    <a:pt x="287932" y="95159"/>
                  </a:lnTo>
                  <a:lnTo>
                    <a:pt x="293979" y="99948"/>
                  </a:lnTo>
                  <a:lnTo>
                    <a:pt x="293979" y="171195"/>
                  </a:lnTo>
                  <a:lnTo>
                    <a:pt x="282075" y="182921"/>
                  </a:lnTo>
                  <a:lnTo>
                    <a:pt x="270879" y="188942"/>
                  </a:lnTo>
                  <a:lnTo>
                    <a:pt x="261963" y="191160"/>
                  </a:lnTo>
                  <a:lnTo>
                    <a:pt x="256895" y="191477"/>
                  </a:lnTo>
                  <a:lnTo>
                    <a:pt x="279493" y="191477"/>
                  </a:lnTo>
                  <a:lnTo>
                    <a:pt x="288741" y="184840"/>
                  </a:lnTo>
                  <a:lnTo>
                    <a:pt x="295135" y="179006"/>
                  </a:lnTo>
                  <a:lnTo>
                    <a:pt x="315398" y="179006"/>
                  </a:lnTo>
                  <a:lnTo>
                    <a:pt x="314547" y="174948"/>
                  </a:lnTo>
                  <a:lnTo>
                    <a:pt x="314368" y="163832"/>
                  </a:lnTo>
                  <a:lnTo>
                    <a:pt x="314248" y="91820"/>
                  </a:lnTo>
                  <a:lnTo>
                    <a:pt x="293979" y="91820"/>
                  </a:lnTo>
                  <a:lnTo>
                    <a:pt x="285784" y="85487"/>
                  </a:lnTo>
                  <a:lnTo>
                    <a:pt x="282018" y="83426"/>
                  </a:lnTo>
                  <a:close/>
                </a:path>
                <a:path w="457834" h="200025">
                  <a:moveTo>
                    <a:pt x="314248" y="584"/>
                  </a:moveTo>
                  <a:lnTo>
                    <a:pt x="311937" y="584"/>
                  </a:lnTo>
                  <a:lnTo>
                    <a:pt x="311061" y="876"/>
                  </a:lnTo>
                  <a:lnTo>
                    <a:pt x="303542" y="2603"/>
                  </a:lnTo>
                  <a:lnTo>
                    <a:pt x="298590" y="3688"/>
                  </a:lnTo>
                  <a:lnTo>
                    <a:pt x="291336" y="4957"/>
                  </a:lnTo>
                  <a:lnTo>
                    <a:pt x="282727" y="6062"/>
                  </a:lnTo>
                  <a:lnTo>
                    <a:pt x="273710" y="6654"/>
                  </a:lnTo>
                  <a:lnTo>
                    <a:pt x="273710" y="13030"/>
                  </a:lnTo>
                  <a:lnTo>
                    <a:pt x="285428" y="13715"/>
                  </a:lnTo>
                  <a:lnTo>
                    <a:pt x="291445" y="17633"/>
                  </a:lnTo>
                  <a:lnTo>
                    <a:pt x="293662" y="27582"/>
                  </a:lnTo>
                  <a:lnTo>
                    <a:pt x="293979" y="46354"/>
                  </a:lnTo>
                  <a:lnTo>
                    <a:pt x="293979" y="91820"/>
                  </a:lnTo>
                  <a:lnTo>
                    <a:pt x="314248" y="91820"/>
                  </a:lnTo>
                  <a:lnTo>
                    <a:pt x="314248" y="584"/>
                  </a:lnTo>
                  <a:close/>
                </a:path>
                <a:path w="457834" h="200025">
                  <a:moveTo>
                    <a:pt x="173367" y="74739"/>
                  </a:moveTo>
                  <a:lnTo>
                    <a:pt x="168732" y="74739"/>
                  </a:lnTo>
                  <a:lnTo>
                    <a:pt x="161759" y="77342"/>
                  </a:lnTo>
                  <a:lnTo>
                    <a:pt x="157429" y="78206"/>
                  </a:lnTo>
                  <a:lnTo>
                    <a:pt x="149725" y="79616"/>
                  </a:lnTo>
                  <a:lnTo>
                    <a:pt x="142948" y="80781"/>
                  </a:lnTo>
                  <a:lnTo>
                    <a:pt x="136823" y="81674"/>
                  </a:lnTo>
                  <a:lnTo>
                    <a:pt x="131076" y="82270"/>
                  </a:lnTo>
                  <a:lnTo>
                    <a:pt x="131076" y="88645"/>
                  </a:lnTo>
                  <a:lnTo>
                    <a:pt x="143066" y="89143"/>
                  </a:lnTo>
                  <a:lnTo>
                    <a:pt x="149682" y="92629"/>
                  </a:lnTo>
                  <a:lnTo>
                    <a:pt x="152497" y="102088"/>
                  </a:lnTo>
                  <a:lnTo>
                    <a:pt x="153085" y="120510"/>
                  </a:lnTo>
                  <a:lnTo>
                    <a:pt x="153085" y="155562"/>
                  </a:lnTo>
                  <a:lnTo>
                    <a:pt x="152818" y="173470"/>
                  </a:lnTo>
                  <a:lnTo>
                    <a:pt x="150949" y="183510"/>
                  </a:lnTo>
                  <a:lnTo>
                    <a:pt x="145874" y="187903"/>
                  </a:lnTo>
                  <a:lnTo>
                    <a:pt x="135991" y="188874"/>
                  </a:lnTo>
                  <a:lnTo>
                    <a:pt x="131076" y="188874"/>
                  </a:lnTo>
                  <a:lnTo>
                    <a:pt x="131076" y="195237"/>
                  </a:lnTo>
                  <a:lnTo>
                    <a:pt x="193611" y="195237"/>
                  </a:lnTo>
                  <a:lnTo>
                    <a:pt x="193611" y="188874"/>
                  </a:lnTo>
                  <a:lnTo>
                    <a:pt x="181908" y="188189"/>
                  </a:lnTo>
                  <a:lnTo>
                    <a:pt x="175898" y="184272"/>
                  </a:lnTo>
                  <a:lnTo>
                    <a:pt x="173684" y="174327"/>
                  </a:lnTo>
                  <a:lnTo>
                    <a:pt x="173367" y="155562"/>
                  </a:lnTo>
                  <a:lnTo>
                    <a:pt x="173367" y="74739"/>
                  </a:lnTo>
                  <a:close/>
                </a:path>
                <a:path w="457834" h="200025">
                  <a:moveTo>
                    <a:pt x="27323" y="174663"/>
                  </a:moveTo>
                  <a:lnTo>
                    <a:pt x="13893" y="174663"/>
                  </a:lnTo>
                  <a:lnTo>
                    <a:pt x="19646" y="180626"/>
                  </a:lnTo>
                  <a:lnTo>
                    <a:pt x="30149" y="188645"/>
                  </a:lnTo>
                  <a:lnTo>
                    <a:pt x="45701" y="195683"/>
                  </a:lnTo>
                  <a:lnTo>
                    <a:pt x="66598" y="198704"/>
                  </a:lnTo>
                  <a:lnTo>
                    <a:pt x="91526" y="194625"/>
                  </a:lnTo>
                  <a:lnTo>
                    <a:pt x="96278" y="191770"/>
                  </a:lnTo>
                  <a:lnTo>
                    <a:pt x="63995" y="191770"/>
                  </a:lnTo>
                  <a:lnTo>
                    <a:pt x="36513" y="184229"/>
                  </a:lnTo>
                  <a:lnTo>
                    <a:pt x="27323" y="174663"/>
                  </a:lnTo>
                  <a:close/>
                </a:path>
                <a:path w="457834" h="200025">
                  <a:moveTo>
                    <a:pt x="6946" y="131508"/>
                  </a:moveTo>
                  <a:lnTo>
                    <a:pt x="0" y="131508"/>
                  </a:lnTo>
                  <a:lnTo>
                    <a:pt x="0" y="193217"/>
                  </a:lnTo>
                  <a:lnTo>
                    <a:pt x="6946" y="193217"/>
                  </a:lnTo>
                  <a:lnTo>
                    <a:pt x="9271" y="181622"/>
                  </a:lnTo>
                  <a:lnTo>
                    <a:pt x="13893" y="174663"/>
                  </a:lnTo>
                  <a:lnTo>
                    <a:pt x="27323" y="174663"/>
                  </a:lnTo>
                  <a:lnTo>
                    <a:pt x="19616" y="166639"/>
                  </a:lnTo>
                  <a:lnTo>
                    <a:pt x="10647" y="146550"/>
                  </a:lnTo>
                  <a:lnTo>
                    <a:pt x="6946" y="131508"/>
                  </a:lnTo>
                  <a:close/>
                </a:path>
                <a:path w="457834" h="200025">
                  <a:moveTo>
                    <a:pt x="52120" y="0"/>
                  </a:moveTo>
                  <a:lnTo>
                    <a:pt x="30758" y="3919"/>
                  </a:lnTo>
                  <a:lnTo>
                    <a:pt x="14828" y="14411"/>
                  </a:lnTo>
                  <a:lnTo>
                    <a:pt x="4873" y="29575"/>
                  </a:lnTo>
                  <a:lnTo>
                    <a:pt x="1435" y="47510"/>
                  </a:lnTo>
                  <a:lnTo>
                    <a:pt x="6703" y="70883"/>
                  </a:lnTo>
                  <a:lnTo>
                    <a:pt x="19900" y="87410"/>
                  </a:lnTo>
                  <a:lnTo>
                    <a:pt x="37118" y="98827"/>
                  </a:lnTo>
                  <a:lnTo>
                    <a:pt x="54444" y="106870"/>
                  </a:lnTo>
                  <a:lnTo>
                    <a:pt x="56184" y="107467"/>
                  </a:lnTo>
                  <a:lnTo>
                    <a:pt x="65735" y="111505"/>
                  </a:lnTo>
                  <a:lnTo>
                    <a:pt x="67462" y="112394"/>
                  </a:lnTo>
                  <a:lnTo>
                    <a:pt x="81762" y="119321"/>
                  </a:lnTo>
                  <a:lnTo>
                    <a:pt x="94289" y="128069"/>
                  </a:lnTo>
                  <a:lnTo>
                    <a:pt x="103175" y="139480"/>
                  </a:lnTo>
                  <a:lnTo>
                    <a:pt x="106553" y="154393"/>
                  </a:lnTo>
                  <a:lnTo>
                    <a:pt x="103894" y="167686"/>
                  </a:lnTo>
                  <a:lnTo>
                    <a:pt x="95918" y="179706"/>
                  </a:lnTo>
                  <a:lnTo>
                    <a:pt x="82619" y="188414"/>
                  </a:lnTo>
                  <a:lnTo>
                    <a:pt x="63995" y="191770"/>
                  </a:lnTo>
                  <a:lnTo>
                    <a:pt x="96278" y="191770"/>
                  </a:lnTo>
                  <a:lnTo>
                    <a:pt x="110509" y="183218"/>
                  </a:lnTo>
                  <a:lnTo>
                    <a:pt x="122595" y="165726"/>
                  </a:lnTo>
                  <a:lnTo>
                    <a:pt x="126834" y="143395"/>
                  </a:lnTo>
                  <a:lnTo>
                    <a:pt x="122586" y="120303"/>
                  </a:lnTo>
                  <a:lnTo>
                    <a:pt x="110437" y="103874"/>
                  </a:lnTo>
                  <a:lnTo>
                    <a:pt x="91285" y="91201"/>
                  </a:lnTo>
                  <a:lnTo>
                    <a:pt x="49421" y="71692"/>
                  </a:lnTo>
                  <a:lnTo>
                    <a:pt x="34632" y="62682"/>
                  </a:lnTo>
                  <a:lnTo>
                    <a:pt x="24025" y="51226"/>
                  </a:lnTo>
                  <a:lnTo>
                    <a:pt x="19964" y="36207"/>
                  </a:lnTo>
                  <a:lnTo>
                    <a:pt x="21703" y="26261"/>
                  </a:lnTo>
                  <a:lnTo>
                    <a:pt x="27355" y="16800"/>
                  </a:lnTo>
                  <a:lnTo>
                    <a:pt x="37570" y="9727"/>
                  </a:lnTo>
                  <a:lnTo>
                    <a:pt x="52997" y="6946"/>
                  </a:lnTo>
                  <a:lnTo>
                    <a:pt x="80232" y="6946"/>
                  </a:lnTo>
                  <a:lnTo>
                    <a:pt x="68695" y="2109"/>
                  </a:lnTo>
                  <a:lnTo>
                    <a:pt x="52120" y="0"/>
                  </a:lnTo>
                  <a:close/>
                </a:path>
                <a:path w="457834" h="200025">
                  <a:moveTo>
                    <a:pt x="80232" y="6946"/>
                  </a:moveTo>
                  <a:lnTo>
                    <a:pt x="52997" y="6946"/>
                  </a:lnTo>
                  <a:lnTo>
                    <a:pt x="69350" y="9795"/>
                  </a:lnTo>
                  <a:lnTo>
                    <a:pt x="83908" y="18429"/>
                  </a:lnTo>
                  <a:lnTo>
                    <a:pt x="95752" y="32980"/>
                  </a:lnTo>
                  <a:lnTo>
                    <a:pt x="103962" y="53581"/>
                  </a:lnTo>
                  <a:lnTo>
                    <a:pt x="110045" y="53581"/>
                  </a:lnTo>
                  <a:lnTo>
                    <a:pt x="110045" y="20281"/>
                  </a:lnTo>
                  <a:lnTo>
                    <a:pt x="96431" y="20281"/>
                  </a:lnTo>
                  <a:lnTo>
                    <a:pt x="90114" y="13935"/>
                  </a:lnTo>
                  <a:lnTo>
                    <a:pt x="81114" y="7316"/>
                  </a:lnTo>
                  <a:lnTo>
                    <a:pt x="80232" y="6946"/>
                  </a:lnTo>
                  <a:close/>
                </a:path>
                <a:path w="457834" h="200025">
                  <a:moveTo>
                    <a:pt x="110045" y="3479"/>
                  </a:moveTo>
                  <a:lnTo>
                    <a:pt x="103962" y="3479"/>
                  </a:lnTo>
                  <a:lnTo>
                    <a:pt x="103378" y="6946"/>
                  </a:lnTo>
                  <a:lnTo>
                    <a:pt x="102793" y="12471"/>
                  </a:lnTo>
                  <a:lnTo>
                    <a:pt x="96431" y="20281"/>
                  </a:lnTo>
                  <a:lnTo>
                    <a:pt x="110045" y="20281"/>
                  </a:lnTo>
                  <a:lnTo>
                    <a:pt x="110045" y="3479"/>
                  </a:lnTo>
                  <a:close/>
                </a:path>
                <a:path w="457834" h="200025">
                  <a:moveTo>
                    <a:pt x="166382" y="27000"/>
                  </a:moveTo>
                  <a:lnTo>
                    <a:pt x="150088" y="27000"/>
                  </a:lnTo>
                  <a:lnTo>
                    <a:pt x="143814" y="33845"/>
                  </a:lnTo>
                  <a:lnTo>
                    <a:pt x="143814" y="49847"/>
                  </a:lnTo>
                  <a:lnTo>
                    <a:pt x="150368" y="56692"/>
                  </a:lnTo>
                  <a:lnTo>
                    <a:pt x="166382" y="56692"/>
                  </a:lnTo>
                  <a:lnTo>
                    <a:pt x="172643" y="49847"/>
                  </a:lnTo>
                  <a:lnTo>
                    <a:pt x="172643" y="33845"/>
                  </a:lnTo>
                  <a:lnTo>
                    <a:pt x="166382" y="27000"/>
                  </a:lnTo>
                  <a:close/>
                </a:path>
              </a:pathLst>
            </a:custGeom>
            <a:solidFill>
              <a:srgbClr val="000000"/>
            </a:solidFill>
          </p:spPr>
          <p:txBody>
            <a:bodyPr wrap="square" lIns="0" tIns="0" rIns="0" bIns="0" rtlCol="0"/>
            <a:lstStyle/>
            <a:p>
              <a:endParaRPr/>
            </a:p>
          </p:txBody>
        </p:sp>
      </p:grpSp>
      <p:sp>
        <p:nvSpPr>
          <p:cNvPr id="3" name="object 3"/>
          <p:cNvSpPr txBox="1">
            <a:spLocks noGrp="1"/>
          </p:cNvSpPr>
          <p:nvPr>
            <p:ph type="title"/>
          </p:nvPr>
        </p:nvSpPr>
        <p:spPr>
          <a:xfrm>
            <a:off x="68474" y="38294"/>
            <a:ext cx="5349007" cy="691402"/>
          </a:xfrm>
          <a:prstGeom prst="rect">
            <a:avLst/>
          </a:prstGeom>
        </p:spPr>
        <p:txBody>
          <a:bodyPr vert="horz" wrap="square" lIns="0" tIns="90355" rIns="0" bIns="0" rtlCol="0">
            <a:spAutoFit/>
          </a:bodyPr>
          <a:lstStyle/>
          <a:p>
            <a:pPr marL="12700">
              <a:lnSpc>
                <a:spcPct val="100000"/>
              </a:lnSpc>
              <a:spcBef>
                <a:spcPts val="100"/>
              </a:spcBef>
            </a:pPr>
            <a:r>
              <a:rPr lang="en-GB" sz="2000" dirty="0"/>
              <a:t>INSURED: Making Inclusive Insurance Work</a:t>
            </a:r>
            <a:br>
              <a:rPr lang="en-GB" sz="2000" dirty="0"/>
            </a:br>
            <a:r>
              <a:rPr lang="en-US" sz="1900" b="0" i="1" dirty="0"/>
              <a:t>Structured technical assistance. Scalable results.</a:t>
            </a:r>
            <a:endParaRPr sz="1900" b="0" i="1" spc="-20" dirty="0"/>
          </a:p>
        </p:txBody>
      </p:sp>
      <p:pic>
        <p:nvPicPr>
          <p:cNvPr id="4" name="object 4"/>
          <p:cNvPicPr/>
          <p:nvPr/>
        </p:nvPicPr>
        <p:blipFill>
          <a:blip r:embed="rId4" cstate="print"/>
          <a:stretch>
            <a:fillRect/>
          </a:stretch>
        </p:blipFill>
        <p:spPr>
          <a:xfrm>
            <a:off x="0" y="1274641"/>
            <a:ext cx="9144000" cy="2378875"/>
          </a:xfrm>
          <a:prstGeom prst="rect">
            <a:avLst/>
          </a:prstGeom>
        </p:spPr>
      </p:pic>
      <p:sp>
        <p:nvSpPr>
          <p:cNvPr id="5" name="object 5"/>
          <p:cNvSpPr txBox="1"/>
          <p:nvPr/>
        </p:nvSpPr>
        <p:spPr>
          <a:xfrm>
            <a:off x="5019807" y="1306815"/>
            <a:ext cx="1443632" cy="600229"/>
          </a:xfrm>
          <a:prstGeom prst="rect">
            <a:avLst/>
          </a:prstGeom>
        </p:spPr>
        <p:txBody>
          <a:bodyPr vert="horz" wrap="square" lIns="0" tIns="43180" rIns="0" bIns="0" rtlCol="0">
            <a:spAutoFit/>
          </a:bodyPr>
          <a:lstStyle/>
          <a:p>
            <a:pPr marL="12700" marR="170180" lvl="0" indent="0" defTabSz="914400" eaLnBrk="1" fontAlgn="auto" latinLnBrk="0" hangingPunct="1">
              <a:lnSpc>
                <a:spcPts val="1200"/>
              </a:lnSpc>
              <a:spcBef>
                <a:spcPts val="34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About</a:t>
            </a:r>
            <a:r>
              <a:rPr kumimoji="0" sz="1500" b="1" i="0" u="none" strike="noStrike" kern="0" cap="none" spc="-40" normalizeH="0" baseline="0" noProof="0">
                <a:ln>
                  <a:noFill/>
                </a:ln>
                <a:solidFill>
                  <a:srgbClr val="FFFFFF"/>
                </a:solidFill>
                <a:effectLst/>
                <a:uLnTx/>
                <a:uFillTx/>
                <a:latin typeface="Gotham Bold"/>
                <a:cs typeface="Gotham Bold"/>
              </a:rPr>
              <a:t> </a:t>
            </a:r>
            <a:r>
              <a:rPr kumimoji="0" sz="1500" b="1" i="0" u="none" strike="noStrike" kern="0" cap="none" spc="-20" normalizeH="0" baseline="0" noProof="0">
                <a:ln>
                  <a:noFill/>
                </a:ln>
                <a:solidFill>
                  <a:srgbClr val="FFFFFF"/>
                </a:solidFill>
                <a:effectLst/>
                <a:uLnTx/>
                <a:uFillTx/>
                <a:latin typeface="Gotham Bold"/>
                <a:cs typeface="Gotham Bold"/>
              </a:rPr>
              <a:t>630,000 </a:t>
            </a:r>
            <a:r>
              <a:rPr kumimoji="0" sz="1500" b="1" i="0" u="none" strike="noStrike" kern="0" cap="none" spc="0" normalizeH="0" baseline="0" noProof="0">
                <a:ln>
                  <a:noFill/>
                </a:ln>
                <a:solidFill>
                  <a:srgbClr val="FFFFFF"/>
                </a:solidFill>
                <a:effectLst/>
                <a:uLnTx/>
                <a:uFillTx/>
                <a:latin typeface="Gotham Bold"/>
                <a:cs typeface="Gotham Bold"/>
              </a:rPr>
              <a:t>rural</a:t>
            </a:r>
            <a:r>
              <a:rPr kumimoji="0" sz="1500" b="1" i="0" u="none" strike="noStrike" kern="0" cap="none" spc="-45"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people</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10" normalizeH="0" baseline="0" noProof="0">
                <a:ln>
                  <a:noFill/>
                </a:ln>
                <a:solidFill>
                  <a:srgbClr val="FFFFFF"/>
                </a:solidFill>
                <a:effectLst/>
                <a:uLnTx/>
                <a:uFillTx/>
                <a:latin typeface="Gotham Book"/>
                <a:cs typeface="Gotham Book"/>
              </a:rPr>
              <a:t>protected</a:t>
            </a:r>
            <a:r>
              <a:rPr kumimoji="0" sz="1100" b="0" i="0" u="none" strike="noStrike" kern="0" cap="none" spc="-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under </a:t>
            </a:r>
            <a:r>
              <a:rPr kumimoji="0" sz="1100" b="0" i="0" u="none" strike="noStrike" kern="0" cap="none" spc="-10" normalizeH="0" baseline="0" noProof="0">
                <a:ln>
                  <a:noFill/>
                </a:ln>
                <a:solidFill>
                  <a:srgbClr val="FFFFFF"/>
                </a:solidFill>
                <a:effectLst/>
                <a:uLnTx/>
                <a:uFillTx/>
                <a:latin typeface="Gotham Book"/>
                <a:cs typeface="Gotham Book"/>
              </a:rPr>
              <a:t>climate</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104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risk</a:t>
            </a:r>
            <a:r>
              <a:rPr kumimoji="0" sz="1100" b="0" i="0" u="none" strike="noStrike" kern="0" cap="none" spc="-3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insurance</a:t>
            </a:r>
            <a:r>
              <a:rPr kumimoji="0" sz="1100" b="0" i="0" u="none" strike="noStrike" kern="0" cap="none" spc="-30"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policies.</a:t>
            </a:r>
            <a:endParaRPr kumimoji="0" sz="1100" b="0" i="0" u="none" strike="noStrike" kern="0" cap="none" spc="0" normalizeH="0" baseline="0" noProof="0">
              <a:ln>
                <a:noFill/>
              </a:ln>
              <a:solidFill>
                <a:sysClr val="windowText" lastClr="000000"/>
              </a:solidFill>
              <a:effectLst/>
              <a:uLnTx/>
              <a:uFillTx/>
              <a:latin typeface="Gotham Book"/>
              <a:cs typeface="Gotham Book"/>
            </a:endParaRPr>
          </a:p>
        </p:txBody>
      </p:sp>
      <p:sp>
        <p:nvSpPr>
          <p:cNvPr id="6" name="object 6"/>
          <p:cNvSpPr txBox="1"/>
          <p:nvPr/>
        </p:nvSpPr>
        <p:spPr>
          <a:xfrm>
            <a:off x="7237672" y="1306815"/>
            <a:ext cx="1485144" cy="902298"/>
          </a:xfrm>
          <a:prstGeom prst="rect">
            <a:avLst/>
          </a:prstGeom>
        </p:spPr>
        <p:txBody>
          <a:bodyPr vert="horz" wrap="square" lIns="0" tIns="43180" rIns="0" bIns="0" rtlCol="0">
            <a:spAutoFit/>
          </a:bodyPr>
          <a:lstStyle/>
          <a:p>
            <a:pPr marL="12700" marR="5080" lvl="0" indent="0" defTabSz="914400" eaLnBrk="1" fontAlgn="auto" latinLnBrk="0" hangingPunct="1">
              <a:lnSpc>
                <a:spcPts val="1200"/>
              </a:lnSpc>
              <a:spcBef>
                <a:spcPts val="34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About</a:t>
            </a:r>
            <a:r>
              <a:rPr kumimoji="0" sz="1500" b="1" i="0" u="none" strike="noStrike" kern="0" cap="none" spc="-40"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150,000 insurance</a:t>
            </a:r>
            <a:r>
              <a:rPr kumimoji="0" sz="1500" b="1" i="0" u="none" strike="noStrike" kern="0" cap="none" spc="-20"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policies</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purchased</a:t>
            </a:r>
            <a:r>
              <a:rPr kumimoji="0" sz="1100" b="0" i="0" u="none" strike="noStrike" kern="0" cap="none" spc="-30"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with</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50" normalizeH="0" baseline="0" noProof="0">
                <a:ln>
                  <a:noFill/>
                </a:ln>
                <a:solidFill>
                  <a:srgbClr val="FFFFFF"/>
                </a:solidFill>
                <a:effectLst/>
                <a:uLnTx/>
                <a:uFillTx/>
                <a:latin typeface="Gotham Book"/>
                <a:cs typeface="Gotham Book"/>
              </a:rPr>
              <a:t>a</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175260" lvl="0" indent="0" defTabSz="914400" eaLnBrk="1" fontAlgn="auto" latinLnBrk="0" hangingPunct="1">
              <a:lnSpc>
                <a:spcPts val="1000"/>
              </a:lnSpc>
              <a:spcBef>
                <a:spcPts val="60"/>
              </a:spcBef>
              <a:spcAft>
                <a:spcPts val="0"/>
              </a:spcAft>
              <a:buClrTx/>
              <a:buSzTx/>
              <a:buFontTx/>
              <a:buNone/>
              <a:tabLst/>
              <a:defRPr/>
            </a:pPr>
            <a:r>
              <a:rPr kumimoji="0" sz="1100" b="0" i="0" u="none" strike="noStrike" kern="0" cap="none" spc="-20" normalizeH="0" baseline="0" noProof="0">
                <a:ln>
                  <a:noFill/>
                </a:ln>
                <a:solidFill>
                  <a:srgbClr val="FFFFFF"/>
                </a:solidFill>
                <a:effectLst/>
                <a:uLnTx/>
                <a:uFillTx/>
                <a:latin typeface="Gotham Book"/>
                <a:cs typeface="Gotham Book"/>
              </a:rPr>
              <a:t>Total</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Sum</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Insured</a:t>
            </a:r>
            <a:r>
              <a:rPr kumimoji="0" sz="1100" b="0" i="0" u="none" strike="noStrike" kern="0" cap="none" spc="-20" normalizeH="0" baseline="0" noProof="0">
                <a:ln>
                  <a:noFill/>
                </a:ln>
                <a:solidFill>
                  <a:srgbClr val="FFFFFF"/>
                </a:solidFill>
                <a:effectLst/>
                <a:uLnTx/>
                <a:uFillTx/>
                <a:latin typeface="Gotham Book"/>
                <a:cs typeface="Gotham Book"/>
              </a:rPr>
              <a:t> </a:t>
            </a:r>
            <a:r>
              <a:rPr kumimoji="0" sz="1100" b="0" i="0" u="none" strike="noStrike" kern="0" cap="none" spc="-25" normalizeH="0" baseline="0" noProof="0">
                <a:ln>
                  <a:noFill/>
                </a:ln>
                <a:solidFill>
                  <a:srgbClr val="FFFFFF"/>
                </a:solidFill>
                <a:effectLst/>
                <a:uLnTx/>
                <a:uFillTx/>
                <a:latin typeface="Gotham Book"/>
                <a:cs typeface="Gotham Book"/>
              </a:rPr>
              <a:t>for </a:t>
            </a:r>
            <a:r>
              <a:rPr kumimoji="0" sz="1100" b="0" i="0" u="none" strike="noStrike" kern="0" cap="none" spc="0" normalizeH="0" baseline="0" noProof="0">
                <a:ln>
                  <a:noFill/>
                </a:ln>
                <a:solidFill>
                  <a:srgbClr val="FFFFFF"/>
                </a:solidFill>
                <a:effectLst/>
                <a:uLnTx/>
                <a:uFillTx/>
                <a:latin typeface="Gotham Book"/>
                <a:cs typeface="Gotham Book"/>
              </a:rPr>
              <a:t>all</a:t>
            </a:r>
            <a:r>
              <a:rPr kumimoji="0" sz="1100" b="0" i="0" u="none" strike="noStrike" kern="0" cap="none" spc="-40"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policyholders</a:t>
            </a:r>
            <a:r>
              <a:rPr kumimoji="0" sz="1100" b="0" i="0" u="none" strike="noStrike" kern="0" cap="none" spc="-40" normalizeH="0" baseline="0" noProof="0">
                <a:ln>
                  <a:noFill/>
                </a:ln>
                <a:solidFill>
                  <a:srgbClr val="FFFFFF"/>
                </a:solidFill>
                <a:effectLst/>
                <a:uLnTx/>
                <a:uFillTx/>
                <a:latin typeface="Gotham Book"/>
                <a:cs typeface="Gotham Book"/>
              </a:rPr>
              <a:t> </a:t>
            </a:r>
            <a:r>
              <a:rPr kumimoji="0" sz="1100" b="0" i="0" u="none" strike="noStrike" kern="0" cap="none" spc="-25" normalizeH="0" baseline="0" noProof="0">
                <a:ln>
                  <a:noFill/>
                </a:ln>
                <a:solidFill>
                  <a:srgbClr val="FFFFFF"/>
                </a:solidFill>
                <a:effectLst/>
                <a:uLnTx/>
                <a:uFillTx/>
                <a:latin typeface="Gotham Book"/>
                <a:cs typeface="Gotham Book"/>
              </a:rPr>
              <a:t>of</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1240"/>
              </a:lnSpc>
              <a:spcBef>
                <a:spcPts val="0"/>
              </a:spcBef>
              <a:spcAft>
                <a:spcPts val="0"/>
              </a:spcAft>
              <a:buClrTx/>
              <a:buSzTx/>
              <a:buFontTx/>
              <a:buNone/>
              <a:tabLst/>
              <a:defRPr/>
            </a:pPr>
            <a:r>
              <a:rPr kumimoji="0" sz="1500" b="1" i="0" u="none" strike="noStrike" kern="0" cap="none" spc="-10" normalizeH="0" baseline="0" noProof="0">
                <a:ln>
                  <a:noFill/>
                </a:ln>
                <a:solidFill>
                  <a:srgbClr val="FFFFFF"/>
                </a:solidFill>
                <a:effectLst/>
                <a:uLnTx/>
                <a:uFillTx/>
                <a:latin typeface="Gotham Bold"/>
                <a:cs typeface="Gotham Bold"/>
              </a:rPr>
              <a:t>US$24.1</a:t>
            </a:r>
            <a:r>
              <a:rPr kumimoji="0" sz="1500" b="1" i="0" u="none" strike="noStrike" kern="0" cap="none" spc="-55"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million.</a:t>
            </a:r>
            <a:endParaRPr kumimoji="0" sz="1500" b="1" i="0" u="none" strike="noStrike" kern="0" cap="none" spc="0" normalizeH="0" baseline="0" noProof="0">
              <a:ln>
                <a:noFill/>
              </a:ln>
              <a:solidFill>
                <a:sysClr val="windowText" lastClr="000000"/>
              </a:solidFill>
              <a:effectLst/>
              <a:uLnTx/>
              <a:uFillTx/>
              <a:latin typeface="Gotham Bold"/>
              <a:cs typeface="Gotham Bold"/>
            </a:endParaRPr>
          </a:p>
        </p:txBody>
      </p:sp>
      <p:sp>
        <p:nvSpPr>
          <p:cNvPr id="7" name="object 7"/>
          <p:cNvSpPr txBox="1"/>
          <p:nvPr/>
        </p:nvSpPr>
        <p:spPr>
          <a:xfrm>
            <a:off x="2676389" y="1314436"/>
            <a:ext cx="1327597" cy="961802"/>
          </a:xfrm>
          <a:prstGeom prst="rect">
            <a:avLst/>
          </a:prstGeom>
        </p:spPr>
        <p:txBody>
          <a:bodyPr vert="horz" wrap="square" lIns="0" tIns="25400" rIns="0" bIns="0" rtlCol="0">
            <a:spAutoFit/>
          </a:bodyPr>
          <a:lstStyle/>
          <a:p>
            <a:pPr marL="12700" marR="69215" lvl="0" indent="0" defTabSz="914400" eaLnBrk="1" fontAlgn="auto" latinLnBrk="0" hangingPunct="1">
              <a:lnSpc>
                <a:spcPts val="1000"/>
              </a:lnSpc>
              <a:spcBef>
                <a:spcPts val="200"/>
              </a:spcBef>
              <a:spcAft>
                <a:spcPts val="0"/>
              </a:spcAft>
              <a:buClrTx/>
              <a:buSzTx/>
              <a:buFontTx/>
              <a:buNone/>
              <a:tabLst/>
              <a:defRPr/>
            </a:pPr>
            <a:r>
              <a:rPr kumimoji="0" sz="1100" b="0" i="0" u="none" strike="noStrike" kern="0" cap="none" spc="-10" normalizeH="0" baseline="0" noProof="0">
                <a:ln>
                  <a:noFill/>
                </a:ln>
                <a:solidFill>
                  <a:srgbClr val="FFFFFF"/>
                </a:solidFill>
                <a:effectLst/>
                <a:uLnTx/>
                <a:uFillTx/>
                <a:latin typeface="Gotham Book"/>
                <a:cs typeface="Gotham Book"/>
              </a:rPr>
              <a:t>Technical</a:t>
            </a:r>
            <a:r>
              <a:rPr kumimoji="0" sz="1100" b="0" i="0" u="none" strike="noStrike" kern="0" cap="none" spc="-35"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assistance </a:t>
            </a:r>
            <a:r>
              <a:rPr kumimoji="0" sz="1100" b="0" i="0" u="none" strike="noStrike" kern="0" cap="none" spc="0" normalizeH="0" baseline="0" noProof="0">
                <a:ln>
                  <a:noFill/>
                </a:ln>
                <a:solidFill>
                  <a:srgbClr val="FFFFFF"/>
                </a:solidFill>
                <a:effectLst/>
                <a:uLnTx/>
                <a:uFillTx/>
                <a:latin typeface="Gotham Book"/>
                <a:cs typeface="Gotham Book"/>
              </a:rPr>
              <a:t>and</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design</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support </a:t>
            </a:r>
            <a:r>
              <a:rPr kumimoji="0" sz="1100" b="0" i="0" u="none" strike="noStrike" kern="0" cap="none" spc="0" normalizeH="0" baseline="0" noProof="0">
                <a:ln>
                  <a:noFill/>
                </a:ln>
                <a:solidFill>
                  <a:srgbClr val="FFFFFF"/>
                </a:solidFill>
                <a:effectLst/>
                <a:uLnTx/>
                <a:uFillTx/>
                <a:latin typeface="Gotham Book"/>
                <a:cs typeface="Gotham Book"/>
              </a:rPr>
              <a:t>to</a:t>
            </a:r>
            <a:r>
              <a:rPr kumimoji="0" sz="1100" b="0" i="0" u="none" strike="noStrike" kern="0" cap="none" spc="-2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a</a:t>
            </a:r>
            <a:r>
              <a:rPr kumimoji="0" sz="1100" b="0" i="0" u="none" strike="noStrike" kern="0" cap="none" spc="-20"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total</a:t>
            </a:r>
            <a:r>
              <a:rPr kumimoji="0" sz="1100" b="0" i="0" u="none" strike="noStrike" kern="0" cap="none" spc="-20" normalizeH="0" baseline="0" noProof="0">
                <a:ln>
                  <a:noFill/>
                </a:ln>
                <a:solidFill>
                  <a:srgbClr val="FFFFFF"/>
                </a:solidFill>
                <a:effectLst/>
                <a:uLnTx/>
                <a:uFillTx/>
                <a:latin typeface="Gotham Book"/>
                <a:cs typeface="Gotham Book"/>
              </a:rPr>
              <a:t> </a:t>
            </a:r>
            <a:r>
              <a:rPr kumimoji="0" sz="1100" b="0" i="0" u="none" strike="noStrike" kern="0" cap="none" spc="-25" normalizeH="0" baseline="0" noProof="0">
                <a:ln>
                  <a:noFill/>
                </a:ln>
                <a:solidFill>
                  <a:srgbClr val="FFFFFF"/>
                </a:solidFill>
                <a:effectLst/>
                <a:uLnTx/>
                <a:uFillTx/>
                <a:latin typeface="Gotham Book"/>
                <a:cs typeface="Gotham Book"/>
              </a:rPr>
              <a:t>of</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5080" lvl="0" indent="0" defTabSz="914400" eaLnBrk="1" fontAlgn="auto" latinLnBrk="0" hangingPunct="1">
              <a:lnSpc>
                <a:spcPts val="1200"/>
              </a:lnSpc>
              <a:spcBef>
                <a:spcPts val="4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28</a:t>
            </a:r>
            <a:r>
              <a:rPr kumimoji="0" sz="1500" b="1" i="0" u="none" strike="noStrike" kern="0" cap="none" spc="-45" normalizeH="0" baseline="0" noProof="0">
                <a:ln>
                  <a:noFill/>
                </a:ln>
                <a:solidFill>
                  <a:srgbClr val="FFFFFF"/>
                </a:solidFill>
                <a:effectLst/>
                <a:uLnTx/>
                <a:uFillTx/>
                <a:latin typeface="Gotham Bold"/>
                <a:cs typeface="Gotham Bold"/>
              </a:rPr>
              <a:t> </a:t>
            </a:r>
            <a:r>
              <a:rPr kumimoji="0" sz="1500" b="1" i="0" u="none" strike="noStrike" kern="0" cap="none" spc="0" normalizeH="0" baseline="0" noProof="0">
                <a:ln>
                  <a:noFill/>
                </a:ln>
                <a:solidFill>
                  <a:srgbClr val="FFFFFF"/>
                </a:solidFill>
                <a:effectLst/>
                <a:uLnTx/>
                <a:uFillTx/>
                <a:latin typeface="Gotham Bold"/>
                <a:cs typeface="Gotham Bold"/>
              </a:rPr>
              <a:t>projects</a:t>
            </a:r>
            <a:r>
              <a:rPr kumimoji="0" sz="1500" b="1" i="0" u="none" strike="noStrike" kern="0" cap="none" spc="-35" normalizeH="0" baseline="0" noProof="0">
                <a:ln>
                  <a:noFill/>
                </a:ln>
                <a:solidFill>
                  <a:srgbClr val="FFFFFF"/>
                </a:solidFill>
                <a:effectLst/>
                <a:uLnTx/>
                <a:uFillTx/>
                <a:latin typeface="Gotham Bold"/>
                <a:cs typeface="Gotham Bold"/>
              </a:rPr>
              <a:t> </a:t>
            </a:r>
            <a:r>
              <a:rPr kumimoji="0" sz="1500" b="1" i="0" u="none" strike="noStrike" kern="0" cap="none" spc="-25" normalizeH="0" baseline="0" noProof="0">
                <a:ln>
                  <a:noFill/>
                </a:ln>
                <a:solidFill>
                  <a:srgbClr val="FFFFFF"/>
                </a:solidFill>
                <a:effectLst/>
                <a:uLnTx/>
                <a:uFillTx/>
                <a:latin typeface="Gotham Bold"/>
                <a:cs typeface="Gotham Bold"/>
              </a:rPr>
              <a:t>and </a:t>
            </a:r>
            <a:r>
              <a:rPr kumimoji="0" sz="1500" b="1" i="0" u="none" strike="noStrike" kern="0" cap="none" spc="-10" normalizeH="0" baseline="0" noProof="0">
                <a:ln>
                  <a:noFill/>
                </a:ln>
                <a:solidFill>
                  <a:srgbClr val="FFFFFF"/>
                </a:solidFill>
                <a:effectLst/>
                <a:uLnTx/>
                <a:uFillTx/>
                <a:latin typeface="Gotham Bold"/>
                <a:cs typeface="Gotham Bold"/>
              </a:rPr>
              <a:t>programmes</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supported</a:t>
            </a:r>
            <a:r>
              <a:rPr kumimoji="0" sz="1100" b="0" i="0" u="none" strike="noStrike" kern="0" cap="none" spc="-5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by</a:t>
            </a:r>
            <a:r>
              <a:rPr kumimoji="0" sz="1100" b="0" i="0" u="none" strike="noStrike" kern="0" cap="none" spc="-50" normalizeH="0" baseline="0" noProof="0">
                <a:ln>
                  <a:noFill/>
                </a:ln>
                <a:solidFill>
                  <a:srgbClr val="FFFFFF"/>
                </a:solidFill>
                <a:effectLst/>
                <a:uLnTx/>
                <a:uFillTx/>
                <a:latin typeface="Gotham Book"/>
                <a:cs typeface="Gotham Book"/>
              </a:rPr>
              <a:t> </a:t>
            </a:r>
            <a:r>
              <a:rPr kumimoji="0" sz="1100" b="0" i="0" u="none" strike="noStrike" kern="0" cap="none" spc="-20" normalizeH="0" baseline="0" noProof="0">
                <a:ln>
                  <a:noFill/>
                </a:ln>
                <a:solidFill>
                  <a:srgbClr val="FFFFFF"/>
                </a:solidFill>
                <a:effectLst/>
                <a:uLnTx/>
                <a:uFillTx/>
                <a:latin typeface="Gotham Book"/>
                <a:cs typeface="Gotham Book"/>
              </a:rPr>
              <a:t>IFAD</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104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and</a:t>
            </a:r>
            <a:r>
              <a:rPr kumimoji="0" sz="1100" b="0" i="0" u="none" strike="noStrike" kern="0" cap="none" spc="-20"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partners.</a:t>
            </a:r>
            <a:endParaRPr kumimoji="0" sz="1100" b="0" i="0" u="none" strike="noStrike" kern="0" cap="none" spc="0" normalizeH="0" baseline="0" noProof="0">
              <a:ln>
                <a:noFill/>
              </a:ln>
              <a:solidFill>
                <a:sysClr val="windowText" lastClr="000000"/>
              </a:solidFill>
              <a:effectLst/>
              <a:uLnTx/>
              <a:uFillTx/>
              <a:latin typeface="Gotham Book"/>
              <a:cs typeface="Gotham Book"/>
            </a:endParaRPr>
          </a:p>
        </p:txBody>
      </p:sp>
      <p:sp>
        <p:nvSpPr>
          <p:cNvPr id="8" name="object 8"/>
          <p:cNvSpPr txBox="1"/>
          <p:nvPr/>
        </p:nvSpPr>
        <p:spPr>
          <a:xfrm>
            <a:off x="2676390" y="2422815"/>
            <a:ext cx="1539900" cy="869533"/>
          </a:xfrm>
          <a:prstGeom prst="rect">
            <a:avLst/>
          </a:prstGeom>
        </p:spPr>
        <p:txBody>
          <a:bodyPr vert="horz" wrap="square" lIns="0" tIns="43180" rIns="0" bIns="0" rtlCol="0">
            <a:spAutoFit/>
          </a:bodyPr>
          <a:lstStyle/>
          <a:p>
            <a:pPr marL="12700" marR="132715" lvl="0" indent="0" defTabSz="914400" eaLnBrk="1" fontAlgn="auto" latinLnBrk="0" hangingPunct="1">
              <a:lnSpc>
                <a:spcPts val="1200"/>
              </a:lnSpc>
              <a:spcBef>
                <a:spcPts val="340"/>
              </a:spcBef>
              <a:spcAft>
                <a:spcPts val="0"/>
              </a:spcAft>
              <a:buClrTx/>
              <a:buSzTx/>
              <a:buFontTx/>
              <a:buNone/>
              <a:tabLst/>
              <a:defRPr/>
            </a:pPr>
            <a:r>
              <a:rPr kumimoji="0" sz="1500" b="1" i="0" u="none" strike="noStrike" kern="0" cap="none" spc="-10" normalizeH="0" baseline="0" noProof="0" dirty="0">
                <a:ln>
                  <a:noFill/>
                </a:ln>
                <a:solidFill>
                  <a:srgbClr val="FFFFFF"/>
                </a:solidFill>
                <a:effectLst/>
                <a:uLnTx/>
                <a:uFillTx/>
                <a:latin typeface="Gotham Bold"/>
                <a:cs typeface="Gotham Bold"/>
              </a:rPr>
              <a:t>Women</a:t>
            </a:r>
            <a:r>
              <a:rPr kumimoji="0" sz="1500" b="1" i="0" u="none" strike="noStrike" kern="0" cap="none" spc="-80" normalizeH="0" baseline="0" noProof="0" dirty="0">
                <a:ln>
                  <a:noFill/>
                </a:ln>
                <a:solidFill>
                  <a:srgbClr val="FFFFFF"/>
                </a:solidFill>
                <a:effectLst/>
                <a:uLnTx/>
                <a:uFillTx/>
                <a:latin typeface="Gotham Bold"/>
                <a:cs typeface="Gotham Bold"/>
              </a:rPr>
              <a:t> </a:t>
            </a:r>
            <a:r>
              <a:rPr kumimoji="0" sz="1500" b="1" i="0" u="none" strike="noStrike" kern="0" cap="none" spc="-10" normalizeH="0" baseline="0" noProof="0" dirty="0">
                <a:ln>
                  <a:noFill/>
                </a:ln>
                <a:solidFill>
                  <a:srgbClr val="FFFFFF"/>
                </a:solidFill>
                <a:effectLst/>
                <a:uLnTx/>
                <a:uFillTx/>
                <a:latin typeface="Gotham Bold"/>
                <a:cs typeface="Gotham Bold"/>
              </a:rPr>
              <a:t>account </a:t>
            </a:r>
            <a:r>
              <a:rPr kumimoji="0" sz="1500" b="1" i="0" u="none" strike="noStrike" kern="0" cap="none" spc="0" normalizeH="0" baseline="0" noProof="0" dirty="0">
                <a:ln>
                  <a:noFill/>
                </a:ln>
                <a:solidFill>
                  <a:srgbClr val="FFFFFF"/>
                </a:solidFill>
                <a:effectLst/>
                <a:uLnTx/>
                <a:uFillTx/>
                <a:latin typeface="Gotham Bold"/>
                <a:cs typeface="Gotham Bold"/>
              </a:rPr>
              <a:t>for</a:t>
            </a:r>
            <a:r>
              <a:rPr kumimoji="0" sz="1500" b="1" i="0" u="none" strike="noStrike" kern="0" cap="none" spc="-55" normalizeH="0" baseline="0" noProof="0" dirty="0">
                <a:ln>
                  <a:noFill/>
                </a:ln>
                <a:solidFill>
                  <a:srgbClr val="FFFFFF"/>
                </a:solidFill>
                <a:effectLst/>
                <a:uLnTx/>
                <a:uFillTx/>
                <a:latin typeface="Gotham Bold"/>
                <a:cs typeface="Gotham Bold"/>
              </a:rPr>
              <a:t> </a:t>
            </a:r>
            <a:r>
              <a:rPr kumimoji="0" sz="1500" b="1" i="0" u="none" strike="noStrike" kern="0" cap="none" spc="-10" normalizeH="0" baseline="0" noProof="0" dirty="0">
                <a:ln>
                  <a:noFill/>
                </a:ln>
                <a:solidFill>
                  <a:srgbClr val="FFFFFF"/>
                </a:solidFill>
                <a:effectLst/>
                <a:uLnTx/>
                <a:uFillTx/>
                <a:latin typeface="Gotham Bold"/>
                <a:cs typeface="Gotham Bold"/>
              </a:rPr>
              <a:t>over</a:t>
            </a:r>
            <a:r>
              <a:rPr kumimoji="0" sz="1500" b="1" i="0" u="none" strike="noStrike" kern="0" cap="none" spc="-50" normalizeH="0" baseline="0" noProof="0" dirty="0">
                <a:ln>
                  <a:noFill/>
                </a:ln>
                <a:solidFill>
                  <a:srgbClr val="FFFFFF"/>
                </a:solidFill>
                <a:effectLst/>
                <a:uLnTx/>
                <a:uFillTx/>
                <a:latin typeface="Gotham Bold"/>
                <a:cs typeface="Gotham Bold"/>
              </a:rPr>
              <a:t> </a:t>
            </a:r>
            <a:r>
              <a:rPr kumimoji="0" sz="1500" b="1" i="0" u="none" strike="noStrike" kern="0" cap="none" spc="-25" normalizeH="0" baseline="0" noProof="0" dirty="0">
                <a:ln>
                  <a:noFill/>
                </a:ln>
                <a:solidFill>
                  <a:srgbClr val="FFFFFF"/>
                </a:solidFill>
                <a:effectLst/>
                <a:uLnTx/>
                <a:uFillTx/>
                <a:latin typeface="Gotham Bold"/>
                <a:cs typeface="Gotham Bold"/>
              </a:rPr>
              <a:t>50%</a:t>
            </a:r>
            <a:endParaRPr kumimoji="0" sz="1500" b="1" i="0" u="none" strike="noStrike" kern="0" cap="none" spc="0" normalizeH="0" baseline="0" noProof="0" dirty="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0" normalizeH="0" baseline="0" noProof="0" dirty="0">
                <a:ln>
                  <a:noFill/>
                </a:ln>
                <a:solidFill>
                  <a:srgbClr val="FFFFFF"/>
                </a:solidFill>
                <a:effectLst/>
                <a:uLnTx/>
                <a:uFillTx/>
                <a:latin typeface="Gotham Book"/>
                <a:cs typeface="Gotham Book"/>
              </a:rPr>
              <a:t>of </a:t>
            </a:r>
            <a:r>
              <a:rPr kumimoji="0" sz="1100" b="0" i="0" u="none" strike="noStrike" kern="0" cap="none" spc="-10" normalizeH="0" baseline="0" noProof="0" dirty="0">
                <a:ln>
                  <a:noFill/>
                </a:ln>
                <a:solidFill>
                  <a:srgbClr val="FFFFFF"/>
                </a:solidFill>
                <a:effectLst/>
                <a:uLnTx/>
                <a:uFillTx/>
                <a:latin typeface="Gotham Book"/>
                <a:cs typeface="Gotham Book"/>
              </a:rPr>
              <a:t>small-</a:t>
            </a:r>
            <a:r>
              <a:rPr kumimoji="0" sz="1100" b="0" i="0" u="none" strike="noStrike" kern="0" cap="none" spc="0" normalizeH="0" baseline="0" noProof="0" dirty="0">
                <a:ln>
                  <a:noFill/>
                </a:ln>
                <a:solidFill>
                  <a:srgbClr val="FFFFFF"/>
                </a:solidFill>
                <a:effectLst/>
                <a:uLnTx/>
                <a:uFillTx/>
                <a:latin typeface="Gotham Book"/>
                <a:cs typeface="Gotham Book"/>
              </a:rPr>
              <a:t>scale </a:t>
            </a:r>
            <a:r>
              <a:rPr kumimoji="0" sz="1100" b="0" i="0" u="none" strike="noStrike" kern="0" cap="none" spc="-10" normalizeH="0" baseline="0" noProof="0" dirty="0">
                <a:ln>
                  <a:noFill/>
                </a:ln>
                <a:solidFill>
                  <a:srgbClr val="FFFFFF"/>
                </a:solidFill>
                <a:effectLst/>
                <a:uLnTx/>
                <a:uFillTx/>
                <a:latin typeface="Gotham Book"/>
                <a:cs typeface="Gotham Book"/>
              </a:rPr>
              <a:t>producers</a:t>
            </a:r>
            <a:endParaRPr kumimoji="0" sz="1100" b="0" i="0" u="none" strike="noStrike" kern="0" cap="none" spc="0" normalizeH="0" baseline="0" noProof="0" dirty="0">
              <a:ln>
                <a:noFill/>
              </a:ln>
              <a:solidFill>
                <a:sysClr val="windowText" lastClr="000000"/>
              </a:solidFill>
              <a:effectLst/>
              <a:uLnTx/>
              <a:uFillTx/>
              <a:latin typeface="Gotham Book"/>
              <a:cs typeface="Gotham Book"/>
            </a:endParaRPr>
          </a:p>
          <a:p>
            <a:pPr marL="12700" marR="187325" lvl="0" indent="0" defTabSz="914400" eaLnBrk="1" fontAlgn="auto" latinLnBrk="0" hangingPunct="1">
              <a:lnSpc>
                <a:spcPts val="1000"/>
              </a:lnSpc>
              <a:spcBef>
                <a:spcPts val="60"/>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Gotham Book"/>
                <a:cs typeface="Gotham Book"/>
              </a:rPr>
              <a:t>covered</a:t>
            </a:r>
            <a:r>
              <a:rPr kumimoji="0" sz="1100" b="0" i="0" u="none" strike="noStrike" kern="0" cap="none" spc="-5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by</a:t>
            </a:r>
            <a:r>
              <a:rPr kumimoji="0" sz="1100" b="0" i="0" u="none" strike="noStrike" kern="0" cap="none" spc="-50" normalizeH="0" baseline="0" noProof="0" dirty="0">
                <a:ln>
                  <a:noFill/>
                </a:ln>
                <a:solidFill>
                  <a:srgbClr val="FFFFFF"/>
                </a:solidFill>
                <a:effectLst/>
                <a:uLnTx/>
                <a:uFillTx/>
                <a:latin typeface="Gotham Book"/>
                <a:cs typeface="Gotham Book"/>
              </a:rPr>
              <a:t> </a:t>
            </a:r>
            <a:r>
              <a:rPr kumimoji="0" sz="1100" b="0" i="0" u="none" strike="noStrike" kern="0" cap="none" spc="-10" normalizeH="0" baseline="0" noProof="0" dirty="0">
                <a:ln>
                  <a:noFill/>
                </a:ln>
                <a:solidFill>
                  <a:srgbClr val="FFFFFF"/>
                </a:solidFill>
                <a:effectLst/>
                <a:uLnTx/>
                <a:uFillTx/>
                <a:latin typeface="Gotham Book"/>
                <a:cs typeface="Gotham Book"/>
              </a:rPr>
              <a:t>insurance </a:t>
            </a:r>
            <a:r>
              <a:rPr kumimoji="0" sz="1100" b="0" i="0" u="none" strike="noStrike" kern="0" cap="none" spc="0" normalizeH="0" baseline="0" noProof="0" dirty="0">
                <a:ln>
                  <a:noFill/>
                </a:ln>
                <a:solidFill>
                  <a:srgbClr val="FFFFFF"/>
                </a:solidFill>
                <a:effectLst/>
                <a:uLnTx/>
                <a:uFillTx/>
                <a:latin typeface="Gotham Book"/>
                <a:cs typeface="Gotham Book"/>
              </a:rPr>
              <a:t>through</a:t>
            </a:r>
            <a:r>
              <a:rPr kumimoji="0" sz="1100" b="0" i="0" u="none" strike="noStrike" kern="0" cap="none" spc="-20" normalizeH="0" baseline="0" noProof="0" dirty="0">
                <a:ln>
                  <a:noFill/>
                </a:ln>
                <a:solidFill>
                  <a:srgbClr val="FFFFFF"/>
                </a:solidFill>
                <a:effectLst/>
                <a:uLnTx/>
                <a:uFillTx/>
                <a:latin typeface="Gotham Book"/>
                <a:cs typeface="Gotham Book"/>
              </a:rPr>
              <a:t> </a:t>
            </a:r>
            <a:r>
              <a:rPr kumimoji="0" lang="en-GB" sz="1100" b="0" i="0" u="none" strike="noStrike" kern="0" cap="none" spc="-10" normalizeH="0" baseline="0" noProof="0" dirty="0">
                <a:ln>
                  <a:noFill/>
                </a:ln>
                <a:solidFill>
                  <a:srgbClr val="FFFFFF"/>
                </a:solidFill>
                <a:effectLst/>
                <a:uLnTx/>
                <a:uFillTx/>
                <a:latin typeface="Gotham Book"/>
                <a:cs typeface="Gotham Book"/>
              </a:rPr>
              <a:t>risk transfer</a:t>
            </a:r>
            <a:r>
              <a:rPr kumimoji="0" sz="1100" b="0" i="0" u="none" strike="noStrike" kern="0" cap="none" spc="-1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pilot</a:t>
            </a:r>
            <a:r>
              <a:rPr kumimoji="0" sz="1100" b="0" i="0" u="none" strike="noStrike" kern="0" cap="none" spc="-25" normalizeH="0" baseline="0" noProof="0" dirty="0">
                <a:ln>
                  <a:noFill/>
                </a:ln>
                <a:solidFill>
                  <a:srgbClr val="FFFFFF"/>
                </a:solidFill>
                <a:effectLst/>
                <a:uLnTx/>
                <a:uFillTx/>
                <a:latin typeface="Gotham Book"/>
                <a:cs typeface="Gotham Book"/>
              </a:rPr>
              <a:t> </a:t>
            </a:r>
            <a:r>
              <a:rPr kumimoji="0" sz="1100" b="0" i="0" u="none" strike="noStrike" kern="0" cap="none" spc="-10" normalizeH="0" baseline="0" noProof="0" dirty="0">
                <a:ln>
                  <a:noFill/>
                </a:ln>
                <a:solidFill>
                  <a:srgbClr val="FFFFFF"/>
                </a:solidFill>
                <a:effectLst/>
                <a:uLnTx/>
                <a:uFillTx/>
                <a:latin typeface="Gotham Book"/>
                <a:cs typeface="Gotham Book"/>
              </a:rPr>
              <a:t>schemes.</a:t>
            </a:r>
            <a:endParaRPr kumimoji="0" sz="1100" b="0" i="0" u="none" strike="noStrike" kern="0" cap="none" spc="0" normalizeH="0" baseline="0" noProof="0" dirty="0">
              <a:ln>
                <a:noFill/>
              </a:ln>
              <a:solidFill>
                <a:sysClr val="windowText" lastClr="000000"/>
              </a:solidFill>
              <a:effectLst/>
              <a:uLnTx/>
              <a:uFillTx/>
              <a:latin typeface="Gotham Book"/>
              <a:cs typeface="Gotham Book"/>
            </a:endParaRPr>
          </a:p>
        </p:txBody>
      </p:sp>
      <p:sp>
        <p:nvSpPr>
          <p:cNvPr id="9" name="object 9"/>
          <p:cNvSpPr txBox="1"/>
          <p:nvPr/>
        </p:nvSpPr>
        <p:spPr>
          <a:xfrm>
            <a:off x="5019807" y="2422815"/>
            <a:ext cx="1206900" cy="937693"/>
          </a:xfrm>
          <a:prstGeom prst="rect">
            <a:avLst/>
          </a:prstGeom>
        </p:spPr>
        <p:txBody>
          <a:bodyPr vert="horz" wrap="square" lIns="0" tIns="43180" rIns="0" bIns="0" rtlCol="0">
            <a:spAutoFit/>
          </a:bodyPr>
          <a:lstStyle/>
          <a:p>
            <a:pPr marL="12700" marR="5080" lvl="0" indent="0" defTabSz="914400" eaLnBrk="1" fontAlgn="auto" latinLnBrk="0" hangingPunct="1">
              <a:lnSpc>
                <a:spcPts val="1200"/>
              </a:lnSpc>
              <a:spcBef>
                <a:spcPts val="34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About</a:t>
            </a:r>
            <a:r>
              <a:rPr kumimoji="0" sz="1500" b="1" i="0" u="none" strike="noStrike" kern="0" cap="none" spc="-40"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73,000 </a:t>
            </a:r>
            <a:r>
              <a:rPr kumimoji="0" sz="1500" b="1" i="0" u="none" strike="noStrike" kern="0" cap="none" spc="0" normalizeH="0" baseline="0" noProof="0">
                <a:ln>
                  <a:noFill/>
                </a:ln>
                <a:solidFill>
                  <a:srgbClr val="FFFFFF"/>
                </a:solidFill>
                <a:effectLst/>
                <a:uLnTx/>
                <a:uFillTx/>
                <a:latin typeface="Gotham Bold"/>
                <a:cs typeface="Gotham Bold"/>
              </a:rPr>
              <a:t>small-</a:t>
            </a:r>
            <a:r>
              <a:rPr kumimoji="0" sz="1500" b="1" i="0" u="none" strike="noStrike" kern="0" cap="none" spc="-10" normalizeH="0" baseline="0" noProof="0">
                <a:ln>
                  <a:noFill/>
                </a:ln>
                <a:solidFill>
                  <a:srgbClr val="FFFFFF"/>
                </a:solidFill>
                <a:effectLst/>
                <a:uLnTx/>
                <a:uFillTx/>
                <a:latin typeface="Gotham Bold"/>
                <a:cs typeface="Gotham Bold"/>
              </a:rPr>
              <a:t>scale producers</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10" normalizeH="0" baseline="0" noProof="0">
                <a:ln>
                  <a:noFill/>
                </a:ln>
                <a:solidFill>
                  <a:srgbClr val="FFFFFF"/>
                </a:solidFill>
                <a:effectLst/>
                <a:uLnTx/>
                <a:uFillTx/>
                <a:latin typeface="Gotham Book"/>
                <a:cs typeface="Gotham Book"/>
              </a:rPr>
              <a:t>received</a:t>
            </a:r>
            <a:r>
              <a:rPr kumimoji="0" sz="1100" b="0" i="0" u="none" strike="noStrike" kern="0" cap="none" spc="-20"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payouts</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95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worth</a:t>
            </a:r>
            <a:r>
              <a:rPr kumimoji="0" sz="1100" b="0" i="0" u="none" strike="noStrike" kern="0" cap="none" spc="-35"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about</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1350"/>
              </a:lnSpc>
              <a:spcBef>
                <a:spcPts val="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US$3</a:t>
            </a:r>
            <a:r>
              <a:rPr kumimoji="0" sz="1500" b="1" i="0" u="none" strike="noStrike" kern="0" cap="none" spc="-35"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million.</a:t>
            </a:r>
            <a:endParaRPr kumimoji="0" sz="1500" b="1" i="0" u="none" strike="noStrike" kern="0" cap="none" spc="0" normalizeH="0" baseline="0" noProof="0">
              <a:ln>
                <a:noFill/>
              </a:ln>
              <a:solidFill>
                <a:sysClr val="windowText" lastClr="000000"/>
              </a:solidFill>
              <a:effectLst/>
              <a:uLnTx/>
              <a:uFillTx/>
              <a:latin typeface="Gotham Bold"/>
              <a:cs typeface="Gotham Bold"/>
            </a:endParaRPr>
          </a:p>
        </p:txBody>
      </p:sp>
      <p:sp>
        <p:nvSpPr>
          <p:cNvPr id="10" name="object 10"/>
          <p:cNvSpPr txBox="1"/>
          <p:nvPr/>
        </p:nvSpPr>
        <p:spPr>
          <a:xfrm>
            <a:off x="7277298" y="2422765"/>
            <a:ext cx="1588743" cy="748988"/>
          </a:xfrm>
          <a:prstGeom prst="rect">
            <a:avLst/>
          </a:prstGeom>
        </p:spPr>
        <p:txBody>
          <a:bodyPr vert="horz" wrap="square" lIns="0" tIns="12700" rIns="0" bIns="0" rtlCol="0">
            <a:spAutoFit/>
          </a:bodyPr>
          <a:lstStyle/>
          <a:p>
            <a:pPr marL="12700" marR="0" lvl="0" indent="0" defTabSz="914400" eaLnBrk="1" fontAlgn="auto" latinLnBrk="0" hangingPunct="1">
              <a:lnSpc>
                <a:spcPts val="1320"/>
              </a:lnSpc>
              <a:spcBef>
                <a:spcPts val="10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Over</a:t>
            </a:r>
            <a:r>
              <a:rPr kumimoji="0" sz="1500" b="1" i="0" u="none" strike="noStrike" kern="0" cap="none" spc="-70"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23,000</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5080" lvl="0" indent="0" defTabSz="914400" eaLnBrk="1" fontAlgn="auto" latinLnBrk="0" hangingPunct="1">
              <a:lnSpc>
                <a:spcPts val="1200"/>
              </a:lnSpc>
              <a:spcBef>
                <a:spcPts val="120"/>
              </a:spcBef>
              <a:spcAft>
                <a:spcPts val="0"/>
              </a:spcAft>
              <a:buClrTx/>
              <a:buSzTx/>
              <a:buFontTx/>
              <a:buNone/>
              <a:tabLst/>
              <a:defRPr/>
            </a:pPr>
            <a:r>
              <a:rPr kumimoji="0" sz="1500" b="1" i="0" u="none" strike="noStrike" kern="0" cap="none" spc="0" normalizeH="0" baseline="0" noProof="0">
                <a:ln>
                  <a:noFill/>
                </a:ln>
                <a:solidFill>
                  <a:srgbClr val="FFFFFF"/>
                </a:solidFill>
                <a:effectLst/>
                <a:uLnTx/>
                <a:uFillTx/>
                <a:latin typeface="Gotham Bold"/>
                <a:cs typeface="Gotham Bold"/>
              </a:rPr>
              <a:t>rural</a:t>
            </a:r>
            <a:r>
              <a:rPr kumimoji="0" sz="1500" b="1" i="0" u="none" strike="noStrike" kern="0" cap="none" spc="-45" normalizeH="0" baseline="0" noProof="0">
                <a:ln>
                  <a:noFill/>
                </a:ln>
                <a:solidFill>
                  <a:srgbClr val="FFFFFF"/>
                </a:solidFill>
                <a:effectLst/>
                <a:uLnTx/>
                <a:uFillTx/>
                <a:latin typeface="Gotham Bold"/>
                <a:cs typeface="Gotham Bold"/>
              </a:rPr>
              <a:t> </a:t>
            </a:r>
            <a:r>
              <a:rPr kumimoji="0" sz="1500" b="1" i="0" u="none" strike="noStrike" kern="0" cap="none" spc="0" normalizeH="0" baseline="0" noProof="0">
                <a:ln>
                  <a:noFill/>
                </a:ln>
                <a:solidFill>
                  <a:srgbClr val="FFFFFF"/>
                </a:solidFill>
                <a:effectLst/>
                <a:uLnTx/>
                <a:uFillTx/>
                <a:latin typeface="Gotham Bold"/>
                <a:cs typeface="Gotham Bold"/>
              </a:rPr>
              <a:t>people</a:t>
            </a:r>
            <a:r>
              <a:rPr kumimoji="0" sz="1500" b="1" i="0" u="none" strike="noStrike" kern="0" cap="none" spc="-40"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trained </a:t>
            </a:r>
            <a:r>
              <a:rPr kumimoji="0" sz="1500" b="1" i="0" u="none" strike="noStrike" kern="0" cap="none" spc="0" normalizeH="0" baseline="0" noProof="0">
                <a:ln>
                  <a:noFill/>
                </a:ln>
                <a:solidFill>
                  <a:srgbClr val="FFFFFF"/>
                </a:solidFill>
                <a:effectLst/>
                <a:uLnTx/>
                <a:uFillTx/>
                <a:latin typeface="Gotham Bold"/>
                <a:cs typeface="Gotham Bold"/>
              </a:rPr>
              <a:t>in</a:t>
            </a:r>
            <a:r>
              <a:rPr kumimoji="0" sz="1500" b="1" i="0" u="none" strike="noStrike" kern="0" cap="none" spc="-35" normalizeH="0" baseline="0" noProof="0">
                <a:ln>
                  <a:noFill/>
                </a:ln>
                <a:solidFill>
                  <a:srgbClr val="FFFFFF"/>
                </a:solidFill>
                <a:effectLst/>
                <a:uLnTx/>
                <a:uFillTx/>
                <a:latin typeface="Gotham Bold"/>
                <a:cs typeface="Gotham Bold"/>
              </a:rPr>
              <a:t> </a:t>
            </a:r>
            <a:r>
              <a:rPr kumimoji="0" sz="1500" b="1" i="0" u="none" strike="noStrike" kern="0" cap="none" spc="0" normalizeH="0" baseline="0" noProof="0">
                <a:ln>
                  <a:noFill/>
                </a:ln>
                <a:solidFill>
                  <a:srgbClr val="FFFFFF"/>
                </a:solidFill>
                <a:effectLst/>
                <a:uLnTx/>
                <a:uFillTx/>
                <a:latin typeface="Gotham Bold"/>
                <a:cs typeface="Gotham Bold"/>
              </a:rPr>
              <a:t>financial</a:t>
            </a:r>
            <a:r>
              <a:rPr kumimoji="0" sz="1500" b="1" i="0" u="none" strike="noStrike" kern="0" cap="none" spc="-35" normalizeH="0" baseline="0" noProof="0">
                <a:ln>
                  <a:noFill/>
                </a:ln>
                <a:solidFill>
                  <a:srgbClr val="FFFFFF"/>
                </a:solidFill>
                <a:effectLst/>
                <a:uLnTx/>
                <a:uFillTx/>
                <a:latin typeface="Gotham Bold"/>
                <a:cs typeface="Gotham Bold"/>
              </a:rPr>
              <a:t> </a:t>
            </a:r>
            <a:r>
              <a:rPr kumimoji="0" sz="1500" b="1" i="0" u="none" strike="noStrike" kern="0" cap="none" spc="-10" normalizeH="0" baseline="0" noProof="0">
                <a:ln>
                  <a:noFill/>
                </a:ln>
                <a:solidFill>
                  <a:srgbClr val="FFFFFF"/>
                </a:solidFill>
                <a:effectLst/>
                <a:uLnTx/>
                <a:uFillTx/>
                <a:latin typeface="Gotham Bold"/>
                <a:cs typeface="Gotham Bold"/>
              </a:rPr>
              <a:t>literacy</a:t>
            </a:r>
            <a:endParaRPr kumimoji="0" sz="1500" b="1" i="0" u="none" strike="noStrike" kern="0" cap="none" spc="0" normalizeH="0" baseline="0" noProof="0">
              <a:ln>
                <a:noFill/>
              </a:ln>
              <a:solidFill>
                <a:sysClr val="windowText" lastClr="000000"/>
              </a:solidFill>
              <a:effectLst/>
              <a:uLnTx/>
              <a:uFillTx/>
              <a:latin typeface="Gotham Bold"/>
              <a:cs typeface="Gotham Bold"/>
            </a:endParaRPr>
          </a:p>
          <a:p>
            <a:pPr marL="12700" marR="0" lvl="0" indent="0" defTabSz="914400" eaLnBrk="1" fontAlgn="auto" latinLnBrk="0" hangingPunct="1">
              <a:lnSpc>
                <a:spcPts val="90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and</a:t>
            </a:r>
            <a:r>
              <a:rPr kumimoji="0" sz="1100" b="0" i="0" u="none" strike="noStrike" kern="0" cap="none" spc="-1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use</a:t>
            </a:r>
            <a:r>
              <a:rPr kumimoji="0" sz="1100" b="0" i="0" u="none" strike="noStrike" kern="0" cap="none" spc="-15"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of</a:t>
            </a:r>
            <a:r>
              <a:rPr kumimoji="0" sz="1100" b="0" i="0" u="none" strike="noStrike" kern="0" cap="none" spc="-15"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insurance</a:t>
            </a:r>
            <a:endParaRPr kumimoji="0" sz="1100" b="0" i="0" u="none" strike="noStrike" kern="0" cap="none" spc="0" normalizeH="0" baseline="0" noProof="0">
              <a:ln>
                <a:noFill/>
              </a:ln>
              <a:solidFill>
                <a:sysClr val="windowText" lastClr="000000"/>
              </a:solidFill>
              <a:effectLst/>
              <a:uLnTx/>
              <a:uFillTx/>
              <a:latin typeface="Gotham Book"/>
              <a:cs typeface="Gotham Book"/>
            </a:endParaRPr>
          </a:p>
          <a:p>
            <a:pPr marL="12700" marR="0" lvl="0" indent="0" defTabSz="914400" eaLnBrk="1" fontAlgn="auto" latinLnBrk="0" hangingPunct="1">
              <a:lnSpc>
                <a:spcPts val="1040"/>
              </a:lnSpc>
              <a:spcBef>
                <a:spcPts val="0"/>
              </a:spcBef>
              <a:spcAft>
                <a:spcPts val="0"/>
              </a:spcAft>
              <a:buClrTx/>
              <a:buSzTx/>
              <a:buFontTx/>
              <a:buNone/>
              <a:tabLst/>
              <a:defRPr/>
            </a:pPr>
            <a:r>
              <a:rPr kumimoji="0" sz="1100" b="0" i="0" u="none" strike="noStrike" kern="0" cap="none" spc="0" normalizeH="0" baseline="0" noProof="0">
                <a:ln>
                  <a:noFill/>
                </a:ln>
                <a:solidFill>
                  <a:srgbClr val="FFFFFF"/>
                </a:solidFill>
                <a:effectLst/>
                <a:uLnTx/>
                <a:uFillTx/>
                <a:latin typeface="Gotham Book"/>
                <a:cs typeface="Gotham Book"/>
              </a:rPr>
              <a:t>products</a:t>
            </a:r>
            <a:r>
              <a:rPr kumimoji="0" sz="1100" b="0" i="0" u="none" strike="noStrike" kern="0" cap="none" spc="-40" normalizeH="0" baseline="0" noProof="0">
                <a:ln>
                  <a:noFill/>
                </a:ln>
                <a:solidFill>
                  <a:srgbClr val="FFFFFF"/>
                </a:solidFill>
                <a:effectLst/>
                <a:uLnTx/>
                <a:uFillTx/>
                <a:latin typeface="Gotham Book"/>
                <a:cs typeface="Gotham Book"/>
              </a:rPr>
              <a:t> </a:t>
            </a:r>
            <a:r>
              <a:rPr kumimoji="0" sz="1100" b="0" i="0" u="none" strike="noStrike" kern="0" cap="none" spc="0" normalizeH="0" baseline="0" noProof="0">
                <a:ln>
                  <a:noFill/>
                </a:ln>
                <a:solidFill>
                  <a:srgbClr val="FFFFFF"/>
                </a:solidFill>
                <a:effectLst/>
                <a:uLnTx/>
                <a:uFillTx/>
                <a:latin typeface="Gotham Book"/>
                <a:cs typeface="Gotham Book"/>
              </a:rPr>
              <a:t>and</a:t>
            </a:r>
            <a:r>
              <a:rPr kumimoji="0" sz="1100" b="0" i="0" u="none" strike="noStrike" kern="0" cap="none" spc="-40" normalizeH="0" baseline="0" noProof="0">
                <a:ln>
                  <a:noFill/>
                </a:ln>
                <a:solidFill>
                  <a:srgbClr val="FFFFFF"/>
                </a:solidFill>
                <a:effectLst/>
                <a:uLnTx/>
                <a:uFillTx/>
                <a:latin typeface="Gotham Book"/>
                <a:cs typeface="Gotham Book"/>
              </a:rPr>
              <a:t> </a:t>
            </a:r>
            <a:r>
              <a:rPr kumimoji="0" sz="1100" b="0" i="0" u="none" strike="noStrike" kern="0" cap="none" spc="-10" normalizeH="0" baseline="0" noProof="0">
                <a:ln>
                  <a:noFill/>
                </a:ln>
                <a:solidFill>
                  <a:srgbClr val="FFFFFF"/>
                </a:solidFill>
                <a:effectLst/>
                <a:uLnTx/>
                <a:uFillTx/>
                <a:latin typeface="Gotham Book"/>
                <a:cs typeface="Gotham Book"/>
              </a:rPr>
              <a:t>services.</a:t>
            </a:r>
            <a:endParaRPr kumimoji="0" sz="1100" b="0" i="0" u="none" strike="noStrike" kern="0" cap="none" spc="0" normalizeH="0" baseline="0" noProof="0">
              <a:ln>
                <a:noFill/>
              </a:ln>
              <a:solidFill>
                <a:sysClr val="windowText" lastClr="000000"/>
              </a:solidFill>
              <a:effectLst/>
              <a:uLnTx/>
              <a:uFillTx/>
              <a:latin typeface="Gotham Book"/>
              <a:cs typeface="Gotham Book"/>
            </a:endParaRPr>
          </a:p>
        </p:txBody>
      </p:sp>
      <p:sp>
        <p:nvSpPr>
          <p:cNvPr id="11" name="object 11"/>
          <p:cNvSpPr txBox="1"/>
          <p:nvPr/>
        </p:nvSpPr>
        <p:spPr>
          <a:xfrm>
            <a:off x="444500" y="2168815"/>
            <a:ext cx="1315085" cy="1120884"/>
          </a:xfrm>
          <a:prstGeom prst="rect">
            <a:avLst/>
          </a:prstGeom>
        </p:spPr>
        <p:txBody>
          <a:bodyPr vert="horz" wrap="square" lIns="0" tIns="12700" rIns="0" bIns="0" rtlCol="0" anchor="t">
            <a:spAutoFit/>
          </a:bodyPr>
          <a:lstStyle/>
          <a:p>
            <a:pPr marL="12700" marR="0" lvl="0" indent="0" defTabSz="914400" eaLnBrk="1" fontAlgn="auto" latinLnBrk="0" hangingPunct="1">
              <a:lnSpc>
                <a:spcPts val="1590"/>
              </a:lnSpc>
              <a:spcBef>
                <a:spcPts val="100"/>
              </a:spcBef>
              <a:spcAft>
                <a:spcPts val="0"/>
              </a:spcAft>
              <a:buClrTx/>
              <a:buSzTx/>
              <a:buFontTx/>
              <a:buNone/>
              <a:tabLst/>
              <a:defRPr/>
            </a:pPr>
            <a:r>
              <a:rPr kumimoji="0" sz="1500" b="1" i="0" u="none" strike="noStrike" kern="0" cap="none" spc="0" normalizeH="0" baseline="0" noProof="0" dirty="0">
                <a:ln>
                  <a:noFill/>
                </a:ln>
                <a:solidFill>
                  <a:srgbClr val="FFFFFF"/>
                </a:solidFill>
                <a:effectLst/>
                <a:uLnTx/>
                <a:uFillTx/>
                <a:latin typeface="Gotham Bold"/>
                <a:cs typeface="Gotham Bold"/>
              </a:rPr>
              <a:t>US$11 </a:t>
            </a:r>
            <a:r>
              <a:rPr kumimoji="0" sz="1500" b="1" i="0" u="none" strike="noStrike" kern="0" cap="none" spc="-10" normalizeH="0" baseline="0" noProof="0" dirty="0">
                <a:ln>
                  <a:noFill/>
                </a:ln>
                <a:solidFill>
                  <a:srgbClr val="FFFFFF"/>
                </a:solidFill>
                <a:effectLst/>
                <a:uLnTx/>
                <a:uFillTx/>
                <a:latin typeface="Gotham Bold"/>
                <a:cs typeface="Gotham Bold"/>
              </a:rPr>
              <a:t>million</a:t>
            </a:r>
            <a:endParaRPr kumimoji="0" sz="1500" b="1" i="0" u="none" strike="noStrike" kern="0" cap="none" spc="0" normalizeH="0" baseline="0" noProof="0" dirty="0">
              <a:ln>
                <a:noFill/>
              </a:ln>
              <a:solidFill>
                <a:sysClr val="windowText" lastClr="000000"/>
              </a:solidFill>
              <a:effectLst/>
              <a:uLnTx/>
              <a:uFillTx/>
              <a:latin typeface="Gotham Bold"/>
              <a:cs typeface="Gotham Bold"/>
            </a:endParaRPr>
          </a:p>
          <a:p>
            <a:pPr marL="12700" marR="5080">
              <a:lnSpc>
                <a:spcPts val="1000"/>
              </a:lnSpc>
              <a:spcBef>
                <a:spcPts val="10"/>
              </a:spcBef>
              <a:defRPr/>
            </a:pPr>
            <a:r>
              <a:rPr kumimoji="0" sz="1100" b="0" i="0" u="none" strike="noStrike" kern="0" cap="none" spc="-10" normalizeH="0" baseline="0" noProof="0" dirty="0">
                <a:ln>
                  <a:noFill/>
                </a:ln>
                <a:solidFill>
                  <a:srgbClr val="FFFFFF"/>
                </a:solidFill>
                <a:effectLst/>
                <a:uLnTx/>
                <a:uFillTx/>
                <a:latin typeface="Gotham Book"/>
                <a:cs typeface="Gotham Book"/>
              </a:rPr>
              <a:t>leveraged</a:t>
            </a:r>
            <a:r>
              <a:rPr kumimoji="0" sz="1100" b="0" i="0" u="none" strike="noStrike" kern="0" cap="none" spc="-15"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in</a:t>
            </a:r>
            <a:r>
              <a:rPr kumimoji="0" sz="1100" b="0" i="0" u="none" strike="noStrike" kern="0" cap="none" spc="-15" normalizeH="0" baseline="0" noProof="0" dirty="0">
                <a:ln>
                  <a:noFill/>
                </a:ln>
                <a:solidFill>
                  <a:srgbClr val="FFFFFF"/>
                </a:solidFill>
                <a:effectLst/>
                <a:uLnTx/>
                <a:uFillTx/>
                <a:latin typeface="Gotham Book"/>
                <a:cs typeface="Gotham Book"/>
              </a:rPr>
              <a:t> </a:t>
            </a:r>
            <a:r>
              <a:rPr kumimoji="0" sz="1100" b="0" i="0" u="none" strike="noStrike" kern="0" cap="none" spc="-25" normalizeH="0" baseline="0" noProof="0" dirty="0">
                <a:ln>
                  <a:noFill/>
                </a:ln>
                <a:solidFill>
                  <a:srgbClr val="FFFFFF"/>
                </a:solidFill>
                <a:effectLst/>
                <a:uLnTx/>
                <a:uFillTx/>
                <a:latin typeface="Gotham Book"/>
                <a:cs typeface="Gotham Book"/>
              </a:rPr>
              <a:t>new </a:t>
            </a:r>
            <a:r>
              <a:rPr kumimoji="0" sz="1100" b="0" i="0" u="none" strike="noStrike" kern="0" cap="none" spc="0" normalizeH="0" baseline="0" noProof="0" dirty="0">
                <a:ln>
                  <a:noFill/>
                </a:ln>
                <a:solidFill>
                  <a:srgbClr val="FFFFFF"/>
                </a:solidFill>
                <a:effectLst/>
                <a:uLnTx/>
                <a:uFillTx/>
                <a:latin typeface="Gotham Book"/>
                <a:cs typeface="Gotham Book"/>
              </a:rPr>
              <a:t>financing</a:t>
            </a:r>
            <a:r>
              <a:rPr kumimoji="0" sz="1100" b="0" i="0" u="none" strike="noStrike" kern="0" cap="none" spc="-1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for</a:t>
            </a:r>
            <a:r>
              <a:rPr kumimoji="0" sz="1100" b="0" i="0" u="none" strike="noStrike" kern="0" cap="none" spc="-10" normalizeH="0" baseline="0" noProof="0" dirty="0">
                <a:ln>
                  <a:noFill/>
                </a:ln>
                <a:solidFill>
                  <a:srgbClr val="FFFFFF"/>
                </a:solidFill>
                <a:effectLst/>
                <a:uLnTx/>
                <a:uFillTx/>
                <a:latin typeface="Gotham Book"/>
                <a:cs typeface="Gotham Book"/>
              </a:rPr>
              <a:t> insurance workstreams</a:t>
            </a:r>
            <a:r>
              <a:rPr kumimoji="0" sz="1100" b="0" i="0" u="none" strike="noStrike" kern="0" cap="none" spc="0" normalizeH="0" baseline="0" noProof="0" dirty="0">
                <a:ln>
                  <a:noFill/>
                </a:ln>
                <a:solidFill>
                  <a:srgbClr val="FFFFFF"/>
                </a:solidFill>
                <a:effectLst/>
                <a:uLnTx/>
                <a:uFillTx/>
                <a:latin typeface="Gotham Book"/>
                <a:cs typeface="Gotham Book"/>
              </a:rPr>
              <a:t> </a:t>
            </a:r>
            <a:r>
              <a:rPr kumimoji="0" sz="1100" b="0" i="0" u="none" strike="noStrike" kern="0" cap="none" spc="-10" normalizeH="0" baseline="0" noProof="0" dirty="0">
                <a:ln>
                  <a:noFill/>
                </a:ln>
                <a:solidFill>
                  <a:srgbClr val="FFFFFF"/>
                </a:solidFill>
                <a:effectLst/>
                <a:uLnTx/>
                <a:uFillTx/>
                <a:latin typeface="Gotham Book"/>
                <a:cs typeface="Gotham Book"/>
              </a:rPr>
              <a:t>through</a:t>
            </a:r>
            <a:r>
              <a:rPr lang="en-US" sz="1100" spc="-10" dirty="0">
                <a:solidFill>
                  <a:srgbClr val="FFFFFF"/>
                </a:solidFill>
                <a:latin typeface="Gotham Book"/>
                <a:cs typeface="Gotham Book"/>
              </a:rPr>
              <a:t> </a:t>
            </a:r>
            <a:r>
              <a:rPr kumimoji="0" sz="1100" b="0" i="0" u="none" strike="noStrike" kern="0" cap="none" spc="-1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support</a:t>
            </a:r>
            <a:r>
              <a:rPr kumimoji="0" sz="1100" b="0" i="0" u="none" strike="noStrike" kern="0" cap="none" spc="-10" normalizeH="0" baseline="0" noProof="0" dirty="0">
                <a:ln>
                  <a:noFill/>
                </a:ln>
                <a:solidFill>
                  <a:srgbClr val="FFFFFF"/>
                </a:solidFill>
                <a:effectLst/>
                <a:uLnTx/>
                <a:uFillTx/>
                <a:latin typeface="Gotham Book"/>
                <a:cs typeface="Gotham Book"/>
              </a:rPr>
              <a:t> </a:t>
            </a:r>
            <a:r>
              <a:rPr kumimoji="0" sz="1100" b="0" i="0" u="none" strike="noStrike" kern="0" cap="none" spc="-25" normalizeH="0" baseline="0" noProof="0" dirty="0">
                <a:ln>
                  <a:noFill/>
                </a:ln>
                <a:solidFill>
                  <a:srgbClr val="FFFFFF"/>
                </a:solidFill>
                <a:effectLst/>
                <a:uLnTx/>
                <a:uFillTx/>
                <a:latin typeface="Gotham Book"/>
                <a:cs typeface="Gotham Book"/>
              </a:rPr>
              <a:t>to </a:t>
            </a:r>
            <a:r>
              <a:rPr kumimoji="0" sz="1100" b="0" i="0" u="none" strike="noStrike" kern="0" cap="none" spc="0" normalizeH="0" baseline="0" noProof="0" dirty="0">
                <a:ln>
                  <a:noFill/>
                </a:ln>
                <a:solidFill>
                  <a:srgbClr val="FFFFFF"/>
                </a:solidFill>
                <a:effectLst/>
                <a:uLnTx/>
                <a:uFillTx/>
                <a:latin typeface="Gotham Book"/>
                <a:cs typeface="Gotham Book"/>
              </a:rPr>
              <a:t>design</a:t>
            </a:r>
            <a:r>
              <a:rPr kumimoji="0" sz="1100" b="0" i="0" u="none" strike="noStrike" kern="0" cap="none" spc="-3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of</a:t>
            </a:r>
            <a:r>
              <a:rPr kumimoji="0" sz="1100" b="0" i="0" u="none" strike="noStrike" kern="0" cap="none" spc="-25"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new</a:t>
            </a:r>
            <a:r>
              <a:rPr kumimoji="0" sz="1100" b="0" i="0" u="none" strike="noStrike" kern="0" cap="none" spc="-30" normalizeH="0" baseline="0" noProof="0" dirty="0">
                <a:ln>
                  <a:noFill/>
                </a:ln>
                <a:solidFill>
                  <a:srgbClr val="FFFFFF"/>
                </a:solidFill>
                <a:effectLst/>
                <a:uLnTx/>
                <a:uFillTx/>
                <a:latin typeface="Gotham Book"/>
                <a:cs typeface="Gotham Book"/>
              </a:rPr>
              <a:t> </a:t>
            </a:r>
            <a:r>
              <a:rPr lang="en-US" sz="1100" spc="-20" dirty="0">
                <a:solidFill>
                  <a:srgbClr val="FFFFFF"/>
                </a:solidFill>
                <a:latin typeface="Gotham Book"/>
                <a:cs typeface="Gotham Book"/>
              </a:rPr>
              <a:t>IFAD-</a:t>
            </a:r>
            <a:r>
              <a:rPr lang="en-US" sz="1100" dirty="0">
                <a:solidFill>
                  <a:srgbClr val="FFFFFF"/>
                </a:solidFill>
                <a:latin typeface="Gotham Book"/>
                <a:cs typeface="Gotham Book"/>
              </a:rPr>
              <a:t>funded</a:t>
            </a:r>
            <a:r>
              <a:rPr kumimoji="0" sz="1100" b="0" i="0" u="none" strike="noStrike" kern="0" cap="none" spc="-30" normalizeH="0" baseline="0" noProof="0" dirty="0">
                <a:ln>
                  <a:noFill/>
                </a:ln>
                <a:solidFill>
                  <a:srgbClr val="FFFFFF"/>
                </a:solidFill>
                <a:effectLst/>
                <a:uLnTx/>
                <a:uFillTx/>
                <a:latin typeface="Gotham Book"/>
                <a:cs typeface="Gotham Book"/>
              </a:rPr>
              <a:t> </a:t>
            </a:r>
            <a:r>
              <a:rPr kumimoji="0" sz="1100" b="0" i="0" u="none" strike="noStrike" kern="0" cap="none" spc="0" normalizeH="0" baseline="0" noProof="0" dirty="0">
                <a:ln>
                  <a:noFill/>
                </a:ln>
                <a:solidFill>
                  <a:srgbClr val="FFFFFF"/>
                </a:solidFill>
                <a:effectLst/>
                <a:uLnTx/>
                <a:uFillTx/>
                <a:latin typeface="Gotham Book"/>
                <a:cs typeface="Gotham Book"/>
              </a:rPr>
              <a:t>projects</a:t>
            </a:r>
            <a:r>
              <a:rPr kumimoji="0" sz="1100" b="0" i="0" u="none" strike="noStrike" kern="0" cap="none" spc="-30" normalizeH="0" baseline="0" noProof="0" dirty="0">
                <a:ln>
                  <a:noFill/>
                </a:ln>
                <a:solidFill>
                  <a:srgbClr val="FFFFFF"/>
                </a:solidFill>
                <a:effectLst/>
                <a:uLnTx/>
                <a:uFillTx/>
                <a:latin typeface="Gotham Book"/>
                <a:cs typeface="Gotham Book"/>
              </a:rPr>
              <a:t> </a:t>
            </a:r>
            <a:r>
              <a:rPr kumimoji="0" sz="1100" b="0" i="0" u="none" strike="noStrike" kern="0" cap="none" spc="-25" normalizeH="0" baseline="0" noProof="0" dirty="0">
                <a:ln>
                  <a:noFill/>
                </a:ln>
                <a:solidFill>
                  <a:srgbClr val="FFFFFF"/>
                </a:solidFill>
                <a:effectLst/>
                <a:uLnTx/>
                <a:uFillTx/>
                <a:latin typeface="Gotham Book"/>
                <a:cs typeface="Gotham Book"/>
              </a:rPr>
              <a:t>and </a:t>
            </a:r>
            <a:r>
              <a:rPr kumimoji="0" lang="en-GB" sz="1100" b="0" i="0" u="none" strike="noStrike" kern="0" cap="none" spc="-10" normalizeH="0" baseline="0" noProof="0" dirty="0">
                <a:ln>
                  <a:noFill/>
                </a:ln>
                <a:solidFill>
                  <a:srgbClr val="FFFFFF"/>
                </a:solidFill>
                <a:effectLst/>
                <a:uLnTx/>
                <a:uFillTx/>
                <a:latin typeface="Gotham Book"/>
                <a:cs typeface="Gotham Book"/>
              </a:rPr>
              <a:t>programmes</a:t>
            </a:r>
            <a:r>
              <a:rPr kumimoji="0" sz="1100" b="0" i="0" u="none" strike="noStrike" kern="0" cap="none" spc="-10" normalizeH="0" baseline="0" noProof="0" dirty="0">
                <a:ln>
                  <a:noFill/>
                </a:ln>
                <a:solidFill>
                  <a:srgbClr val="FFFFFF"/>
                </a:solidFill>
                <a:effectLst/>
                <a:uLnTx/>
                <a:uFillTx/>
                <a:latin typeface="Gotham Book"/>
                <a:cs typeface="Gotham Book"/>
              </a:rPr>
              <a:t>.</a:t>
            </a:r>
            <a:endParaRPr kumimoji="0" lang="en-GB" sz="1100" b="0" i="0" u="none" strike="noStrike" kern="0" cap="none" spc="0" normalizeH="0" baseline="0" noProof="0" dirty="0">
              <a:ln>
                <a:noFill/>
              </a:ln>
              <a:solidFill>
                <a:sysClr val="windowText" lastClr="000000"/>
              </a:solidFill>
              <a:effectLst/>
              <a:uLnTx/>
              <a:uFillTx/>
              <a:latin typeface="Gotham Book"/>
              <a:cs typeface="Gotham Book"/>
            </a:endParaRPr>
          </a:p>
        </p:txBody>
      </p:sp>
      <p:grpSp>
        <p:nvGrpSpPr>
          <p:cNvPr id="12" name="object 12"/>
          <p:cNvGrpSpPr/>
          <p:nvPr/>
        </p:nvGrpSpPr>
        <p:grpSpPr>
          <a:xfrm>
            <a:off x="457201" y="1311117"/>
            <a:ext cx="6752590" cy="1988185"/>
            <a:chOff x="457201" y="1311117"/>
            <a:chExt cx="6752590" cy="1988185"/>
          </a:xfrm>
        </p:grpSpPr>
        <p:pic>
          <p:nvPicPr>
            <p:cNvPr id="13" name="object 13"/>
            <p:cNvPicPr/>
            <p:nvPr/>
          </p:nvPicPr>
          <p:blipFill>
            <a:blip r:embed="rId5" cstate="print"/>
            <a:stretch>
              <a:fillRect/>
            </a:stretch>
          </p:blipFill>
          <p:spPr>
            <a:xfrm>
              <a:off x="4435034" y="1490802"/>
              <a:ext cx="183275" cy="418541"/>
            </a:xfrm>
            <a:prstGeom prst="rect">
              <a:avLst/>
            </a:prstGeom>
          </p:spPr>
        </p:pic>
        <p:pic>
          <p:nvPicPr>
            <p:cNvPr id="14" name="object 14"/>
            <p:cNvPicPr/>
            <p:nvPr/>
          </p:nvPicPr>
          <p:blipFill>
            <a:blip r:embed="rId6" cstate="print"/>
            <a:stretch>
              <a:fillRect/>
            </a:stretch>
          </p:blipFill>
          <p:spPr>
            <a:xfrm>
              <a:off x="4464799" y="1353883"/>
              <a:ext cx="125323" cy="122415"/>
            </a:xfrm>
            <a:prstGeom prst="rect">
              <a:avLst/>
            </a:prstGeom>
          </p:spPr>
        </p:pic>
        <p:pic>
          <p:nvPicPr>
            <p:cNvPr id="15" name="object 15"/>
            <p:cNvPicPr/>
            <p:nvPr/>
          </p:nvPicPr>
          <p:blipFill>
            <a:blip r:embed="rId7" cstate="print"/>
            <a:stretch>
              <a:fillRect/>
            </a:stretch>
          </p:blipFill>
          <p:spPr>
            <a:xfrm>
              <a:off x="4710098" y="1495755"/>
              <a:ext cx="195211" cy="404037"/>
            </a:xfrm>
            <a:prstGeom prst="rect">
              <a:avLst/>
            </a:prstGeom>
          </p:spPr>
        </p:pic>
        <p:pic>
          <p:nvPicPr>
            <p:cNvPr id="16" name="object 16"/>
            <p:cNvPicPr/>
            <p:nvPr/>
          </p:nvPicPr>
          <p:blipFill>
            <a:blip r:embed="rId8" cstate="print"/>
            <a:stretch>
              <a:fillRect/>
            </a:stretch>
          </p:blipFill>
          <p:spPr>
            <a:xfrm>
              <a:off x="4763389" y="1349997"/>
              <a:ext cx="104140" cy="129514"/>
            </a:xfrm>
            <a:prstGeom prst="rect">
              <a:avLst/>
            </a:prstGeom>
          </p:spPr>
        </p:pic>
        <p:pic>
          <p:nvPicPr>
            <p:cNvPr id="17" name="object 17"/>
            <p:cNvPicPr/>
            <p:nvPr/>
          </p:nvPicPr>
          <p:blipFill>
            <a:blip r:embed="rId9" cstate="print"/>
            <a:stretch>
              <a:fillRect/>
            </a:stretch>
          </p:blipFill>
          <p:spPr>
            <a:xfrm>
              <a:off x="2084654" y="1445552"/>
              <a:ext cx="340055" cy="18097"/>
            </a:xfrm>
            <a:prstGeom prst="rect">
              <a:avLst/>
            </a:prstGeom>
          </p:spPr>
        </p:pic>
        <p:pic>
          <p:nvPicPr>
            <p:cNvPr id="18" name="object 18"/>
            <p:cNvPicPr/>
            <p:nvPr/>
          </p:nvPicPr>
          <p:blipFill>
            <a:blip r:embed="rId10" cstate="print"/>
            <a:stretch>
              <a:fillRect/>
            </a:stretch>
          </p:blipFill>
          <p:spPr>
            <a:xfrm>
              <a:off x="2028482" y="1349997"/>
              <a:ext cx="548225" cy="579640"/>
            </a:xfrm>
            <a:prstGeom prst="rect">
              <a:avLst/>
            </a:prstGeom>
          </p:spPr>
        </p:pic>
        <p:pic>
          <p:nvPicPr>
            <p:cNvPr id="19" name="object 19"/>
            <p:cNvPicPr/>
            <p:nvPr/>
          </p:nvPicPr>
          <p:blipFill>
            <a:blip r:embed="rId11" cstate="print"/>
            <a:stretch>
              <a:fillRect/>
            </a:stretch>
          </p:blipFill>
          <p:spPr>
            <a:xfrm>
              <a:off x="1932686" y="2456764"/>
              <a:ext cx="272173" cy="406146"/>
            </a:xfrm>
            <a:prstGeom prst="rect">
              <a:avLst/>
            </a:prstGeom>
          </p:spPr>
        </p:pic>
        <p:pic>
          <p:nvPicPr>
            <p:cNvPr id="20" name="object 20"/>
            <p:cNvPicPr/>
            <p:nvPr/>
          </p:nvPicPr>
          <p:blipFill>
            <a:blip r:embed="rId12" cstate="print"/>
            <a:stretch>
              <a:fillRect/>
            </a:stretch>
          </p:blipFill>
          <p:spPr>
            <a:xfrm>
              <a:off x="2252555" y="2475826"/>
              <a:ext cx="329138" cy="330809"/>
            </a:xfrm>
            <a:prstGeom prst="rect">
              <a:avLst/>
            </a:prstGeom>
          </p:spPr>
        </p:pic>
        <p:pic>
          <p:nvPicPr>
            <p:cNvPr id="21" name="object 21"/>
            <p:cNvPicPr/>
            <p:nvPr/>
          </p:nvPicPr>
          <p:blipFill>
            <a:blip r:embed="rId13" cstate="print"/>
            <a:stretch>
              <a:fillRect/>
            </a:stretch>
          </p:blipFill>
          <p:spPr>
            <a:xfrm>
              <a:off x="4470197" y="2629357"/>
              <a:ext cx="129336" cy="185381"/>
            </a:xfrm>
            <a:prstGeom prst="rect">
              <a:avLst/>
            </a:prstGeom>
          </p:spPr>
        </p:pic>
        <p:pic>
          <p:nvPicPr>
            <p:cNvPr id="22" name="object 22"/>
            <p:cNvPicPr/>
            <p:nvPr/>
          </p:nvPicPr>
          <p:blipFill>
            <a:blip r:embed="rId14" cstate="print"/>
            <a:stretch>
              <a:fillRect/>
            </a:stretch>
          </p:blipFill>
          <p:spPr>
            <a:xfrm>
              <a:off x="4331767" y="2456764"/>
              <a:ext cx="620040" cy="440321"/>
            </a:xfrm>
            <a:prstGeom prst="rect">
              <a:avLst/>
            </a:prstGeom>
          </p:spPr>
        </p:pic>
        <p:pic>
          <p:nvPicPr>
            <p:cNvPr id="23" name="object 23"/>
            <p:cNvPicPr/>
            <p:nvPr/>
          </p:nvPicPr>
          <p:blipFill>
            <a:blip r:embed="rId15" cstate="print"/>
            <a:stretch>
              <a:fillRect/>
            </a:stretch>
          </p:blipFill>
          <p:spPr>
            <a:xfrm>
              <a:off x="6674040" y="1349997"/>
              <a:ext cx="482498" cy="636917"/>
            </a:xfrm>
            <a:prstGeom prst="rect">
              <a:avLst/>
            </a:prstGeom>
          </p:spPr>
        </p:pic>
        <p:pic>
          <p:nvPicPr>
            <p:cNvPr id="24" name="object 24"/>
            <p:cNvPicPr/>
            <p:nvPr/>
          </p:nvPicPr>
          <p:blipFill>
            <a:blip r:embed="rId16" cstate="print"/>
            <a:stretch>
              <a:fillRect/>
            </a:stretch>
          </p:blipFill>
          <p:spPr>
            <a:xfrm>
              <a:off x="6954672" y="1408391"/>
              <a:ext cx="142697" cy="194640"/>
            </a:xfrm>
            <a:prstGeom prst="rect">
              <a:avLst/>
            </a:prstGeom>
          </p:spPr>
        </p:pic>
        <p:pic>
          <p:nvPicPr>
            <p:cNvPr id="25" name="object 25"/>
            <p:cNvPicPr/>
            <p:nvPr/>
          </p:nvPicPr>
          <p:blipFill>
            <a:blip r:embed="rId17" cstate="print"/>
            <a:stretch>
              <a:fillRect/>
            </a:stretch>
          </p:blipFill>
          <p:spPr>
            <a:xfrm>
              <a:off x="6732117" y="1497838"/>
              <a:ext cx="193548" cy="125133"/>
            </a:xfrm>
            <a:prstGeom prst="rect">
              <a:avLst/>
            </a:prstGeom>
          </p:spPr>
        </p:pic>
        <p:pic>
          <p:nvPicPr>
            <p:cNvPr id="26" name="object 26"/>
            <p:cNvPicPr/>
            <p:nvPr/>
          </p:nvPicPr>
          <p:blipFill>
            <a:blip r:embed="rId18" cstate="print"/>
            <a:stretch>
              <a:fillRect/>
            </a:stretch>
          </p:blipFill>
          <p:spPr>
            <a:xfrm>
              <a:off x="6732117" y="1702866"/>
              <a:ext cx="351955" cy="18834"/>
            </a:xfrm>
            <a:prstGeom prst="rect">
              <a:avLst/>
            </a:prstGeom>
          </p:spPr>
        </p:pic>
        <p:pic>
          <p:nvPicPr>
            <p:cNvPr id="27" name="object 27"/>
            <p:cNvPicPr/>
            <p:nvPr/>
          </p:nvPicPr>
          <p:blipFill>
            <a:blip r:embed="rId19" cstate="print"/>
            <a:stretch>
              <a:fillRect/>
            </a:stretch>
          </p:blipFill>
          <p:spPr>
            <a:xfrm>
              <a:off x="6732117" y="1785531"/>
              <a:ext cx="351955" cy="18834"/>
            </a:xfrm>
            <a:prstGeom prst="rect">
              <a:avLst/>
            </a:prstGeom>
          </p:spPr>
        </p:pic>
        <p:pic>
          <p:nvPicPr>
            <p:cNvPr id="28" name="object 28"/>
            <p:cNvPicPr/>
            <p:nvPr/>
          </p:nvPicPr>
          <p:blipFill>
            <a:blip r:embed="rId20" cstate="print"/>
            <a:stretch>
              <a:fillRect/>
            </a:stretch>
          </p:blipFill>
          <p:spPr>
            <a:xfrm>
              <a:off x="6732117" y="1864169"/>
              <a:ext cx="351955" cy="18846"/>
            </a:xfrm>
            <a:prstGeom prst="rect">
              <a:avLst/>
            </a:prstGeom>
          </p:spPr>
        </p:pic>
        <p:pic>
          <p:nvPicPr>
            <p:cNvPr id="29" name="object 29"/>
            <p:cNvPicPr/>
            <p:nvPr/>
          </p:nvPicPr>
          <p:blipFill>
            <a:blip r:embed="rId21" cstate="print"/>
            <a:stretch>
              <a:fillRect/>
            </a:stretch>
          </p:blipFill>
          <p:spPr>
            <a:xfrm>
              <a:off x="6906578" y="2465997"/>
              <a:ext cx="302895" cy="413677"/>
            </a:xfrm>
            <a:prstGeom prst="rect">
              <a:avLst/>
            </a:prstGeom>
          </p:spPr>
        </p:pic>
        <p:pic>
          <p:nvPicPr>
            <p:cNvPr id="30" name="object 30"/>
            <p:cNvPicPr/>
            <p:nvPr/>
          </p:nvPicPr>
          <p:blipFill>
            <a:blip r:embed="rId22" cstate="print"/>
            <a:stretch>
              <a:fillRect/>
            </a:stretch>
          </p:blipFill>
          <p:spPr>
            <a:xfrm>
              <a:off x="6955434" y="2554948"/>
              <a:ext cx="142163" cy="22275"/>
            </a:xfrm>
            <a:prstGeom prst="rect">
              <a:avLst/>
            </a:prstGeom>
          </p:spPr>
        </p:pic>
        <p:pic>
          <p:nvPicPr>
            <p:cNvPr id="31" name="object 31"/>
            <p:cNvPicPr/>
            <p:nvPr/>
          </p:nvPicPr>
          <p:blipFill>
            <a:blip r:embed="rId23" cstate="print"/>
            <a:stretch>
              <a:fillRect/>
            </a:stretch>
          </p:blipFill>
          <p:spPr>
            <a:xfrm>
              <a:off x="6955523" y="2627718"/>
              <a:ext cx="191922" cy="20574"/>
            </a:xfrm>
            <a:prstGeom prst="rect">
              <a:avLst/>
            </a:prstGeom>
          </p:spPr>
        </p:pic>
        <p:pic>
          <p:nvPicPr>
            <p:cNvPr id="32" name="object 32"/>
            <p:cNvPicPr/>
            <p:nvPr/>
          </p:nvPicPr>
          <p:blipFill>
            <a:blip r:embed="rId24" cstate="print"/>
            <a:stretch>
              <a:fillRect/>
            </a:stretch>
          </p:blipFill>
          <p:spPr>
            <a:xfrm>
              <a:off x="6955522" y="2698800"/>
              <a:ext cx="166166" cy="20573"/>
            </a:xfrm>
            <a:prstGeom prst="rect">
              <a:avLst/>
            </a:prstGeom>
          </p:spPr>
        </p:pic>
        <p:pic>
          <p:nvPicPr>
            <p:cNvPr id="33" name="object 33"/>
            <p:cNvPicPr/>
            <p:nvPr/>
          </p:nvPicPr>
          <p:blipFill>
            <a:blip r:embed="rId25" cstate="print"/>
            <a:stretch>
              <a:fillRect/>
            </a:stretch>
          </p:blipFill>
          <p:spPr>
            <a:xfrm>
              <a:off x="6684568" y="2737815"/>
              <a:ext cx="352907" cy="455752"/>
            </a:xfrm>
            <a:prstGeom prst="rect">
              <a:avLst/>
            </a:prstGeom>
          </p:spPr>
        </p:pic>
        <p:pic>
          <p:nvPicPr>
            <p:cNvPr id="34" name="object 34"/>
            <p:cNvPicPr/>
            <p:nvPr/>
          </p:nvPicPr>
          <p:blipFill>
            <a:blip r:embed="rId26" cstate="print"/>
            <a:stretch>
              <a:fillRect/>
            </a:stretch>
          </p:blipFill>
          <p:spPr>
            <a:xfrm>
              <a:off x="6674041" y="2614752"/>
              <a:ext cx="195351" cy="121102"/>
            </a:xfrm>
            <a:prstGeom prst="rect">
              <a:avLst/>
            </a:prstGeom>
          </p:spPr>
        </p:pic>
        <p:sp>
          <p:nvSpPr>
            <p:cNvPr id="35" name="object 35"/>
            <p:cNvSpPr/>
            <p:nvPr/>
          </p:nvSpPr>
          <p:spPr>
            <a:xfrm>
              <a:off x="457200" y="1349997"/>
              <a:ext cx="675640" cy="766445"/>
            </a:xfrm>
            <a:custGeom>
              <a:avLst/>
              <a:gdLst/>
              <a:ahLst/>
              <a:cxnLst/>
              <a:rect l="l" t="t" r="r" b="b"/>
              <a:pathLst>
                <a:path w="675640" h="766444">
                  <a:moveTo>
                    <a:pt x="326466" y="514705"/>
                  </a:moveTo>
                  <a:lnTo>
                    <a:pt x="320941" y="503161"/>
                  </a:lnTo>
                  <a:lnTo>
                    <a:pt x="311442" y="497382"/>
                  </a:lnTo>
                  <a:lnTo>
                    <a:pt x="310083" y="496570"/>
                  </a:lnTo>
                  <a:lnTo>
                    <a:pt x="310083" y="514705"/>
                  </a:lnTo>
                  <a:lnTo>
                    <a:pt x="307517" y="516115"/>
                  </a:lnTo>
                  <a:lnTo>
                    <a:pt x="307517" y="534631"/>
                  </a:lnTo>
                  <a:lnTo>
                    <a:pt x="276161" y="734428"/>
                  </a:lnTo>
                  <a:lnTo>
                    <a:pt x="275653" y="734428"/>
                  </a:lnTo>
                  <a:lnTo>
                    <a:pt x="275971" y="733082"/>
                  </a:lnTo>
                  <a:lnTo>
                    <a:pt x="266636" y="738200"/>
                  </a:lnTo>
                  <a:lnTo>
                    <a:pt x="244614" y="743800"/>
                  </a:lnTo>
                  <a:lnTo>
                    <a:pt x="210083" y="748309"/>
                  </a:lnTo>
                  <a:lnTo>
                    <a:pt x="163233" y="750163"/>
                  </a:lnTo>
                  <a:lnTo>
                    <a:pt x="116611" y="748334"/>
                  </a:lnTo>
                  <a:lnTo>
                    <a:pt x="82181" y="743851"/>
                  </a:lnTo>
                  <a:lnTo>
                    <a:pt x="60121" y="738301"/>
                  </a:lnTo>
                  <a:lnTo>
                    <a:pt x="52895" y="734428"/>
                  </a:lnTo>
                  <a:lnTo>
                    <a:pt x="52209" y="734060"/>
                  </a:lnTo>
                  <a:lnTo>
                    <a:pt x="50800" y="733310"/>
                  </a:lnTo>
                  <a:lnTo>
                    <a:pt x="50800" y="734428"/>
                  </a:lnTo>
                  <a:lnTo>
                    <a:pt x="50723" y="734060"/>
                  </a:lnTo>
                  <a:lnTo>
                    <a:pt x="50800" y="734428"/>
                  </a:lnTo>
                  <a:lnTo>
                    <a:pt x="50800" y="733310"/>
                  </a:lnTo>
                  <a:lnTo>
                    <a:pt x="50596" y="733196"/>
                  </a:lnTo>
                  <a:lnTo>
                    <a:pt x="19469" y="534860"/>
                  </a:lnTo>
                  <a:lnTo>
                    <a:pt x="58978" y="545477"/>
                  </a:lnTo>
                  <a:lnTo>
                    <a:pt x="105206" y="551002"/>
                  </a:lnTo>
                  <a:lnTo>
                    <a:pt x="144500" y="553097"/>
                  </a:lnTo>
                  <a:lnTo>
                    <a:pt x="163233" y="553427"/>
                  </a:lnTo>
                  <a:lnTo>
                    <a:pt x="182092" y="553097"/>
                  </a:lnTo>
                  <a:lnTo>
                    <a:pt x="221627" y="550976"/>
                  </a:lnTo>
                  <a:lnTo>
                    <a:pt x="268046" y="545388"/>
                  </a:lnTo>
                  <a:lnTo>
                    <a:pt x="297815" y="537273"/>
                  </a:lnTo>
                  <a:lnTo>
                    <a:pt x="307517" y="534631"/>
                  </a:lnTo>
                  <a:lnTo>
                    <a:pt x="307517" y="516115"/>
                  </a:lnTo>
                  <a:lnTo>
                    <a:pt x="297116" y="521766"/>
                  </a:lnTo>
                  <a:lnTo>
                    <a:pt x="267728" y="529132"/>
                  </a:lnTo>
                  <a:lnTo>
                    <a:pt x="222796" y="534936"/>
                  </a:lnTo>
                  <a:lnTo>
                    <a:pt x="163233" y="537273"/>
                  </a:lnTo>
                  <a:lnTo>
                    <a:pt x="103657" y="534936"/>
                  </a:lnTo>
                  <a:lnTo>
                    <a:pt x="103149" y="534860"/>
                  </a:lnTo>
                  <a:lnTo>
                    <a:pt x="58724" y="529132"/>
                  </a:lnTo>
                  <a:lnTo>
                    <a:pt x="29324" y="521766"/>
                  </a:lnTo>
                  <a:lnTo>
                    <a:pt x="16383" y="514705"/>
                  </a:lnTo>
                  <a:lnTo>
                    <a:pt x="28321" y="508000"/>
                  </a:lnTo>
                  <a:lnTo>
                    <a:pt x="55181" y="500964"/>
                  </a:lnTo>
                  <a:lnTo>
                    <a:pt x="96189" y="495173"/>
                  </a:lnTo>
                  <a:lnTo>
                    <a:pt x="150558" y="492239"/>
                  </a:lnTo>
                  <a:lnTo>
                    <a:pt x="154216" y="508660"/>
                  </a:lnTo>
                  <a:lnTo>
                    <a:pt x="156235" y="518960"/>
                  </a:lnTo>
                  <a:lnTo>
                    <a:pt x="159600" y="521639"/>
                  </a:lnTo>
                  <a:lnTo>
                    <a:pt x="163385" y="521639"/>
                  </a:lnTo>
                  <a:lnTo>
                    <a:pt x="164960" y="521487"/>
                  </a:lnTo>
                  <a:lnTo>
                    <a:pt x="169329" y="520623"/>
                  </a:lnTo>
                  <a:lnTo>
                    <a:pt x="172135" y="516432"/>
                  </a:lnTo>
                  <a:lnTo>
                    <a:pt x="172085" y="515924"/>
                  </a:lnTo>
                  <a:lnTo>
                    <a:pt x="170129" y="505955"/>
                  </a:lnTo>
                  <a:lnTo>
                    <a:pt x="167093" y="492239"/>
                  </a:lnTo>
                  <a:lnTo>
                    <a:pt x="185153" y="492442"/>
                  </a:lnTo>
                  <a:lnTo>
                    <a:pt x="202107" y="493102"/>
                  </a:lnTo>
                  <a:lnTo>
                    <a:pt x="217906" y="494106"/>
                  </a:lnTo>
                  <a:lnTo>
                    <a:pt x="232549" y="495388"/>
                  </a:lnTo>
                  <a:lnTo>
                    <a:pt x="230708" y="499351"/>
                  </a:lnTo>
                  <a:lnTo>
                    <a:pt x="229006" y="503402"/>
                  </a:lnTo>
                  <a:lnTo>
                    <a:pt x="226339" y="511898"/>
                  </a:lnTo>
                  <a:lnTo>
                    <a:pt x="228727" y="516432"/>
                  </a:lnTo>
                  <a:lnTo>
                    <a:pt x="232968" y="517766"/>
                  </a:lnTo>
                  <a:lnTo>
                    <a:pt x="235381" y="518134"/>
                  </a:lnTo>
                  <a:lnTo>
                    <a:pt x="238823" y="518134"/>
                  </a:lnTo>
                  <a:lnTo>
                    <a:pt x="242011" y="515924"/>
                  </a:lnTo>
                  <a:lnTo>
                    <a:pt x="244741" y="507225"/>
                  </a:lnTo>
                  <a:lnTo>
                    <a:pt x="246964" y="502196"/>
                  </a:lnTo>
                  <a:lnTo>
                    <a:pt x="249555" y="497382"/>
                  </a:lnTo>
                  <a:lnTo>
                    <a:pt x="273672" y="501434"/>
                  </a:lnTo>
                  <a:lnTo>
                    <a:pt x="291947" y="505955"/>
                  </a:lnTo>
                  <a:lnTo>
                    <a:pt x="304152" y="510527"/>
                  </a:lnTo>
                  <a:lnTo>
                    <a:pt x="310083" y="514705"/>
                  </a:lnTo>
                  <a:lnTo>
                    <a:pt x="310083" y="496570"/>
                  </a:lnTo>
                  <a:lnTo>
                    <a:pt x="306133" y="494169"/>
                  </a:lnTo>
                  <a:lnTo>
                    <a:pt x="299720" y="492150"/>
                  </a:lnTo>
                  <a:lnTo>
                    <a:pt x="284670" y="487426"/>
                  </a:lnTo>
                  <a:lnTo>
                    <a:pt x="259181" y="482587"/>
                  </a:lnTo>
                  <a:lnTo>
                    <a:pt x="261340" y="480250"/>
                  </a:lnTo>
                  <a:lnTo>
                    <a:pt x="294703" y="449237"/>
                  </a:lnTo>
                  <a:lnTo>
                    <a:pt x="322554" y="433920"/>
                  </a:lnTo>
                  <a:lnTo>
                    <a:pt x="324954" y="429539"/>
                  </a:lnTo>
                  <a:lnTo>
                    <a:pt x="322580" y="421030"/>
                  </a:lnTo>
                  <a:lnTo>
                    <a:pt x="318147" y="418490"/>
                  </a:lnTo>
                  <a:lnTo>
                    <a:pt x="313829" y="419722"/>
                  </a:lnTo>
                  <a:lnTo>
                    <a:pt x="303771" y="424548"/>
                  </a:lnTo>
                  <a:lnTo>
                    <a:pt x="284784" y="436562"/>
                  </a:lnTo>
                  <a:lnTo>
                    <a:pt x="262115" y="455295"/>
                  </a:lnTo>
                  <a:lnTo>
                    <a:pt x="241020" y="480250"/>
                  </a:lnTo>
                  <a:lnTo>
                    <a:pt x="213855" y="477850"/>
                  </a:lnTo>
                  <a:lnTo>
                    <a:pt x="189992" y="476580"/>
                  </a:lnTo>
                  <a:lnTo>
                    <a:pt x="172262" y="476072"/>
                  </a:lnTo>
                  <a:lnTo>
                    <a:pt x="163537" y="475970"/>
                  </a:lnTo>
                  <a:lnTo>
                    <a:pt x="156095" y="435965"/>
                  </a:lnTo>
                  <a:lnTo>
                    <a:pt x="152285" y="391883"/>
                  </a:lnTo>
                  <a:lnTo>
                    <a:pt x="155892" y="346379"/>
                  </a:lnTo>
                  <a:lnTo>
                    <a:pt x="170726" y="302069"/>
                  </a:lnTo>
                  <a:lnTo>
                    <a:pt x="216992" y="293154"/>
                  </a:lnTo>
                  <a:lnTo>
                    <a:pt x="229768" y="286181"/>
                  </a:lnTo>
                  <a:lnTo>
                    <a:pt x="257086" y="271272"/>
                  </a:lnTo>
                  <a:lnTo>
                    <a:pt x="288645" y="238747"/>
                  </a:lnTo>
                  <a:lnTo>
                    <a:pt x="309308" y="197942"/>
                  </a:lnTo>
                  <a:lnTo>
                    <a:pt x="316725" y="151168"/>
                  </a:lnTo>
                  <a:lnTo>
                    <a:pt x="309003" y="103441"/>
                  </a:lnTo>
                  <a:lnTo>
                    <a:pt x="300570" y="87160"/>
                  </a:lnTo>
                  <a:lnTo>
                    <a:pt x="300570" y="151168"/>
                  </a:lnTo>
                  <a:lnTo>
                    <a:pt x="293674" y="193802"/>
                  </a:lnTo>
                  <a:lnTo>
                    <a:pt x="274485" y="230860"/>
                  </a:lnTo>
                  <a:lnTo>
                    <a:pt x="245249" y="260108"/>
                  </a:lnTo>
                  <a:lnTo>
                    <a:pt x="208191" y="279298"/>
                  </a:lnTo>
                  <a:lnTo>
                    <a:pt x="165569" y="286181"/>
                  </a:lnTo>
                  <a:lnTo>
                    <a:pt x="122923" y="279298"/>
                  </a:lnTo>
                  <a:lnTo>
                    <a:pt x="85864" y="260108"/>
                  </a:lnTo>
                  <a:lnTo>
                    <a:pt x="56629" y="230860"/>
                  </a:lnTo>
                  <a:lnTo>
                    <a:pt x="37426" y="193802"/>
                  </a:lnTo>
                  <a:lnTo>
                    <a:pt x="30543" y="151168"/>
                  </a:lnTo>
                  <a:lnTo>
                    <a:pt x="37426" y="108534"/>
                  </a:lnTo>
                  <a:lnTo>
                    <a:pt x="56629" y="71475"/>
                  </a:lnTo>
                  <a:lnTo>
                    <a:pt x="85864" y="42240"/>
                  </a:lnTo>
                  <a:lnTo>
                    <a:pt x="122923" y="23050"/>
                  </a:lnTo>
                  <a:lnTo>
                    <a:pt x="165569" y="16154"/>
                  </a:lnTo>
                  <a:lnTo>
                    <a:pt x="208191" y="23050"/>
                  </a:lnTo>
                  <a:lnTo>
                    <a:pt x="245249" y="42240"/>
                  </a:lnTo>
                  <a:lnTo>
                    <a:pt x="274485" y="71475"/>
                  </a:lnTo>
                  <a:lnTo>
                    <a:pt x="293674" y="108534"/>
                  </a:lnTo>
                  <a:lnTo>
                    <a:pt x="300570" y="151168"/>
                  </a:lnTo>
                  <a:lnTo>
                    <a:pt x="300570" y="87160"/>
                  </a:lnTo>
                  <a:lnTo>
                    <a:pt x="254774" y="29210"/>
                  </a:lnTo>
                  <a:lnTo>
                    <a:pt x="213296" y="7721"/>
                  </a:lnTo>
                  <a:lnTo>
                    <a:pt x="165569" y="0"/>
                  </a:lnTo>
                  <a:lnTo>
                    <a:pt x="117830" y="7721"/>
                  </a:lnTo>
                  <a:lnTo>
                    <a:pt x="76339" y="29210"/>
                  </a:lnTo>
                  <a:lnTo>
                    <a:pt x="43586" y="61950"/>
                  </a:lnTo>
                  <a:lnTo>
                    <a:pt x="22098" y="103441"/>
                  </a:lnTo>
                  <a:lnTo>
                    <a:pt x="14389" y="151168"/>
                  </a:lnTo>
                  <a:lnTo>
                    <a:pt x="21361" y="196583"/>
                  </a:lnTo>
                  <a:lnTo>
                    <a:pt x="40843" y="236461"/>
                  </a:lnTo>
                  <a:lnTo>
                    <a:pt x="70700" y="268706"/>
                  </a:lnTo>
                  <a:lnTo>
                    <a:pt x="108775" y="291160"/>
                  </a:lnTo>
                  <a:lnTo>
                    <a:pt x="152933" y="301701"/>
                  </a:lnTo>
                  <a:lnTo>
                    <a:pt x="139280" y="346900"/>
                  </a:lnTo>
                  <a:lnTo>
                    <a:pt x="136055" y="392518"/>
                  </a:lnTo>
                  <a:lnTo>
                    <a:pt x="139763" y="435965"/>
                  </a:lnTo>
                  <a:lnTo>
                    <a:pt x="139827" y="436562"/>
                  </a:lnTo>
                  <a:lnTo>
                    <a:pt x="147066" y="476224"/>
                  </a:lnTo>
                  <a:lnTo>
                    <a:pt x="106629" y="478282"/>
                  </a:lnTo>
                  <a:lnTo>
                    <a:pt x="58013" y="484085"/>
                  </a:lnTo>
                  <a:lnTo>
                    <a:pt x="17157" y="495579"/>
                  </a:lnTo>
                  <a:lnTo>
                    <a:pt x="0" y="514705"/>
                  </a:lnTo>
                  <a:lnTo>
                    <a:pt x="76" y="516432"/>
                  </a:lnTo>
                  <a:lnTo>
                    <a:pt x="203" y="517182"/>
                  </a:lnTo>
                  <a:lnTo>
                    <a:pt x="533" y="518363"/>
                  </a:lnTo>
                  <a:lnTo>
                    <a:pt x="34759" y="736511"/>
                  </a:lnTo>
                  <a:lnTo>
                    <a:pt x="93510" y="762114"/>
                  </a:lnTo>
                  <a:lnTo>
                    <a:pt x="135229" y="765657"/>
                  </a:lnTo>
                  <a:lnTo>
                    <a:pt x="163233" y="766318"/>
                  </a:lnTo>
                  <a:lnTo>
                    <a:pt x="188506" y="765771"/>
                  </a:lnTo>
                  <a:lnTo>
                    <a:pt x="226593" y="762901"/>
                  </a:lnTo>
                  <a:lnTo>
                    <a:pt x="264363" y="755840"/>
                  </a:lnTo>
                  <a:lnTo>
                    <a:pt x="292519" y="734428"/>
                  </a:lnTo>
                  <a:lnTo>
                    <a:pt x="323862" y="534631"/>
                  </a:lnTo>
                  <a:lnTo>
                    <a:pt x="326326" y="518960"/>
                  </a:lnTo>
                  <a:lnTo>
                    <a:pt x="326301" y="515924"/>
                  </a:lnTo>
                  <a:lnTo>
                    <a:pt x="326466" y="514705"/>
                  </a:lnTo>
                  <a:close/>
                </a:path>
                <a:path w="675640" h="766444">
                  <a:moveTo>
                    <a:pt x="675335" y="398195"/>
                  </a:moveTo>
                  <a:lnTo>
                    <a:pt x="584898" y="217220"/>
                  </a:lnTo>
                  <a:lnTo>
                    <a:pt x="425488" y="296887"/>
                  </a:lnTo>
                  <a:lnTo>
                    <a:pt x="470789" y="393369"/>
                  </a:lnTo>
                  <a:lnTo>
                    <a:pt x="360705" y="376809"/>
                  </a:lnTo>
                  <a:lnTo>
                    <a:pt x="350774" y="418922"/>
                  </a:lnTo>
                  <a:lnTo>
                    <a:pt x="515924" y="477862"/>
                  </a:lnTo>
                  <a:lnTo>
                    <a:pt x="675335" y="398195"/>
                  </a:lnTo>
                  <a:close/>
                </a:path>
              </a:pathLst>
            </a:custGeom>
            <a:solidFill>
              <a:srgbClr val="A0D5B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6" name="object 36"/>
            <p:cNvPicPr/>
            <p:nvPr/>
          </p:nvPicPr>
          <p:blipFill>
            <a:blip r:embed="rId27" cstate="print"/>
            <a:stretch>
              <a:fillRect/>
            </a:stretch>
          </p:blipFill>
          <p:spPr>
            <a:xfrm>
              <a:off x="929579" y="1520777"/>
              <a:ext cx="212255" cy="208759"/>
            </a:xfrm>
            <a:prstGeom prst="rect">
              <a:avLst/>
            </a:prstGeom>
          </p:spPr>
        </p:pic>
        <p:pic>
          <p:nvPicPr>
            <p:cNvPr id="37" name="object 37"/>
            <p:cNvPicPr/>
            <p:nvPr/>
          </p:nvPicPr>
          <p:blipFill>
            <a:blip r:embed="rId28" cstate="print"/>
            <a:stretch>
              <a:fillRect/>
            </a:stretch>
          </p:blipFill>
          <p:spPr>
            <a:xfrm>
              <a:off x="644098" y="1716342"/>
              <a:ext cx="152168" cy="104074"/>
            </a:xfrm>
            <a:prstGeom prst="rect">
              <a:avLst/>
            </a:prstGeom>
          </p:spPr>
        </p:pic>
        <p:sp>
          <p:nvSpPr>
            <p:cNvPr id="38" name="object 38"/>
            <p:cNvSpPr/>
            <p:nvPr/>
          </p:nvSpPr>
          <p:spPr>
            <a:xfrm>
              <a:off x="1842000" y="1311117"/>
              <a:ext cx="0" cy="1988185"/>
            </a:xfrm>
            <a:custGeom>
              <a:avLst/>
              <a:gdLst/>
              <a:ahLst/>
              <a:cxnLst/>
              <a:rect l="l" t="t" r="r" b="b"/>
              <a:pathLst>
                <a:path h="1988185">
                  <a:moveTo>
                    <a:pt x="0" y="0"/>
                  </a:moveTo>
                  <a:lnTo>
                    <a:pt x="0" y="1988007"/>
                  </a:lnTo>
                </a:path>
              </a:pathLst>
            </a:custGeom>
            <a:ln w="381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4205762" y="1311117"/>
              <a:ext cx="0" cy="1988185"/>
            </a:xfrm>
            <a:custGeom>
              <a:avLst/>
              <a:gdLst/>
              <a:ahLst/>
              <a:cxnLst/>
              <a:rect l="l" t="t" r="r" b="b"/>
              <a:pathLst>
                <a:path h="1988185">
                  <a:moveTo>
                    <a:pt x="0" y="0"/>
                  </a:moveTo>
                  <a:lnTo>
                    <a:pt x="0" y="1988007"/>
                  </a:lnTo>
                </a:path>
              </a:pathLst>
            </a:custGeom>
            <a:ln w="381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6535905" y="1311117"/>
              <a:ext cx="0" cy="1988185"/>
            </a:xfrm>
            <a:custGeom>
              <a:avLst/>
              <a:gdLst/>
              <a:ahLst/>
              <a:cxnLst/>
              <a:rect l="l" t="t" r="r" b="b"/>
              <a:pathLst>
                <a:path h="1988185">
                  <a:moveTo>
                    <a:pt x="0" y="0"/>
                  </a:moveTo>
                  <a:lnTo>
                    <a:pt x="0" y="1988007"/>
                  </a:lnTo>
                </a:path>
              </a:pathLst>
            </a:custGeom>
            <a:ln w="381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1" name="object 41"/>
          <p:cNvSpPr txBox="1"/>
          <p:nvPr/>
        </p:nvSpPr>
        <p:spPr>
          <a:xfrm>
            <a:off x="444499" y="899428"/>
            <a:ext cx="3365501"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1" i="0" u="none" strike="noStrike" kern="0" cap="none" spc="-10" normalizeH="0" baseline="0" noProof="0" dirty="0">
                <a:ln>
                  <a:noFill/>
                </a:ln>
                <a:solidFill>
                  <a:srgbClr val="7AC143"/>
                </a:solidFill>
                <a:effectLst/>
                <a:uLnTx/>
                <a:uFillTx/>
                <a:latin typeface="Gotham Bold"/>
                <a:cs typeface="Gotham Bold"/>
              </a:rPr>
              <a:t>Results: Phase I (2018-2023)</a:t>
            </a:r>
            <a:endParaRPr kumimoji="0" sz="1800" b="1" i="0" u="none" strike="noStrike" kern="0" cap="none" spc="0" normalizeH="0" baseline="0" noProof="0" dirty="0">
              <a:ln>
                <a:noFill/>
              </a:ln>
              <a:solidFill>
                <a:sysClr val="windowText" lastClr="000000"/>
              </a:solidFill>
              <a:effectLst/>
              <a:uLnTx/>
              <a:uFillTx/>
              <a:latin typeface="Gotham Bold"/>
              <a:cs typeface="Gotham Bold"/>
            </a:endParaRPr>
          </a:p>
        </p:txBody>
      </p:sp>
      <p:sp>
        <p:nvSpPr>
          <p:cNvPr id="42" name="object 42"/>
          <p:cNvSpPr txBox="1"/>
          <p:nvPr/>
        </p:nvSpPr>
        <p:spPr>
          <a:xfrm>
            <a:off x="454034" y="3680335"/>
            <a:ext cx="3981000"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800" b="1" i="0" u="none" strike="noStrike" kern="0" cap="none" spc="-10" normalizeH="0" baseline="0" noProof="0" dirty="0">
                <a:ln>
                  <a:noFill/>
                </a:ln>
                <a:solidFill>
                  <a:srgbClr val="7AC143"/>
                </a:solidFill>
                <a:effectLst/>
                <a:uLnTx/>
                <a:uFillTx/>
                <a:latin typeface="Gotham Bold"/>
                <a:cs typeface="Gotham Bold"/>
              </a:rPr>
              <a:t>Future outlook: INSURED II (2025-2027)</a:t>
            </a:r>
            <a:endParaRPr kumimoji="0" sz="1800" b="1" i="0" u="none" strike="noStrike" kern="0" cap="none" spc="0" normalizeH="0" baseline="0" noProof="0" dirty="0">
              <a:ln>
                <a:noFill/>
              </a:ln>
              <a:solidFill>
                <a:sysClr val="windowText" lastClr="000000"/>
              </a:solidFill>
              <a:effectLst/>
              <a:uLnTx/>
              <a:uFillTx/>
              <a:latin typeface="Gotham Bold"/>
              <a:cs typeface="Gotham Bold"/>
            </a:endParaRPr>
          </a:p>
        </p:txBody>
      </p:sp>
      <p:grpSp>
        <p:nvGrpSpPr>
          <p:cNvPr id="43" name="object 43"/>
          <p:cNvGrpSpPr/>
          <p:nvPr/>
        </p:nvGrpSpPr>
        <p:grpSpPr>
          <a:xfrm>
            <a:off x="457200" y="3946525"/>
            <a:ext cx="2448560" cy="10160"/>
            <a:chOff x="457200" y="4075391"/>
            <a:chExt cx="2448560" cy="10160"/>
          </a:xfrm>
        </p:grpSpPr>
        <p:sp>
          <p:nvSpPr>
            <p:cNvPr id="44" name="object 44"/>
            <p:cNvSpPr/>
            <p:nvPr/>
          </p:nvSpPr>
          <p:spPr>
            <a:xfrm>
              <a:off x="482594" y="4080471"/>
              <a:ext cx="2407920" cy="0"/>
            </a:xfrm>
            <a:custGeom>
              <a:avLst/>
              <a:gdLst/>
              <a:ahLst/>
              <a:cxnLst/>
              <a:rect l="l" t="t" r="r" b="b"/>
              <a:pathLst>
                <a:path w="2407920">
                  <a:moveTo>
                    <a:pt x="0" y="0"/>
                  </a:moveTo>
                  <a:lnTo>
                    <a:pt x="2407361" y="0"/>
                  </a:lnTo>
                </a:path>
              </a:pathLst>
            </a:custGeom>
            <a:ln w="10160">
              <a:solidFill>
                <a:srgbClr val="7AC143"/>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457200" y="4075391"/>
              <a:ext cx="2448560" cy="10160"/>
            </a:xfrm>
            <a:custGeom>
              <a:avLst/>
              <a:gdLst/>
              <a:ahLst/>
              <a:cxnLst/>
              <a:rect l="l" t="t" r="r" b="b"/>
              <a:pathLst>
                <a:path w="2448560" h="10160">
                  <a:moveTo>
                    <a:pt x="10160" y="5080"/>
                  </a:moveTo>
                  <a:lnTo>
                    <a:pt x="8661" y="1498"/>
                  </a:lnTo>
                  <a:lnTo>
                    <a:pt x="5080" y="0"/>
                  </a:lnTo>
                  <a:lnTo>
                    <a:pt x="1485" y="1498"/>
                  </a:lnTo>
                  <a:lnTo>
                    <a:pt x="0" y="5080"/>
                  </a:lnTo>
                  <a:lnTo>
                    <a:pt x="1485" y="8674"/>
                  </a:lnTo>
                  <a:lnTo>
                    <a:pt x="5080" y="10160"/>
                  </a:lnTo>
                  <a:lnTo>
                    <a:pt x="8661" y="8674"/>
                  </a:lnTo>
                  <a:lnTo>
                    <a:pt x="10160" y="5080"/>
                  </a:lnTo>
                  <a:close/>
                </a:path>
                <a:path w="2448560" h="10160">
                  <a:moveTo>
                    <a:pt x="2448001" y="5080"/>
                  </a:moveTo>
                  <a:lnTo>
                    <a:pt x="2446502" y="1498"/>
                  </a:lnTo>
                  <a:lnTo>
                    <a:pt x="2442921" y="0"/>
                  </a:lnTo>
                  <a:lnTo>
                    <a:pt x="2439327" y="1498"/>
                  </a:lnTo>
                  <a:lnTo>
                    <a:pt x="2437828" y="5080"/>
                  </a:lnTo>
                  <a:lnTo>
                    <a:pt x="2439327" y="8674"/>
                  </a:lnTo>
                  <a:lnTo>
                    <a:pt x="2442921" y="10160"/>
                  </a:lnTo>
                  <a:lnTo>
                    <a:pt x="2446502" y="8674"/>
                  </a:lnTo>
                  <a:lnTo>
                    <a:pt x="2448001" y="5080"/>
                  </a:lnTo>
                  <a:close/>
                </a:path>
              </a:pathLst>
            </a:custGeom>
            <a:solidFill>
              <a:srgbClr val="7AC14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6" name="object 46"/>
          <p:cNvSpPr txBox="1"/>
          <p:nvPr/>
        </p:nvSpPr>
        <p:spPr>
          <a:xfrm>
            <a:off x="444500" y="4022725"/>
            <a:ext cx="2395855" cy="382156"/>
          </a:xfrm>
          <a:prstGeom prst="rect">
            <a:avLst/>
          </a:prstGeom>
        </p:spPr>
        <p:txBody>
          <a:bodyPr vert="horz" wrap="square" lIns="0" tIns="12700" rIns="0" bIns="0" rtlCol="0" anchor="t">
            <a:spAutoFit/>
          </a:bodyPr>
          <a:lstStyle/>
          <a:p>
            <a:pPr lvl="0"/>
            <a:r>
              <a:rPr lang="en-US" sz="1200" b="1" dirty="0">
                <a:latin typeface="Arial" panose="020B0604020202020204" pitchFamily="34" charset="0"/>
                <a:cs typeface="Arial" panose="020B0604020202020204" pitchFamily="34" charset="0"/>
              </a:rPr>
              <a:t>Demand-driven </a:t>
            </a:r>
            <a:r>
              <a:rPr lang="en-US" sz="1200" dirty="0">
                <a:latin typeface="Arial" panose="020B0604020202020204" pitchFamily="34" charset="0"/>
                <a:cs typeface="Arial" panose="020B0604020202020204" pitchFamily="34" charset="0"/>
              </a:rPr>
              <a:t>technical support in climate risk insurance solutions </a:t>
            </a:r>
            <a:endParaRPr lang="en-GB" sz="1200" dirty="0">
              <a:latin typeface="Arial" panose="020B0604020202020204" pitchFamily="34" charset="0"/>
              <a:cs typeface="Arial" panose="020B0604020202020204" pitchFamily="34" charset="0"/>
            </a:endParaRPr>
          </a:p>
        </p:txBody>
      </p:sp>
      <p:grpSp>
        <p:nvGrpSpPr>
          <p:cNvPr id="47" name="object 47"/>
          <p:cNvGrpSpPr/>
          <p:nvPr/>
        </p:nvGrpSpPr>
        <p:grpSpPr>
          <a:xfrm>
            <a:off x="3335704" y="3946525"/>
            <a:ext cx="2448560" cy="10160"/>
            <a:chOff x="3335704" y="4075391"/>
            <a:chExt cx="2448560" cy="10160"/>
          </a:xfrm>
        </p:grpSpPr>
        <p:sp>
          <p:nvSpPr>
            <p:cNvPr id="48" name="object 48"/>
            <p:cNvSpPr/>
            <p:nvPr/>
          </p:nvSpPr>
          <p:spPr>
            <a:xfrm>
              <a:off x="3361099" y="4080471"/>
              <a:ext cx="2407920" cy="0"/>
            </a:xfrm>
            <a:custGeom>
              <a:avLst/>
              <a:gdLst/>
              <a:ahLst/>
              <a:cxnLst/>
              <a:rect l="l" t="t" r="r" b="b"/>
              <a:pathLst>
                <a:path w="2407920">
                  <a:moveTo>
                    <a:pt x="0" y="0"/>
                  </a:moveTo>
                  <a:lnTo>
                    <a:pt x="2407361" y="0"/>
                  </a:lnTo>
                </a:path>
              </a:pathLst>
            </a:custGeom>
            <a:ln w="10160">
              <a:solidFill>
                <a:srgbClr val="7AC143"/>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3335693" y="4075391"/>
              <a:ext cx="2448560" cy="10160"/>
            </a:xfrm>
            <a:custGeom>
              <a:avLst/>
              <a:gdLst/>
              <a:ahLst/>
              <a:cxnLst/>
              <a:rect l="l" t="t" r="r" b="b"/>
              <a:pathLst>
                <a:path w="2448560" h="10160">
                  <a:moveTo>
                    <a:pt x="10160" y="5080"/>
                  </a:moveTo>
                  <a:lnTo>
                    <a:pt x="8674" y="1498"/>
                  </a:lnTo>
                  <a:lnTo>
                    <a:pt x="5080" y="0"/>
                  </a:lnTo>
                  <a:lnTo>
                    <a:pt x="1498" y="1498"/>
                  </a:lnTo>
                  <a:lnTo>
                    <a:pt x="0" y="5080"/>
                  </a:lnTo>
                  <a:lnTo>
                    <a:pt x="1498" y="8674"/>
                  </a:lnTo>
                  <a:lnTo>
                    <a:pt x="5080" y="10160"/>
                  </a:lnTo>
                  <a:lnTo>
                    <a:pt x="8674" y="8674"/>
                  </a:lnTo>
                  <a:lnTo>
                    <a:pt x="10160" y="5080"/>
                  </a:lnTo>
                  <a:close/>
                </a:path>
                <a:path w="2448560" h="10160">
                  <a:moveTo>
                    <a:pt x="2448001" y="5080"/>
                  </a:moveTo>
                  <a:lnTo>
                    <a:pt x="2446515" y="1498"/>
                  </a:lnTo>
                  <a:lnTo>
                    <a:pt x="2442921" y="0"/>
                  </a:lnTo>
                  <a:lnTo>
                    <a:pt x="2439339" y="1498"/>
                  </a:lnTo>
                  <a:lnTo>
                    <a:pt x="2437841" y="5080"/>
                  </a:lnTo>
                  <a:lnTo>
                    <a:pt x="2439339" y="8674"/>
                  </a:lnTo>
                  <a:lnTo>
                    <a:pt x="2442921" y="10160"/>
                  </a:lnTo>
                  <a:lnTo>
                    <a:pt x="2446515" y="8674"/>
                  </a:lnTo>
                  <a:lnTo>
                    <a:pt x="2448001" y="5080"/>
                  </a:lnTo>
                  <a:close/>
                </a:path>
              </a:pathLst>
            </a:custGeom>
            <a:solidFill>
              <a:srgbClr val="7AC14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0" name="object 50"/>
          <p:cNvSpPr txBox="1"/>
          <p:nvPr/>
        </p:nvSpPr>
        <p:spPr>
          <a:xfrm>
            <a:off x="3315599" y="4022725"/>
            <a:ext cx="2395854" cy="566822"/>
          </a:xfrm>
          <a:prstGeom prst="rect">
            <a:avLst/>
          </a:prstGeom>
        </p:spPr>
        <p:txBody>
          <a:bodyPr vert="horz" wrap="square" lIns="0" tIns="12700" rIns="0" bIns="0" rtlCol="0" anchor="t">
            <a:spAutoFit/>
          </a:bodyPr>
          <a:lstStyle/>
          <a:p>
            <a:pPr lvl="0"/>
            <a:r>
              <a:rPr lang="en-US" sz="1200" b="1" dirty="0">
                <a:latin typeface="Arial" panose="020B0604020202020204" pitchFamily="34" charset="0"/>
                <a:cs typeface="Arial" panose="020B0604020202020204" pitchFamily="34" charset="0"/>
              </a:rPr>
              <a:t>Scaling up </a:t>
            </a:r>
            <a:r>
              <a:rPr lang="en-US" sz="1200" dirty="0">
                <a:latin typeface="Arial" panose="020B0604020202020204" pitchFamily="34" charset="0"/>
                <a:cs typeface="Arial" panose="020B0604020202020204" pitchFamily="34" charset="0"/>
              </a:rPr>
              <a:t>inclusive insurance solutions to de-risk public and private investment in agriculture</a:t>
            </a:r>
            <a:endParaRPr lang="en-GB" sz="1200" dirty="0">
              <a:latin typeface="Arial" panose="020B0604020202020204" pitchFamily="34" charset="0"/>
              <a:cs typeface="Arial" panose="020B0604020202020204" pitchFamily="34" charset="0"/>
            </a:endParaRPr>
          </a:p>
        </p:txBody>
      </p:sp>
      <p:grpSp>
        <p:nvGrpSpPr>
          <p:cNvPr id="51" name="object 51"/>
          <p:cNvGrpSpPr/>
          <p:nvPr/>
        </p:nvGrpSpPr>
        <p:grpSpPr>
          <a:xfrm>
            <a:off x="6239407" y="3946525"/>
            <a:ext cx="2448560" cy="10160"/>
            <a:chOff x="6239407" y="4075391"/>
            <a:chExt cx="2448560" cy="10160"/>
          </a:xfrm>
        </p:grpSpPr>
        <p:sp>
          <p:nvSpPr>
            <p:cNvPr id="52" name="object 52"/>
            <p:cNvSpPr/>
            <p:nvPr/>
          </p:nvSpPr>
          <p:spPr>
            <a:xfrm>
              <a:off x="6264803" y="4080471"/>
              <a:ext cx="2407920" cy="0"/>
            </a:xfrm>
            <a:custGeom>
              <a:avLst/>
              <a:gdLst/>
              <a:ahLst/>
              <a:cxnLst/>
              <a:rect l="l" t="t" r="r" b="b"/>
              <a:pathLst>
                <a:path w="2407920">
                  <a:moveTo>
                    <a:pt x="0" y="0"/>
                  </a:moveTo>
                  <a:lnTo>
                    <a:pt x="2407361" y="0"/>
                  </a:lnTo>
                </a:path>
              </a:pathLst>
            </a:custGeom>
            <a:ln w="10160">
              <a:solidFill>
                <a:srgbClr val="7AC143"/>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3"/>
            <p:cNvSpPr/>
            <p:nvPr/>
          </p:nvSpPr>
          <p:spPr>
            <a:xfrm>
              <a:off x="6239396" y="4075391"/>
              <a:ext cx="2448560" cy="10160"/>
            </a:xfrm>
            <a:custGeom>
              <a:avLst/>
              <a:gdLst/>
              <a:ahLst/>
              <a:cxnLst/>
              <a:rect l="l" t="t" r="r" b="b"/>
              <a:pathLst>
                <a:path w="2448559" h="10160">
                  <a:moveTo>
                    <a:pt x="10160" y="5080"/>
                  </a:moveTo>
                  <a:lnTo>
                    <a:pt x="8674" y="1498"/>
                  </a:lnTo>
                  <a:lnTo>
                    <a:pt x="5080" y="0"/>
                  </a:lnTo>
                  <a:lnTo>
                    <a:pt x="1498" y="1498"/>
                  </a:lnTo>
                  <a:lnTo>
                    <a:pt x="0" y="5080"/>
                  </a:lnTo>
                  <a:lnTo>
                    <a:pt x="1498" y="8674"/>
                  </a:lnTo>
                  <a:lnTo>
                    <a:pt x="5080" y="10160"/>
                  </a:lnTo>
                  <a:lnTo>
                    <a:pt x="8674" y="8674"/>
                  </a:lnTo>
                  <a:lnTo>
                    <a:pt x="10160" y="5080"/>
                  </a:lnTo>
                  <a:close/>
                </a:path>
                <a:path w="2448559" h="10160">
                  <a:moveTo>
                    <a:pt x="2448001" y="5080"/>
                  </a:moveTo>
                  <a:lnTo>
                    <a:pt x="2446515" y="1498"/>
                  </a:lnTo>
                  <a:lnTo>
                    <a:pt x="2442921" y="0"/>
                  </a:lnTo>
                  <a:lnTo>
                    <a:pt x="2439339" y="1498"/>
                  </a:lnTo>
                  <a:lnTo>
                    <a:pt x="2437841" y="5080"/>
                  </a:lnTo>
                  <a:lnTo>
                    <a:pt x="2439339" y="8674"/>
                  </a:lnTo>
                  <a:lnTo>
                    <a:pt x="2442921" y="10160"/>
                  </a:lnTo>
                  <a:lnTo>
                    <a:pt x="2446515" y="8674"/>
                  </a:lnTo>
                  <a:lnTo>
                    <a:pt x="2448001" y="5080"/>
                  </a:lnTo>
                  <a:close/>
                </a:path>
              </a:pathLst>
            </a:custGeom>
            <a:solidFill>
              <a:srgbClr val="7AC14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object 54"/>
          <p:cNvSpPr txBox="1"/>
          <p:nvPr/>
        </p:nvSpPr>
        <p:spPr>
          <a:xfrm>
            <a:off x="6226706" y="4022725"/>
            <a:ext cx="2764893" cy="566822"/>
          </a:xfrm>
          <a:prstGeom prst="rect">
            <a:avLst/>
          </a:prstGeom>
        </p:spPr>
        <p:txBody>
          <a:bodyPr vert="horz" wrap="square" lIns="0" tIns="12700" rIns="0" bIns="0" rtlCol="0" anchor="t">
            <a:spAutoFit/>
          </a:bodyPr>
          <a:lstStyle/>
          <a:p>
            <a:pPr lvl="0"/>
            <a:r>
              <a:rPr lang="en-US" sz="1200" b="1" dirty="0">
                <a:latin typeface="Arial" panose="020B0604020202020204" pitchFamily="34" charset="0"/>
                <a:cs typeface="Arial" panose="020B0604020202020204" pitchFamily="34" charset="0"/>
              </a:rPr>
              <a:t>Expanding global action</a:t>
            </a:r>
            <a:r>
              <a:rPr lang="en-US" sz="1200" dirty="0">
                <a:latin typeface="Arial" panose="020B0604020202020204" pitchFamily="34" charset="0"/>
                <a:cs typeface="Arial" panose="020B0604020202020204" pitchFamily="34" charset="0"/>
              </a:rPr>
              <a:t> on climate risk insurance by fostering international dialogue</a:t>
            </a:r>
            <a:endParaRPr lang="en-GB" sz="1200" dirty="0">
              <a:latin typeface="Arial" panose="020B0604020202020204" pitchFamily="34" charset="0"/>
              <a:cs typeface="Arial" panose="020B0604020202020204" pitchFamily="34" charset="0"/>
            </a:endParaRPr>
          </a:p>
        </p:txBody>
      </p:sp>
      <p:pic>
        <p:nvPicPr>
          <p:cNvPr id="55" name="Picture 54" descr="A green and black logo&#10;&#10;Description automatically generated">
            <a:extLst>
              <a:ext uri="{FF2B5EF4-FFF2-40B4-BE49-F238E27FC236}">
                <a16:creationId xmlns:a16="http://schemas.microsoft.com/office/drawing/2014/main" id="{75ED107D-1A5D-4945-950A-E1CE8C384CFE}"/>
              </a:ext>
            </a:extLst>
          </p:cNvPr>
          <p:cNvPicPr>
            <a:picLocks noChangeAspect="1"/>
          </p:cNvPicPr>
          <p:nvPr/>
        </p:nvPicPr>
        <p:blipFill>
          <a:blip r:embed="rId29" cstate="print">
            <a:clrChange>
              <a:clrFrom>
                <a:srgbClr val="000000">
                  <a:alpha val="0"/>
                </a:srgbClr>
              </a:clrFrom>
              <a:clrTo>
                <a:srgbClr val="000000">
                  <a:alpha val="0"/>
                </a:srgbClr>
              </a:clrTo>
            </a:clrChange>
            <a:alphaModFix amt="50000"/>
            <a:extLst>
              <a:ext uri="{28A0092B-C50C-407E-A947-70E740481C1C}">
                <a14:useLocalDpi xmlns:a14="http://schemas.microsoft.com/office/drawing/2010/main" val="0"/>
              </a:ext>
            </a:extLst>
          </a:blip>
          <a:stretch>
            <a:fillRect/>
          </a:stretch>
        </p:blipFill>
        <p:spPr>
          <a:xfrm>
            <a:off x="6095999" y="269309"/>
            <a:ext cx="1051445" cy="441828"/>
          </a:xfrm>
          <a:prstGeom prst="rect">
            <a:avLst/>
          </a:prstGeom>
        </p:spPr>
      </p:pic>
      <p:graphicFrame>
        <p:nvGraphicFramePr>
          <p:cNvPr id="2" name="Diagram 1">
            <a:extLst>
              <a:ext uri="{FF2B5EF4-FFF2-40B4-BE49-F238E27FC236}">
                <a16:creationId xmlns:a16="http://schemas.microsoft.com/office/drawing/2014/main" id="{77800AFC-7950-03DA-0F47-68AF691AFD06}"/>
              </a:ext>
            </a:extLst>
          </p:cNvPr>
          <p:cNvGraphicFramePr/>
          <p:nvPr>
            <p:extLst>
              <p:ext uri="{D42A27DB-BD31-4B8C-83A1-F6EECF244321}">
                <p14:modId xmlns:p14="http://schemas.microsoft.com/office/powerpoint/2010/main" val="2369342202"/>
              </p:ext>
            </p:extLst>
          </p:nvPr>
        </p:nvGraphicFramePr>
        <p:xfrm>
          <a:off x="15192" y="4548640"/>
          <a:ext cx="8845646" cy="714267"/>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B47A-B3A8-7F27-80CD-D7A550294284}"/>
              </a:ext>
            </a:extLst>
          </p:cNvPr>
          <p:cNvSpPr>
            <a:spLocks noGrp="1"/>
          </p:cNvSpPr>
          <p:nvPr>
            <p:ph type="title"/>
          </p:nvPr>
        </p:nvSpPr>
        <p:spPr>
          <a:xfrm>
            <a:off x="185980" y="108488"/>
            <a:ext cx="7929320" cy="738664"/>
          </a:xfrm>
        </p:spPr>
        <p:txBody>
          <a:bodyPr/>
          <a:lstStyle/>
          <a:p>
            <a:r>
              <a:rPr lang="en-US" sz="2400" dirty="0"/>
              <a:t>Protecting small-scale producers in Kenya</a:t>
            </a:r>
            <a:br>
              <a:rPr lang="en-US" sz="2400" dirty="0"/>
            </a:br>
            <a:r>
              <a:rPr lang="en-US" sz="2400" b="0" i="1" dirty="0"/>
              <a:t>A Replicable Model for PDBs</a:t>
            </a:r>
          </a:p>
        </p:txBody>
      </p:sp>
      <p:sp>
        <p:nvSpPr>
          <p:cNvPr id="10" name="TextBox 9">
            <a:extLst>
              <a:ext uri="{FF2B5EF4-FFF2-40B4-BE49-F238E27FC236}">
                <a16:creationId xmlns:a16="http://schemas.microsoft.com/office/drawing/2014/main" id="{FF8FE48C-0BC4-43D9-B40E-09043A3A6663}"/>
              </a:ext>
            </a:extLst>
          </p:cNvPr>
          <p:cNvSpPr txBox="1"/>
          <p:nvPr/>
        </p:nvSpPr>
        <p:spPr>
          <a:xfrm>
            <a:off x="-32289" y="948475"/>
            <a:ext cx="5131846" cy="4908523"/>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INSURED TA to integrate crop insurance with: </a:t>
            </a: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Access to banking via e-wallets</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E-vouchers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for </a:t>
            </a:r>
            <a:r>
              <a:rPr kumimoji="0" lang="en-GB" sz="1600" b="0" i="0"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subsidized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inputs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&amp; services </a:t>
            </a: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GB" sz="16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Phygital</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training</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on finance &amp; farming practices via IVR, SMS, </a:t>
            </a:r>
            <a:r>
              <a:rPr lang="en-GB" sz="1600" kern="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ward </a:t>
            </a:r>
            <a:r>
              <a:rPr lang="en-GB" sz="1600" kern="120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agri</a:t>
            </a:r>
            <a:r>
              <a:rPr lang="en-GB" sz="1600" kern="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officers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endParaRPr lang="en-US" sz="1600" dirty="0"/>
          </a:p>
          <a:p>
            <a:pPr marL="285750" marR="0" lvl="0"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r>
              <a:rPr lang="en-US" sz="1600" dirty="0"/>
              <a:t>This model worked because insurance was:</a:t>
            </a: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lang="en-US" sz="1600" dirty="0"/>
              <a:t>Embedded in IFAD’s KCEP-CRAL</a:t>
            </a: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r>
              <a:rPr lang="en-US" sz="1600" dirty="0"/>
              <a:t>Bundled with goods &amp; services</a:t>
            </a:r>
          </a:p>
          <a:p>
            <a:pPr marL="742950" lvl="1" indent="-285750" algn="l" rtl="0" eaLnBrk="0" fontAlgn="base" hangingPunct="0">
              <a:spcBef>
                <a:spcPts val="200"/>
              </a:spcBef>
              <a:spcAft>
                <a:spcPct val="0"/>
              </a:spcAft>
              <a:buFont typeface="Arial" panose="020B0604020202020204" pitchFamily="34" charset="0"/>
              <a:buChar char="•"/>
              <a:defRPr/>
            </a:pPr>
            <a:r>
              <a:rPr lang="en-US" sz="1600" dirty="0"/>
              <a:t>Delivered digitally via public-private collaboration</a:t>
            </a:r>
          </a:p>
          <a:p>
            <a:pPr marL="285750" marR="0" lvl="0"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107,455 farmers insured</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over 5 seasons </a:t>
            </a:r>
          </a:p>
          <a:p>
            <a:pPr marL="742950" marR="0" lvl="1"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58% women and youth</a:t>
            </a:r>
          </a:p>
          <a:p>
            <a:pPr marL="742950" marR="0" lvl="1"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~90% reporting increased resilience</a:t>
            </a:r>
          </a:p>
          <a:p>
            <a:pPr marL="742950" marR="0" lvl="1" indent="-285750" algn="l" defTabSz="914400" rtl="0" eaLnBrk="0" fontAlgn="base" latinLnBrk="0" hangingPunct="0">
              <a:lnSpc>
                <a:spcPct val="115000"/>
              </a:lnSpc>
              <a:spcBef>
                <a:spcPts val="200"/>
              </a:spcBef>
              <a:spcAft>
                <a:spcPct val="0"/>
              </a:spcAft>
              <a:buClrTx/>
              <a:buSzTx/>
              <a:buFont typeface="Arial" panose="020B0604020202020204" pitchFamily="34" charset="0"/>
              <a:buChar char="•"/>
              <a:tabLst/>
              <a:defRPr/>
            </a:pPr>
            <a:endParaRPr lang="en-US" sz="1600" kern="12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742950" indent="-285750" algn="l" rtl="0" eaLnBrk="0" fontAlgn="base" hangingPunct="0">
              <a:lnSpc>
                <a:spcPct val="115000"/>
              </a:lnSpc>
              <a:spcBef>
                <a:spcPts val="200"/>
              </a:spcBef>
              <a:spcAft>
                <a:spcPct val="0"/>
              </a:spcAft>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a:extLst>
              <a:ext uri="{FF2B5EF4-FFF2-40B4-BE49-F238E27FC236}">
                <a16:creationId xmlns:a16="http://schemas.microsoft.com/office/drawing/2014/main" id="{9CF60213-ECBA-4D35-9763-67D3E31C23D9}"/>
              </a:ext>
            </a:extLst>
          </p:cNvPr>
          <p:cNvPicPr>
            <a:picLocks noChangeAspect="1"/>
          </p:cNvPicPr>
          <p:nvPr/>
        </p:nvPicPr>
        <p:blipFill rotWithShape="1">
          <a:blip r:embed="rId3"/>
          <a:srcRect r="26154"/>
          <a:stretch/>
        </p:blipFill>
        <p:spPr>
          <a:xfrm>
            <a:off x="5925808" y="3828553"/>
            <a:ext cx="3218192" cy="729807"/>
          </a:xfrm>
          <a:prstGeom prst="rect">
            <a:avLst/>
          </a:prstGeom>
        </p:spPr>
      </p:pic>
      <p:pic>
        <p:nvPicPr>
          <p:cNvPr id="53" name="Content Placeholder 3">
            <a:extLst>
              <a:ext uri="{FF2B5EF4-FFF2-40B4-BE49-F238E27FC236}">
                <a16:creationId xmlns:a16="http://schemas.microsoft.com/office/drawing/2014/main" id="{EA009EF3-E877-48E4-AFF6-8334A91A30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2" t="4831" r="2382" b="5883"/>
          <a:stretch/>
        </p:blipFill>
        <p:spPr>
          <a:xfrm>
            <a:off x="7052399" y="2003393"/>
            <a:ext cx="1819928" cy="1437824"/>
          </a:xfrm>
          <a:prstGeom prst="rect">
            <a:avLst/>
          </a:prstGeom>
        </p:spPr>
      </p:pic>
      <p:grpSp>
        <p:nvGrpSpPr>
          <p:cNvPr id="54" name="Group 53">
            <a:extLst>
              <a:ext uri="{FF2B5EF4-FFF2-40B4-BE49-F238E27FC236}">
                <a16:creationId xmlns:a16="http://schemas.microsoft.com/office/drawing/2014/main" id="{9C8BCF30-1976-4FCD-8B48-ED8BABA84A23}"/>
              </a:ext>
            </a:extLst>
          </p:cNvPr>
          <p:cNvGrpSpPr/>
          <p:nvPr/>
        </p:nvGrpSpPr>
        <p:grpSpPr>
          <a:xfrm>
            <a:off x="4832723" y="1479702"/>
            <a:ext cx="2634345" cy="2406919"/>
            <a:chOff x="188191" y="1505746"/>
            <a:chExt cx="4418345" cy="4079236"/>
          </a:xfrm>
        </p:grpSpPr>
        <p:sp>
          <p:nvSpPr>
            <p:cNvPr id="55" name="TextBox 54">
              <a:extLst>
                <a:ext uri="{FF2B5EF4-FFF2-40B4-BE49-F238E27FC236}">
                  <a16:creationId xmlns:a16="http://schemas.microsoft.com/office/drawing/2014/main" id="{7457BD38-97A7-4AC4-BCC2-C595467E3D35}"/>
                </a:ext>
              </a:extLst>
            </p:cNvPr>
            <p:cNvSpPr txBox="1"/>
            <p:nvPr/>
          </p:nvSpPr>
          <p:spPr>
            <a:xfrm>
              <a:off x="222851" y="2050508"/>
              <a:ext cx="3043994" cy="453209"/>
            </a:xfrm>
            <a:prstGeom prst="rect">
              <a:avLst/>
            </a:prstGeom>
            <a:solidFill>
              <a:schemeClr val="bg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Conservation Agriculture</a:t>
              </a:r>
            </a:p>
          </p:txBody>
        </p:sp>
        <p:sp>
          <p:nvSpPr>
            <p:cNvPr id="56" name="TextBox 55">
              <a:extLst>
                <a:ext uri="{FF2B5EF4-FFF2-40B4-BE49-F238E27FC236}">
                  <a16:creationId xmlns:a16="http://schemas.microsoft.com/office/drawing/2014/main" id="{A7521A5C-F5FC-4043-9D2C-BA7117646C73}"/>
                </a:ext>
              </a:extLst>
            </p:cNvPr>
            <p:cNvSpPr txBox="1"/>
            <p:nvPr/>
          </p:nvSpPr>
          <p:spPr>
            <a:xfrm>
              <a:off x="222854" y="3010609"/>
              <a:ext cx="3052398" cy="453209"/>
            </a:xfrm>
            <a:prstGeom prst="rect">
              <a:avLst/>
            </a:prstGeom>
            <a:solidFill>
              <a:schemeClr val="bg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Seed</a:t>
              </a:r>
            </a:p>
          </p:txBody>
        </p:sp>
        <p:sp>
          <p:nvSpPr>
            <p:cNvPr id="57" name="TextBox 56">
              <a:extLst>
                <a:ext uri="{FF2B5EF4-FFF2-40B4-BE49-F238E27FC236}">
                  <a16:creationId xmlns:a16="http://schemas.microsoft.com/office/drawing/2014/main" id="{7A8A5623-87FD-45FD-8C2A-D722ADB76494}"/>
                </a:ext>
              </a:extLst>
            </p:cNvPr>
            <p:cNvSpPr txBox="1"/>
            <p:nvPr/>
          </p:nvSpPr>
          <p:spPr>
            <a:xfrm>
              <a:off x="215516" y="3732784"/>
              <a:ext cx="3052398" cy="453209"/>
            </a:xfrm>
            <a:prstGeom prst="rect">
              <a:avLst/>
            </a:prstGeom>
            <a:solidFill>
              <a:schemeClr val="bg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Fertilizer</a:t>
              </a:r>
            </a:p>
          </p:txBody>
        </p:sp>
        <p:sp>
          <p:nvSpPr>
            <p:cNvPr id="58" name="TextBox 57">
              <a:extLst>
                <a:ext uri="{FF2B5EF4-FFF2-40B4-BE49-F238E27FC236}">
                  <a16:creationId xmlns:a16="http://schemas.microsoft.com/office/drawing/2014/main" id="{2B0DE649-99B9-4FB5-B95E-3B63015B0B22}"/>
                </a:ext>
              </a:extLst>
            </p:cNvPr>
            <p:cNvSpPr txBox="1"/>
            <p:nvPr/>
          </p:nvSpPr>
          <p:spPr>
            <a:xfrm>
              <a:off x="222854" y="4409602"/>
              <a:ext cx="3052398" cy="453209"/>
            </a:xfrm>
            <a:prstGeom prst="rect">
              <a:avLst/>
            </a:prstGeom>
            <a:solidFill>
              <a:schemeClr val="tx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Insurance</a:t>
              </a:r>
            </a:p>
          </p:txBody>
        </p:sp>
        <p:sp>
          <p:nvSpPr>
            <p:cNvPr id="59" name="TextBox 58">
              <a:extLst>
                <a:ext uri="{FF2B5EF4-FFF2-40B4-BE49-F238E27FC236}">
                  <a16:creationId xmlns:a16="http://schemas.microsoft.com/office/drawing/2014/main" id="{C58C5DFA-1C6E-44BB-9130-41991BF6BAA4}"/>
                </a:ext>
              </a:extLst>
            </p:cNvPr>
            <p:cNvSpPr txBox="1"/>
            <p:nvPr/>
          </p:nvSpPr>
          <p:spPr>
            <a:xfrm>
              <a:off x="188191" y="5131773"/>
              <a:ext cx="3083700" cy="453209"/>
            </a:xfrm>
            <a:prstGeom prst="rect">
              <a:avLst/>
            </a:prstGeom>
            <a:solidFill>
              <a:schemeClr val="bg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Post Harvest Equipment</a:t>
              </a:r>
            </a:p>
          </p:txBody>
        </p:sp>
        <p:sp>
          <p:nvSpPr>
            <p:cNvPr id="60" name="TextBox 59">
              <a:extLst>
                <a:ext uri="{FF2B5EF4-FFF2-40B4-BE49-F238E27FC236}">
                  <a16:creationId xmlns:a16="http://schemas.microsoft.com/office/drawing/2014/main" id="{BE82A859-C788-430B-B885-1B4C7A1EE8B5}"/>
                </a:ext>
              </a:extLst>
            </p:cNvPr>
            <p:cNvSpPr txBox="1"/>
            <p:nvPr/>
          </p:nvSpPr>
          <p:spPr>
            <a:xfrm>
              <a:off x="215518" y="1505746"/>
              <a:ext cx="3052398" cy="453209"/>
            </a:xfrm>
            <a:prstGeom prst="rect">
              <a:avLst/>
            </a:prstGeom>
            <a:solidFill>
              <a:schemeClr val="bg2">
                <a:lumMod val="20000"/>
                <a:lumOff val="80000"/>
              </a:schemeClr>
            </a:solidFill>
            <a:ln>
              <a:solidFill>
                <a:srgbClr val="00B05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w="0"/>
                  <a:solidFill>
                    <a:srgbClr val="1CADE4"/>
                  </a:solidFill>
                  <a:effectLst>
                    <a:outerShdw blurRad="38100" dist="25400" dir="5400000" algn="ctr" rotWithShape="0">
                      <a:srgbClr val="6E747A">
                        <a:alpha val="43000"/>
                      </a:srgbClr>
                    </a:outerShdw>
                  </a:effectLst>
                  <a:uLnTx/>
                  <a:uFillTx/>
                  <a:latin typeface="Arial" panose="020B0604020202020204" pitchFamily="34" charset="0"/>
                  <a:ea typeface="ＭＳ Ｐゴシック" panose="020B0600070205080204" pitchFamily="34" charset="-128"/>
                  <a:cs typeface="+mn-cs"/>
                </a:rPr>
                <a:t>Farmers’ Account</a:t>
              </a:r>
            </a:p>
          </p:txBody>
        </p:sp>
        <p:cxnSp>
          <p:nvCxnSpPr>
            <p:cNvPr id="61" name="Straight Connector 60">
              <a:extLst>
                <a:ext uri="{FF2B5EF4-FFF2-40B4-BE49-F238E27FC236}">
                  <a16:creationId xmlns:a16="http://schemas.microsoft.com/office/drawing/2014/main" id="{3E674C5A-4E13-4F0A-8B86-363623385886}"/>
                </a:ext>
              </a:extLst>
            </p:cNvPr>
            <p:cNvCxnSpPr/>
            <p:nvPr/>
          </p:nvCxnSpPr>
          <p:spPr bwMode="auto">
            <a:xfrm>
              <a:off x="2869147" y="2529277"/>
              <a:ext cx="1737389" cy="81139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A1D923F-3036-4C7E-B3BA-B3FF5B33614B}"/>
                </a:ext>
              </a:extLst>
            </p:cNvPr>
            <p:cNvCxnSpPr>
              <a:cxnSpLocks/>
              <a:stCxn id="60" idx="3"/>
            </p:cNvCxnSpPr>
            <p:nvPr/>
          </p:nvCxnSpPr>
          <p:spPr bwMode="auto">
            <a:xfrm>
              <a:off x="3267916" y="1732350"/>
              <a:ext cx="1293575" cy="158891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22C0F63-12AC-430B-B42A-9B4D83DA0405}"/>
                </a:ext>
              </a:extLst>
            </p:cNvPr>
            <p:cNvCxnSpPr/>
            <p:nvPr/>
          </p:nvCxnSpPr>
          <p:spPr bwMode="auto">
            <a:xfrm flipV="1">
              <a:off x="2890322" y="3321269"/>
              <a:ext cx="1713209" cy="220206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580A2E1-A88E-40F8-B83C-DC540BB9C7F3}"/>
                </a:ext>
              </a:extLst>
            </p:cNvPr>
            <p:cNvCxnSpPr>
              <a:cxnSpLocks/>
              <a:stCxn id="56" idx="3"/>
            </p:cNvCxnSpPr>
            <p:nvPr/>
          </p:nvCxnSpPr>
          <p:spPr bwMode="auto">
            <a:xfrm>
              <a:off x="3275252" y="3237213"/>
              <a:ext cx="1331284" cy="10346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4388095-CC1E-4DD1-87C5-77CD85A80C1D}"/>
                </a:ext>
              </a:extLst>
            </p:cNvPr>
            <p:cNvCxnSpPr>
              <a:cxnSpLocks/>
              <a:stCxn id="57" idx="3"/>
            </p:cNvCxnSpPr>
            <p:nvPr/>
          </p:nvCxnSpPr>
          <p:spPr bwMode="auto">
            <a:xfrm flipV="1">
              <a:off x="3267914" y="3335945"/>
              <a:ext cx="1314594" cy="62344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299E3EE-EAC1-4B26-A9A7-720C7F5C0974}"/>
                </a:ext>
              </a:extLst>
            </p:cNvPr>
            <p:cNvCxnSpPr/>
            <p:nvPr/>
          </p:nvCxnSpPr>
          <p:spPr bwMode="auto">
            <a:xfrm flipV="1">
              <a:off x="2876639" y="3345402"/>
              <a:ext cx="1695361" cy="1301866"/>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pic>
        <p:nvPicPr>
          <p:cNvPr id="67" name="Picture 66">
            <a:extLst>
              <a:ext uri="{FF2B5EF4-FFF2-40B4-BE49-F238E27FC236}">
                <a16:creationId xmlns:a16="http://schemas.microsoft.com/office/drawing/2014/main" id="{BA20FA73-D52E-4486-8D63-AD937A8185BA}"/>
              </a:ext>
            </a:extLst>
          </p:cNvPr>
          <p:cNvPicPr>
            <a:picLocks noChangeAspect="1"/>
          </p:cNvPicPr>
          <p:nvPr/>
        </p:nvPicPr>
        <p:blipFill>
          <a:blip r:embed="rId5"/>
          <a:stretch>
            <a:fillRect/>
          </a:stretch>
        </p:blipFill>
        <p:spPr>
          <a:xfrm>
            <a:off x="7649666" y="1188603"/>
            <a:ext cx="1485249" cy="1312737"/>
          </a:xfrm>
          <a:prstGeom prst="rect">
            <a:avLst/>
          </a:prstGeom>
        </p:spPr>
      </p:pic>
      <p:pic>
        <p:nvPicPr>
          <p:cNvPr id="1026" name="Picture 2" descr="Pula · GitHub">
            <a:extLst>
              <a:ext uri="{FF2B5EF4-FFF2-40B4-BE49-F238E27FC236}">
                <a16:creationId xmlns:a16="http://schemas.microsoft.com/office/drawing/2014/main" id="{44B43956-1D47-456C-AF1D-392625C96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3953" y="4558359"/>
            <a:ext cx="681708" cy="5402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61F5F155-B25A-45E2-BF3D-0ACF3D6CA18F}"/>
              </a:ext>
            </a:extLst>
          </p:cNvPr>
          <p:cNvPicPr>
            <a:picLocks noChangeAspect="1"/>
          </p:cNvPicPr>
          <p:nvPr/>
        </p:nvPicPr>
        <p:blipFill rotWithShape="1">
          <a:blip r:embed="rId3"/>
          <a:srcRect l="84482" r="2795"/>
          <a:stretch/>
        </p:blipFill>
        <p:spPr>
          <a:xfrm>
            <a:off x="5741237" y="4454391"/>
            <a:ext cx="630201" cy="692285"/>
          </a:xfrm>
          <a:prstGeom prst="rect">
            <a:avLst/>
          </a:prstGeom>
        </p:spPr>
      </p:pic>
      <p:pic>
        <p:nvPicPr>
          <p:cNvPr id="1028" name="Picture 4" descr="APA Insurance - Claims Officer. - Career Associated">
            <a:extLst>
              <a:ext uri="{FF2B5EF4-FFF2-40B4-BE49-F238E27FC236}">
                <a16:creationId xmlns:a16="http://schemas.microsoft.com/office/drawing/2014/main" id="{672A138C-2C36-48C9-8790-AD9C410753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669" t="25561" r="28665" b="28694"/>
          <a:stretch/>
        </p:blipFill>
        <p:spPr bwMode="auto">
          <a:xfrm>
            <a:off x="7501672" y="4584444"/>
            <a:ext cx="762000" cy="4575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059757A6-60F6-49FC-9C8C-E8BB5AFFCA5D}"/>
              </a:ext>
            </a:extLst>
          </p:cNvPr>
          <p:cNvPicPr>
            <a:picLocks noChangeAspect="1"/>
          </p:cNvPicPr>
          <p:nvPr/>
        </p:nvPicPr>
        <p:blipFill>
          <a:blip r:embed="rId8"/>
          <a:stretch>
            <a:fillRect/>
          </a:stretch>
        </p:blipFill>
        <p:spPr>
          <a:xfrm>
            <a:off x="6407927" y="4678478"/>
            <a:ext cx="994511" cy="348079"/>
          </a:xfrm>
          <a:prstGeom prst="rect">
            <a:avLst/>
          </a:prstGeom>
        </p:spPr>
      </p:pic>
    </p:spTree>
    <p:extLst>
      <p:ext uri="{BB962C8B-B14F-4D97-AF65-F5344CB8AC3E}">
        <p14:creationId xmlns:p14="http://schemas.microsoft.com/office/powerpoint/2010/main" val="8218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B7E89-0077-5CD4-DBDC-6E26FEF9D8C3}"/>
              </a:ext>
            </a:extLst>
          </p:cNvPr>
          <p:cNvSpPr>
            <a:spLocks noGrp="1"/>
          </p:cNvSpPr>
          <p:nvPr>
            <p:ph type="title"/>
          </p:nvPr>
        </p:nvSpPr>
        <p:spPr>
          <a:xfrm>
            <a:off x="304800" y="212725"/>
            <a:ext cx="7772400" cy="630238"/>
          </a:xfrm>
        </p:spPr>
        <p:txBody>
          <a:bodyPr/>
          <a:lstStyle/>
          <a:p>
            <a:r>
              <a:rPr lang="en-US" sz="3200" dirty="0"/>
              <a:t>What Makes Inclusive Insurance Work </a:t>
            </a:r>
          </a:p>
        </p:txBody>
      </p:sp>
      <p:sp>
        <p:nvSpPr>
          <p:cNvPr id="10" name="TextBox 9">
            <a:extLst>
              <a:ext uri="{FF2B5EF4-FFF2-40B4-BE49-F238E27FC236}">
                <a16:creationId xmlns:a16="http://schemas.microsoft.com/office/drawing/2014/main" id="{A78AAA29-9A19-78CE-25E4-8C7776EB95B0}"/>
              </a:ext>
            </a:extLst>
          </p:cNvPr>
          <p:cNvSpPr txBox="1"/>
          <p:nvPr/>
        </p:nvSpPr>
        <p:spPr>
          <a:xfrm rot="16200000">
            <a:off x="271951" y="2910743"/>
            <a:ext cx="4092630" cy="369332"/>
          </a:xfrm>
          <a:prstGeom prst="rect">
            <a:avLst/>
          </a:prstGeom>
          <a:solidFill>
            <a:srgbClr val="71BB89"/>
          </a:solidFill>
        </p:spPr>
        <p:txBody>
          <a:bodyPr wrap="square" rtlCol="0">
            <a:spAutoFit/>
          </a:bodyPr>
          <a:lstStyle/>
          <a:p>
            <a:r>
              <a:rPr lang="en-US" dirty="0">
                <a:solidFill>
                  <a:schemeClr val="bg1"/>
                </a:solidFill>
              </a:rPr>
              <a:t>Key Features of Inclusive Insurance</a:t>
            </a:r>
          </a:p>
        </p:txBody>
      </p:sp>
      <p:pic>
        <p:nvPicPr>
          <p:cNvPr id="4" name="Picture 3">
            <a:extLst>
              <a:ext uri="{FF2B5EF4-FFF2-40B4-BE49-F238E27FC236}">
                <a16:creationId xmlns:a16="http://schemas.microsoft.com/office/drawing/2014/main" id="{6ED87D62-5978-47F6-D1D8-009D0EA7CF0C}"/>
              </a:ext>
            </a:extLst>
          </p:cNvPr>
          <p:cNvPicPr>
            <a:picLocks noChangeAspect="1"/>
          </p:cNvPicPr>
          <p:nvPr/>
        </p:nvPicPr>
        <p:blipFill>
          <a:blip r:embed="rId3"/>
          <a:stretch>
            <a:fillRect/>
          </a:stretch>
        </p:blipFill>
        <p:spPr>
          <a:xfrm>
            <a:off x="2590800" y="1050849"/>
            <a:ext cx="3810000" cy="4028062"/>
          </a:xfrm>
          <a:prstGeom prst="rect">
            <a:avLst/>
          </a:prstGeom>
        </p:spPr>
      </p:pic>
    </p:spTree>
    <p:extLst>
      <p:ext uri="{BB962C8B-B14F-4D97-AF65-F5344CB8AC3E}">
        <p14:creationId xmlns:p14="http://schemas.microsoft.com/office/powerpoint/2010/main" val="39047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FB6E-4613-435B-B473-6D0A3853EBAB}"/>
              </a:ext>
            </a:extLst>
          </p:cNvPr>
          <p:cNvSpPr>
            <a:spLocks noGrp="1"/>
          </p:cNvSpPr>
          <p:nvPr>
            <p:ph type="title"/>
          </p:nvPr>
        </p:nvSpPr>
        <p:spPr>
          <a:xfrm>
            <a:off x="76200" y="187902"/>
            <a:ext cx="7772400" cy="628650"/>
          </a:xfrm>
        </p:spPr>
        <p:txBody>
          <a:bodyPr/>
          <a:lstStyle/>
          <a:p>
            <a:r>
              <a:rPr lang="en-GB" b="1" dirty="0"/>
              <a:t>INSURED Lessons Learnt</a:t>
            </a:r>
          </a:p>
        </p:txBody>
      </p:sp>
      <p:graphicFrame>
        <p:nvGraphicFramePr>
          <p:cNvPr id="6" name="Diagram 5">
            <a:extLst>
              <a:ext uri="{FF2B5EF4-FFF2-40B4-BE49-F238E27FC236}">
                <a16:creationId xmlns:a16="http://schemas.microsoft.com/office/drawing/2014/main" id="{247241BB-1CBA-4DFF-BF04-7F70E4945F69}"/>
              </a:ext>
            </a:extLst>
          </p:cNvPr>
          <p:cNvGraphicFramePr/>
          <p:nvPr/>
        </p:nvGraphicFramePr>
        <p:xfrm>
          <a:off x="5257800" y="1127125"/>
          <a:ext cx="38100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10889673"/>
              </p:ext>
            </p:extLst>
          </p:nvPr>
        </p:nvGraphicFramePr>
        <p:xfrm>
          <a:off x="5600147" y="1079702"/>
          <a:ext cx="3502891" cy="3634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object 4"/>
          <p:cNvSpPr/>
          <p:nvPr/>
        </p:nvSpPr>
        <p:spPr>
          <a:xfrm>
            <a:off x="505471" y="1162569"/>
            <a:ext cx="4897424" cy="1209452"/>
          </a:xfrm>
          <a:custGeom>
            <a:avLst/>
            <a:gdLst/>
            <a:ahLst/>
            <a:cxnLst/>
            <a:rect l="l" t="t" r="r" b="b"/>
            <a:pathLst>
              <a:path w="4903470" h="1210945">
                <a:moveTo>
                  <a:pt x="4903203" y="0"/>
                </a:moveTo>
                <a:lnTo>
                  <a:pt x="0" y="0"/>
                </a:lnTo>
                <a:lnTo>
                  <a:pt x="0" y="1210589"/>
                </a:lnTo>
                <a:lnTo>
                  <a:pt x="4903203" y="1210589"/>
                </a:lnTo>
                <a:lnTo>
                  <a:pt x="4903203" y="0"/>
                </a:lnTo>
                <a:close/>
              </a:path>
            </a:pathLst>
          </a:custGeom>
          <a:solidFill>
            <a:schemeClr val="accent1"/>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grpSp>
        <p:nvGrpSpPr>
          <p:cNvPr id="24" name="Group 23">
            <a:extLst>
              <a:ext uri="{FF2B5EF4-FFF2-40B4-BE49-F238E27FC236}">
                <a16:creationId xmlns:a16="http://schemas.microsoft.com/office/drawing/2014/main" id="{B7E13FEA-0C5B-3D62-3FA4-9AC4A5269D8E}"/>
              </a:ext>
            </a:extLst>
          </p:cNvPr>
          <p:cNvGrpSpPr/>
          <p:nvPr/>
        </p:nvGrpSpPr>
        <p:grpSpPr>
          <a:xfrm>
            <a:off x="1" y="1159165"/>
            <a:ext cx="5402895" cy="3608073"/>
            <a:chOff x="1934705" y="1108774"/>
            <a:chExt cx="5409565" cy="3612527"/>
          </a:xfrm>
        </p:grpSpPr>
        <p:sp>
          <p:nvSpPr>
            <p:cNvPr id="25" name="object 5"/>
            <p:cNvSpPr/>
            <p:nvPr/>
          </p:nvSpPr>
          <p:spPr>
            <a:xfrm>
              <a:off x="2440800" y="2299411"/>
              <a:ext cx="4903470" cy="1210945"/>
            </a:xfrm>
            <a:custGeom>
              <a:avLst/>
              <a:gdLst/>
              <a:ahLst/>
              <a:cxnLst/>
              <a:rect l="l" t="t" r="r" b="b"/>
              <a:pathLst>
                <a:path w="4903470" h="1210945">
                  <a:moveTo>
                    <a:pt x="4903203" y="0"/>
                  </a:moveTo>
                  <a:lnTo>
                    <a:pt x="0" y="0"/>
                  </a:lnTo>
                  <a:lnTo>
                    <a:pt x="0" y="1210589"/>
                  </a:lnTo>
                  <a:lnTo>
                    <a:pt x="4903203" y="1210589"/>
                  </a:lnTo>
                  <a:lnTo>
                    <a:pt x="4903203" y="0"/>
                  </a:lnTo>
                  <a:close/>
                </a:path>
              </a:pathLst>
            </a:custGeom>
            <a:solidFill>
              <a:srgbClr val="92D050"/>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26" name="object 6"/>
            <p:cNvSpPr/>
            <p:nvPr/>
          </p:nvSpPr>
          <p:spPr>
            <a:xfrm>
              <a:off x="2440799" y="3510356"/>
              <a:ext cx="4903470" cy="1210945"/>
            </a:xfrm>
            <a:custGeom>
              <a:avLst/>
              <a:gdLst/>
              <a:ahLst/>
              <a:cxnLst/>
              <a:rect l="l" t="t" r="r" b="b"/>
              <a:pathLst>
                <a:path w="4903470" h="1210945">
                  <a:moveTo>
                    <a:pt x="4903203" y="0"/>
                  </a:moveTo>
                  <a:lnTo>
                    <a:pt x="0" y="0"/>
                  </a:lnTo>
                  <a:lnTo>
                    <a:pt x="0" y="1210589"/>
                  </a:lnTo>
                  <a:lnTo>
                    <a:pt x="4903203" y="1210589"/>
                  </a:lnTo>
                  <a:lnTo>
                    <a:pt x="4903203" y="0"/>
                  </a:lnTo>
                  <a:close/>
                </a:path>
              </a:pathLst>
            </a:custGeom>
            <a:solidFill>
              <a:schemeClr val="accent3">
                <a:lumMod val="75000"/>
              </a:schemeClr>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27" name="object 7"/>
            <p:cNvSpPr txBox="1"/>
            <p:nvPr/>
          </p:nvSpPr>
          <p:spPr>
            <a:xfrm>
              <a:off x="3226828" y="1108774"/>
              <a:ext cx="3878579" cy="1009257"/>
            </a:xfrm>
            <a:prstGeom prst="rect">
              <a:avLst/>
            </a:prstGeom>
          </p:spPr>
          <p:txBody>
            <a:bodyPr vert="horz" wrap="square" lIns="0" tIns="16490" rIns="0" bIns="0" rtlCol="0">
              <a:spAutoFit/>
            </a:bodyPr>
            <a:lstStyle/>
            <a:p>
              <a:pPr marL="12685" algn="l" defTabSz="913303" rtl="0">
                <a:spcBef>
                  <a:spcPts val="130"/>
                </a:spcBef>
                <a:defRPr/>
              </a:pPr>
              <a:r>
                <a:rPr sz="1099" b="1" spc="-10" dirty="0">
                  <a:solidFill>
                    <a:srgbClr val="FFFFFF"/>
                  </a:solidFill>
                  <a:latin typeface="Gotham Bold"/>
                  <a:ea typeface="ＭＳ Ｐゴシック" panose="020B0600070205080204" pitchFamily="34" charset="-128"/>
                  <a:cs typeface="Gotham Bold"/>
                </a:rPr>
                <a:t>Demand</a:t>
              </a:r>
              <a:endParaRPr sz="1099" b="1" dirty="0">
                <a:latin typeface="Gotham Bold"/>
                <a:ea typeface="ＭＳ Ｐゴシック" panose="020B0600070205080204" pitchFamily="34" charset="-128"/>
                <a:cs typeface="Gotham Bold"/>
              </a:endParaRPr>
            </a:p>
            <a:p>
              <a:pPr marL="240376" indent="-227691" algn="l" defTabSz="913303" rtl="0">
                <a:spcBef>
                  <a:spcPts val="1074"/>
                </a:spcBef>
                <a:buFontTx/>
                <a:buChar char="•"/>
                <a:tabLst>
                  <a:tab pos="240376" algn="l"/>
                  <a:tab pos="241010" algn="l"/>
                </a:tabLst>
                <a:defRPr/>
              </a:pPr>
              <a:r>
                <a:rPr sz="1099" spc="-10" dirty="0">
                  <a:solidFill>
                    <a:srgbClr val="FFFFFF"/>
                  </a:solidFill>
                  <a:latin typeface="Gotham-Book"/>
                  <a:ea typeface="ＭＳ Ｐゴシック" panose="020B0600070205080204" pitchFamily="34" charset="-128"/>
                  <a:cs typeface="Gotham-Book"/>
                </a:rPr>
                <a:t>CRI</a:t>
              </a:r>
              <a:r>
                <a:rPr sz="1099" spc="-20" dirty="0">
                  <a:solidFill>
                    <a:srgbClr val="FFFFFF"/>
                  </a:solidFill>
                  <a:latin typeface="Gotham-Book"/>
                  <a:ea typeface="ＭＳ Ｐゴシック" panose="020B0600070205080204" pitchFamily="34" charset="-128"/>
                  <a:cs typeface="Gotham-Book"/>
                </a:rPr>
                <a:t> </a:t>
              </a:r>
              <a:r>
                <a:rPr sz="1099" b="1" spc="-25" dirty="0">
                  <a:solidFill>
                    <a:srgbClr val="FFFFFF"/>
                  </a:solidFill>
                  <a:latin typeface="Gotham-Book"/>
                  <a:ea typeface="ＭＳ Ｐゴシック" panose="020B0600070205080204" pitchFamily="34" charset="-128"/>
                  <a:cs typeface="Gotham-Book"/>
                </a:rPr>
                <a:t>reduces</a:t>
              </a:r>
              <a:r>
                <a:rPr sz="1099" b="1" spc="-20" dirty="0">
                  <a:solidFill>
                    <a:srgbClr val="FFFFFF"/>
                  </a:solidFill>
                  <a:latin typeface="Gotham-Book"/>
                  <a:ea typeface="ＭＳ Ｐゴシック" panose="020B0600070205080204" pitchFamily="34" charset="-128"/>
                  <a:cs typeface="Gotham-Book"/>
                </a:rPr>
                <a:t> </a:t>
              </a:r>
              <a:r>
                <a:rPr sz="1099" b="1" spc="-25" dirty="0">
                  <a:solidFill>
                    <a:srgbClr val="FFFFFF"/>
                  </a:solidFill>
                  <a:latin typeface="Gotham-Book"/>
                  <a:ea typeface="ＭＳ Ｐゴシック" panose="020B0600070205080204" pitchFamily="34" charset="-128"/>
                  <a:cs typeface="Gotham-Book"/>
                </a:rPr>
                <a:t>negative</a:t>
              </a:r>
              <a:r>
                <a:rPr sz="1099" b="1" spc="-20" dirty="0">
                  <a:solidFill>
                    <a:srgbClr val="FFFFFF"/>
                  </a:solidFill>
                  <a:latin typeface="Gotham-Book"/>
                  <a:ea typeface="ＭＳ Ｐゴシック" panose="020B0600070205080204" pitchFamily="34" charset="-128"/>
                  <a:cs typeface="Gotham-Book"/>
                </a:rPr>
                <a:t> coping</a:t>
              </a:r>
              <a:r>
                <a:rPr sz="1099" spc="-20" dirty="0">
                  <a:solidFill>
                    <a:srgbClr val="FFFFFF"/>
                  </a:solidFill>
                  <a:latin typeface="Gotham-Book"/>
                  <a:ea typeface="ＭＳ Ｐゴシック" panose="020B0600070205080204" pitchFamily="34" charset="-128"/>
                  <a:cs typeface="Gotham-Book"/>
                </a:rPr>
                <a:t> </a:t>
              </a:r>
              <a:r>
                <a:rPr sz="1099" spc="-30" dirty="0">
                  <a:solidFill>
                    <a:srgbClr val="FFFFFF"/>
                  </a:solidFill>
                  <a:latin typeface="Gotham-Book"/>
                  <a:ea typeface="ＭＳ Ｐゴシック" panose="020B0600070205080204" pitchFamily="34" charset="-128"/>
                  <a:cs typeface="Gotham-Book"/>
                </a:rPr>
                <a:t>strategies</a:t>
              </a:r>
              <a:r>
                <a:rPr sz="1099" spc="-20" dirty="0">
                  <a:solidFill>
                    <a:srgbClr val="FFFFFF"/>
                  </a:solidFill>
                  <a:latin typeface="Gotham-Book"/>
                  <a:ea typeface="ＭＳ Ｐゴシック" panose="020B0600070205080204" pitchFamily="34" charset="-128"/>
                  <a:cs typeface="Gotham-Book"/>
                </a:rPr>
                <a:t> by </a:t>
              </a:r>
              <a:r>
                <a:rPr sz="1099" spc="-25" dirty="0">
                  <a:solidFill>
                    <a:srgbClr val="FFFFFF"/>
                  </a:solidFill>
                  <a:latin typeface="Gotham-Book"/>
                  <a:ea typeface="ＭＳ Ｐゴシック" panose="020B0600070205080204" pitchFamily="34" charset="-128"/>
                  <a:cs typeface="Gotham-Book"/>
                </a:rPr>
                <a:t>protecting</a:t>
              </a:r>
              <a:r>
                <a:rPr sz="1099" spc="-20" dirty="0">
                  <a:solidFill>
                    <a:srgbClr val="FFFFFF"/>
                  </a:solidFill>
                  <a:latin typeface="Gotham-Book"/>
                  <a:ea typeface="ＭＳ Ｐゴシック" panose="020B0600070205080204" pitchFamily="34" charset="-128"/>
                  <a:cs typeface="Gotham-Book"/>
                </a:rPr>
                <a:t> </a:t>
              </a:r>
              <a:r>
                <a:rPr sz="1099" spc="-10" dirty="0">
                  <a:solidFill>
                    <a:srgbClr val="FFFFFF"/>
                  </a:solidFill>
                  <a:latin typeface="Gotham-Book"/>
                  <a:ea typeface="ＭＳ Ｐゴシック" panose="020B0600070205080204" pitchFamily="34" charset="-128"/>
                  <a:cs typeface="Gotham-Book"/>
                </a:rPr>
                <a:t>incomes</a:t>
              </a:r>
              <a:endParaRPr sz="1099" dirty="0">
                <a:latin typeface="Gotham-Book"/>
                <a:ea typeface="ＭＳ Ｐゴシック" panose="020B0600070205080204" pitchFamily="34" charset="-128"/>
                <a:cs typeface="Gotham-Book"/>
              </a:endParaRPr>
            </a:p>
            <a:p>
              <a:pPr marL="240376" marR="332341" indent="-227691" algn="l" defTabSz="913303" rtl="0">
                <a:lnSpc>
                  <a:spcPct val="101800"/>
                </a:lnSpc>
                <a:buFontTx/>
                <a:buChar char="•"/>
                <a:tabLst>
                  <a:tab pos="240376" algn="l"/>
                  <a:tab pos="241010" algn="l"/>
                </a:tabLst>
                <a:defRPr/>
              </a:pPr>
              <a:r>
                <a:rPr lang="en-US" sz="1100" spc="-25" dirty="0">
                  <a:solidFill>
                    <a:prstClr val="white"/>
                  </a:solidFill>
                  <a:latin typeface="Gotham-Book"/>
                  <a:ea typeface="ＭＳ Ｐゴシック" panose="020B0600070205080204" pitchFamily="34" charset="-128"/>
                  <a:cs typeface="Gotham-Book"/>
                </a:rPr>
                <a:t>Gender-sensitive </a:t>
              </a:r>
              <a:r>
                <a:rPr lang="en-US" sz="1100" b="1" spc="-25" dirty="0">
                  <a:solidFill>
                    <a:prstClr val="white"/>
                  </a:solidFill>
                  <a:latin typeface="Gotham-Book"/>
                  <a:ea typeface="ＭＳ Ｐゴシック" panose="020B0600070205080204" pitchFamily="34" charset="-128"/>
                  <a:cs typeface="Gotham-Book"/>
                </a:rPr>
                <a:t>farmer education</a:t>
              </a:r>
              <a:r>
                <a:rPr lang="en-US" sz="1100" spc="-25" dirty="0">
                  <a:solidFill>
                    <a:prstClr val="white"/>
                  </a:solidFill>
                  <a:latin typeface="Gotham-Book"/>
                  <a:ea typeface="ＭＳ Ｐゴシック" panose="020B0600070205080204" pitchFamily="34" charset="-128"/>
                  <a:cs typeface="Gotham-Book"/>
                </a:rPr>
                <a:t> supports insurance uptake, increased investment, and women's empowerment</a:t>
              </a:r>
            </a:p>
            <a:p>
              <a:pPr marL="240376" marR="332341" indent="-227691" algn="l" defTabSz="913303" rtl="0">
                <a:lnSpc>
                  <a:spcPct val="101800"/>
                </a:lnSpc>
                <a:buFontTx/>
                <a:buChar char="•"/>
                <a:tabLst>
                  <a:tab pos="240376" algn="l"/>
                  <a:tab pos="241010" algn="l"/>
                </a:tabLst>
                <a:defRPr/>
              </a:pPr>
              <a:r>
                <a:rPr lang="en-US" sz="1099" b="1" spc="-20" dirty="0">
                  <a:solidFill>
                    <a:srgbClr val="FFFFFF"/>
                  </a:solidFill>
                  <a:latin typeface="Gotham-Book"/>
                  <a:ea typeface="ＭＳ Ｐゴシック" panose="020B0600070205080204" pitchFamily="34" charset="-128"/>
                  <a:cs typeface="Gotham-Book"/>
                </a:rPr>
                <a:t>Affordability</a:t>
              </a:r>
              <a:r>
                <a:rPr lang="en-US" sz="1099" spc="-20" dirty="0">
                  <a:solidFill>
                    <a:srgbClr val="FFFFFF"/>
                  </a:solidFill>
                  <a:latin typeface="Gotham-Book"/>
                  <a:ea typeface="ＭＳ Ｐゴシック" panose="020B0600070205080204" pitchFamily="34" charset="-128"/>
                  <a:cs typeface="Gotham-Book"/>
                </a:rPr>
                <a:t> </a:t>
              </a:r>
              <a:r>
                <a:rPr lang="en-US" sz="1099" spc="-25" dirty="0">
                  <a:solidFill>
                    <a:srgbClr val="FFFFFF"/>
                  </a:solidFill>
                  <a:latin typeface="Gotham-Book"/>
                  <a:ea typeface="ＭＳ Ｐゴシック" panose="020B0600070205080204" pitchFamily="34" charset="-128"/>
                  <a:cs typeface="Gotham-Book"/>
                </a:rPr>
                <a:t>remains</a:t>
              </a:r>
              <a:r>
                <a:rPr lang="en-US" sz="1099" spc="-35" dirty="0">
                  <a:solidFill>
                    <a:srgbClr val="FFFFFF"/>
                  </a:solidFill>
                  <a:latin typeface="Gotham-Book"/>
                  <a:ea typeface="ＭＳ Ｐゴシック" panose="020B0600070205080204" pitchFamily="34" charset="-128"/>
                  <a:cs typeface="Gotham-Book"/>
                </a:rPr>
                <a:t> </a:t>
              </a:r>
              <a:r>
                <a:rPr lang="en-US" sz="1099" dirty="0">
                  <a:solidFill>
                    <a:srgbClr val="FFFFFF"/>
                  </a:solidFill>
                  <a:latin typeface="Gotham-Book"/>
                  <a:ea typeface="ＭＳ Ｐゴシック" panose="020B0600070205080204" pitchFamily="34" charset="-128"/>
                  <a:cs typeface="Gotham-Book"/>
                </a:rPr>
                <a:t>a</a:t>
              </a:r>
              <a:r>
                <a:rPr lang="en-US" sz="1099" spc="-30" dirty="0">
                  <a:solidFill>
                    <a:srgbClr val="FFFFFF"/>
                  </a:solidFill>
                  <a:latin typeface="Gotham-Book"/>
                  <a:ea typeface="ＭＳ Ｐゴシック" panose="020B0600070205080204" pitchFamily="34" charset="-128"/>
                  <a:cs typeface="Gotham-Book"/>
                </a:rPr>
                <a:t> </a:t>
              </a:r>
              <a:r>
                <a:rPr lang="en-US" sz="1099" spc="-10" dirty="0">
                  <a:solidFill>
                    <a:srgbClr val="FFFFFF"/>
                  </a:solidFill>
                  <a:latin typeface="Gotham-Book"/>
                  <a:ea typeface="ＭＳ Ｐゴシック" panose="020B0600070205080204" pitchFamily="34" charset="-128"/>
                  <a:cs typeface="Gotham-Book"/>
                </a:rPr>
                <a:t>challenge</a:t>
              </a:r>
              <a:endParaRPr lang="en-US" sz="1099" dirty="0">
                <a:latin typeface="Gotham-Book"/>
                <a:ea typeface="ＭＳ Ｐゴシック" panose="020B0600070205080204" pitchFamily="34" charset="-128"/>
                <a:cs typeface="Gotham-Book"/>
              </a:endParaRPr>
            </a:p>
          </p:txBody>
        </p:sp>
        <p:sp>
          <p:nvSpPr>
            <p:cNvPr id="28" name="object 8"/>
            <p:cNvSpPr txBox="1"/>
            <p:nvPr/>
          </p:nvSpPr>
          <p:spPr>
            <a:xfrm>
              <a:off x="3226829" y="2400640"/>
              <a:ext cx="3878579" cy="834844"/>
            </a:xfrm>
            <a:prstGeom prst="rect">
              <a:avLst/>
            </a:prstGeom>
          </p:spPr>
          <p:txBody>
            <a:bodyPr vert="horz" wrap="square" lIns="0" tIns="16490" rIns="0" bIns="0" rtlCol="0">
              <a:spAutoFit/>
            </a:bodyPr>
            <a:lstStyle/>
            <a:p>
              <a:pPr marL="12685" algn="l" defTabSz="913303" rtl="0">
                <a:spcBef>
                  <a:spcPts val="130"/>
                </a:spcBef>
                <a:defRPr/>
              </a:pPr>
              <a:r>
                <a:rPr sz="1099" b="1" spc="-10" dirty="0">
                  <a:solidFill>
                    <a:srgbClr val="FFFFFF"/>
                  </a:solidFill>
                  <a:latin typeface="Gotham Bold"/>
                  <a:ea typeface="ＭＳ Ｐゴシック" panose="020B0600070205080204" pitchFamily="34" charset="-128"/>
                  <a:cs typeface="Gotham Bold"/>
                </a:rPr>
                <a:t>Supply</a:t>
              </a:r>
              <a:endParaRPr sz="1099" b="1" dirty="0">
                <a:latin typeface="Gotham Bold"/>
                <a:ea typeface="ＭＳ Ｐゴシック" panose="020B0600070205080204" pitchFamily="34" charset="-128"/>
                <a:cs typeface="Gotham Bold"/>
              </a:endParaRPr>
            </a:p>
            <a:p>
              <a:pPr marL="240376" indent="-227691" algn="l" defTabSz="913303" rtl="0">
                <a:spcBef>
                  <a:spcPts val="1069"/>
                </a:spcBef>
                <a:buFontTx/>
                <a:buChar char="•"/>
                <a:tabLst>
                  <a:tab pos="240376" algn="l"/>
                  <a:tab pos="241010" algn="l"/>
                </a:tabLst>
                <a:defRPr/>
              </a:pPr>
              <a:r>
                <a:rPr sz="1099" b="1" spc="-20" dirty="0">
                  <a:solidFill>
                    <a:srgbClr val="FFFFFF"/>
                  </a:solidFill>
                  <a:latin typeface="Gotham-Book"/>
                  <a:ea typeface="ＭＳ Ｐゴシック" panose="020B0600070205080204" pitchFamily="34" charset="-128"/>
                  <a:cs typeface="Gotham-Book"/>
                </a:rPr>
                <a:t>Bundling </a:t>
              </a:r>
              <a:r>
                <a:rPr sz="1099" b="1" spc="-25" dirty="0">
                  <a:solidFill>
                    <a:srgbClr val="FFFFFF"/>
                  </a:solidFill>
                  <a:latin typeface="Gotham-Book"/>
                  <a:ea typeface="ＭＳ Ｐゴシック" panose="020B0600070205080204" pitchFamily="34" charset="-128"/>
                  <a:cs typeface="Gotham-Book"/>
                </a:rPr>
                <a:t>works</a:t>
              </a:r>
              <a:r>
                <a:rPr sz="1099" spc="-15" dirty="0">
                  <a:solidFill>
                    <a:srgbClr val="FFFFFF"/>
                  </a:solidFill>
                  <a:latin typeface="Gotham-Book"/>
                  <a:ea typeface="ＭＳ Ｐゴシック" panose="020B0600070205080204" pitchFamily="34" charset="-128"/>
                  <a:cs typeface="Gotham-Book"/>
                </a:rPr>
                <a:t> </a:t>
              </a:r>
              <a:r>
                <a:rPr sz="1099" spc="-10" dirty="0">
                  <a:solidFill>
                    <a:srgbClr val="FFFFFF"/>
                  </a:solidFill>
                  <a:latin typeface="Gotham-Book"/>
                  <a:ea typeface="ＭＳ Ｐゴシック" panose="020B0600070205080204" pitchFamily="34" charset="-128"/>
                  <a:cs typeface="Gotham-Book"/>
                </a:rPr>
                <a:t>but</a:t>
              </a:r>
              <a:r>
                <a:rPr sz="1099" spc="-20" dirty="0">
                  <a:solidFill>
                    <a:srgbClr val="FFFFFF"/>
                  </a:solidFill>
                  <a:latin typeface="Gotham-Book"/>
                  <a:ea typeface="ＭＳ Ｐゴシック" panose="020B0600070205080204" pitchFamily="34" charset="-128"/>
                  <a:cs typeface="Gotham-Book"/>
                </a:rPr>
                <a:t> </a:t>
              </a:r>
              <a:r>
                <a:rPr sz="1099" spc="-30" dirty="0">
                  <a:solidFill>
                    <a:srgbClr val="FFFFFF"/>
                  </a:solidFill>
                  <a:latin typeface="Gotham-Book"/>
                  <a:ea typeface="ＭＳ Ｐゴシック" panose="020B0600070205080204" pitchFamily="34" charset="-128"/>
                  <a:cs typeface="Gotham-Book"/>
                </a:rPr>
                <a:t>innovations</a:t>
              </a:r>
              <a:r>
                <a:rPr sz="1099" spc="-1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needed</a:t>
              </a:r>
              <a:r>
                <a:rPr sz="1099" spc="-15" dirty="0">
                  <a:solidFill>
                    <a:srgbClr val="FFFFFF"/>
                  </a:solidFill>
                  <a:latin typeface="Gotham-Book"/>
                  <a:ea typeface="ＭＳ Ｐゴシック" panose="020B0600070205080204" pitchFamily="34" charset="-128"/>
                  <a:cs typeface="Gotham-Book"/>
                </a:rPr>
                <a:t> </a:t>
              </a:r>
              <a:r>
                <a:rPr sz="1099" dirty="0">
                  <a:solidFill>
                    <a:srgbClr val="FFFFFF"/>
                  </a:solidFill>
                  <a:latin typeface="Gotham-Book"/>
                  <a:ea typeface="ＭＳ Ｐゴシック" panose="020B0600070205080204" pitchFamily="34" charset="-128"/>
                  <a:cs typeface="Gotham-Book"/>
                </a:rPr>
                <a:t>in</a:t>
              </a:r>
              <a:r>
                <a:rPr sz="1099" spc="-20" dirty="0">
                  <a:solidFill>
                    <a:srgbClr val="FFFFFF"/>
                  </a:solidFill>
                  <a:latin typeface="Gotham-Book"/>
                  <a:ea typeface="ＭＳ Ｐゴシック" panose="020B0600070205080204" pitchFamily="34" charset="-128"/>
                  <a:cs typeface="Gotham-Book"/>
                </a:rPr>
                <a:t> </a:t>
              </a:r>
              <a:r>
                <a:rPr sz="1099" spc="-25" dirty="0">
                  <a:solidFill>
                    <a:srgbClr val="FFFFFF"/>
                  </a:solidFill>
                  <a:latin typeface="Gotham-Book"/>
                  <a:ea typeface="ＭＳ Ｐゴシック" panose="020B0600070205080204" pitchFamily="34" charset="-128"/>
                  <a:cs typeface="Gotham-Book"/>
                </a:rPr>
                <a:t>distribution</a:t>
              </a:r>
              <a:r>
                <a:rPr sz="1099" spc="-1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for</a:t>
              </a:r>
              <a:r>
                <a:rPr sz="1099" spc="-1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scale-</a:t>
              </a:r>
              <a:r>
                <a:rPr sz="1099" spc="-25" dirty="0">
                  <a:solidFill>
                    <a:srgbClr val="FFFFFF"/>
                  </a:solidFill>
                  <a:latin typeface="Gotham-Book"/>
                  <a:ea typeface="ＭＳ Ｐゴシック" panose="020B0600070205080204" pitchFamily="34" charset="-128"/>
                  <a:cs typeface="Gotham-Book"/>
                </a:rPr>
                <a:t>up</a:t>
              </a:r>
              <a:endParaRPr sz="1099" dirty="0">
                <a:latin typeface="Gotham-Book"/>
                <a:ea typeface="ＭＳ Ｐゴシック" panose="020B0600070205080204" pitchFamily="34" charset="-128"/>
                <a:cs typeface="Gotham-Book"/>
              </a:endParaRPr>
            </a:p>
            <a:p>
              <a:pPr marL="240376" indent="-227691" algn="l" defTabSz="913303" rtl="0">
                <a:spcBef>
                  <a:spcPts val="20"/>
                </a:spcBef>
                <a:buFontTx/>
                <a:buChar char="•"/>
                <a:tabLst>
                  <a:tab pos="240376" algn="l"/>
                  <a:tab pos="241010" algn="l"/>
                </a:tabLst>
                <a:defRPr/>
              </a:pPr>
              <a:r>
                <a:rPr sz="1099" spc="-30" dirty="0">
                  <a:solidFill>
                    <a:srgbClr val="FFFFFF"/>
                  </a:solidFill>
                  <a:latin typeface="Gotham-Book"/>
                  <a:ea typeface="ＭＳ Ｐゴシック" panose="020B0600070205080204" pitchFamily="34" charset="-128"/>
                  <a:cs typeface="Gotham-Book"/>
                </a:rPr>
                <a:t>Coverage</a:t>
              </a:r>
              <a:r>
                <a:rPr sz="1099" spc="-20" dirty="0">
                  <a:solidFill>
                    <a:srgbClr val="FFFFFF"/>
                  </a:solidFill>
                  <a:latin typeface="Gotham-Book"/>
                  <a:ea typeface="ＭＳ Ｐゴシック" panose="020B0600070205080204" pitchFamily="34" charset="-128"/>
                  <a:cs typeface="Gotham-Book"/>
                </a:rPr>
                <a:t> for multiple risks </a:t>
              </a:r>
              <a:r>
                <a:rPr sz="1099" spc="-25" dirty="0">
                  <a:solidFill>
                    <a:srgbClr val="FFFFFF"/>
                  </a:solidFill>
                  <a:latin typeface="Gotham-Book"/>
                  <a:ea typeface="ＭＳ Ｐゴシック" panose="020B0600070205080204" pitchFamily="34" charset="-128"/>
                  <a:cs typeface="Gotham-Book"/>
                </a:rPr>
                <a:t>increase</a:t>
              </a:r>
              <a:r>
                <a:rPr sz="1099" spc="-20" dirty="0">
                  <a:solidFill>
                    <a:srgbClr val="FFFFFF"/>
                  </a:solidFill>
                  <a:latin typeface="Gotham-Book"/>
                  <a:ea typeface="ＭＳ Ｐゴシック" panose="020B0600070205080204" pitchFamily="34" charset="-128"/>
                  <a:cs typeface="Gotham-Book"/>
                </a:rPr>
                <a:t> client</a:t>
              </a:r>
              <a:r>
                <a:rPr sz="1099" spc="-1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value</a:t>
              </a:r>
              <a:endParaRPr sz="1099" dirty="0">
                <a:latin typeface="Gotham-Book"/>
                <a:ea typeface="ＭＳ Ｐゴシック" panose="020B0600070205080204" pitchFamily="34" charset="-128"/>
                <a:cs typeface="Gotham-Book"/>
              </a:endParaRPr>
            </a:p>
            <a:p>
              <a:pPr marL="240376" indent="-227691" algn="l" defTabSz="913303" rtl="0">
                <a:spcBef>
                  <a:spcPts val="20"/>
                </a:spcBef>
                <a:buFontTx/>
                <a:buChar char="•"/>
                <a:tabLst>
                  <a:tab pos="240376" algn="l"/>
                  <a:tab pos="241010" algn="l"/>
                </a:tabLst>
                <a:defRPr/>
              </a:pPr>
              <a:r>
                <a:rPr lang="en-GB" sz="1099" b="1" spc="-25" dirty="0">
                  <a:solidFill>
                    <a:srgbClr val="FFFFFF"/>
                  </a:solidFill>
                  <a:latin typeface="Gotham-Book"/>
                  <a:ea typeface="ＭＳ Ｐゴシック" panose="020B0600070205080204" pitchFamily="34" charset="-128"/>
                  <a:cs typeface="Gotham-Book"/>
                </a:rPr>
                <a:t>Lack of  data</a:t>
              </a:r>
              <a:r>
                <a:rPr lang="en-GB" sz="1099" spc="-25" dirty="0">
                  <a:solidFill>
                    <a:srgbClr val="FFFFFF"/>
                  </a:solidFill>
                  <a:latin typeface="Gotham-Book"/>
                  <a:ea typeface="ＭＳ Ｐゴシック" panose="020B0600070205080204" pitchFamily="34" charset="-128"/>
                  <a:cs typeface="Gotham-Book"/>
                </a:rPr>
                <a:t> for informed decision-making</a:t>
              </a:r>
              <a:endParaRPr sz="1099" dirty="0">
                <a:latin typeface="Gotham-Book"/>
                <a:ea typeface="ＭＳ Ｐゴシック" panose="020B0600070205080204" pitchFamily="34" charset="-128"/>
                <a:cs typeface="Gotham-Book"/>
              </a:endParaRPr>
            </a:p>
          </p:txBody>
        </p:sp>
        <p:sp>
          <p:nvSpPr>
            <p:cNvPr id="29" name="object 9"/>
            <p:cNvSpPr txBox="1"/>
            <p:nvPr/>
          </p:nvSpPr>
          <p:spPr>
            <a:xfrm>
              <a:off x="3226828" y="3579467"/>
              <a:ext cx="3878579" cy="957641"/>
            </a:xfrm>
            <a:prstGeom prst="rect">
              <a:avLst/>
            </a:prstGeom>
          </p:spPr>
          <p:txBody>
            <a:bodyPr vert="horz" wrap="square" lIns="0" tIns="16490" rIns="0" bIns="0" rtlCol="0">
              <a:spAutoFit/>
            </a:bodyPr>
            <a:lstStyle/>
            <a:p>
              <a:pPr marL="12685" algn="l" defTabSz="913303" rtl="0">
                <a:spcBef>
                  <a:spcPts val="130"/>
                </a:spcBef>
                <a:defRPr/>
              </a:pPr>
              <a:r>
                <a:rPr sz="1099" b="1" spc="-10" dirty="0">
                  <a:solidFill>
                    <a:srgbClr val="FFFFFF"/>
                  </a:solidFill>
                  <a:latin typeface="Gotham Bold"/>
                  <a:ea typeface="ＭＳ Ｐゴシック" panose="020B0600070205080204" pitchFamily="34" charset="-128"/>
                  <a:cs typeface="Gotham Bold"/>
                </a:rPr>
                <a:t>Enabling</a:t>
              </a:r>
              <a:r>
                <a:rPr sz="1099" b="1" spc="-40" dirty="0">
                  <a:solidFill>
                    <a:srgbClr val="FFFFFF"/>
                  </a:solidFill>
                  <a:latin typeface="Gotham Bold"/>
                  <a:ea typeface="ＭＳ Ｐゴシック" panose="020B0600070205080204" pitchFamily="34" charset="-128"/>
                  <a:cs typeface="Gotham Bold"/>
                </a:rPr>
                <a:t> </a:t>
              </a:r>
              <a:r>
                <a:rPr sz="1099" b="1" spc="-10" dirty="0">
                  <a:solidFill>
                    <a:srgbClr val="FFFFFF"/>
                  </a:solidFill>
                  <a:latin typeface="Gotham Bold"/>
                  <a:ea typeface="ＭＳ Ｐゴシック" panose="020B0600070205080204" pitchFamily="34" charset="-128"/>
                  <a:cs typeface="Gotham Bold"/>
                </a:rPr>
                <a:t>environment</a:t>
              </a:r>
              <a:endParaRPr sz="1099" b="1" dirty="0">
                <a:latin typeface="Gotham Bold"/>
                <a:ea typeface="ＭＳ Ｐゴシック" panose="020B0600070205080204" pitchFamily="34" charset="-128"/>
                <a:cs typeface="Gotham Bold"/>
              </a:endParaRPr>
            </a:p>
            <a:p>
              <a:pPr marL="240376" indent="-227691" algn="l" defTabSz="913303" rtl="0">
                <a:spcBef>
                  <a:spcPts val="699"/>
                </a:spcBef>
                <a:buFontTx/>
                <a:buChar char="•"/>
                <a:tabLst>
                  <a:tab pos="240376" algn="l"/>
                  <a:tab pos="241010" algn="l"/>
                </a:tabLst>
                <a:defRPr/>
              </a:pPr>
              <a:r>
                <a:rPr lang="en-GB" sz="1099" spc="-25" dirty="0">
                  <a:solidFill>
                    <a:srgbClr val="FFFFFF"/>
                  </a:solidFill>
                  <a:latin typeface="Gotham-Book"/>
                  <a:ea typeface="ＭＳ Ｐゴシック" panose="020B0600070205080204" pitchFamily="34" charset="-128"/>
                  <a:cs typeface="Gotham-Book"/>
                </a:rPr>
                <a:t>Prioritize </a:t>
              </a:r>
              <a:r>
                <a:rPr sz="1099" b="1" spc="-20" dirty="0">
                  <a:solidFill>
                    <a:srgbClr val="FFFFFF"/>
                  </a:solidFill>
                  <a:latin typeface="Gotham-Book"/>
                  <a:ea typeface="ＭＳ Ｐゴシック" panose="020B0600070205080204" pitchFamily="34" charset="-128"/>
                  <a:cs typeface="Gotham-Book"/>
                </a:rPr>
                <a:t>PPPs</a:t>
              </a:r>
              <a:r>
                <a:rPr sz="1099" b="1" spc="-15" dirty="0">
                  <a:solidFill>
                    <a:srgbClr val="FFFFFF"/>
                  </a:solidFill>
                  <a:latin typeface="Gotham-Book"/>
                  <a:ea typeface="ＭＳ Ｐゴシック" panose="020B0600070205080204" pitchFamily="34" charset="-128"/>
                  <a:cs typeface="Gotham-Book"/>
                </a:rPr>
                <a:t> </a:t>
              </a:r>
              <a:r>
                <a:rPr sz="1099" b="1" dirty="0">
                  <a:solidFill>
                    <a:srgbClr val="FFFFFF"/>
                  </a:solidFill>
                  <a:latin typeface="Gotham-Book"/>
                  <a:ea typeface="ＭＳ Ｐゴシック" panose="020B0600070205080204" pitchFamily="34" charset="-128"/>
                  <a:cs typeface="Gotham-Book"/>
                </a:rPr>
                <a:t>&amp;</a:t>
              </a:r>
              <a:r>
                <a:rPr sz="1099" b="1" spc="-15" dirty="0">
                  <a:solidFill>
                    <a:srgbClr val="FFFFFF"/>
                  </a:solidFill>
                  <a:latin typeface="Gotham-Book"/>
                  <a:ea typeface="ＭＳ Ｐゴシック" panose="020B0600070205080204" pitchFamily="34" charset="-128"/>
                  <a:cs typeface="Gotham-Book"/>
                </a:rPr>
                <a:t> </a:t>
              </a:r>
              <a:r>
                <a:rPr sz="1099" b="1" spc="-25" dirty="0">
                  <a:solidFill>
                    <a:srgbClr val="FFFFFF"/>
                  </a:solidFill>
                  <a:latin typeface="Gotham-Book"/>
                  <a:ea typeface="ＭＳ Ｐゴシック" panose="020B0600070205080204" pitchFamily="34" charset="-128"/>
                  <a:cs typeface="Gotham-Book"/>
                </a:rPr>
                <a:t>govt</a:t>
              </a:r>
              <a:r>
                <a:rPr sz="1099" b="1" spc="-10" dirty="0">
                  <a:solidFill>
                    <a:srgbClr val="FFFFFF"/>
                  </a:solidFill>
                  <a:latin typeface="Gotham-Book"/>
                  <a:ea typeface="ＭＳ Ｐゴシック" panose="020B0600070205080204" pitchFamily="34" charset="-128"/>
                  <a:cs typeface="Gotham-Book"/>
                </a:rPr>
                <a:t> </a:t>
              </a:r>
              <a:r>
                <a:rPr sz="1099" b="1" spc="-30" dirty="0">
                  <a:solidFill>
                    <a:srgbClr val="FFFFFF"/>
                  </a:solidFill>
                  <a:latin typeface="Gotham-Book"/>
                  <a:ea typeface="ＭＳ Ｐゴシック" panose="020B0600070205080204" pitchFamily="34" charset="-128"/>
                  <a:cs typeface="Gotham-Book"/>
                </a:rPr>
                <a:t>buy-</a:t>
              </a:r>
              <a:r>
                <a:rPr sz="1099" b="1" spc="-25" dirty="0">
                  <a:solidFill>
                    <a:srgbClr val="FFFFFF"/>
                  </a:solidFill>
                  <a:latin typeface="Gotham-Book"/>
                  <a:ea typeface="ＭＳ Ｐゴシック" panose="020B0600070205080204" pitchFamily="34" charset="-128"/>
                  <a:cs typeface="Gotham-Book"/>
                </a:rPr>
                <a:t>in</a:t>
              </a:r>
              <a:endParaRPr sz="1099" b="1" dirty="0">
                <a:latin typeface="Gotham-Book"/>
                <a:ea typeface="ＭＳ Ｐゴシック" panose="020B0600070205080204" pitchFamily="34" charset="-128"/>
                <a:cs typeface="Gotham-Book"/>
              </a:endParaRPr>
            </a:p>
            <a:p>
              <a:pPr marL="240376" marR="5074" indent="-227691" algn="l" defTabSz="913303" rtl="0">
                <a:lnSpc>
                  <a:spcPct val="101800"/>
                </a:lnSpc>
                <a:buFontTx/>
                <a:buChar char="•"/>
                <a:tabLst>
                  <a:tab pos="240376" algn="l"/>
                  <a:tab pos="241010" algn="l"/>
                </a:tabLst>
                <a:defRPr/>
              </a:pPr>
              <a:r>
                <a:rPr sz="1099" spc="-20" dirty="0">
                  <a:solidFill>
                    <a:srgbClr val="FFFFFF"/>
                  </a:solidFill>
                  <a:latin typeface="Gotham-Book"/>
                  <a:ea typeface="ＭＳ Ｐゴシック" panose="020B0600070205080204" pitchFamily="34" charset="-128"/>
                  <a:cs typeface="Gotham-Book"/>
                </a:rPr>
                <a:t>Nat’l</a:t>
              </a:r>
              <a:r>
                <a:rPr sz="1099" spc="-30"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schemes</a:t>
              </a:r>
              <a:r>
                <a:rPr sz="1099" spc="-30"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are</a:t>
              </a:r>
              <a:r>
                <a:rPr sz="1099" spc="-25" dirty="0">
                  <a:solidFill>
                    <a:srgbClr val="FFFFFF"/>
                  </a:solidFill>
                  <a:latin typeface="Gotham-Book"/>
                  <a:ea typeface="ＭＳ Ｐゴシック" panose="020B0600070205080204" pitchFamily="34" charset="-128"/>
                  <a:cs typeface="Gotham-Book"/>
                </a:rPr>
                <a:t> great</a:t>
              </a:r>
              <a:r>
                <a:rPr sz="1099" spc="-30"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for</a:t>
              </a:r>
              <a:r>
                <a:rPr sz="1099" spc="-2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scale</a:t>
              </a:r>
              <a:r>
                <a:rPr sz="1099" spc="-30" dirty="0">
                  <a:solidFill>
                    <a:srgbClr val="FFFFFF"/>
                  </a:solidFill>
                  <a:latin typeface="Gotham-Book"/>
                  <a:ea typeface="ＭＳ Ｐゴシック" panose="020B0600070205080204" pitchFamily="34" charset="-128"/>
                  <a:cs typeface="Gotham-Book"/>
                </a:rPr>
                <a:t> </a:t>
              </a:r>
              <a:r>
                <a:rPr sz="1099" spc="-10" dirty="0">
                  <a:solidFill>
                    <a:srgbClr val="FFFFFF"/>
                  </a:solidFill>
                  <a:latin typeface="Gotham-Book"/>
                  <a:ea typeface="ＭＳ Ｐゴシック" panose="020B0600070205080204" pitchFamily="34" charset="-128"/>
                  <a:cs typeface="Gotham-Book"/>
                </a:rPr>
                <a:t>but</a:t>
              </a:r>
              <a:r>
                <a:rPr sz="1099" spc="-25" dirty="0">
                  <a:solidFill>
                    <a:srgbClr val="FFFFFF"/>
                  </a:solidFill>
                  <a:latin typeface="Gotham-Book"/>
                  <a:ea typeface="ＭＳ Ｐゴシック" panose="020B0600070205080204" pitchFamily="34" charset="-128"/>
                  <a:cs typeface="Gotham-Book"/>
                </a:rPr>
                <a:t> </a:t>
              </a:r>
              <a:r>
                <a:rPr sz="1099" spc="-20" dirty="0">
                  <a:solidFill>
                    <a:srgbClr val="FFFFFF"/>
                  </a:solidFill>
                  <a:latin typeface="Gotham-Book"/>
                  <a:ea typeface="ＭＳ Ｐゴシック" panose="020B0600070205080204" pitchFamily="34" charset="-128"/>
                  <a:cs typeface="Gotham-Book"/>
                </a:rPr>
                <a:t>need</a:t>
              </a:r>
              <a:r>
                <a:rPr lang="en-GB" sz="1099" spc="-20" dirty="0">
                  <a:solidFill>
                    <a:srgbClr val="FFFFFF"/>
                  </a:solidFill>
                  <a:latin typeface="Gotham-Book"/>
                  <a:ea typeface="ＭＳ Ｐゴシック" panose="020B0600070205080204" pitchFamily="34" charset="-128"/>
                  <a:cs typeface="Gotham-Book"/>
                </a:rPr>
                <a:t> long-term commitment, </a:t>
              </a:r>
              <a:r>
                <a:rPr lang="en-US" sz="1099" spc="-25" dirty="0">
                  <a:solidFill>
                    <a:srgbClr val="FFFFFF"/>
                  </a:solidFill>
                  <a:latin typeface="Gotham-Book"/>
                  <a:ea typeface="ＭＳ Ｐゴシック" panose="020B0600070205080204" pitchFamily="34" charset="-128"/>
                  <a:cs typeface="Gotham-Book"/>
                </a:rPr>
                <a:t> </a:t>
              </a:r>
              <a:endParaRPr lang="en-US" sz="1099" dirty="0">
                <a:latin typeface="Gotham-Book"/>
                <a:ea typeface="ＭＳ Ｐゴシック" panose="020B0600070205080204" pitchFamily="34" charset="-128"/>
                <a:cs typeface="Gotham-Book"/>
              </a:endParaRPr>
            </a:p>
            <a:p>
              <a:pPr marL="240376" marR="451577" indent="-227691" algn="l" defTabSz="913303" rtl="0">
                <a:lnSpc>
                  <a:spcPct val="101800"/>
                </a:lnSpc>
                <a:buFontTx/>
                <a:buChar char="•"/>
                <a:tabLst>
                  <a:tab pos="240376" algn="l"/>
                  <a:tab pos="241010" algn="l"/>
                </a:tabLst>
                <a:defRPr/>
              </a:pPr>
              <a:r>
                <a:rPr lang="en-US" sz="1099" b="1" spc="-25" dirty="0">
                  <a:solidFill>
                    <a:srgbClr val="FFFFFF"/>
                  </a:solidFill>
                  <a:latin typeface="Gotham-Book"/>
                  <a:ea typeface="ＭＳ Ｐゴシック" panose="020B0600070205080204" pitchFamily="34" charset="-128"/>
                  <a:cs typeface="Gotham-Book"/>
                </a:rPr>
                <a:t>Regulations</a:t>
              </a:r>
              <a:r>
                <a:rPr lang="en-US" sz="1099" spc="-40" dirty="0">
                  <a:solidFill>
                    <a:srgbClr val="FFFFFF"/>
                  </a:solidFill>
                  <a:latin typeface="Gotham-Book"/>
                  <a:ea typeface="ＭＳ Ｐゴシック" panose="020B0600070205080204" pitchFamily="34" charset="-128"/>
                  <a:cs typeface="Gotham-Book"/>
                </a:rPr>
                <a:t> </a:t>
              </a:r>
              <a:r>
                <a:rPr lang="en-US" sz="1099" dirty="0">
                  <a:solidFill>
                    <a:srgbClr val="FFFFFF"/>
                  </a:solidFill>
                  <a:latin typeface="Gotham-Book"/>
                  <a:ea typeface="ＭＳ Ｐゴシック" panose="020B0600070205080204" pitchFamily="34" charset="-128"/>
                  <a:cs typeface="Gotham-Book"/>
                </a:rPr>
                <a:t>do</a:t>
              </a:r>
              <a:r>
                <a:rPr lang="en-US" sz="1099" spc="-25" dirty="0">
                  <a:solidFill>
                    <a:srgbClr val="FFFFFF"/>
                  </a:solidFill>
                  <a:latin typeface="Gotham-Book"/>
                  <a:ea typeface="ＭＳ Ｐゴシック" panose="020B0600070205080204" pitchFamily="34" charset="-128"/>
                  <a:cs typeface="Gotham-Book"/>
                </a:rPr>
                <a:t> </a:t>
              </a:r>
              <a:r>
                <a:rPr lang="en-US" sz="1099" spc="-10" dirty="0">
                  <a:solidFill>
                    <a:srgbClr val="FFFFFF"/>
                  </a:solidFill>
                  <a:latin typeface="Gotham-Book"/>
                  <a:ea typeface="ＭＳ Ｐゴシック" panose="020B0600070205080204" pitchFamily="34" charset="-128"/>
                  <a:cs typeface="Gotham-Book"/>
                </a:rPr>
                <a:t>not</a:t>
              </a:r>
              <a:r>
                <a:rPr lang="en-US" sz="1099" spc="-25" dirty="0">
                  <a:solidFill>
                    <a:srgbClr val="FFFFFF"/>
                  </a:solidFill>
                  <a:latin typeface="Gotham-Book"/>
                  <a:ea typeface="ＭＳ Ｐゴシック" panose="020B0600070205080204" pitchFamily="34" charset="-128"/>
                  <a:cs typeface="Gotham-Book"/>
                </a:rPr>
                <a:t> </a:t>
              </a:r>
              <a:r>
                <a:rPr lang="en-US" sz="1099" spc="-30" dirty="0">
                  <a:solidFill>
                    <a:srgbClr val="FFFFFF"/>
                  </a:solidFill>
                  <a:latin typeface="Gotham-Book"/>
                  <a:ea typeface="ＭＳ Ｐゴシック" panose="020B0600070205080204" pitchFamily="34" charset="-128"/>
                  <a:cs typeface="Gotham-Book"/>
                </a:rPr>
                <a:t>always </a:t>
              </a:r>
              <a:r>
                <a:rPr lang="en-US" sz="1099" spc="-20" dirty="0">
                  <a:solidFill>
                    <a:srgbClr val="FFFFFF"/>
                  </a:solidFill>
                  <a:latin typeface="Gotham-Book"/>
                  <a:ea typeface="ＭＳ Ｐゴシック" panose="020B0600070205080204" pitchFamily="34" charset="-128"/>
                  <a:cs typeface="Gotham-Book"/>
                </a:rPr>
                <a:t>support</a:t>
              </a:r>
              <a:r>
                <a:rPr lang="en-US" sz="1099" spc="-25" dirty="0">
                  <a:solidFill>
                    <a:srgbClr val="FFFFFF"/>
                  </a:solidFill>
                  <a:latin typeface="Gotham-Book"/>
                  <a:ea typeface="ＭＳ Ｐゴシック" panose="020B0600070205080204" pitchFamily="34" charset="-128"/>
                  <a:cs typeface="Gotham-Book"/>
                </a:rPr>
                <a:t> </a:t>
              </a:r>
              <a:r>
                <a:rPr lang="en-US" sz="1099" spc="-20" dirty="0">
                  <a:solidFill>
                    <a:srgbClr val="FFFFFF"/>
                  </a:solidFill>
                  <a:latin typeface="Gotham-Book"/>
                  <a:ea typeface="ＭＳ Ｐゴシック" panose="020B0600070205080204" pitchFamily="34" charset="-128"/>
                  <a:cs typeface="Gotham-Book"/>
                </a:rPr>
                <a:t>best</a:t>
              </a:r>
              <a:r>
                <a:rPr lang="en-US" sz="1099" spc="-25" dirty="0">
                  <a:solidFill>
                    <a:srgbClr val="FFFFFF"/>
                  </a:solidFill>
                  <a:latin typeface="Gotham-Book"/>
                  <a:ea typeface="ＭＳ Ｐゴシック" panose="020B0600070205080204" pitchFamily="34" charset="-128"/>
                  <a:cs typeface="Gotham-Book"/>
                </a:rPr>
                <a:t> practices </a:t>
              </a:r>
              <a:r>
                <a:rPr lang="en-US" sz="1099" dirty="0">
                  <a:solidFill>
                    <a:srgbClr val="FFFFFF"/>
                  </a:solidFill>
                  <a:latin typeface="Gotham-Book"/>
                  <a:ea typeface="ＭＳ Ｐゴシック" panose="020B0600070205080204" pitchFamily="34" charset="-128"/>
                  <a:cs typeface="Gotham-Book"/>
                </a:rPr>
                <a:t>in</a:t>
              </a:r>
              <a:r>
                <a:rPr lang="en-US" sz="1099" spc="-45" dirty="0">
                  <a:solidFill>
                    <a:srgbClr val="FFFFFF"/>
                  </a:solidFill>
                  <a:latin typeface="Gotham-Book"/>
                  <a:ea typeface="ＭＳ Ｐゴシック" panose="020B0600070205080204" pitchFamily="34" charset="-128"/>
                  <a:cs typeface="Gotham-Book"/>
                </a:rPr>
                <a:t> </a:t>
              </a:r>
              <a:r>
                <a:rPr lang="en-US" sz="1099" spc="-20" dirty="0">
                  <a:solidFill>
                    <a:srgbClr val="FFFFFF"/>
                  </a:solidFill>
                  <a:latin typeface="Gotham-Book"/>
                  <a:ea typeface="ＭＳ Ｐゴシック" panose="020B0600070205080204" pitchFamily="34" charset="-128"/>
                  <a:cs typeface="Gotham-Book"/>
                </a:rPr>
                <a:t>bundling</a:t>
              </a:r>
              <a:r>
                <a:rPr lang="en-US" sz="1099" spc="-45" dirty="0">
                  <a:solidFill>
                    <a:srgbClr val="FFFFFF"/>
                  </a:solidFill>
                  <a:latin typeface="Gotham-Book"/>
                  <a:ea typeface="ＭＳ Ｐゴシック" panose="020B0600070205080204" pitchFamily="34" charset="-128"/>
                  <a:cs typeface="Gotham-Book"/>
                </a:rPr>
                <a:t> </a:t>
              </a:r>
              <a:r>
                <a:rPr lang="en-US" sz="1099" spc="-10" dirty="0">
                  <a:solidFill>
                    <a:srgbClr val="FFFFFF"/>
                  </a:solidFill>
                  <a:latin typeface="Gotham-Book"/>
                  <a:ea typeface="ＭＳ Ｐゴシック" panose="020B0600070205080204" pitchFamily="34" charset="-128"/>
                  <a:cs typeface="Gotham-Book"/>
                </a:rPr>
                <a:t>and</a:t>
              </a:r>
              <a:r>
                <a:rPr lang="en-US" sz="1099" spc="-40" dirty="0">
                  <a:solidFill>
                    <a:srgbClr val="FFFFFF"/>
                  </a:solidFill>
                  <a:latin typeface="Gotham-Book"/>
                  <a:ea typeface="ＭＳ Ｐゴシック" panose="020B0600070205080204" pitchFamily="34" charset="-128"/>
                  <a:cs typeface="Gotham-Book"/>
                </a:rPr>
                <a:t> </a:t>
              </a:r>
              <a:r>
                <a:rPr lang="en-US" sz="1099" spc="-20" dirty="0">
                  <a:solidFill>
                    <a:srgbClr val="FFFFFF"/>
                  </a:solidFill>
                  <a:latin typeface="Gotham-Book"/>
                  <a:ea typeface="ＭＳ Ｐゴシック" panose="020B0600070205080204" pitchFamily="34" charset="-128"/>
                  <a:cs typeface="Gotham-Book"/>
                </a:rPr>
                <a:t>distribution</a:t>
              </a:r>
              <a:endParaRPr lang="en-US" sz="1099" dirty="0">
                <a:latin typeface="Gotham-Book"/>
                <a:ea typeface="ＭＳ Ｐゴシック" panose="020B0600070205080204" pitchFamily="34" charset="-128"/>
                <a:cs typeface="Gotham-Book"/>
              </a:endParaRPr>
            </a:p>
          </p:txBody>
        </p:sp>
        <p:grpSp>
          <p:nvGrpSpPr>
            <p:cNvPr id="30" name="object 10"/>
            <p:cNvGrpSpPr/>
            <p:nvPr/>
          </p:nvGrpSpPr>
          <p:grpSpPr>
            <a:xfrm>
              <a:off x="1934705" y="1113216"/>
              <a:ext cx="1012190" cy="1012825"/>
              <a:chOff x="1934705" y="1113216"/>
              <a:chExt cx="1012190" cy="1012825"/>
            </a:xfrm>
          </p:grpSpPr>
          <p:sp>
            <p:nvSpPr>
              <p:cNvPr id="36" name="object 11"/>
              <p:cNvSpPr/>
              <p:nvPr/>
            </p:nvSpPr>
            <p:spPr>
              <a:xfrm>
                <a:off x="1941055" y="1119566"/>
                <a:ext cx="999490" cy="1000125"/>
              </a:xfrm>
              <a:custGeom>
                <a:avLst/>
                <a:gdLst/>
                <a:ahLst/>
                <a:cxnLst/>
                <a:rect l="l" t="t" r="r" b="b"/>
                <a:pathLst>
                  <a:path w="999489" h="1000125">
                    <a:moveTo>
                      <a:pt x="499744" y="0"/>
                    </a:moveTo>
                    <a:lnTo>
                      <a:pt x="451617" y="2288"/>
                    </a:lnTo>
                    <a:lnTo>
                      <a:pt x="404783" y="9012"/>
                    </a:lnTo>
                    <a:lnTo>
                      <a:pt x="359453" y="19964"/>
                    </a:lnTo>
                    <a:lnTo>
                      <a:pt x="315835" y="34933"/>
                    </a:lnTo>
                    <a:lnTo>
                      <a:pt x="274141" y="53710"/>
                    </a:lnTo>
                    <a:lnTo>
                      <a:pt x="234578" y="76085"/>
                    </a:lnTo>
                    <a:lnTo>
                      <a:pt x="197357" y="101848"/>
                    </a:lnTo>
                    <a:lnTo>
                      <a:pt x="162687" y="130791"/>
                    </a:lnTo>
                    <a:lnTo>
                      <a:pt x="130776" y="162703"/>
                    </a:lnTo>
                    <a:lnTo>
                      <a:pt x="101836" y="197376"/>
                    </a:lnTo>
                    <a:lnTo>
                      <a:pt x="76075" y="234599"/>
                    </a:lnTo>
                    <a:lnTo>
                      <a:pt x="53702" y="274162"/>
                    </a:lnTo>
                    <a:lnTo>
                      <a:pt x="34928" y="315857"/>
                    </a:lnTo>
                    <a:lnTo>
                      <a:pt x="19961" y="359473"/>
                    </a:lnTo>
                    <a:lnTo>
                      <a:pt x="9011" y="404802"/>
                    </a:lnTo>
                    <a:lnTo>
                      <a:pt x="2287" y="451633"/>
                    </a:lnTo>
                    <a:lnTo>
                      <a:pt x="0" y="499757"/>
                    </a:lnTo>
                    <a:lnTo>
                      <a:pt x="2287" y="547891"/>
                    </a:lnTo>
                    <a:lnTo>
                      <a:pt x="9011" y="594730"/>
                    </a:lnTo>
                    <a:lnTo>
                      <a:pt x="19961" y="640065"/>
                    </a:lnTo>
                    <a:lnTo>
                      <a:pt x="34928" y="683686"/>
                    </a:lnTo>
                    <a:lnTo>
                      <a:pt x="53702" y="725383"/>
                    </a:lnTo>
                    <a:lnTo>
                      <a:pt x="76075" y="764948"/>
                    </a:lnTo>
                    <a:lnTo>
                      <a:pt x="101836" y="802170"/>
                    </a:lnTo>
                    <a:lnTo>
                      <a:pt x="130776" y="836842"/>
                    </a:lnTo>
                    <a:lnTo>
                      <a:pt x="162687" y="868752"/>
                    </a:lnTo>
                    <a:lnTo>
                      <a:pt x="197357" y="897693"/>
                    </a:lnTo>
                    <a:lnTo>
                      <a:pt x="234578" y="923454"/>
                    </a:lnTo>
                    <a:lnTo>
                      <a:pt x="274141" y="945826"/>
                    </a:lnTo>
                    <a:lnTo>
                      <a:pt x="315835" y="964601"/>
                    </a:lnTo>
                    <a:lnTo>
                      <a:pt x="359453" y="979567"/>
                    </a:lnTo>
                    <a:lnTo>
                      <a:pt x="404783" y="990517"/>
                    </a:lnTo>
                    <a:lnTo>
                      <a:pt x="451617" y="997240"/>
                    </a:lnTo>
                    <a:lnTo>
                      <a:pt x="499744" y="999528"/>
                    </a:lnTo>
                    <a:lnTo>
                      <a:pt x="547872" y="997240"/>
                    </a:lnTo>
                    <a:lnTo>
                      <a:pt x="594706" y="990517"/>
                    </a:lnTo>
                    <a:lnTo>
                      <a:pt x="640036" y="979567"/>
                    </a:lnTo>
                    <a:lnTo>
                      <a:pt x="683654" y="964601"/>
                    </a:lnTo>
                    <a:lnTo>
                      <a:pt x="725348" y="945826"/>
                    </a:lnTo>
                    <a:lnTo>
                      <a:pt x="764911" y="923454"/>
                    </a:lnTo>
                    <a:lnTo>
                      <a:pt x="802132" y="897693"/>
                    </a:lnTo>
                    <a:lnTo>
                      <a:pt x="836802" y="868752"/>
                    </a:lnTo>
                    <a:lnTo>
                      <a:pt x="868713" y="836842"/>
                    </a:lnTo>
                    <a:lnTo>
                      <a:pt x="897653" y="802170"/>
                    </a:lnTo>
                    <a:lnTo>
                      <a:pt x="923414" y="764948"/>
                    </a:lnTo>
                    <a:lnTo>
                      <a:pt x="945787" y="725383"/>
                    </a:lnTo>
                    <a:lnTo>
                      <a:pt x="964561" y="683686"/>
                    </a:lnTo>
                    <a:lnTo>
                      <a:pt x="979528" y="640065"/>
                    </a:lnTo>
                    <a:lnTo>
                      <a:pt x="990478" y="594730"/>
                    </a:lnTo>
                    <a:lnTo>
                      <a:pt x="997202" y="547891"/>
                    </a:lnTo>
                    <a:lnTo>
                      <a:pt x="999489" y="499757"/>
                    </a:lnTo>
                    <a:lnTo>
                      <a:pt x="997202" y="451633"/>
                    </a:lnTo>
                    <a:lnTo>
                      <a:pt x="990478" y="404802"/>
                    </a:lnTo>
                    <a:lnTo>
                      <a:pt x="979528" y="359473"/>
                    </a:lnTo>
                    <a:lnTo>
                      <a:pt x="964561" y="315857"/>
                    </a:lnTo>
                    <a:lnTo>
                      <a:pt x="945787" y="274162"/>
                    </a:lnTo>
                    <a:lnTo>
                      <a:pt x="923414" y="234599"/>
                    </a:lnTo>
                    <a:lnTo>
                      <a:pt x="897653" y="197376"/>
                    </a:lnTo>
                    <a:lnTo>
                      <a:pt x="868713" y="162703"/>
                    </a:lnTo>
                    <a:lnTo>
                      <a:pt x="836802" y="130791"/>
                    </a:lnTo>
                    <a:lnTo>
                      <a:pt x="802132" y="101848"/>
                    </a:lnTo>
                    <a:lnTo>
                      <a:pt x="764911" y="76085"/>
                    </a:lnTo>
                    <a:lnTo>
                      <a:pt x="725348" y="53710"/>
                    </a:lnTo>
                    <a:lnTo>
                      <a:pt x="683654" y="34933"/>
                    </a:lnTo>
                    <a:lnTo>
                      <a:pt x="640036" y="19964"/>
                    </a:lnTo>
                    <a:lnTo>
                      <a:pt x="594706" y="9012"/>
                    </a:lnTo>
                    <a:lnTo>
                      <a:pt x="547872" y="2288"/>
                    </a:lnTo>
                    <a:lnTo>
                      <a:pt x="499744" y="0"/>
                    </a:lnTo>
                    <a:close/>
                  </a:path>
                </a:pathLst>
              </a:custGeom>
              <a:solidFill>
                <a:srgbClr val="54BD8C"/>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37" name="object 12"/>
              <p:cNvSpPr/>
              <p:nvPr/>
            </p:nvSpPr>
            <p:spPr>
              <a:xfrm>
                <a:off x="1941055" y="1119566"/>
                <a:ext cx="999490" cy="1000125"/>
              </a:xfrm>
              <a:custGeom>
                <a:avLst/>
                <a:gdLst/>
                <a:ahLst/>
                <a:cxnLst/>
                <a:rect l="l" t="t" r="r" b="b"/>
                <a:pathLst>
                  <a:path w="999489" h="1000125">
                    <a:moveTo>
                      <a:pt x="499744" y="999528"/>
                    </a:moveTo>
                    <a:lnTo>
                      <a:pt x="547872" y="997240"/>
                    </a:lnTo>
                    <a:lnTo>
                      <a:pt x="594706" y="990517"/>
                    </a:lnTo>
                    <a:lnTo>
                      <a:pt x="640036" y="979567"/>
                    </a:lnTo>
                    <a:lnTo>
                      <a:pt x="683654" y="964601"/>
                    </a:lnTo>
                    <a:lnTo>
                      <a:pt x="725348" y="945826"/>
                    </a:lnTo>
                    <a:lnTo>
                      <a:pt x="764911" y="923454"/>
                    </a:lnTo>
                    <a:lnTo>
                      <a:pt x="802132" y="897693"/>
                    </a:lnTo>
                    <a:lnTo>
                      <a:pt x="836802" y="868752"/>
                    </a:lnTo>
                    <a:lnTo>
                      <a:pt x="868713" y="836842"/>
                    </a:lnTo>
                    <a:lnTo>
                      <a:pt x="897653" y="802170"/>
                    </a:lnTo>
                    <a:lnTo>
                      <a:pt x="923414" y="764948"/>
                    </a:lnTo>
                    <a:lnTo>
                      <a:pt x="945787" y="725383"/>
                    </a:lnTo>
                    <a:lnTo>
                      <a:pt x="964561" y="683686"/>
                    </a:lnTo>
                    <a:lnTo>
                      <a:pt x="979528" y="640065"/>
                    </a:lnTo>
                    <a:lnTo>
                      <a:pt x="990478" y="594730"/>
                    </a:lnTo>
                    <a:lnTo>
                      <a:pt x="997202" y="547891"/>
                    </a:lnTo>
                    <a:lnTo>
                      <a:pt x="999489" y="499757"/>
                    </a:lnTo>
                    <a:lnTo>
                      <a:pt x="997202" y="451633"/>
                    </a:lnTo>
                    <a:lnTo>
                      <a:pt x="990478" y="404802"/>
                    </a:lnTo>
                    <a:lnTo>
                      <a:pt x="979528" y="359473"/>
                    </a:lnTo>
                    <a:lnTo>
                      <a:pt x="964561" y="315857"/>
                    </a:lnTo>
                    <a:lnTo>
                      <a:pt x="945787" y="274162"/>
                    </a:lnTo>
                    <a:lnTo>
                      <a:pt x="923414" y="234599"/>
                    </a:lnTo>
                    <a:lnTo>
                      <a:pt x="897653" y="197376"/>
                    </a:lnTo>
                    <a:lnTo>
                      <a:pt x="868713" y="162703"/>
                    </a:lnTo>
                    <a:lnTo>
                      <a:pt x="836802" y="130791"/>
                    </a:lnTo>
                    <a:lnTo>
                      <a:pt x="802132" y="101848"/>
                    </a:lnTo>
                    <a:lnTo>
                      <a:pt x="764911" y="76085"/>
                    </a:lnTo>
                    <a:lnTo>
                      <a:pt x="725348" y="53710"/>
                    </a:lnTo>
                    <a:lnTo>
                      <a:pt x="683654" y="34933"/>
                    </a:lnTo>
                    <a:lnTo>
                      <a:pt x="640036" y="19964"/>
                    </a:lnTo>
                    <a:lnTo>
                      <a:pt x="594706" y="9012"/>
                    </a:lnTo>
                    <a:lnTo>
                      <a:pt x="547872" y="2288"/>
                    </a:lnTo>
                    <a:lnTo>
                      <a:pt x="499744" y="0"/>
                    </a:lnTo>
                    <a:lnTo>
                      <a:pt x="451617" y="2288"/>
                    </a:lnTo>
                    <a:lnTo>
                      <a:pt x="404783" y="9012"/>
                    </a:lnTo>
                    <a:lnTo>
                      <a:pt x="359453" y="19964"/>
                    </a:lnTo>
                    <a:lnTo>
                      <a:pt x="315835" y="34933"/>
                    </a:lnTo>
                    <a:lnTo>
                      <a:pt x="274141" y="53710"/>
                    </a:lnTo>
                    <a:lnTo>
                      <a:pt x="234578" y="76085"/>
                    </a:lnTo>
                    <a:lnTo>
                      <a:pt x="197357" y="101848"/>
                    </a:lnTo>
                    <a:lnTo>
                      <a:pt x="162687" y="130791"/>
                    </a:lnTo>
                    <a:lnTo>
                      <a:pt x="130776" y="162703"/>
                    </a:lnTo>
                    <a:lnTo>
                      <a:pt x="101836" y="197376"/>
                    </a:lnTo>
                    <a:lnTo>
                      <a:pt x="76075" y="234599"/>
                    </a:lnTo>
                    <a:lnTo>
                      <a:pt x="53702" y="274162"/>
                    </a:lnTo>
                    <a:lnTo>
                      <a:pt x="34928" y="315857"/>
                    </a:lnTo>
                    <a:lnTo>
                      <a:pt x="19961" y="359473"/>
                    </a:lnTo>
                    <a:lnTo>
                      <a:pt x="9011" y="404802"/>
                    </a:lnTo>
                    <a:lnTo>
                      <a:pt x="2287" y="451633"/>
                    </a:lnTo>
                    <a:lnTo>
                      <a:pt x="0" y="499757"/>
                    </a:lnTo>
                    <a:lnTo>
                      <a:pt x="2287" y="547891"/>
                    </a:lnTo>
                    <a:lnTo>
                      <a:pt x="9011" y="594730"/>
                    </a:lnTo>
                    <a:lnTo>
                      <a:pt x="19961" y="640065"/>
                    </a:lnTo>
                    <a:lnTo>
                      <a:pt x="34928" y="683686"/>
                    </a:lnTo>
                    <a:lnTo>
                      <a:pt x="53702" y="725383"/>
                    </a:lnTo>
                    <a:lnTo>
                      <a:pt x="76075" y="764948"/>
                    </a:lnTo>
                    <a:lnTo>
                      <a:pt x="101836" y="802170"/>
                    </a:lnTo>
                    <a:lnTo>
                      <a:pt x="130776" y="836842"/>
                    </a:lnTo>
                    <a:lnTo>
                      <a:pt x="162687" y="868752"/>
                    </a:lnTo>
                    <a:lnTo>
                      <a:pt x="197357" y="897693"/>
                    </a:lnTo>
                    <a:lnTo>
                      <a:pt x="234578" y="923454"/>
                    </a:lnTo>
                    <a:lnTo>
                      <a:pt x="274141" y="945826"/>
                    </a:lnTo>
                    <a:lnTo>
                      <a:pt x="315835" y="964601"/>
                    </a:lnTo>
                    <a:lnTo>
                      <a:pt x="359453" y="979567"/>
                    </a:lnTo>
                    <a:lnTo>
                      <a:pt x="404783" y="990517"/>
                    </a:lnTo>
                    <a:lnTo>
                      <a:pt x="451617" y="997240"/>
                    </a:lnTo>
                    <a:lnTo>
                      <a:pt x="499744" y="999528"/>
                    </a:lnTo>
                    <a:close/>
                  </a:path>
                </a:pathLst>
              </a:custGeom>
              <a:ln w="12700">
                <a:solidFill>
                  <a:srgbClr val="FFFFFF"/>
                </a:solidFill>
              </a:ln>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38" name="object 13"/>
              <p:cNvSpPr/>
              <p:nvPr/>
            </p:nvSpPr>
            <p:spPr>
              <a:xfrm>
                <a:off x="2217839" y="1397012"/>
                <a:ext cx="446405" cy="445134"/>
              </a:xfrm>
              <a:custGeom>
                <a:avLst/>
                <a:gdLst/>
                <a:ahLst/>
                <a:cxnLst/>
                <a:rect l="l" t="t" r="r" b="b"/>
                <a:pathLst>
                  <a:path w="446405" h="445135">
                    <a:moveTo>
                      <a:pt x="57543" y="156921"/>
                    </a:moveTo>
                    <a:lnTo>
                      <a:pt x="43154" y="156921"/>
                    </a:lnTo>
                    <a:lnTo>
                      <a:pt x="43154" y="171310"/>
                    </a:lnTo>
                    <a:lnTo>
                      <a:pt x="57543" y="171310"/>
                    </a:lnTo>
                    <a:lnTo>
                      <a:pt x="57543" y="156921"/>
                    </a:lnTo>
                    <a:close/>
                  </a:path>
                  <a:path w="446405" h="445135">
                    <a:moveTo>
                      <a:pt x="57543" y="128168"/>
                    </a:moveTo>
                    <a:lnTo>
                      <a:pt x="43154" y="128168"/>
                    </a:lnTo>
                    <a:lnTo>
                      <a:pt x="43154" y="142544"/>
                    </a:lnTo>
                    <a:lnTo>
                      <a:pt x="57543" y="142544"/>
                    </a:lnTo>
                    <a:lnTo>
                      <a:pt x="57543" y="128168"/>
                    </a:lnTo>
                    <a:close/>
                  </a:path>
                  <a:path w="446405" h="445135">
                    <a:moveTo>
                      <a:pt x="57543" y="99402"/>
                    </a:moveTo>
                    <a:lnTo>
                      <a:pt x="43154" y="99402"/>
                    </a:lnTo>
                    <a:lnTo>
                      <a:pt x="43154" y="113779"/>
                    </a:lnTo>
                    <a:lnTo>
                      <a:pt x="57543" y="113779"/>
                    </a:lnTo>
                    <a:lnTo>
                      <a:pt x="57543" y="99402"/>
                    </a:lnTo>
                    <a:close/>
                  </a:path>
                  <a:path w="446405" h="445135">
                    <a:moveTo>
                      <a:pt x="75806" y="213245"/>
                    </a:moveTo>
                    <a:lnTo>
                      <a:pt x="72440" y="208216"/>
                    </a:lnTo>
                    <a:lnTo>
                      <a:pt x="67818" y="201307"/>
                    </a:lnTo>
                    <a:lnTo>
                      <a:pt x="57391" y="208216"/>
                    </a:lnTo>
                    <a:lnTo>
                      <a:pt x="57391" y="185699"/>
                    </a:lnTo>
                    <a:lnTo>
                      <a:pt x="43014" y="185699"/>
                    </a:lnTo>
                    <a:lnTo>
                      <a:pt x="43014" y="208114"/>
                    </a:lnTo>
                    <a:lnTo>
                      <a:pt x="32727" y="201307"/>
                    </a:lnTo>
                    <a:lnTo>
                      <a:pt x="24739" y="213245"/>
                    </a:lnTo>
                    <a:lnTo>
                      <a:pt x="46316" y="227634"/>
                    </a:lnTo>
                    <a:lnTo>
                      <a:pt x="47536" y="228422"/>
                    </a:lnTo>
                    <a:lnTo>
                      <a:pt x="48907" y="228854"/>
                    </a:lnTo>
                    <a:lnTo>
                      <a:pt x="51638" y="228854"/>
                    </a:lnTo>
                    <a:lnTo>
                      <a:pt x="53073" y="228422"/>
                    </a:lnTo>
                    <a:lnTo>
                      <a:pt x="54229" y="227634"/>
                    </a:lnTo>
                    <a:lnTo>
                      <a:pt x="75806" y="213245"/>
                    </a:lnTo>
                    <a:close/>
                  </a:path>
                  <a:path w="446405" h="445135">
                    <a:moveTo>
                      <a:pt x="79108" y="272008"/>
                    </a:moveTo>
                    <a:lnTo>
                      <a:pt x="76847" y="260807"/>
                    </a:lnTo>
                    <a:lnTo>
                      <a:pt x="74701" y="257632"/>
                    </a:lnTo>
                    <a:lnTo>
                      <a:pt x="70688" y="251663"/>
                    </a:lnTo>
                    <a:lnTo>
                      <a:pt x="64731" y="247662"/>
                    </a:lnTo>
                    <a:lnTo>
                      <a:pt x="64731" y="264096"/>
                    </a:lnTo>
                    <a:lnTo>
                      <a:pt x="64731" y="279920"/>
                    </a:lnTo>
                    <a:lnTo>
                      <a:pt x="58254" y="286397"/>
                    </a:lnTo>
                    <a:lnTo>
                      <a:pt x="42430" y="286397"/>
                    </a:lnTo>
                    <a:lnTo>
                      <a:pt x="35953" y="279920"/>
                    </a:lnTo>
                    <a:lnTo>
                      <a:pt x="35953" y="264096"/>
                    </a:lnTo>
                    <a:lnTo>
                      <a:pt x="42430" y="257632"/>
                    </a:lnTo>
                    <a:lnTo>
                      <a:pt x="58254" y="257632"/>
                    </a:lnTo>
                    <a:lnTo>
                      <a:pt x="64731" y="264096"/>
                    </a:lnTo>
                    <a:lnTo>
                      <a:pt x="64731" y="247662"/>
                    </a:lnTo>
                    <a:lnTo>
                      <a:pt x="61544" y="245503"/>
                    </a:lnTo>
                    <a:lnTo>
                      <a:pt x="50342" y="243243"/>
                    </a:lnTo>
                    <a:lnTo>
                      <a:pt x="39141" y="245503"/>
                    </a:lnTo>
                    <a:lnTo>
                      <a:pt x="29997" y="251663"/>
                    </a:lnTo>
                    <a:lnTo>
                      <a:pt x="23837" y="260807"/>
                    </a:lnTo>
                    <a:lnTo>
                      <a:pt x="21577" y="272008"/>
                    </a:lnTo>
                    <a:lnTo>
                      <a:pt x="23837" y="283210"/>
                    </a:lnTo>
                    <a:lnTo>
                      <a:pt x="29997" y="292354"/>
                    </a:lnTo>
                    <a:lnTo>
                      <a:pt x="39141" y="298526"/>
                    </a:lnTo>
                    <a:lnTo>
                      <a:pt x="50342" y="300786"/>
                    </a:lnTo>
                    <a:lnTo>
                      <a:pt x="61544" y="298526"/>
                    </a:lnTo>
                    <a:lnTo>
                      <a:pt x="70688" y="292354"/>
                    </a:lnTo>
                    <a:lnTo>
                      <a:pt x="74701" y="286397"/>
                    </a:lnTo>
                    <a:lnTo>
                      <a:pt x="76847" y="283210"/>
                    </a:lnTo>
                    <a:lnTo>
                      <a:pt x="79108" y="272008"/>
                    </a:lnTo>
                    <a:close/>
                  </a:path>
                  <a:path w="446405" h="445135">
                    <a:moveTo>
                      <a:pt x="86321" y="99402"/>
                    </a:moveTo>
                    <a:lnTo>
                      <a:pt x="71932" y="99402"/>
                    </a:lnTo>
                    <a:lnTo>
                      <a:pt x="71932" y="113779"/>
                    </a:lnTo>
                    <a:lnTo>
                      <a:pt x="86321" y="113779"/>
                    </a:lnTo>
                    <a:lnTo>
                      <a:pt x="86321" y="99402"/>
                    </a:lnTo>
                    <a:close/>
                  </a:path>
                  <a:path w="446405" h="445135">
                    <a:moveTo>
                      <a:pt x="100698" y="336740"/>
                    </a:moveTo>
                    <a:lnTo>
                      <a:pt x="97866" y="322745"/>
                    </a:lnTo>
                    <a:lnTo>
                      <a:pt x="92748" y="315163"/>
                    </a:lnTo>
                    <a:lnTo>
                      <a:pt x="90157" y="311315"/>
                    </a:lnTo>
                    <a:lnTo>
                      <a:pt x="86309" y="308724"/>
                    </a:lnTo>
                    <a:lnTo>
                      <a:pt x="86309" y="336740"/>
                    </a:lnTo>
                    <a:lnTo>
                      <a:pt x="86309" y="372706"/>
                    </a:lnTo>
                    <a:lnTo>
                      <a:pt x="75526" y="372706"/>
                    </a:lnTo>
                    <a:lnTo>
                      <a:pt x="72428" y="375437"/>
                    </a:lnTo>
                    <a:lnTo>
                      <a:pt x="71996" y="379031"/>
                    </a:lnTo>
                    <a:lnTo>
                      <a:pt x="65595" y="430237"/>
                    </a:lnTo>
                    <a:lnTo>
                      <a:pt x="35102" y="430237"/>
                    </a:lnTo>
                    <a:lnTo>
                      <a:pt x="28702" y="379031"/>
                    </a:lnTo>
                    <a:lnTo>
                      <a:pt x="28270" y="375437"/>
                    </a:lnTo>
                    <a:lnTo>
                      <a:pt x="25171" y="372706"/>
                    </a:lnTo>
                    <a:lnTo>
                      <a:pt x="14389" y="372706"/>
                    </a:lnTo>
                    <a:lnTo>
                      <a:pt x="14389" y="336740"/>
                    </a:lnTo>
                    <a:lnTo>
                      <a:pt x="16090" y="328358"/>
                    </a:lnTo>
                    <a:lnTo>
                      <a:pt x="20726" y="321500"/>
                    </a:lnTo>
                    <a:lnTo>
                      <a:pt x="27584" y="316865"/>
                    </a:lnTo>
                    <a:lnTo>
                      <a:pt x="35966" y="315163"/>
                    </a:lnTo>
                    <a:lnTo>
                      <a:pt x="64731" y="315163"/>
                    </a:lnTo>
                    <a:lnTo>
                      <a:pt x="73101" y="316865"/>
                    </a:lnTo>
                    <a:lnTo>
                      <a:pt x="79971" y="321500"/>
                    </a:lnTo>
                    <a:lnTo>
                      <a:pt x="84607" y="328358"/>
                    </a:lnTo>
                    <a:lnTo>
                      <a:pt x="86309" y="336740"/>
                    </a:lnTo>
                    <a:lnTo>
                      <a:pt x="86309" y="308724"/>
                    </a:lnTo>
                    <a:lnTo>
                      <a:pt x="78714" y="303606"/>
                    </a:lnTo>
                    <a:lnTo>
                      <a:pt x="64731" y="300786"/>
                    </a:lnTo>
                    <a:lnTo>
                      <a:pt x="50342" y="300786"/>
                    </a:lnTo>
                    <a:lnTo>
                      <a:pt x="35966" y="300786"/>
                    </a:lnTo>
                    <a:lnTo>
                      <a:pt x="21971" y="303606"/>
                    </a:lnTo>
                    <a:lnTo>
                      <a:pt x="10528" y="311315"/>
                    </a:lnTo>
                    <a:lnTo>
                      <a:pt x="2819" y="322745"/>
                    </a:lnTo>
                    <a:lnTo>
                      <a:pt x="0" y="336740"/>
                    </a:lnTo>
                    <a:lnTo>
                      <a:pt x="0" y="383857"/>
                    </a:lnTo>
                    <a:lnTo>
                      <a:pt x="3238" y="387083"/>
                    </a:lnTo>
                    <a:lnTo>
                      <a:pt x="15252" y="387083"/>
                    </a:lnTo>
                    <a:lnTo>
                      <a:pt x="21653" y="438302"/>
                    </a:lnTo>
                    <a:lnTo>
                      <a:pt x="22085" y="441896"/>
                    </a:lnTo>
                    <a:lnTo>
                      <a:pt x="25171" y="444627"/>
                    </a:lnTo>
                    <a:lnTo>
                      <a:pt x="75526" y="444627"/>
                    </a:lnTo>
                    <a:lnTo>
                      <a:pt x="78613" y="441896"/>
                    </a:lnTo>
                    <a:lnTo>
                      <a:pt x="80048" y="430237"/>
                    </a:lnTo>
                    <a:lnTo>
                      <a:pt x="85445" y="387083"/>
                    </a:lnTo>
                    <a:lnTo>
                      <a:pt x="97459" y="387083"/>
                    </a:lnTo>
                    <a:lnTo>
                      <a:pt x="100698" y="383857"/>
                    </a:lnTo>
                    <a:lnTo>
                      <a:pt x="100698" y="336740"/>
                    </a:lnTo>
                    <a:close/>
                  </a:path>
                  <a:path w="446405" h="445135">
                    <a:moveTo>
                      <a:pt x="115087" y="99402"/>
                    </a:moveTo>
                    <a:lnTo>
                      <a:pt x="100698" y="99402"/>
                    </a:lnTo>
                    <a:lnTo>
                      <a:pt x="100698" y="113779"/>
                    </a:lnTo>
                    <a:lnTo>
                      <a:pt x="115087" y="113779"/>
                    </a:lnTo>
                    <a:lnTo>
                      <a:pt x="115087" y="99402"/>
                    </a:lnTo>
                    <a:close/>
                  </a:path>
                  <a:path w="446405" h="445135">
                    <a:moveTo>
                      <a:pt x="155638" y="109893"/>
                    </a:moveTo>
                    <a:lnTo>
                      <a:pt x="152908" y="101981"/>
                    </a:lnTo>
                    <a:lnTo>
                      <a:pt x="151536" y="93637"/>
                    </a:lnTo>
                    <a:lnTo>
                      <a:pt x="151472" y="85153"/>
                    </a:lnTo>
                    <a:lnTo>
                      <a:pt x="137083" y="85153"/>
                    </a:lnTo>
                    <a:lnTo>
                      <a:pt x="137388" y="92710"/>
                    </a:lnTo>
                    <a:lnTo>
                      <a:pt x="138315" y="100164"/>
                    </a:lnTo>
                    <a:lnTo>
                      <a:pt x="139877" y="107454"/>
                    </a:lnTo>
                    <a:lnTo>
                      <a:pt x="142049" y="114566"/>
                    </a:lnTo>
                    <a:lnTo>
                      <a:pt x="155638" y="109893"/>
                    </a:lnTo>
                    <a:close/>
                  </a:path>
                  <a:path w="446405" h="445135">
                    <a:moveTo>
                      <a:pt x="167576" y="38544"/>
                    </a:moveTo>
                    <a:lnTo>
                      <a:pt x="156502" y="29413"/>
                    </a:lnTo>
                    <a:lnTo>
                      <a:pt x="152019" y="35394"/>
                    </a:lnTo>
                    <a:lnTo>
                      <a:pt x="148107" y="41783"/>
                    </a:lnTo>
                    <a:lnTo>
                      <a:pt x="144741" y="48552"/>
                    </a:lnTo>
                    <a:lnTo>
                      <a:pt x="141973" y="55664"/>
                    </a:lnTo>
                    <a:lnTo>
                      <a:pt x="155498" y="60325"/>
                    </a:lnTo>
                    <a:lnTo>
                      <a:pt x="158229" y="52285"/>
                    </a:lnTo>
                    <a:lnTo>
                      <a:pt x="162331" y="44945"/>
                    </a:lnTo>
                    <a:lnTo>
                      <a:pt x="167576" y="38544"/>
                    </a:lnTo>
                    <a:close/>
                  </a:path>
                  <a:path w="446405" h="445135">
                    <a:moveTo>
                      <a:pt x="186842" y="147447"/>
                    </a:moveTo>
                    <a:lnTo>
                      <a:pt x="179514" y="143421"/>
                    </a:lnTo>
                    <a:lnTo>
                      <a:pt x="173037" y="138099"/>
                    </a:lnTo>
                    <a:lnTo>
                      <a:pt x="167792" y="131699"/>
                    </a:lnTo>
                    <a:lnTo>
                      <a:pt x="156641" y="140830"/>
                    </a:lnTo>
                    <a:lnTo>
                      <a:pt x="161747" y="146405"/>
                    </a:lnTo>
                    <a:lnTo>
                      <a:pt x="167309" y="151472"/>
                    </a:lnTo>
                    <a:lnTo>
                      <a:pt x="173355" y="156032"/>
                    </a:lnTo>
                    <a:lnTo>
                      <a:pt x="179870" y="160032"/>
                    </a:lnTo>
                    <a:lnTo>
                      <a:pt x="186842" y="147447"/>
                    </a:lnTo>
                    <a:close/>
                  </a:path>
                  <a:path w="446405" h="445135">
                    <a:moveTo>
                      <a:pt x="210223" y="14465"/>
                    </a:moveTo>
                    <a:lnTo>
                      <a:pt x="207708" y="292"/>
                    </a:lnTo>
                    <a:lnTo>
                      <a:pt x="200190" y="1930"/>
                    </a:lnTo>
                    <a:lnTo>
                      <a:pt x="192976" y="4140"/>
                    </a:lnTo>
                    <a:lnTo>
                      <a:pt x="186093" y="6883"/>
                    </a:lnTo>
                    <a:lnTo>
                      <a:pt x="179590" y="10147"/>
                    </a:lnTo>
                    <a:lnTo>
                      <a:pt x="186563" y="22733"/>
                    </a:lnTo>
                    <a:lnTo>
                      <a:pt x="193611" y="18783"/>
                    </a:lnTo>
                    <a:lnTo>
                      <a:pt x="201599" y="15976"/>
                    </a:lnTo>
                    <a:lnTo>
                      <a:pt x="210223" y="14465"/>
                    </a:lnTo>
                    <a:close/>
                  </a:path>
                  <a:path w="446405" h="445135">
                    <a:moveTo>
                      <a:pt x="237985" y="170027"/>
                    </a:moveTo>
                    <a:lnTo>
                      <a:pt x="235470" y="155854"/>
                    </a:lnTo>
                    <a:lnTo>
                      <a:pt x="231368" y="156578"/>
                    </a:lnTo>
                    <a:lnTo>
                      <a:pt x="227126" y="156933"/>
                    </a:lnTo>
                    <a:lnTo>
                      <a:pt x="223164" y="156933"/>
                    </a:lnTo>
                    <a:lnTo>
                      <a:pt x="218782" y="156794"/>
                    </a:lnTo>
                    <a:lnTo>
                      <a:pt x="214541" y="156286"/>
                    </a:lnTo>
                    <a:lnTo>
                      <a:pt x="210515" y="155575"/>
                    </a:lnTo>
                    <a:lnTo>
                      <a:pt x="207987" y="169735"/>
                    </a:lnTo>
                    <a:lnTo>
                      <a:pt x="212674" y="170535"/>
                    </a:lnTo>
                    <a:lnTo>
                      <a:pt x="217563" y="171107"/>
                    </a:lnTo>
                    <a:lnTo>
                      <a:pt x="222885" y="171323"/>
                    </a:lnTo>
                    <a:lnTo>
                      <a:pt x="227914" y="171323"/>
                    </a:lnTo>
                    <a:lnTo>
                      <a:pt x="233019" y="170891"/>
                    </a:lnTo>
                    <a:lnTo>
                      <a:pt x="237909" y="170027"/>
                    </a:lnTo>
                    <a:close/>
                  </a:path>
                  <a:path w="446405" h="445135">
                    <a:moveTo>
                      <a:pt x="248488" y="213245"/>
                    </a:moveTo>
                    <a:lnTo>
                      <a:pt x="240499" y="201307"/>
                    </a:lnTo>
                    <a:lnTo>
                      <a:pt x="230073" y="208216"/>
                    </a:lnTo>
                    <a:lnTo>
                      <a:pt x="230073" y="185699"/>
                    </a:lnTo>
                    <a:lnTo>
                      <a:pt x="215684" y="185699"/>
                    </a:lnTo>
                    <a:lnTo>
                      <a:pt x="215684" y="208216"/>
                    </a:lnTo>
                    <a:lnTo>
                      <a:pt x="205257" y="201307"/>
                    </a:lnTo>
                    <a:lnTo>
                      <a:pt x="197281" y="213245"/>
                    </a:lnTo>
                    <a:lnTo>
                      <a:pt x="197421" y="213245"/>
                    </a:lnTo>
                    <a:lnTo>
                      <a:pt x="220218" y="228422"/>
                    </a:lnTo>
                    <a:lnTo>
                      <a:pt x="221589" y="228854"/>
                    </a:lnTo>
                    <a:lnTo>
                      <a:pt x="224320" y="228854"/>
                    </a:lnTo>
                    <a:lnTo>
                      <a:pt x="225755" y="228422"/>
                    </a:lnTo>
                    <a:lnTo>
                      <a:pt x="248488" y="213245"/>
                    </a:lnTo>
                    <a:close/>
                  </a:path>
                  <a:path w="446405" h="445135">
                    <a:moveTo>
                      <a:pt x="265899" y="10147"/>
                    </a:moveTo>
                    <a:lnTo>
                      <a:pt x="259181" y="6680"/>
                    </a:lnTo>
                    <a:lnTo>
                      <a:pt x="252234" y="3835"/>
                    </a:lnTo>
                    <a:lnTo>
                      <a:pt x="245059" y="1600"/>
                    </a:lnTo>
                    <a:lnTo>
                      <a:pt x="237705" y="0"/>
                    </a:lnTo>
                    <a:lnTo>
                      <a:pt x="235267" y="14109"/>
                    </a:lnTo>
                    <a:lnTo>
                      <a:pt x="243522" y="15532"/>
                    </a:lnTo>
                    <a:lnTo>
                      <a:pt x="251434" y="18338"/>
                    </a:lnTo>
                    <a:lnTo>
                      <a:pt x="258699" y="22580"/>
                    </a:lnTo>
                    <a:lnTo>
                      <a:pt x="265899" y="10147"/>
                    </a:lnTo>
                    <a:close/>
                  </a:path>
                  <a:path w="446405" h="445135">
                    <a:moveTo>
                      <a:pt x="273304" y="336740"/>
                    </a:moveTo>
                    <a:lnTo>
                      <a:pt x="270471" y="322745"/>
                    </a:lnTo>
                    <a:lnTo>
                      <a:pt x="265353" y="315163"/>
                    </a:lnTo>
                    <a:lnTo>
                      <a:pt x="262763" y="311315"/>
                    </a:lnTo>
                    <a:lnTo>
                      <a:pt x="258914" y="308724"/>
                    </a:lnTo>
                    <a:lnTo>
                      <a:pt x="258914" y="336740"/>
                    </a:lnTo>
                    <a:lnTo>
                      <a:pt x="258914" y="372694"/>
                    </a:lnTo>
                    <a:lnTo>
                      <a:pt x="248119" y="372694"/>
                    </a:lnTo>
                    <a:lnTo>
                      <a:pt x="245033" y="375437"/>
                    </a:lnTo>
                    <a:lnTo>
                      <a:pt x="244602" y="379031"/>
                    </a:lnTo>
                    <a:lnTo>
                      <a:pt x="238201" y="430237"/>
                    </a:lnTo>
                    <a:lnTo>
                      <a:pt x="207772" y="430237"/>
                    </a:lnTo>
                    <a:lnTo>
                      <a:pt x="201371" y="379031"/>
                    </a:lnTo>
                    <a:lnTo>
                      <a:pt x="200939" y="375437"/>
                    </a:lnTo>
                    <a:lnTo>
                      <a:pt x="197853" y="372694"/>
                    </a:lnTo>
                    <a:lnTo>
                      <a:pt x="187058" y="372694"/>
                    </a:lnTo>
                    <a:lnTo>
                      <a:pt x="187058" y="336740"/>
                    </a:lnTo>
                    <a:lnTo>
                      <a:pt x="188760" y="328358"/>
                    </a:lnTo>
                    <a:lnTo>
                      <a:pt x="193395" y="321500"/>
                    </a:lnTo>
                    <a:lnTo>
                      <a:pt x="200253" y="316865"/>
                    </a:lnTo>
                    <a:lnTo>
                      <a:pt x="208635" y="315163"/>
                    </a:lnTo>
                    <a:lnTo>
                      <a:pt x="237337" y="315163"/>
                    </a:lnTo>
                    <a:lnTo>
                      <a:pt x="245706" y="316865"/>
                    </a:lnTo>
                    <a:lnTo>
                      <a:pt x="252564" y="321500"/>
                    </a:lnTo>
                    <a:lnTo>
                      <a:pt x="257213" y="328358"/>
                    </a:lnTo>
                    <a:lnTo>
                      <a:pt x="258914" y="336740"/>
                    </a:lnTo>
                    <a:lnTo>
                      <a:pt x="258914" y="308724"/>
                    </a:lnTo>
                    <a:lnTo>
                      <a:pt x="251333" y="303606"/>
                    </a:lnTo>
                    <a:lnTo>
                      <a:pt x="237337" y="300774"/>
                    </a:lnTo>
                    <a:lnTo>
                      <a:pt x="223012" y="300774"/>
                    </a:lnTo>
                    <a:lnTo>
                      <a:pt x="234162" y="298526"/>
                    </a:lnTo>
                    <a:lnTo>
                      <a:pt x="243306" y="292354"/>
                    </a:lnTo>
                    <a:lnTo>
                      <a:pt x="247319" y="286397"/>
                    </a:lnTo>
                    <a:lnTo>
                      <a:pt x="249466" y="283210"/>
                    </a:lnTo>
                    <a:lnTo>
                      <a:pt x="251726" y="272008"/>
                    </a:lnTo>
                    <a:lnTo>
                      <a:pt x="249466" y="260807"/>
                    </a:lnTo>
                    <a:lnTo>
                      <a:pt x="247319" y="257632"/>
                    </a:lnTo>
                    <a:lnTo>
                      <a:pt x="243306" y="251663"/>
                    </a:lnTo>
                    <a:lnTo>
                      <a:pt x="237350" y="247662"/>
                    </a:lnTo>
                    <a:lnTo>
                      <a:pt x="237350" y="264096"/>
                    </a:lnTo>
                    <a:lnTo>
                      <a:pt x="237350" y="279920"/>
                    </a:lnTo>
                    <a:lnTo>
                      <a:pt x="230873" y="286397"/>
                    </a:lnTo>
                    <a:lnTo>
                      <a:pt x="215049" y="286397"/>
                    </a:lnTo>
                    <a:lnTo>
                      <a:pt x="208572" y="279920"/>
                    </a:lnTo>
                    <a:lnTo>
                      <a:pt x="208572" y="264096"/>
                    </a:lnTo>
                    <a:lnTo>
                      <a:pt x="215049" y="257632"/>
                    </a:lnTo>
                    <a:lnTo>
                      <a:pt x="230873" y="257632"/>
                    </a:lnTo>
                    <a:lnTo>
                      <a:pt x="237350" y="264096"/>
                    </a:lnTo>
                    <a:lnTo>
                      <a:pt x="237350" y="247662"/>
                    </a:lnTo>
                    <a:lnTo>
                      <a:pt x="234162" y="245503"/>
                    </a:lnTo>
                    <a:lnTo>
                      <a:pt x="222961" y="243243"/>
                    </a:lnTo>
                    <a:lnTo>
                      <a:pt x="211747" y="245503"/>
                    </a:lnTo>
                    <a:lnTo>
                      <a:pt x="202615" y="251663"/>
                    </a:lnTo>
                    <a:lnTo>
                      <a:pt x="196443" y="260807"/>
                    </a:lnTo>
                    <a:lnTo>
                      <a:pt x="194195" y="272008"/>
                    </a:lnTo>
                    <a:lnTo>
                      <a:pt x="196443" y="283210"/>
                    </a:lnTo>
                    <a:lnTo>
                      <a:pt x="202615" y="292354"/>
                    </a:lnTo>
                    <a:lnTo>
                      <a:pt x="211747" y="298526"/>
                    </a:lnTo>
                    <a:lnTo>
                      <a:pt x="222897" y="300774"/>
                    </a:lnTo>
                    <a:lnTo>
                      <a:pt x="208572" y="300774"/>
                    </a:lnTo>
                    <a:lnTo>
                      <a:pt x="194576" y="303606"/>
                    </a:lnTo>
                    <a:lnTo>
                      <a:pt x="183146" y="311315"/>
                    </a:lnTo>
                    <a:lnTo>
                      <a:pt x="175425" y="322745"/>
                    </a:lnTo>
                    <a:lnTo>
                      <a:pt x="172605" y="336740"/>
                    </a:lnTo>
                    <a:lnTo>
                      <a:pt x="172605" y="383844"/>
                    </a:lnTo>
                    <a:lnTo>
                      <a:pt x="175844" y="387083"/>
                    </a:lnTo>
                    <a:lnTo>
                      <a:pt x="187858" y="387083"/>
                    </a:lnTo>
                    <a:lnTo>
                      <a:pt x="194259" y="438289"/>
                    </a:lnTo>
                    <a:lnTo>
                      <a:pt x="194691" y="441883"/>
                    </a:lnTo>
                    <a:lnTo>
                      <a:pt x="197777" y="444627"/>
                    </a:lnTo>
                    <a:lnTo>
                      <a:pt x="248132" y="444627"/>
                    </a:lnTo>
                    <a:lnTo>
                      <a:pt x="251218" y="441883"/>
                    </a:lnTo>
                    <a:lnTo>
                      <a:pt x="252653" y="430237"/>
                    </a:lnTo>
                    <a:lnTo>
                      <a:pt x="258051" y="387083"/>
                    </a:lnTo>
                    <a:lnTo>
                      <a:pt x="270065" y="387083"/>
                    </a:lnTo>
                    <a:lnTo>
                      <a:pt x="273304" y="383844"/>
                    </a:lnTo>
                    <a:lnTo>
                      <a:pt x="273304" y="336740"/>
                    </a:lnTo>
                    <a:close/>
                  </a:path>
                  <a:path w="446405" h="445135">
                    <a:moveTo>
                      <a:pt x="273304" y="45097"/>
                    </a:moveTo>
                    <a:lnTo>
                      <a:pt x="270065" y="41859"/>
                    </a:lnTo>
                    <a:lnTo>
                      <a:pt x="258914" y="41859"/>
                    </a:lnTo>
                    <a:lnTo>
                      <a:pt x="258914" y="56172"/>
                    </a:lnTo>
                    <a:lnTo>
                      <a:pt x="258914" y="113715"/>
                    </a:lnTo>
                    <a:lnTo>
                      <a:pt x="186994" y="113715"/>
                    </a:lnTo>
                    <a:lnTo>
                      <a:pt x="186994" y="56248"/>
                    </a:lnTo>
                    <a:lnTo>
                      <a:pt x="201383" y="56248"/>
                    </a:lnTo>
                    <a:lnTo>
                      <a:pt x="201383" y="95084"/>
                    </a:lnTo>
                    <a:lnTo>
                      <a:pt x="203111" y="97751"/>
                    </a:lnTo>
                    <a:lnTo>
                      <a:pt x="205841" y="98831"/>
                    </a:lnTo>
                    <a:lnTo>
                      <a:pt x="208495" y="99910"/>
                    </a:lnTo>
                    <a:lnTo>
                      <a:pt x="211594" y="99326"/>
                    </a:lnTo>
                    <a:lnTo>
                      <a:pt x="222948" y="87960"/>
                    </a:lnTo>
                    <a:lnTo>
                      <a:pt x="233603" y="98615"/>
                    </a:lnTo>
                    <a:lnTo>
                      <a:pt x="235470" y="99326"/>
                    </a:lnTo>
                    <a:lnTo>
                      <a:pt x="237337" y="99326"/>
                    </a:lnTo>
                    <a:lnTo>
                      <a:pt x="240068" y="98755"/>
                    </a:lnTo>
                    <a:lnTo>
                      <a:pt x="242735" y="97675"/>
                    </a:lnTo>
                    <a:lnTo>
                      <a:pt x="244475" y="95084"/>
                    </a:lnTo>
                    <a:lnTo>
                      <a:pt x="244525" y="87960"/>
                    </a:lnTo>
                    <a:lnTo>
                      <a:pt x="244525" y="74879"/>
                    </a:lnTo>
                    <a:lnTo>
                      <a:pt x="244525" y="56248"/>
                    </a:lnTo>
                    <a:lnTo>
                      <a:pt x="258914" y="56172"/>
                    </a:lnTo>
                    <a:lnTo>
                      <a:pt x="258914" y="41859"/>
                    </a:lnTo>
                    <a:lnTo>
                      <a:pt x="230149" y="41859"/>
                    </a:lnTo>
                    <a:lnTo>
                      <a:pt x="230149" y="56248"/>
                    </a:lnTo>
                    <a:lnTo>
                      <a:pt x="230149" y="74879"/>
                    </a:lnTo>
                    <a:lnTo>
                      <a:pt x="225259" y="69989"/>
                    </a:lnTo>
                    <a:lnTo>
                      <a:pt x="220726" y="69989"/>
                    </a:lnTo>
                    <a:lnTo>
                      <a:pt x="215836" y="74879"/>
                    </a:lnTo>
                    <a:lnTo>
                      <a:pt x="215836" y="56248"/>
                    </a:lnTo>
                    <a:lnTo>
                      <a:pt x="230149" y="56248"/>
                    </a:lnTo>
                    <a:lnTo>
                      <a:pt x="230149" y="41859"/>
                    </a:lnTo>
                    <a:lnTo>
                      <a:pt x="175844" y="41859"/>
                    </a:lnTo>
                    <a:lnTo>
                      <a:pt x="172605" y="45097"/>
                    </a:lnTo>
                    <a:lnTo>
                      <a:pt x="172605" y="124929"/>
                    </a:lnTo>
                    <a:lnTo>
                      <a:pt x="175844" y="128168"/>
                    </a:lnTo>
                    <a:lnTo>
                      <a:pt x="270065" y="128168"/>
                    </a:lnTo>
                    <a:lnTo>
                      <a:pt x="273304" y="124929"/>
                    </a:lnTo>
                    <a:lnTo>
                      <a:pt x="273304" y="113715"/>
                    </a:lnTo>
                    <a:lnTo>
                      <a:pt x="273304" y="56172"/>
                    </a:lnTo>
                    <a:lnTo>
                      <a:pt x="273304" y="45097"/>
                    </a:lnTo>
                    <a:close/>
                  </a:path>
                  <a:path w="446405" h="445135">
                    <a:moveTo>
                      <a:pt x="289128" y="140462"/>
                    </a:moveTo>
                    <a:lnTo>
                      <a:pt x="278117" y="131191"/>
                    </a:lnTo>
                    <a:lnTo>
                      <a:pt x="272719" y="137655"/>
                    </a:lnTo>
                    <a:lnTo>
                      <a:pt x="266255" y="143052"/>
                    </a:lnTo>
                    <a:lnTo>
                      <a:pt x="258991" y="147231"/>
                    </a:lnTo>
                    <a:lnTo>
                      <a:pt x="266179" y="159664"/>
                    </a:lnTo>
                    <a:lnTo>
                      <a:pt x="272516" y="155702"/>
                    </a:lnTo>
                    <a:lnTo>
                      <a:pt x="278460" y="151130"/>
                    </a:lnTo>
                    <a:lnTo>
                      <a:pt x="283997" y="146050"/>
                    </a:lnTo>
                    <a:lnTo>
                      <a:pt x="289128" y="140462"/>
                    </a:lnTo>
                    <a:close/>
                  </a:path>
                  <a:path w="446405" h="445135">
                    <a:moveTo>
                      <a:pt x="304012" y="55156"/>
                    </a:moveTo>
                    <a:lnTo>
                      <a:pt x="301117" y="48234"/>
                    </a:lnTo>
                    <a:lnTo>
                      <a:pt x="297624" y="41592"/>
                    </a:lnTo>
                    <a:lnTo>
                      <a:pt x="293547" y="35267"/>
                    </a:lnTo>
                    <a:lnTo>
                      <a:pt x="288899" y="29273"/>
                    </a:lnTo>
                    <a:lnTo>
                      <a:pt x="277901" y="38544"/>
                    </a:lnTo>
                    <a:lnTo>
                      <a:pt x="283362" y="45021"/>
                    </a:lnTo>
                    <a:lnTo>
                      <a:pt x="287616" y="52209"/>
                    </a:lnTo>
                    <a:lnTo>
                      <a:pt x="290487" y="60121"/>
                    </a:lnTo>
                    <a:lnTo>
                      <a:pt x="304012" y="55156"/>
                    </a:lnTo>
                    <a:close/>
                  </a:path>
                  <a:path w="446405" h="445135">
                    <a:moveTo>
                      <a:pt x="309257" y="84658"/>
                    </a:moveTo>
                    <a:lnTo>
                      <a:pt x="294868" y="85013"/>
                    </a:lnTo>
                    <a:lnTo>
                      <a:pt x="294868" y="93497"/>
                    </a:lnTo>
                    <a:lnTo>
                      <a:pt x="293433" y="101777"/>
                    </a:lnTo>
                    <a:lnTo>
                      <a:pt x="290563" y="109613"/>
                    </a:lnTo>
                    <a:lnTo>
                      <a:pt x="304076" y="114503"/>
                    </a:lnTo>
                    <a:lnTo>
                      <a:pt x="306349" y="107340"/>
                    </a:lnTo>
                    <a:lnTo>
                      <a:pt x="307962" y="100025"/>
                    </a:lnTo>
                    <a:lnTo>
                      <a:pt x="308940" y="92570"/>
                    </a:lnTo>
                    <a:lnTo>
                      <a:pt x="309257" y="85013"/>
                    </a:lnTo>
                    <a:lnTo>
                      <a:pt x="309257" y="84658"/>
                    </a:lnTo>
                    <a:close/>
                  </a:path>
                  <a:path w="446405" h="445135">
                    <a:moveTo>
                      <a:pt x="345236" y="99402"/>
                    </a:moveTo>
                    <a:lnTo>
                      <a:pt x="330847" y="99402"/>
                    </a:lnTo>
                    <a:lnTo>
                      <a:pt x="330847" y="113779"/>
                    </a:lnTo>
                    <a:lnTo>
                      <a:pt x="345236" y="113779"/>
                    </a:lnTo>
                    <a:lnTo>
                      <a:pt x="345236" y="99402"/>
                    </a:lnTo>
                    <a:close/>
                  </a:path>
                  <a:path w="446405" h="445135">
                    <a:moveTo>
                      <a:pt x="374002" y="99402"/>
                    </a:moveTo>
                    <a:lnTo>
                      <a:pt x="359613" y="99402"/>
                    </a:lnTo>
                    <a:lnTo>
                      <a:pt x="359613" y="113779"/>
                    </a:lnTo>
                    <a:lnTo>
                      <a:pt x="374002" y="113779"/>
                    </a:lnTo>
                    <a:lnTo>
                      <a:pt x="374002" y="99402"/>
                    </a:lnTo>
                    <a:close/>
                  </a:path>
                  <a:path w="446405" h="445135">
                    <a:moveTo>
                      <a:pt x="402767" y="156921"/>
                    </a:moveTo>
                    <a:lnTo>
                      <a:pt x="388378" y="156921"/>
                    </a:lnTo>
                    <a:lnTo>
                      <a:pt x="388378" y="171310"/>
                    </a:lnTo>
                    <a:lnTo>
                      <a:pt x="402767" y="171310"/>
                    </a:lnTo>
                    <a:lnTo>
                      <a:pt x="402767" y="156921"/>
                    </a:lnTo>
                    <a:close/>
                  </a:path>
                  <a:path w="446405" h="445135">
                    <a:moveTo>
                      <a:pt x="402767" y="128168"/>
                    </a:moveTo>
                    <a:lnTo>
                      <a:pt x="388378" y="128168"/>
                    </a:lnTo>
                    <a:lnTo>
                      <a:pt x="388378" y="142544"/>
                    </a:lnTo>
                    <a:lnTo>
                      <a:pt x="402767" y="142544"/>
                    </a:lnTo>
                    <a:lnTo>
                      <a:pt x="402767" y="128168"/>
                    </a:lnTo>
                    <a:close/>
                  </a:path>
                  <a:path w="446405" h="445135">
                    <a:moveTo>
                      <a:pt x="402767" y="99402"/>
                    </a:moveTo>
                    <a:lnTo>
                      <a:pt x="388378" y="99402"/>
                    </a:lnTo>
                    <a:lnTo>
                      <a:pt x="388378" y="113779"/>
                    </a:lnTo>
                    <a:lnTo>
                      <a:pt x="402767" y="113779"/>
                    </a:lnTo>
                    <a:lnTo>
                      <a:pt x="402767" y="99402"/>
                    </a:lnTo>
                    <a:close/>
                  </a:path>
                  <a:path w="446405" h="445135">
                    <a:moveTo>
                      <a:pt x="421093" y="213245"/>
                    </a:moveTo>
                    <a:lnTo>
                      <a:pt x="413118" y="201307"/>
                    </a:lnTo>
                    <a:lnTo>
                      <a:pt x="402691" y="208216"/>
                    </a:lnTo>
                    <a:lnTo>
                      <a:pt x="402691" y="185699"/>
                    </a:lnTo>
                    <a:lnTo>
                      <a:pt x="388302" y="185699"/>
                    </a:lnTo>
                    <a:lnTo>
                      <a:pt x="388302" y="208216"/>
                    </a:lnTo>
                    <a:lnTo>
                      <a:pt x="377875" y="201307"/>
                    </a:lnTo>
                    <a:lnTo>
                      <a:pt x="369887" y="213245"/>
                    </a:lnTo>
                    <a:lnTo>
                      <a:pt x="392684" y="228422"/>
                    </a:lnTo>
                    <a:lnTo>
                      <a:pt x="394055" y="228854"/>
                    </a:lnTo>
                    <a:lnTo>
                      <a:pt x="395566" y="228854"/>
                    </a:lnTo>
                    <a:lnTo>
                      <a:pt x="396938" y="228854"/>
                    </a:lnTo>
                    <a:lnTo>
                      <a:pt x="398373" y="228422"/>
                    </a:lnTo>
                    <a:lnTo>
                      <a:pt x="421093" y="213245"/>
                    </a:lnTo>
                    <a:close/>
                  </a:path>
                  <a:path w="446405" h="445135">
                    <a:moveTo>
                      <a:pt x="445922" y="336727"/>
                    </a:moveTo>
                    <a:lnTo>
                      <a:pt x="443090" y="322745"/>
                    </a:lnTo>
                    <a:lnTo>
                      <a:pt x="437972" y="315163"/>
                    </a:lnTo>
                    <a:lnTo>
                      <a:pt x="435381" y="311315"/>
                    </a:lnTo>
                    <a:lnTo>
                      <a:pt x="431609" y="308775"/>
                    </a:lnTo>
                    <a:lnTo>
                      <a:pt x="431609" y="336727"/>
                    </a:lnTo>
                    <a:lnTo>
                      <a:pt x="431609" y="372694"/>
                    </a:lnTo>
                    <a:lnTo>
                      <a:pt x="420751" y="372694"/>
                    </a:lnTo>
                    <a:lnTo>
                      <a:pt x="417652" y="375424"/>
                    </a:lnTo>
                    <a:lnTo>
                      <a:pt x="417220" y="379018"/>
                    </a:lnTo>
                    <a:lnTo>
                      <a:pt x="410819" y="430225"/>
                    </a:lnTo>
                    <a:lnTo>
                      <a:pt x="380403" y="430225"/>
                    </a:lnTo>
                    <a:lnTo>
                      <a:pt x="374002" y="379018"/>
                    </a:lnTo>
                    <a:lnTo>
                      <a:pt x="373570" y="375424"/>
                    </a:lnTo>
                    <a:lnTo>
                      <a:pt x="370471" y="372694"/>
                    </a:lnTo>
                    <a:lnTo>
                      <a:pt x="359689" y="372694"/>
                    </a:lnTo>
                    <a:lnTo>
                      <a:pt x="359689" y="336727"/>
                    </a:lnTo>
                    <a:lnTo>
                      <a:pt x="361378" y="328358"/>
                    </a:lnTo>
                    <a:lnTo>
                      <a:pt x="366014" y="321500"/>
                    </a:lnTo>
                    <a:lnTo>
                      <a:pt x="372872" y="316865"/>
                    </a:lnTo>
                    <a:lnTo>
                      <a:pt x="381254" y="315163"/>
                    </a:lnTo>
                    <a:lnTo>
                      <a:pt x="410032" y="315163"/>
                    </a:lnTo>
                    <a:lnTo>
                      <a:pt x="418401" y="316865"/>
                    </a:lnTo>
                    <a:lnTo>
                      <a:pt x="425259" y="321500"/>
                    </a:lnTo>
                    <a:lnTo>
                      <a:pt x="429895" y="328358"/>
                    </a:lnTo>
                    <a:lnTo>
                      <a:pt x="431609" y="336727"/>
                    </a:lnTo>
                    <a:lnTo>
                      <a:pt x="431609" y="308775"/>
                    </a:lnTo>
                    <a:lnTo>
                      <a:pt x="423938" y="303606"/>
                    </a:lnTo>
                    <a:lnTo>
                      <a:pt x="409956" y="300774"/>
                    </a:lnTo>
                    <a:lnTo>
                      <a:pt x="395617" y="300774"/>
                    </a:lnTo>
                    <a:lnTo>
                      <a:pt x="406768" y="298526"/>
                    </a:lnTo>
                    <a:lnTo>
                      <a:pt x="415912" y="292354"/>
                    </a:lnTo>
                    <a:lnTo>
                      <a:pt x="419925" y="286397"/>
                    </a:lnTo>
                    <a:lnTo>
                      <a:pt x="422071" y="283210"/>
                    </a:lnTo>
                    <a:lnTo>
                      <a:pt x="424332" y="272008"/>
                    </a:lnTo>
                    <a:lnTo>
                      <a:pt x="422071" y="260807"/>
                    </a:lnTo>
                    <a:lnTo>
                      <a:pt x="419925" y="257632"/>
                    </a:lnTo>
                    <a:lnTo>
                      <a:pt x="415912" y="251663"/>
                    </a:lnTo>
                    <a:lnTo>
                      <a:pt x="409956" y="247662"/>
                    </a:lnTo>
                    <a:lnTo>
                      <a:pt x="409956" y="264096"/>
                    </a:lnTo>
                    <a:lnTo>
                      <a:pt x="409956" y="279920"/>
                    </a:lnTo>
                    <a:lnTo>
                      <a:pt x="403479" y="286397"/>
                    </a:lnTo>
                    <a:lnTo>
                      <a:pt x="387654" y="286397"/>
                    </a:lnTo>
                    <a:lnTo>
                      <a:pt x="381177" y="279920"/>
                    </a:lnTo>
                    <a:lnTo>
                      <a:pt x="381177" y="264096"/>
                    </a:lnTo>
                    <a:lnTo>
                      <a:pt x="387654" y="257632"/>
                    </a:lnTo>
                    <a:lnTo>
                      <a:pt x="403479" y="257632"/>
                    </a:lnTo>
                    <a:lnTo>
                      <a:pt x="409956" y="264096"/>
                    </a:lnTo>
                    <a:lnTo>
                      <a:pt x="409956" y="247662"/>
                    </a:lnTo>
                    <a:lnTo>
                      <a:pt x="406768" y="245503"/>
                    </a:lnTo>
                    <a:lnTo>
                      <a:pt x="395566" y="243243"/>
                    </a:lnTo>
                    <a:lnTo>
                      <a:pt x="384365" y="245503"/>
                    </a:lnTo>
                    <a:lnTo>
                      <a:pt x="375221" y="251663"/>
                    </a:lnTo>
                    <a:lnTo>
                      <a:pt x="369062" y="260807"/>
                    </a:lnTo>
                    <a:lnTo>
                      <a:pt x="366801" y="272008"/>
                    </a:lnTo>
                    <a:lnTo>
                      <a:pt x="369062" y="283210"/>
                    </a:lnTo>
                    <a:lnTo>
                      <a:pt x="375221" y="292354"/>
                    </a:lnTo>
                    <a:lnTo>
                      <a:pt x="384365" y="298526"/>
                    </a:lnTo>
                    <a:lnTo>
                      <a:pt x="395503" y="300774"/>
                    </a:lnTo>
                    <a:lnTo>
                      <a:pt x="381190" y="300774"/>
                    </a:lnTo>
                    <a:lnTo>
                      <a:pt x="367195" y="303606"/>
                    </a:lnTo>
                    <a:lnTo>
                      <a:pt x="355752" y="311315"/>
                    </a:lnTo>
                    <a:lnTo>
                      <a:pt x="348043" y="322745"/>
                    </a:lnTo>
                    <a:lnTo>
                      <a:pt x="345224" y="336727"/>
                    </a:lnTo>
                    <a:lnTo>
                      <a:pt x="345224" y="383844"/>
                    </a:lnTo>
                    <a:lnTo>
                      <a:pt x="348462" y="387083"/>
                    </a:lnTo>
                    <a:lnTo>
                      <a:pt x="360476" y="387083"/>
                    </a:lnTo>
                    <a:lnTo>
                      <a:pt x="366877" y="438289"/>
                    </a:lnTo>
                    <a:lnTo>
                      <a:pt x="367309" y="441883"/>
                    </a:lnTo>
                    <a:lnTo>
                      <a:pt x="370395" y="444614"/>
                    </a:lnTo>
                    <a:lnTo>
                      <a:pt x="420751" y="444614"/>
                    </a:lnTo>
                    <a:lnTo>
                      <a:pt x="423837" y="441883"/>
                    </a:lnTo>
                    <a:lnTo>
                      <a:pt x="425272" y="430225"/>
                    </a:lnTo>
                    <a:lnTo>
                      <a:pt x="430669" y="387083"/>
                    </a:lnTo>
                    <a:lnTo>
                      <a:pt x="442683" y="387083"/>
                    </a:lnTo>
                    <a:lnTo>
                      <a:pt x="445922" y="383844"/>
                    </a:lnTo>
                    <a:lnTo>
                      <a:pt x="445922" y="336727"/>
                    </a:lnTo>
                    <a:close/>
                  </a:path>
                </a:pathLst>
              </a:custGeom>
              <a:solidFill>
                <a:srgbClr val="FFFFFF"/>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grpSp>
        <p:grpSp>
          <p:nvGrpSpPr>
            <p:cNvPr id="31" name="object 14"/>
            <p:cNvGrpSpPr/>
            <p:nvPr/>
          </p:nvGrpSpPr>
          <p:grpSpPr>
            <a:xfrm>
              <a:off x="1934705" y="3660011"/>
              <a:ext cx="1012190" cy="1012825"/>
              <a:chOff x="1934705" y="3660011"/>
              <a:chExt cx="1012190" cy="1012825"/>
            </a:xfrm>
          </p:grpSpPr>
          <p:sp>
            <p:nvSpPr>
              <p:cNvPr id="33" name="object 15"/>
              <p:cNvSpPr/>
              <p:nvPr/>
            </p:nvSpPr>
            <p:spPr>
              <a:xfrm>
                <a:off x="1941055" y="3666361"/>
                <a:ext cx="999490" cy="1000125"/>
              </a:xfrm>
              <a:custGeom>
                <a:avLst/>
                <a:gdLst/>
                <a:ahLst/>
                <a:cxnLst/>
                <a:rect l="l" t="t" r="r" b="b"/>
                <a:pathLst>
                  <a:path w="999489" h="1000125">
                    <a:moveTo>
                      <a:pt x="499744" y="0"/>
                    </a:moveTo>
                    <a:lnTo>
                      <a:pt x="451617" y="2288"/>
                    </a:lnTo>
                    <a:lnTo>
                      <a:pt x="404783" y="9012"/>
                    </a:lnTo>
                    <a:lnTo>
                      <a:pt x="359453" y="19964"/>
                    </a:lnTo>
                    <a:lnTo>
                      <a:pt x="315835" y="34933"/>
                    </a:lnTo>
                    <a:lnTo>
                      <a:pt x="274141" y="53710"/>
                    </a:lnTo>
                    <a:lnTo>
                      <a:pt x="234578" y="76085"/>
                    </a:lnTo>
                    <a:lnTo>
                      <a:pt x="197357" y="101848"/>
                    </a:lnTo>
                    <a:lnTo>
                      <a:pt x="162687" y="130791"/>
                    </a:lnTo>
                    <a:lnTo>
                      <a:pt x="130776" y="162703"/>
                    </a:lnTo>
                    <a:lnTo>
                      <a:pt x="101836" y="197376"/>
                    </a:lnTo>
                    <a:lnTo>
                      <a:pt x="76075" y="234599"/>
                    </a:lnTo>
                    <a:lnTo>
                      <a:pt x="53702" y="274162"/>
                    </a:lnTo>
                    <a:lnTo>
                      <a:pt x="34928" y="315857"/>
                    </a:lnTo>
                    <a:lnTo>
                      <a:pt x="19961" y="359473"/>
                    </a:lnTo>
                    <a:lnTo>
                      <a:pt x="9011" y="404802"/>
                    </a:lnTo>
                    <a:lnTo>
                      <a:pt x="2287" y="451633"/>
                    </a:lnTo>
                    <a:lnTo>
                      <a:pt x="0" y="499757"/>
                    </a:lnTo>
                    <a:lnTo>
                      <a:pt x="2287" y="547891"/>
                    </a:lnTo>
                    <a:lnTo>
                      <a:pt x="9011" y="594730"/>
                    </a:lnTo>
                    <a:lnTo>
                      <a:pt x="19961" y="640065"/>
                    </a:lnTo>
                    <a:lnTo>
                      <a:pt x="34928" y="683686"/>
                    </a:lnTo>
                    <a:lnTo>
                      <a:pt x="53702" y="725383"/>
                    </a:lnTo>
                    <a:lnTo>
                      <a:pt x="76075" y="764948"/>
                    </a:lnTo>
                    <a:lnTo>
                      <a:pt x="101836" y="802170"/>
                    </a:lnTo>
                    <a:lnTo>
                      <a:pt x="130776" y="836842"/>
                    </a:lnTo>
                    <a:lnTo>
                      <a:pt x="162687" y="868752"/>
                    </a:lnTo>
                    <a:lnTo>
                      <a:pt x="197357" y="897693"/>
                    </a:lnTo>
                    <a:lnTo>
                      <a:pt x="234578" y="923454"/>
                    </a:lnTo>
                    <a:lnTo>
                      <a:pt x="274141" y="945826"/>
                    </a:lnTo>
                    <a:lnTo>
                      <a:pt x="315835" y="964601"/>
                    </a:lnTo>
                    <a:lnTo>
                      <a:pt x="359453" y="979567"/>
                    </a:lnTo>
                    <a:lnTo>
                      <a:pt x="404783" y="990517"/>
                    </a:lnTo>
                    <a:lnTo>
                      <a:pt x="451617" y="997240"/>
                    </a:lnTo>
                    <a:lnTo>
                      <a:pt x="499744" y="999528"/>
                    </a:lnTo>
                    <a:lnTo>
                      <a:pt x="547872" y="997240"/>
                    </a:lnTo>
                    <a:lnTo>
                      <a:pt x="594706" y="990517"/>
                    </a:lnTo>
                    <a:lnTo>
                      <a:pt x="640036" y="979567"/>
                    </a:lnTo>
                    <a:lnTo>
                      <a:pt x="683654" y="964601"/>
                    </a:lnTo>
                    <a:lnTo>
                      <a:pt x="725348" y="945826"/>
                    </a:lnTo>
                    <a:lnTo>
                      <a:pt x="764911" y="923454"/>
                    </a:lnTo>
                    <a:lnTo>
                      <a:pt x="802132" y="897693"/>
                    </a:lnTo>
                    <a:lnTo>
                      <a:pt x="836802" y="868752"/>
                    </a:lnTo>
                    <a:lnTo>
                      <a:pt x="868713" y="836842"/>
                    </a:lnTo>
                    <a:lnTo>
                      <a:pt x="897653" y="802170"/>
                    </a:lnTo>
                    <a:lnTo>
                      <a:pt x="923414" y="764948"/>
                    </a:lnTo>
                    <a:lnTo>
                      <a:pt x="945787" y="725383"/>
                    </a:lnTo>
                    <a:lnTo>
                      <a:pt x="964561" y="683686"/>
                    </a:lnTo>
                    <a:lnTo>
                      <a:pt x="979528" y="640065"/>
                    </a:lnTo>
                    <a:lnTo>
                      <a:pt x="990478" y="594730"/>
                    </a:lnTo>
                    <a:lnTo>
                      <a:pt x="997202" y="547891"/>
                    </a:lnTo>
                    <a:lnTo>
                      <a:pt x="999489" y="499757"/>
                    </a:lnTo>
                    <a:lnTo>
                      <a:pt x="997202" y="451633"/>
                    </a:lnTo>
                    <a:lnTo>
                      <a:pt x="990478" y="404802"/>
                    </a:lnTo>
                    <a:lnTo>
                      <a:pt x="979528" y="359473"/>
                    </a:lnTo>
                    <a:lnTo>
                      <a:pt x="964561" y="315857"/>
                    </a:lnTo>
                    <a:lnTo>
                      <a:pt x="945787" y="274162"/>
                    </a:lnTo>
                    <a:lnTo>
                      <a:pt x="923414" y="234599"/>
                    </a:lnTo>
                    <a:lnTo>
                      <a:pt x="897653" y="197376"/>
                    </a:lnTo>
                    <a:lnTo>
                      <a:pt x="868713" y="162703"/>
                    </a:lnTo>
                    <a:lnTo>
                      <a:pt x="836802" y="130791"/>
                    </a:lnTo>
                    <a:lnTo>
                      <a:pt x="802132" y="101848"/>
                    </a:lnTo>
                    <a:lnTo>
                      <a:pt x="764911" y="76085"/>
                    </a:lnTo>
                    <a:lnTo>
                      <a:pt x="725348" y="53710"/>
                    </a:lnTo>
                    <a:lnTo>
                      <a:pt x="683654" y="34933"/>
                    </a:lnTo>
                    <a:lnTo>
                      <a:pt x="640036" y="19964"/>
                    </a:lnTo>
                    <a:lnTo>
                      <a:pt x="594706" y="9012"/>
                    </a:lnTo>
                    <a:lnTo>
                      <a:pt x="547872" y="2288"/>
                    </a:lnTo>
                    <a:lnTo>
                      <a:pt x="499744" y="0"/>
                    </a:lnTo>
                    <a:close/>
                  </a:path>
                </a:pathLst>
              </a:custGeom>
              <a:solidFill>
                <a:srgbClr val="009DD9"/>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34" name="object 16"/>
              <p:cNvSpPr/>
              <p:nvPr/>
            </p:nvSpPr>
            <p:spPr>
              <a:xfrm>
                <a:off x="1941055" y="3666361"/>
                <a:ext cx="999490" cy="1000125"/>
              </a:xfrm>
              <a:custGeom>
                <a:avLst/>
                <a:gdLst/>
                <a:ahLst/>
                <a:cxnLst/>
                <a:rect l="l" t="t" r="r" b="b"/>
                <a:pathLst>
                  <a:path w="999489" h="1000125">
                    <a:moveTo>
                      <a:pt x="499744" y="999528"/>
                    </a:moveTo>
                    <a:lnTo>
                      <a:pt x="547872" y="997240"/>
                    </a:lnTo>
                    <a:lnTo>
                      <a:pt x="594706" y="990517"/>
                    </a:lnTo>
                    <a:lnTo>
                      <a:pt x="640036" y="979567"/>
                    </a:lnTo>
                    <a:lnTo>
                      <a:pt x="683654" y="964601"/>
                    </a:lnTo>
                    <a:lnTo>
                      <a:pt x="725348" y="945826"/>
                    </a:lnTo>
                    <a:lnTo>
                      <a:pt x="764911" y="923454"/>
                    </a:lnTo>
                    <a:lnTo>
                      <a:pt x="802132" y="897693"/>
                    </a:lnTo>
                    <a:lnTo>
                      <a:pt x="836802" y="868752"/>
                    </a:lnTo>
                    <a:lnTo>
                      <a:pt x="868713" y="836842"/>
                    </a:lnTo>
                    <a:lnTo>
                      <a:pt x="897653" y="802170"/>
                    </a:lnTo>
                    <a:lnTo>
                      <a:pt x="923414" y="764948"/>
                    </a:lnTo>
                    <a:lnTo>
                      <a:pt x="945787" y="725383"/>
                    </a:lnTo>
                    <a:lnTo>
                      <a:pt x="964561" y="683686"/>
                    </a:lnTo>
                    <a:lnTo>
                      <a:pt x="979528" y="640065"/>
                    </a:lnTo>
                    <a:lnTo>
                      <a:pt x="990478" y="594730"/>
                    </a:lnTo>
                    <a:lnTo>
                      <a:pt x="997202" y="547891"/>
                    </a:lnTo>
                    <a:lnTo>
                      <a:pt x="999489" y="499757"/>
                    </a:lnTo>
                    <a:lnTo>
                      <a:pt x="997202" y="451633"/>
                    </a:lnTo>
                    <a:lnTo>
                      <a:pt x="990478" y="404802"/>
                    </a:lnTo>
                    <a:lnTo>
                      <a:pt x="979528" y="359473"/>
                    </a:lnTo>
                    <a:lnTo>
                      <a:pt x="964561" y="315857"/>
                    </a:lnTo>
                    <a:lnTo>
                      <a:pt x="945787" y="274162"/>
                    </a:lnTo>
                    <a:lnTo>
                      <a:pt x="923414" y="234599"/>
                    </a:lnTo>
                    <a:lnTo>
                      <a:pt x="897653" y="197376"/>
                    </a:lnTo>
                    <a:lnTo>
                      <a:pt x="868713" y="162703"/>
                    </a:lnTo>
                    <a:lnTo>
                      <a:pt x="836802" y="130791"/>
                    </a:lnTo>
                    <a:lnTo>
                      <a:pt x="802132" y="101848"/>
                    </a:lnTo>
                    <a:lnTo>
                      <a:pt x="764911" y="76085"/>
                    </a:lnTo>
                    <a:lnTo>
                      <a:pt x="725348" y="53710"/>
                    </a:lnTo>
                    <a:lnTo>
                      <a:pt x="683654" y="34933"/>
                    </a:lnTo>
                    <a:lnTo>
                      <a:pt x="640036" y="19964"/>
                    </a:lnTo>
                    <a:lnTo>
                      <a:pt x="594706" y="9012"/>
                    </a:lnTo>
                    <a:lnTo>
                      <a:pt x="547872" y="2288"/>
                    </a:lnTo>
                    <a:lnTo>
                      <a:pt x="499744" y="0"/>
                    </a:lnTo>
                    <a:lnTo>
                      <a:pt x="451617" y="2288"/>
                    </a:lnTo>
                    <a:lnTo>
                      <a:pt x="404783" y="9012"/>
                    </a:lnTo>
                    <a:lnTo>
                      <a:pt x="359453" y="19964"/>
                    </a:lnTo>
                    <a:lnTo>
                      <a:pt x="315835" y="34933"/>
                    </a:lnTo>
                    <a:lnTo>
                      <a:pt x="274141" y="53710"/>
                    </a:lnTo>
                    <a:lnTo>
                      <a:pt x="234578" y="76085"/>
                    </a:lnTo>
                    <a:lnTo>
                      <a:pt x="197357" y="101848"/>
                    </a:lnTo>
                    <a:lnTo>
                      <a:pt x="162687" y="130791"/>
                    </a:lnTo>
                    <a:lnTo>
                      <a:pt x="130776" y="162703"/>
                    </a:lnTo>
                    <a:lnTo>
                      <a:pt x="101836" y="197376"/>
                    </a:lnTo>
                    <a:lnTo>
                      <a:pt x="76075" y="234599"/>
                    </a:lnTo>
                    <a:lnTo>
                      <a:pt x="53702" y="274162"/>
                    </a:lnTo>
                    <a:lnTo>
                      <a:pt x="34928" y="315857"/>
                    </a:lnTo>
                    <a:lnTo>
                      <a:pt x="19961" y="359473"/>
                    </a:lnTo>
                    <a:lnTo>
                      <a:pt x="9011" y="404802"/>
                    </a:lnTo>
                    <a:lnTo>
                      <a:pt x="2287" y="451633"/>
                    </a:lnTo>
                    <a:lnTo>
                      <a:pt x="0" y="499757"/>
                    </a:lnTo>
                    <a:lnTo>
                      <a:pt x="2287" y="547891"/>
                    </a:lnTo>
                    <a:lnTo>
                      <a:pt x="9011" y="594730"/>
                    </a:lnTo>
                    <a:lnTo>
                      <a:pt x="19961" y="640065"/>
                    </a:lnTo>
                    <a:lnTo>
                      <a:pt x="34928" y="683686"/>
                    </a:lnTo>
                    <a:lnTo>
                      <a:pt x="53702" y="725383"/>
                    </a:lnTo>
                    <a:lnTo>
                      <a:pt x="76075" y="764948"/>
                    </a:lnTo>
                    <a:lnTo>
                      <a:pt x="101836" y="802170"/>
                    </a:lnTo>
                    <a:lnTo>
                      <a:pt x="130776" y="836842"/>
                    </a:lnTo>
                    <a:lnTo>
                      <a:pt x="162687" y="868752"/>
                    </a:lnTo>
                    <a:lnTo>
                      <a:pt x="197357" y="897693"/>
                    </a:lnTo>
                    <a:lnTo>
                      <a:pt x="234578" y="923454"/>
                    </a:lnTo>
                    <a:lnTo>
                      <a:pt x="274141" y="945826"/>
                    </a:lnTo>
                    <a:lnTo>
                      <a:pt x="315835" y="964601"/>
                    </a:lnTo>
                    <a:lnTo>
                      <a:pt x="359453" y="979567"/>
                    </a:lnTo>
                    <a:lnTo>
                      <a:pt x="404783" y="990517"/>
                    </a:lnTo>
                    <a:lnTo>
                      <a:pt x="451617" y="997240"/>
                    </a:lnTo>
                    <a:lnTo>
                      <a:pt x="499744" y="999528"/>
                    </a:lnTo>
                    <a:close/>
                  </a:path>
                </a:pathLst>
              </a:custGeom>
              <a:ln w="12700">
                <a:solidFill>
                  <a:srgbClr val="FFFFFF"/>
                </a:solidFill>
              </a:ln>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sp>
            <p:nvSpPr>
              <p:cNvPr id="35" name="object 17"/>
              <p:cNvSpPr/>
              <p:nvPr/>
            </p:nvSpPr>
            <p:spPr>
              <a:xfrm>
                <a:off x="2243305" y="3898290"/>
                <a:ext cx="403225" cy="492759"/>
              </a:xfrm>
              <a:custGeom>
                <a:avLst/>
                <a:gdLst/>
                <a:ahLst/>
                <a:cxnLst/>
                <a:rect l="l" t="t" r="r" b="b"/>
                <a:pathLst>
                  <a:path w="403225" h="492760">
                    <a:moveTo>
                      <a:pt x="33652" y="425450"/>
                    </a:moveTo>
                    <a:lnTo>
                      <a:pt x="14075" y="430530"/>
                    </a:lnTo>
                    <a:lnTo>
                      <a:pt x="2183" y="445770"/>
                    </a:lnTo>
                    <a:lnTo>
                      <a:pt x="0" y="464820"/>
                    </a:lnTo>
                    <a:lnTo>
                      <a:pt x="9547" y="482600"/>
                    </a:lnTo>
                    <a:lnTo>
                      <a:pt x="25975" y="492760"/>
                    </a:lnTo>
                    <a:lnTo>
                      <a:pt x="43655" y="491490"/>
                    </a:lnTo>
                    <a:lnTo>
                      <a:pt x="58670" y="482600"/>
                    </a:lnTo>
                    <a:lnTo>
                      <a:pt x="59874" y="480060"/>
                    </a:lnTo>
                    <a:lnTo>
                      <a:pt x="37305" y="480060"/>
                    </a:lnTo>
                    <a:lnTo>
                      <a:pt x="25445" y="478790"/>
                    </a:lnTo>
                    <a:lnTo>
                      <a:pt x="16104" y="471170"/>
                    </a:lnTo>
                    <a:lnTo>
                      <a:pt x="12316" y="458470"/>
                    </a:lnTo>
                    <a:lnTo>
                      <a:pt x="16104" y="447040"/>
                    </a:lnTo>
                    <a:lnTo>
                      <a:pt x="25445" y="439420"/>
                    </a:lnTo>
                    <a:lnTo>
                      <a:pt x="37305" y="438150"/>
                    </a:lnTo>
                    <a:lnTo>
                      <a:pt x="59770" y="438150"/>
                    </a:lnTo>
                    <a:lnTo>
                      <a:pt x="55478" y="433070"/>
                    </a:lnTo>
                    <a:lnTo>
                      <a:pt x="45446" y="426720"/>
                    </a:lnTo>
                    <a:lnTo>
                      <a:pt x="33652" y="425450"/>
                    </a:lnTo>
                    <a:close/>
                  </a:path>
                  <a:path w="403225" h="492760">
                    <a:moveTo>
                      <a:pt x="220456" y="464820"/>
                    </a:moveTo>
                    <a:lnTo>
                      <a:pt x="193227" y="464820"/>
                    </a:lnTo>
                    <a:lnTo>
                      <a:pt x="165110" y="481330"/>
                    </a:lnTo>
                    <a:lnTo>
                      <a:pt x="161976" y="485140"/>
                    </a:lnTo>
                    <a:lnTo>
                      <a:pt x="162778" y="490220"/>
                    </a:lnTo>
                    <a:lnTo>
                      <a:pt x="166329" y="492760"/>
                    </a:lnTo>
                    <a:lnTo>
                      <a:pt x="171447" y="492760"/>
                    </a:lnTo>
                    <a:lnTo>
                      <a:pt x="220456" y="464820"/>
                    </a:lnTo>
                    <a:close/>
                  </a:path>
                  <a:path w="403225" h="492760">
                    <a:moveTo>
                      <a:pt x="59770" y="438150"/>
                    </a:moveTo>
                    <a:lnTo>
                      <a:pt x="37305" y="438150"/>
                    </a:lnTo>
                    <a:lnTo>
                      <a:pt x="48651" y="444500"/>
                    </a:lnTo>
                    <a:lnTo>
                      <a:pt x="53344" y="450850"/>
                    </a:lnTo>
                    <a:lnTo>
                      <a:pt x="54909" y="458470"/>
                    </a:lnTo>
                    <a:lnTo>
                      <a:pt x="53344" y="467360"/>
                    </a:lnTo>
                    <a:lnTo>
                      <a:pt x="48651" y="473710"/>
                    </a:lnTo>
                    <a:lnTo>
                      <a:pt x="37305" y="480060"/>
                    </a:lnTo>
                    <a:lnTo>
                      <a:pt x="59874" y="480060"/>
                    </a:lnTo>
                    <a:lnTo>
                      <a:pt x="67104" y="464820"/>
                    </a:lnTo>
                    <a:lnTo>
                      <a:pt x="220456" y="464820"/>
                    </a:lnTo>
                    <a:lnTo>
                      <a:pt x="224787" y="462280"/>
                    </a:lnTo>
                    <a:lnTo>
                      <a:pt x="224787" y="455930"/>
                    </a:lnTo>
                    <a:lnTo>
                      <a:pt x="220456" y="453390"/>
                    </a:lnTo>
                    <a:lnTo>
                      <a:pt x="218239" y="452120"/>
                    </a:lnTo>
                    <a:lnTo>
                      <a:pt x="67218" y="452120"/>
                    </a:lnTo>
                    <a:lnTo>
                      <a:pt x="62990" y="441960"/>
                    </a:lnTo>
                    <a:lnTo>
                      <a:pt x="59770" y="438150"/>
                    </a:lnTo>
                    <a:close/>
                  </a:path>
                  <a:path w="403225" h="492760">
                    <a:moveTo>
                      <a:pt x="363714" y="276860"/>
                    </a:moveTo>
                    <a:lnTo>
                      <a:pt x="332915" y="276860"/>
                    </a:lnTo>
                    <a:lnTo>
                      <a:pt x="344440" y="279400"/>
                    </a:lnTo>
                    <a:lnTo>
                      <a:pt x="353873" y="285750"/>
                    </a:lnTo>
                    <a:lnTo>
                      <a:pt x="360243" y="294640"/>
                    </a:lnTo>
                    <a:lnTo>
                      <a:pt x="362582" y="306070"/>
                    </a:lnTo>
                    <a:lnTo>
                      <a:pt x="362582" y="422910"/>
                    </a:lnTo>
                    <a:lnTo>
                      <a:pt x="360227" y="434340"/>
                    </a:lnTo>
                    <a:lnTo>
                      <a:pt x="353830" y="444500"/>
                    </a:lnTo>
                    <a:lnTo>
                      <a:pt x="344392" y="450850"/>
                    </a:lnTo>
                    <a:lnTo>
                      <a:pt x="332915" y="452120"/>
                    </a:lnTo>
                    <a:lnTo>
                      <a:pt x="253349" y="452120"/>
                    </a:lnTo>
                    <a:lnTo>
                      <a:pt x="253349" y="464820"/>
                    </a:lnTo>
                    <a:lnTo>
                      <a:pt x="332915" y="464820"/>
                    </a:lnTo>
                    <a:lnTo>
                      <a:pt x="349389" y="462280"/>
                    </a:lnTo>
                    <a:lnTo>
                      <a:pt x="362885" y="453390"/>
                    </a:lnTo>
                    <a:lnTo>
                      <a:pt x="372007" y="439420"/>
                    </a:lnTo>
                    <a:lnTo>
                      <a:pt x="375358" y="422910"/>
                    </a:lnTo>
                    <a:lnTo>
                      <a:pt x="375358" y="306070"/>
                    </a:lnTo>
                    <a:lnTo>
                      <a:pt x="372007" y="289560"/>
                    </a:lnTo>
                    <a:lnTo>
                      <a:pt x="363714" y="276860"/>
                    </a:lnTo>
                    <a:close/>
                  </a:path>
                  <a:path w="403225" h="492760">
                    <a:moveTo>
                      <a:pt x="166558" y="424180"/>
                    </a:moveTo>
                    <a:lnTo>
                      <a:pt x="163006" y="427990"/>
                    </a:lnTo>
                    <a:lnTo>
                      <a:pt x="162205" y="431800"/>
                    </a:lnTo>
                    <a:lnTo>
                      <a:pt x="165338" y="436880"/>
                    </a:lnTo>
                    <a:lnTo>
                      <a:pt x="193456" y="452120"/>
                    </a:lnTo>
                    <a:lnTo>
                      <a:pt x="218239" y="452120"/>
                    </a:lnTo>
                    <a:lnTo>
                      <a:pt x="171676" y="425450"/>
                    </a:lnTo>
                    <a:lnTo>
                      <a:pt x="166558" y="424180"/>
                    </a:lnTo>
                    <a:close/>
                  </a:path>
                  <a:path w="403225" h="492760">
                    <a:moveTo>
                      <a:pt x="120774" y="46990"/>
                    </a:moveTo>
                    <a:lnTo>
                      <a:pt x="115710" y="46990"/>
                    </a:lnTo>
                    <a:lnTo>
                      <a:pt x="112154" y="49530"/>
                    </a:lnTo>
                    <a:lnTo>
                      <a:pt x="111326" y="54610"/>
                    </a:lnTo>
                    <a:lnTo>
                      <a:pt x="114449" y="58420"/>
                    </a:lnTo>
                    <a:lnTo>
                      <a:pt x="142440" y="74930"/>
                    </a:lnTo>
                    <a:lnTo>
                      <a:pt x="46657" y="74930"/>
                    </a:lnTo>
                    <a:lnTo>
                      <a:pt x="30183" y="78740"/>
                    </a:lnTo>
                    <a:lnTo>
                      <a:pt x="16686" y="87630"/>
                    </a:lnTo>
                    <a:lnTo>
                      <a:pt x="7564" y="100330"/>
                    </a:lnTo>
                    <a:lnTo>
                      <a:pt x="4213" y="116840"/>
                    </a:lnTo>
                    <a:lnTo>
                      <a:pt x="4213" y="233680"/>
                    </a:lnTo>
                    <a:lnTo>
                      <a:pt x="7548" y="250190"/>
                    </a:lnTo>
                    <a:lnTo>
                      <a:pt x="16643" y="264160"/>
                    </a:lnTo>
                    <a:lnTo>
                      <a:pt x="30134" y="273050"/>
                    </a:lnTo>
                    <a:lnTo>
                      <a:pt x="46657" y="276860"/>
                    </a:lnTo>
                    <a:lnTo>
                      <a:pt x="67434" y="276860"/>
                    </a:lnTo>
                    <a:lnTo>
                      <a:pt x="78772" y="322580"/>
                    </a:lnTo>
                    <a:lnTo>
                      <a:pt x="105359" y="359410"/>
                    </a:lnTo>
                    <a:lnTo>
                      <a:pt x="143572" y="383540"/>
                    </a:lnTo>
                    <a:lnTo>
                      <a:pt x="189786" y="392430"/>
                    </a:lnTo>
                    <a:lnTo>
                      <a:pt x="235999" y="383540"/>
                    </a:lnTo>
                    <a:lnTo>
                      <a:pt x="242033" y="379730"/>
                    </a:lnTo>
                    <a:lnTo>
                      <a:pt x="189786" y="379730"/>
                    </a:lnTo>
                    <a:lnTo>
                      <a:pt x="143453" y="369570"/>
                    </a:lnTo>
                    <a:lnTo>
                      <a:pt x="107106" y="341630"/>
                    </a:lnTo>
                    <a:lnTo>
                      <a:pt x="84926" y="302260"/>
                    </a:lnTo>
                    <a:lnTo>
                      <a:pt x="81823" y="264160"/>
                    </a:lnTo>
                    <a:lnTo>
                      <a:pt x="46657" y="264160"/>
                    </a:lnTo>
                    <a:lnTo>
                      <a:pt x="35131" y="261620"/>
                    </a:lnTo>
                    <a:lnTo>
                      <a:pt x="25699" y="255270"/>
                    </a:lnTo>
                    <a:lnTo>
                      <a:pt x="19328" y="245110"/>
                    </a:lnTo>
                    <a:lnTo>
                      <a:pt x="16990" y="233680"/>
                    </a:lnTo>
                    <a:lnTo>
                      <a:pt x="16990" y="116840"/>
                    </a:lnTo>
                    <a:lnTo>
                      <a:pt x="19328" y="105410"/>
                    </a:lnTo>
                    <a:lnTo>
                      <a:pt x="25699" y="96520"/>
                    </a:lnTo>
                    <a:lnTo>
                      <a:pt x="35131" y="90170"/>
                    </a:lnTo>
                    <a:lnTo>
                      <a:pt x="46657" y="87630"/>
                    </a:lnTo>
                    <a:lnTo>
                      <a:pt x="167523" y="87630"/>
                    </a:lnTo>
                    <a:lnTo>
                      <a:pt x="173898" y="83820"/>
                    </a:lnTo>
                    <a:lnTo>
                      <a:pt x="173898" y="78740"/>
                    </a:lnTo>
                    <a:lnTo>
                      <a:pt x="169555" y="76200"/>
                    </a:lnTo>
                    <a:lnTo>
                      <a:pt x="120774" y="46990"/>
                    </a:lnTo>
                    <a:close/>
                  </a:path>
                  <a:path w="403225" h="492760">
                    <a:moveTo>
                      <a:pt x="241731" y="160020"/>
                    </a:moveTo>
                    <a:lnTo>
                      <a:pt x="189786" y="160020"/>
                    </a:lnTo>
                    <a:lnTo>
                      <a:pt x="232469" y="168910"/>
                    </a:lnTo>
                    <a:lnTo>
                      <a:pt x="267332" y="193040"/>
                    </a:lnTo>
                    <a:lnTo>
                      <a:pt x="290841" y="227330"/>
                    </a:lnTo>
                    <a:lnTo>
                      <a:pt x="299463" y="270510"/>
                    </a:lnTo>
                    <a:lnTo>
                      <a:pt x="290843" y="312420"/>
                    </a:lnTo>
                    <a:lnTo>
                      <a:pt x="267337" y="347980"/>
                    </a:lnTo>
                    <a:lnTo>
                      <a:pt x="232474" y="370840"/>
                    </a:lnTo>
                    <a:lnTo>
                      <a:pt x="189786" y="379730"/>
                    </a:lnTo>
                    <a:lnTo>
                      <a:pt x="242033" y="379730"/>
                    </a:lnTo>
                    <a:lnTo>
                      <a:pt x="274211" y="359410"/>
                    </a:lnTo>
                    <a:lnTo>
                      <a:pt x="300794" y="322580"/>
                    </a:lnTo>
                    <a:lnTo>
                      <a:pt x="312125" y="276860"/>
                    </a:lnTo>
                    <a:lnTo>
                      <a:pt x="363714" y="276860"/>
                    </a:lnTo>
                    <a:lnTo>
                      <a:pt x="362885" y="275590"/>
                    </a:lnTo>
                    <a:lnTo>
                      <a:pt x="349389" y="266700"/>
                    </a:lnTo>
                    <a:lnTo>
                      <a:pt x="332915" y="264160"/>
                    </a:lnTo>
                    <a:lnTo>
                      <a:pt x="312125" y="264160"/>
                    </a:lnTo>
                    <a:lnTo>
                      <a:pt x="300794" y="218440"/>
                    </a:lnTo>
                    <a:lnTo>
                      <a:pt x="274211" y="181610"/>
                    </a:lnTo>
                    <a:lnTo>
                      <a:pt x="241731" y="160020"/>
                    </a:lnTo>
                    <a:close/>
                  </a:path>
                  <a:path w="403225" h="492760">
                    <a:moveTo>
                      <a:pt x="235341" y="287020"/>
                    </a:moveTo>
                    <a:lnTo>
                      <a:pt x="145996" y="287020"/>
                    </a:lnTo>
                    <a:lnTo>
                      <a:pt x="141551" y="289560"/>
                    </a:lnTo>
                    <a:lnTo>
                      <a:pt x="132661" y="298450"/>
                    </a:lnTo>
                    <a:lnTo>
                      <a:pt x="132994" y="302260"/>
                    </a:lnTo>
                    <a:lnTo>
                      <a:pt x="133106" y="309880"/>
                    </a:lnTo>
                    <a:lnTo>
                      <a:pt x="126353" y="312420"/>
                    </a:lnTo>
                    <a:lnTo>
                      <a:pt x="120922" y="317500"/>
                    </a:lnTo>
                    <a:lnTo>
                      <a:pt x="117302" y="322580"/>
                    </a:lnTo>
                    <a:lnTo>
                      <a:pt x="115986" y="330200"/>
                    </a:lnTo>
                    <a:lnTo>
                      <a:pt x="115986" y="346710"/>
                    </a:lnTo>
                    <a:lnTo>
                      <a:pt x="118882" y="349250"/>
                    </a:lnTo>
                    <a:lnTo>
                      <a:pt x="257680" y="349250"/>
                    </a:lnTo>
                    <a:lnTo>
                      <a:pt x="260563" y="346710"/>
                    </a:lnTo>
                    <a:lnTo>
                      <a:pt x="260563" y="336550"/>
                    </a:lnTo>
                    <a:lnTo>
                      <a:pt x="128775" y="336550"/>
                    </a:lnTo>
                    <a:lnTo>
                      <a:pt x="128775" y="326390"/>
                    </a:lnTo>
                    <a:lnTo>
                      <a:pt x="132001" y="322580"/>
                    </a:lnTo>
                    <a:lnTo>
                      <a:pt x="259249" y="322580"/>
                    </a:lnTo>
                    <a:lnTo>
                      <a:pt x="255634" y="317500"/>
                    </a:lnTo>
                    <a:lnTo>
                      <a:pt x="250206" y="312420"/>
                    </a:lnTo>
                    <a:lnTo>
                      <a:pt x="243456" y="309880"/>
                    </a:lnTo>
                    <a:lnTo>
                      <a:pt x="145882" y="309880"/>
                    </a:lnTo>
                    <a:lnTo>
                      <a:pt x="145882" y="302260"/>
                    </a:lnTo>
                    <a:lnTo>
                      <a:pt x="148219" y="299720"/>
                    </a:lnTo>
                    <a:lnTo>
                      <a:pt x="243342" y="299720"/>
                    </a:lnTo>
                    <a:lnTo>
                      <a:pt x="243342" y="294640"/>
                    </a:lnTo>
                    <a:lnTo>
                      <a:pt x="235341" y="287020"/>
                    </a:lnTo>
                    <a:close/>
                  </a:path>
                  <a:path w="403225" h="492760">
                    <a:moveTo>
                      <a:pt x="259249" y="322580"/>
                    </a:moveTo>
                    <a:lnTo>
                      <a:pt x="242669" y="322580"/>
                    </a:lnTo>
                    <a:lnTo>
                      <a:pt x="244447" y="323850"/>
                    </a:lnTo>
                    <a:lnTo>
                      <a:pt x="245780" y="325120"/>
                    </a:lnTo>
                    <a:lnTo>
                      <a:pt x="248561" y="327660"/>
                    </a:lnTo>
                    <a:lnTo>
                      <a:pt x="247787" y="331470"/>
                    </a:lnTo>
                    <a:lnTo>
                      <a:pt x="247787" y="336550"/>
                    </a:lnTo>
                    <a:lnTo>
                      <a:pt x="260563" y="336550"/>
                    </a:lnTo>
                    <a:lnTo>
                      <a:pt x="260563" y="330200"/>
                    </a:lnTo>
                    <a:lnTo>
                      <a:pt x="259249" y="322580"/>
                    </a:lnTo>
                    <a:close/>
                  </a:path>
                  <a:path w="403225" h="492760">
                    <a:moveTo>
                      <a:pt x="243342" y="299720"/>
                    </a:moveTo>
                    <a:lnTo>
                      <a:pt x="231556" y="299720"/>
                    </a:lnTo>
                    <a:lnTo>
                      <a:pt x="230680" y="307340"/>
                    </a:lnTo>
                    <a:lnTo>
                      <a:pt x="230565" y="309880"/>
                    </a:lnTo>
                    <a:lnTo>
                      <a:pt x="243342" y="309880"/>
                    </a:lnTo>
                    <a:lnTo>
                      <a:pt x="243342" y="299720"/>
                    </a:lnTo>
                    <a:close/>
                  </a:path>
                  <a:path w="403225" h="492760">
                    <a:moveTo>
                      <a:pt x="172666" y="255270"/>
                    </a:moveTo>
                    <a:lnTo>
                      <a:pt x="159890" y="255270"/>
                    </a:lnTo>
                    <a:lnTo>
                      <a:pt x="159890" y="279400"/>
                    </a:lnTo>
                    <a:lnTo>
                      <a:pt x="162786" y="281940"/>
                    </a:lnTo>
                    <a:lnTo>
                      <a:pt x="213789" y="281940"/>
                    </a:lnTo>
                    <a:lnTo>
                      <a:pt x="216672" y="279400"/>
                    </a:lnTo>
                    <a:lnTo>
                      <a:pt x="216672" y="269240"/>
                    </a:lnTo>
                    <a:lnTo>
                      <a:pt x="172666" y="269240"/>
                    </a:lnTo>
                    <a:lnTo>
                      <a:pt x="172666" y="255270"/>
                    </a:lnTo>
                    <a:close/>
                  </a:path>
                  <a:path w="403225" h="492760">
                    <a:moveTo>
                      <a:pt x="216672" y="203200"/>
                    </a:moveTo>
                    <a:lnTo>
                      <a:pt x="203781" y="203200"/>
                    </a:lnTo>
                    <a:lnTo>
                      <a:pt x="203781" y="269240"/>
                    </a:lnTo>
                    <a:lnTo>
                      <a:pt x="216672" y="269240"/>
                    </a:lnTo>
                    <a:lnTo>
                      <a:pt x="216672" y="203200"/>
                    </a:lnTo>
                    <a:close/>
                  </a:path>
                  <a:path w="403225" h="492760">
                    <a:moveTo>
                      <a:pt x="189786" y="147320"/>
                    </a:moveTo>
                    <a:lnTo>
                      <a:pt x="143572" y="156210"/>
                    </a:lnTo>
                    <a:lnTo>
                      <a:pt x="105359" y="181610"/>
                    </a:lnTo>
                    <a:lnTo>
                      <a:pt x="78772" y="218440"/>
                    </a:lnTo>
                    <a:lnTo>
                      <a:pt x="67434" y="264160"/>
                    </a:lnTo>
                    <a:lnTo>
                      <a:pt x="81823" y="264160"/>
                    </a:lnTo>
                    <a:lnTo>
                      <a:pt x="81099" y="255270"/>
                    </a:lnTo>
                    <a:lnTo>
                      <a:pt x="172666" y="255270"/>
                    </a:lnTo>
                    <a:lnTo>
                      <a:pt x="172666" y="242570"/>
                    </a:lnTo>
                    <a:lnTo>
                      <a:pt x="83665" y="242570"/>
                    </a:lnTo>
                    <a:lnTo>
                      <a:pt x="84668" y="238760"/>
                    </a:lnTo>
                    <a:lnTo>
                      <a:pt x="86001" y="234950"/>
                    </a:lnTo>
                    <a:lnTo>
                      <a:pt x="87436" y="229870"/>
                    </a:lnTo>
                    <a:lnTo>
                      <a:pt x="172666" y="229870"/>
                    </a:lnTo>
                    <a:lnTo>
                      <a:pt x="172666" y="217170"/>
                    </a:lnTo>
                    <a:lnTo>
                      <a:pt x="93431" y="217170"/>
                    </a:lnTo>
                    <a:lnTo>
                      <a:pt x="110644" y="194310"/>
                    </a:lnTo>
                    <a:lnTo>
                      <a:pt x="133274" y="176530"/>
                    </a:lnTo>
                    <a:lnTo>
                      <a:pt x="160071" y="165100"/>
                    </a:lnTo>
                    <a:lnTo>
                      <a:pt x="189786" y="160020"/>
                    </a:lnTo>
                    <a:lnTo>
                      <a:pt x="241731" y="160020"/>
                    </a:lnTo>
                    <a:lnTo>
                      <a:pt x="235999" y="156210"/>
                    </a:lnTo>
                    <a:lnTo>
                      <a:pt x="189786" y="147320"/>
                    </a:lnTo>
                    <a:close/>
                  </a:path>
                  <a:path w="403225" h="492760">
                    <a:moveTo>
                      <a:pt x="172666" y="229870"/>
                    </a:moveTo>
                    <a:lnTo>
                      <a:pt x="159890" y="229870"/>
                    </a:lnTo>
                    <a:lnTo>
                      <a:pt x="159890" y="242570"/>
                    </a:lnTo>
                    <a:lnTo>
                      <a:pt x="172666" y="242570"/>
                    </a:lnTo>
                    <a:lnTo>
                      <a:pt x="172666" y="229870"/>
                    </a:lnTo>
                    <a:close/>
                  </a:path>
                  <a:path w="403225" h="492760">
                    <a:moveTo>
                      <a:pt x="213789" y="190500"/>
                    </a:moveTo>
                    <a:lnTo>
                      <a:pt x="162786" y="190500"/>
                    </a:lnTo>
                    <a:lnTo>
                      <a:pt x="159890" y="193040"/>
                    </a:lnTo>
                    <a:lnTo>
                      <a:pt x="159890" y="217170"/>
                    </a:lnTo>
                    <a:lnTo>
                      <a:pt x="172666" y="217170"/>
                    </a:lnTo>
                    <a:lnTo>
                      <a:pt x="172666" y="203200"/>
                    </a:lnTo>
                    <a:lnTo>
                      <a:pt x="216672" y="203200"/>
                    </a:lnTo>
                    <a:lnTo>
                      <a:pt x="216672" y="193040"/>
                    </a:lnTo>
                    <a:lnTo>
                      <a:pt x="213789" y="190500"/>
                    </a:lnTo>
                    <a:close/>
                  </a:path>
                  <a:path w="403225" h="492760">
                    <a:moveTo>
                      <a:pt x="321574" y="0"/>
                    </a:moveTo>
                    <a:lnTo>
                      <a:pt x="291476" y="6350"/>
                    </a:lnTo>
                    <a:lnTo>
                      <a:pt x="266413" y="21590"/>
                    </a:lnTo>
                    <a:lnTo>
                      <a:pt x="248706" y="45720"/>
                    </a:lnTo>
                    <a:lnTo>
                      <a:pt x="240675" y="74930"/>
                    </a:lnTo>
                    <a:lnTo>
                      <a:pt x="193558" y="74930"/>
                    </a:lnTo>
                    <a:lnTo>
                      <a:pt x="193558" y="87630"/>
                    </a:lnTo>
                    <a:lnTo>
                      <a:pt x="240675" y="87630"/>
                    </a:lnTo>
                    <a:lnTo>
                      <a:pt x="248691" y="116840"/>
                    </a:lnTo>
                    <a:lnTo>
                      <a:pt x="266375" y="140970"/>
                    </a:lnTo>
                    <a:lnTo>
                      <a:pt x="291433" y="156210"/>
                    </a:lnTo>
                    <a:lnTo>
                      <a:pt x="321574" y="162560"/>
                    </a:lnTo>
                    <a:lnTo>
                      <a:pt x="353139" y="156210"/>
                    </a:lnTo>
                    <a:lnTo>
                      <a:pt x="362348" y="149860"/>
                    </a:lnTo>
                    <a:lnTo>
                      <a:pt x="321574" y="149860"/>
                    </a:lnTo>
                    <a:lnTo>
                      <a:pt x="295843" y="144780"/>
                    </a:lnTo>
                    <a:lnTo>
                      <a:pt x="273237" y="129540"/>
                    </a:lnTo>
                    <a:lnTo>
                      <a:pt x="258236" y="106680"/>
                    </a:lnTo>
                    <a:lnTo>
                      <a:pt x="253235" y="81280"/>
                    </a:lnTo>
                    <a:lnTo>
                      <a:pt x="258236" y="55880"/>
                    </a:lnTo>
                    <a:lnTo>
                      <a:pt x="273237" y="33020"/>
                    </a:lnTo>
                    <a:lnTo>
                      <a:pt x="295843" y="17780"/>
                    </a:lnTo>
                    <a:lnTo>
                      <a:pt x="321574" y="12700"/>
                    </a:lnTo>
                    <a:lnTo>
                      <a:pt x="362348" y="12700"/>
                    </a:lnTo>
                    <a:lnTo>
                      <a:pt x="353139" y="6350"/>
                    </a:lnTo>
                    <a:lnTo>
                      <a:pt x="321574" y="0"/>
                    </a:lnTo>
                    <a:close/>
                  </a:path>
                  <a:path w="403225" h="492760">
                    <a:moveTo>
                      <a:pt x="362348" y="12700"/>
                    </a:moveTo>
                    <a:lnTo>
                      <a:pt x="321574" y="12700"/>
                    </a:lnTo>
                    <a:lnTo>
                      <a:pt x="347304" y="17780"/>
                    </a:lnTo>
                    <a:lnTo>
                      <a:pt x="369910" y="33020"/>
                    </a:lnTo>
                    <a:lnTo>
                      <a:pt x="384976" y="55880"/>
                    </a:lnTo>
                    <a:lnTo>
                      <a:pt x="389998" y="81280"/>
                    </a:lnTo>
                    <a:lnTo>
                      <a:pt x="384976" y="106680"/>
                    </a:lnTo>
                    <a:lnTo>
                      <a:pt x="369910" y="129540"/>
                    </a:lnTo>
                    <a:lnTo>
                      <a:pt x="347304" y="144780"/>
                    </a:lnTo>
                    <a:lnTo>
                      <a:pt x="321574" y="149860"/>
                    </a:lnTo>
                    <a:lnTo>
                      <a:pt x="362348" y="149860"/>
                    </a:lnTo>
                    <a:lnTo>
                      <a:pt x="378924" y="138430"/>
                    </a:lnTo>
                    <a:lnTo>
                      <a:pt x="396312" y="113030"/>
                    </a:lnTo>
                    <a:lnTo>
                      <a:pt x="402689" y="81280"/>
                    </a:lnTo>
                    <a:lnTo>
                      <a:pt x="396312" y="49530"/>
                    </a:lnTo>
                    <a:lnTo>
                      <a:pt x="378924" y="24130"/>
                    </a:lnTo>
                    <a:lnTo>
                      <a:pt x="362348" y="12700"/>
                    </a:lnTo>
                    <a:close/>
                  </a:path>
                  <a:path w="403225" h="492760">
                    <a:moveTo>
                      <a:pt x="359801" y="41910"/>
                    </a:moveTo>
                    <a:lnTo>
                      <a:pt x="283347" y="41910"/>
                    </a:lnTo>
                    <a:lnTo>
                      <a:pt x="280464" y="44450"/>
                    </a:lnTo>
                    <a:lnTo>
                      <a:pt x="280464" y="118110"/>
                    </a:lnTo>
                    <a:lnTo>
                      <a:pt x="283461" y="120650"/>
                    </a:lnTo>
                    <a:lnTo>
                      <a:pt x="359915" y="120650"/>
                    </a:lnTo>
                    <a:lnTo>
                      <a:pt x="362798" y="118110"/>
                    </a:lnTo>
                    <a:lnTo>
                      <a:pt x="362798" y="107950"/>
                    </a:lnTo>
                    <a:lnTo>
                      <a:pt x="293354" y="107950"/>
                    </a:lnTo>
                    <a:lnTo>
                      <a:pt x="293354" y="54610"/>
                    </a:lnTo>
                    <a:lnTo>
                      <a:pt x="362798" y="54610"/>
                    </a:lnTo>
                    <a:lnTo>
                      <a:pt x="362798" y="44450"/>
                    </a:lnTo>
                    <a:lnTo>
                      <a:pt x="359801" y="41910"/>
                    </a:lnTo>
                    <a:close/>
                  </a:path>
                  <a:path w="403225" h="492760">
                    <a:moveTo>
                      <a:pt x="167523" y="87630"/>
                    </a:moveTo>
                    <a:lnTo>
                      <a:pt x="142554" y="87630"/>
                    </a:lnTo>
                    <a:lnTo>
                      <a:pt x="114437" y="104140"/>
                    </a:lnTo>
                    <a:lnTo>
                      <a:pt x="111319" y="107950"/>
                    </a:lnTo>
                    <a:lnTo>
                      <a:pt x="112147" y="113030"/>
                    </a:lnTo>
                    <a:lnTo>
                      <a:pt x="115705" y="115570"/>
                    </a:lnTo>
                    <a:lnTo>
                      <a:pt x="120774" y="115570"/>
                    </a:lnTo>
                    <a:lnTo>
                      <a:pt x="167523" y="87630"/>
                    </a:lnTo>
                    <a:close/>
                  </a:path>
                  <a:path w="403225" h="492760">
                    <a:moveTo>
                      <a:pt x="362798" y="54610"/>
                    </a:moveTo>
                    <a:lnTo>
                      <a:pt x="349907" y="54610"/>
                    </a:lnTo>
                    <a:lnTo>
                      <a:pt x="349907" y="107950"/>
                    </a:lnTo>
                    <a:lnTo>
                      <a:pt x="362798" y="107950"/>
                    </a:lnTo>
                    <a:lnTo>
                      <a:pt x="362798" y="54610"/>
                    </a:lnTo>
                    <a:close/>
                  </a:path>
                  <a:path w="403225" h="492760">
                    <a:moveTo>
                      <a:pt x="314131" y="54610"/>
                    </a:moveTo>
                    <a:lnTo>
                      <a:pt x="301457" y="54610"/>
                    </a:lnTo>
                    <a:lnTo>
                      <a:pt x="301457" y="86360"/>
                    </a:lnTo>
                    <a:lnTo>
                      <a:pt x="306346" y="88900"/>
                    </a:lnTo>
                    <a:lnTo>
                      <a:pt x="310690" y="86360"/>
                    </a:lnTo>
                    <a:lnTo>
                      <a:pt x="321688" y="81280"/>
                    </a:lnTo>
                    <a:lnTo>
                      <a:pt x="341906" y="81280"/>
                    </a:lnTo>
                    <a:lnTo>
                      <a:pt x="341906" y="71120"/>
                    </a:lnTo>
                    <a:lnTo>
                      <a:pt x="314131" y="71120"/>
                    </a:lnTo>
                    <a:lnTo>
                      <a:pt x="314131" y="54610"/>
                    </a:lnTo>
                    <a:close/>
                  </a:path>
                  <a:path w="403225" h="492760">
                    <a:moveTo>
                      <a:pt x="341906" y="81280"/>
                    </a:moveTo>
                    <a:lnTo>
                      <a:pt x="321688" y="81280"/>
                    </a:lnTo>
                    <a:lnTo>
                      <a:pt x="332242" y="86360"/>
                    </a:lnTo>
                    <a:lnTo>
                      <a:pt x="337017" y="88900"/>
                    </a:lnTo>
                    <a:lnTo>
                      <a:pt x="341906" y="86360"/>
                    </a:lnTo>
                    <a:lnTo>
                      <a:pt x="341906" y="81280"/>
                    </a:lnTo>
                    <a:close/>
                  </a:path>
                  <a:path w="403225" h="492760">
                    <a:moveTo>
                      <a:pt x="321574" y="67576"/>
                    </a:moveTo>
                    <a:lnTo>
                      <a:pt x="314131" y="71120"/>
                    </a:lnTo>
                    <a:lnTo>
                      <a:pt x="329016" y="71120"/>
                    </a:lnTo>
                    <a:lnTo>
                      <a:pt x="321574" y="67576"/>
                    </a:lnTo>
                    <a:close/>
                  </a:path>
                  <a:path w="403225" h="492760">
                    <a:moveTo>
                      <a:pt x="341906" y="54610"/>
                    </a:moveTo>
                    <a:lnTo>
                      <a:pt x="329016" y="54610"/>
                    </a:lnTo>
                    <a:lnTo>
                      <a:pt x="329016" y="71120"/>
                    </a:lnTo>
                    <a:lnTo>
                      <a:pt x="341906" y="71120"/>
                    </a:lnTo>
                    <a:lnTo>
                      <a:pt x="341906" y="54610"/>
                    </a:lnTo>
                    <a:close/>
                  </a:path>
                  <a:path w="403225" h="492760">
                    <a:moveTo>
                      <a:pt x="322132" y="67310"/>
                    </a:moveTo>
                    <a:lnTo>
                      <a:pt x="321015" y="67310"/>
                    </a:lnTo>
                    <a:lnTo>
                      <a:pt x="321574" y="67576"/>
                    </a:lnTo>
                    <a:lnTo>
                      <a:pt x="322132" y="67310"/>
                    </a:lnTo>
                    <a:close/>
                  </a:path>
                </a:pathLst>
              </a:custGeom>
              <a:solidFill>
                <a:srgbClr val="FFFFFF"/>
              </a:solidFill>
            </p:spPr>
            <p:txBody>
              <a:bodyPr wrap="square" lIns="0" tIns="0" rIns="0" bIns="0" rtlCol="0"/>
              <a:lstStyle/>
              <a:p>
                <a:pPr algn="l" defTabSz="913303" rtl="0">
                  <a:defRPr/>
                </a:pPr>
                <a:endParaRPr sz="1798">
                  <a:latin typeface="Arial" panose="020B0604020202020204" pitchFamily="34" charset="0"/>
                  <a:ea typeface="ＭＳ Ｐゴシック" panose="020B0600070205080204" pitchFamily="34" charset="-128"/>
                  <a:cs typeface="+mn-cs"/>
                </a:endParaRPr>
              </a:p>
            </p:txBody>
          </p:sp>
        </p:grpSp>
        <p:pic>
          <p:nvPicPr>
            <p:cNvPr id="32" name="object 18"/>
            <p:cNvPicPr/>
            <p:nvPr/>
          </p:nvPicPr>
          <p:blipFill>
            <a:blip r:embed="rId13" cstate="print"/>
            <a:stretch>
              <a:fillRect/>
            </a:stretch>
          </p:blipFill>
          <p:spPr>
            <a:xfrm>
              <a:off x="1934705" y="2386589"/>
              <a:ext cx="1012189" cy="1012228"/>
            </a:xfrm>
            <a:prstGeom prst="rect">
              <a:avLst/>
            </a:prstGeom>
          </p:spPr>
        </p:pic>
      </p:grpSp>
    </p:spTree>
    <p:extLst>
      <p:ext uri="{BB962C8B-B14F-4D97-AF65-F5344CB8AC3E}">
        <p14:creationId xmlns:p14="http://schemas.microsoft.com/office/powerpoint/2010/main" val="23244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B7E89-0077-5CD4-DBDC-6E26FEF9D8C3}"/>
              </a:ext>
            </a:extLst>
          </p:cNvPr>
          <p:cNvSpPr>
            <a:spLocks noGrp="1"/>
          </p:cNvSpPr>
          <p:nvPr>
            <p:ph type="title"/>
          </p:nvPr>
        </p:nvSpPr>
        <p:spPr>
          <a:xfrm>
            <a:off x="304800" y="251202"/>
            <a:ext cx="7772400" cy="708671"/>
          </a:xfrm>
        </p:spPr>
        <p:txBody>
          <a:bodyPr/>
          <a:lstStyle/>
          <a:p>
            <a:r>
              <a:rPr lang="en-US" sz="2800" dirty="0"/>
              <a:t>How can PDBs Make Inclusive Insurance Work?</a:t>
            </a:r>
          </a:p>
        </p:txBody>
      </p:sp>
      <p:graphicFrame>
        <p:nvGraphicFramePr>
          <p:cNvPr id="5" name="Diagram 4">
            <a:extLst>
              <a:ext uri="{FF2B5EF4-FFF2-40B4-BE49-F238E27FC236}">
                <a16:creationId xmlns:a16="http://schemas.microsoft.com/office/drawing/2014/main" id="{8AA10A61-A06B-7DA3-5354-DA6A579DDC9E}"/>
              </a:ext>
            </a:extLst>
          </p:cNvPr>
          <p:cNvGraphicFramePr/>
          <p:nvPr>
            <p:extLst>
              <p:ext uri="{D42A27DB-BD31-4B8C-83A1-F6EECF244321}">
                <p14:modId xmlns:p14="http://schemas.microsoft.com/office/powerpoint/2010/main" val="1335514179"/>
              </p:ext>
            </p:extLst>
          </p:nvPr>
        </p:nvGraphicFramePr>
        <p:xfrm>
          <a:off x="64576" y="1203325"/>
          <a:ext cx="4812224"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5C8D5A1F-9C4D-FC43-ED9C-1C469E2D039B}"/>
              </a:ext>
            </a:extLst>
          </p:cNvPr>
          <p:cNvGraphicFramePr/>
          <p:nvPr>
            <p:extLst>
              <p:ext uri="{D42A27DB-BD31-4B8C-83A1-F6EECF244321}">
                <p14:modId xmlns:p14="http://schemas.microsoft.com/office/powerpoint/2010/main" val="284663386"/>
              </p:ext>
            </p:extLst>
          </p:nvPr>
        </p:nvGraphicFramePr>
        <p:xfrm>
          <a:off x="5029200" y="1203325"/>
          <a:ext cx="4082512" cy="3695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1927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325966" y="331934"/>
            <a:ext cx="4703234" cy="286617"/>
          </a:xfrm>
          <a:prstGeom prst="rect">
            <a:avLst/>
          </a:prstGeom>
        </p:spPr>
        <p:txBody>
          <a:bodyPr vert="horz" wrap="square" lIns="0" tIns="9525" rIns="0" bIns="0" rtlCol="0">
            <a:spAutoFit/>
          </a:bodyPr>
          <a:lstStyle/>
          <a:p>
            <a:pPr marL="9525" defTabSz="685783">
              <a:spcBef>
                <a:spcPts val="75"/>
              </a:spcBef>
              <a:defRPr/>
            </a:pPr>
            <a:r>
              <a:rPr lang="en-GB" b="1" spc="53" dirty="0">
                <a:solidFill>
                  <a:prstClr val="white"/>
                </a:solidFill>
                <a:latin typeface="+mj-lt"/>
                <a:ea typeface="Cambria" panose="02040503050406030204" pitchFamily="18" charset="0"/>
                <a:cs typeface="Arial"/>
              </a:rPr>
              <a:t>Thank you!</a:t>
            </a:r>
            <a:endParaRPr dirty="0">
              <a:solidFill>
                <a:prstClr val="white"/>
              </a:solidFill>
              <a:latin typeface="+mj-lt"/>
              <a:ea typeface="Cambria" panose="02040503050406030204" pitchFamily="18" charset="0"/>
              <a:cs typeface="Arial"/>
            </a:endParaRPr>
          </a:p>
        </p:txBody>
      </p:sp>
      <p:pic>
        <p:nvPicPr>
          <p:cNvPr id="38" name="Picture 37"/>
          <p:cNvPicPr>
            <a:picLocks noChangeAspect="1"/>
          </p:cNvPicPr>
          <p:nvPr/>
        </p:nvPicPr>
        <p:blipFill>
          <a:blip r:embed="rId3"/>
          <a:stretch>
            <a:fillRect/>
          </a:stretch>
        </p:blipFill>
        <p:spPr>
          <a:xfrm>
            <a:off x="197252" y="2732618"/>
            <a:ext cx="498800" cy="498800"/>
          </a:xfrm>
          <a:prstGeom prst="rect">
            <a:avLst/>
          </a:prstGeom>
        </p:spPr>
      </p:pic>
      <p:pic>
        <p:nvPicPr>
          <p:cNvPr id="37" name="Picture 36">
            <a:extLst>
              <a:ext uri="{FF2B5EF4-FFF2-40B4-BE49-F238E27FC236}">
                <a16:creationId xmlns:a16="http://schemas.microsoft.com/office/drawing/2014/main" id="{5707286C-3EAB-9444-AAED-A07A24D8AD38}"/>
              </a:ext>
            </a:extLst>
          </p:cNvPr>
          <p:cNvPicPr>
            <a:picLocks noChangeAspect="1"/>
          </p:cNvPicPr>
          <p:nvPr/>
        </p:nvPicPr>
        <p:blipFill>
          <a:blip r:embed="rId4"/>
          <a:stretch>
            <a:fillRect/>
          </a:stretch>
        </p:blipFill>
        <p:spPr>
          <a:xfrm>
            <a:off x="3733801" y="1426073"/>
            <a:ext cx="5054117" cy="28540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Rectangle 16"/>
          <p:cNvSpPr/>
          <p:nvPr/>
        </p:nvSpPr>
        <p:spPr>
          <a:xfrm>
            <a:off x="670560" y="2787233"/>
            <a:ext cx="2932972" cy="430887"/>
          </a:xfrm>
          <a:prstGeom prst="rect">
            <a:avLst/>
          </a:prstGeom>
        </p:spPr>
        <p:txBody>
          <a:bodyPr wrap="square">
            <a:spAutoFit/>
          </a:bodyPr>
          <a:lstStyle/>
          <a:p>
            <a:r>
              <a:rPr lang="en-GB" sz="1100" b="1" u="sng" dirty="0"/>
              <a:t>https://www.ifad.org/en/insured </a:t>
            </a:r>
          </a:p>
          <a:p>
            <a:r>
              <a:rPr lang="en-GB" sz="1100" b="1" u="sng" dirty="0"/>
              <a:t>https://www.ifad.org/en/insurance-toolkit</a:t>
            </a:r>
          </a:p>
        </p:txBody>
      </p:sp>
      <p:pic>
        <p:nvPicPr>
          <p:cNvPr id="5" name="Picture 4">
            <a:extLst>
              <a:ext uri="{FF2B5EF4-FFF2-40B4-BE49-F238E27FC236}">
                <a16:creationId xmlns:a16="http://schemas.microsoft.com/office/drawing/2014/main" id="{C237193E-5FC8-4A53-B565-10C0638AA6C9}"/>
              </a:ext>
            </a:extLst>
          </p:cNvPr>
          <p:cNvPicPr>
            <a:picLocks noChangeAspect="1"/>
          </p:cNvPicPr>
          <p:nvPr/>
        </p:nvPicPr>
        <p:blipFill>
          <a:blip r:embed="rId5"/>
          <a:stretch>
            <a:fillRect/>
          </a:stretch>
        </p:blipFill>
        <p:spPr>
          <a:xfrm>
            <a:off x="187000" y="2265795"/>
            <a:ext cx="498800" cy="498800"/>
          </a:xfrm>
          <a:prstGeom prst="rect">
            <a:avLst/>
          </a:prstGeom>
        </p:spPr>
      </p:pic>
      <p:sp>
        <p:nvSpPr>
          <p:cNvPr id="9" name="TextBox 8">
            <a:extLst>
              <a:ext uri="{FF2B5EF4-FFF2-40B4-BE49-F238E27FC236}">
                <a16:creationId xmlns:a16="http://schemas.microsoft.com/office/drawing/2014/main" id="{08152AD3-F288-4C21-837D-D700B0460D91}"/>
              </a:ext>
            </a:extLst>
          </p:cNvPr>
          <p:cNvSpPr txBox="1"/>
          <p:nvPr/>
        </p:nvSpPr>
        <p:spPr>
          <a:xfrm>
            <a:off x="685800" y="2270126"/>
            <a:ext cx="2414812" cy="461665"/>
          </a:xfrm>
          <a:prstGeom prst="rect">
            <a:avLst/>
          </a:prstGeom>
          <a:noFill/>
        </p:spPr>
        <p:txBody>
          <a:bodyPr wrap="square" rtlCol="0">
            <a:spAutoFit/>
          </a:bodyPr>
          <a:lstStyle/>
          <a:p>
            <a:r>
              <a:rPr lang="en-GB" sz="1200" dirty="0"/>
              <a:t>Contact us</a:t>
            </a:r>
          </a:p>
          <a:p>
            <a:pPr marL="171450" indent="-171450">
              <a:buFont typeface="Arial" panose="020B0604020202020204" pitchFamily="34" charset="0"/>
              <a:buChar char="•"/>
            </a:pPr>
            <a:r>
              <a:rPr lang="en-GB" sz="1200" b="1" dirty="0"/>
              <a:t>insured@ifad.org</a:t>
            </a:r>
          </a:p>
        </p:txBody>
      </p:sp>
    </p:spTree>
    <p:extLst>
      <p:ext uri="{BB962C8B-B14F-4D97-AF65-F5344CB8AC3E}">
        <p14:creationId xmlns:p14="http://schemas.microsoft.com/office/powerpoint/2010/main" val="368475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URED_powerpoint[Compatibility Mode]" id="{E46796B4-748C-1B40-A112-EA43DB0BE68E}" vid="{9883BBB8-C2EE-7549-BE80-AA1C99DFCB0A}"/>
    </a:ext>
  </a:extLst>
</a:theme>
</file>

<file path=ppt/theme/theme3.xml><?xml version="1.0" encoding="utf-8"?>
<a:theme xmlns:a="http://schemas.openxmlformats.org/drawingml/2006/main" name="Title">
  <a:themeElements>
    <a:clrScheme name="INSURED">
      <a:dk1>
        <a:srgbClr val="0E2C61"/>
      </a:dk1>
      <a:lt1>
        <a:srgbClr val="FFFFFF"/>
      </a:lt1>
      <a:dk2>
        <a:srgbClr val="007AB6"/>
      </a:dk2>
      <a:lt2>
        <a:srgbClr val="F8F9FD"/>
      </a:lt2>
      <a:accent1>
        <a:srgbClr val="299E5A"/>
      </a:accent1>
      <a:accent2>
        <a:srgbClr val="0080B9"/>
      </a:accent2>
      <a:accent3>
        <a:srgbClr val="FFFFFF"/>
      </a:accent3>
      <a:accent4>
        <a:srgbClr val="2881B9"/>
      </a:accent4>
      <a:accent5>
        <a:srgbClr val="E5ECF6"/>
      </a:accent5>
      <a:accent6>
        <a:srgbClr val="FFFFFD"/>
      </a:accent6>
      <a:hlink>
        <a:srgbClr val="649BC5"/>
      </a:hlink>
      <a:folHlink>
        <a:srgbClr val="CCCC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URED_powerpoint[Compatibility Mode]" id="{E46796B4-748C-1B40-A112-EA43DB0BE68E}" vid="{529F81AC-696F-4E44-9CEC-FAAD33D89B2A}"/>
    </a:ext>
  </a:extLst>
</a:theme>
</file>

<file path=ppt/theme/theme4.xml><?xml version="1.0" encoding="utf-8"?>
<a:theme xmlns:a="http://schemas.openxmlformats.org/drawingml/2006/main" name="1_Personalizza struttura">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URED_powerpoint[Compatibility Mode]" id="{E46796B4-748C-1B40-A112-EA43DB0BE68E}" vid="{9883BBB8-C2EE-7549-BE80-AA1C99DFCB0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db5f90-4f7b-41d5-a8e7-f814a9827e78">
      <Terms xmlns="http://schemas.microsoft.com/office/infopath/2007/PartnerControls"/>
    </lcf76f155ced4ddcb4097134ff3c332f>
    <TaxCatchAll xmlns="3ac9a5d1-8aa3-45a1-8cc5-f545b70cee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7442CFA3A884EB0A23D7234492145" ma:contentTypeVersion="14" ma:contentTypeDescription="Create a new document." ma:contentTypeScope="" ma:versionID="1b30d09dc2fb365d502b88d04ad315a2">
  <xsd:schema xmlns:xsd="http://www.w3.org/2001/XMLSchema" xmlns:xs="http://www.w3.org/2001/XMLSchema" xmlns:p="http://schemas.microsoft.com/office/2006/metadata/properties" xmlns:ns2="65db5f90-4f7b-41d5-a8e7-f814a9827e78" xmlns:ns3="3ac9a5d1-8aa3-45a1-8cc5-f545b70cee6b" targetNamespace="http://schemas.microsoft.com/office/2006/metadata/properties" ma:root="true" ma:fieldsID="2ce6f5d82f42c730c15aef7dd0af3211" ns2:_="" ns3:_="">
    <xsd:import namespace="65db5f90-4f7b-41d5-a8e7-f814a9827e78"/>
    <xsd:import namespace="3ac9a5d1-8aa3-45a1-8cc5-f545b70cee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_dlc_DocId" minOccurs="0"/>
                <xsd:element ref="ns3:_dlc_DocIdUrl" minOccurs="0"/>
                <xsd:element ref="ns3:_dlc_DocIdPersistId"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b5f90-4f7b-41d5-a8e7-f814a9827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8541754-4825-4553-b9cc-3573e12477b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c9a5d1-8aa3-45a1-8cc5-f545b70cee6b"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5805845c-be59-4798-a8a7-2d5a27d804d3}" ma:internalName="TaxCatchAll" ma:showField="CatchAllData" ma:web="3ac9a5d1-8aa3-45a1-8cc5-f545b70ce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7B35EDCD-937E-400A-A47D-E7325346B404}">
  <ds:schemaRefs>
    <ds:schemaRef ds:uri="http://schemas.microsoft.com/sharepoint/v3/contenttype/forms"/>
  </ds:schemaRefs>
</ds:datastoreItem>
</file>

<file path=customXml/itemProps2.xml><?xml version="1.0" encoding="utf-8"?>
<ds:datastoreItem xmlns:ds="http://schemas.openxmlformats.org/officeDocument/2006/customXml" ds:itemID="{EEE152E7-4808-4F42-9CAF-13F332C1DF74}">
  <ds:schemaRefs>
    <ds:schemaRef ds:uri="http://www.w3.org/XML/1998/namespace"/>
    <ds:schemaRef ds:uri="17ae5805-9167-479c-853f-e4cf1c92d44b"/>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5952D68-473A-483F-BC83-B9B01B49FBD9}"/>
</file>

<file path=customXml/itemProps4.xml><?xml version="1.0" encoding="utf-8"?>
<ds:datastoreItem xmlns:ds="http://schemas.openxmlformats.org/officeDocument/2006/customXml" ds:itemID="{40C580C2-2CD1-4B8B-BCC7-C04017AFCBE5}"/>
</file>

<file path=docProps/app.xml><?xml version="1.0" encoding="utf-8"?>
<Properties xmlns="http://schemas.openxmlformats.org/officeDocument/2006/extended-properties" xmlns:vt="http://schemas.openxmlformats.org/officeDocument/2006/docPropsVTypes">
  <Template/>
  <TotalTime>2347</TotalTime>
  <Words>888</Words>
  <Application>Microsoft Office PowerPoint</Application>
  <PresentationFormat>Custom</PresentationFormat>
  <Paragraphs>115</Paragraphs>
  <Slides>8</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Arial</vt:lpstr>
      <vt:lpstr>Calibri</vt:lpstr>
      <vt:lpstr>Gotham Bold</vt:lpstr>
      <vt:lpstr>Gotham Book</vt:lpstr>
      <vt:lpstr>Gotham-Book</vt:lpstr>
      <vt:lpstr>Heuristica</vt:lpstr>
      <vt:lpstr>Symbol</vt:lpstr>
      <vt:lpstr>Times New Roman</vt:lpstr>
      <vt:lpstr>Office Theme</vt:lpstr>
      <vt:lpstr>Personalizza struttura</vt:lpstr>
      <vt:lpstr>Title</vt:lpstr>
      <vt:lpstr>1_Personalizza struttura</vt:lpstr>
      <vt:lpstr>2_Office Theme</vt:lpstr>
      <vt:lpstr>PowerPoint Presentation</vt:lpstr>
      <vt:lpstr>Why Insurance Matters for Inclusive Finance</vt:lpstr>
      <vt:lpstr>INSURED: Making Inclusive Insurance Work Structured technical assistance. Scalable results.</vt:lpstr>
      <vt:lpstr>Protecting small-scale producers in Kenya A Replicable Model for PDBs</vt:lpstr>
      <vt:lpstr>What Makes Inclusive Insurance Work </vt:lpstr>
      <vt:lpstr>INSURED Lessons Learnt</vt:lpstr>
      <vt:lpstr>How can PDBs Make Inclusive Insurance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 Tara</dc:creator>
  <cp:lastModifiedBy>Tara James</cp:lastModifiedBy>
  <cp:revision>76</cp:revision>
  <dcterms:created xsi:type="dcterms:W3CDTF">2024-03-22T05:33:47Z</dcterms:created>
  <dcterms:modified xsi:type="dcterms:W3CDTF">2025-07-14T06:38:38Z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2024-03-22T00:00:00Z</vt:filetime>
  </property>
  <property fmtid="{D5CDD505-2E9C-101B-9397-08002B2CF9AE}" pid="3" name="Creator">
    <vt:lpwstr>Adobe InDesign 19.3 (Macintosh)</vt:lpwstr>
  </property>
  <property fmtid="{D5CDD505-2E9C-101B-9397-08002B2CF9AE}" pid="4" name="LastSaved">
    <vt:filetime>2024-03-22T00:00:00Z</vt:filetime>
  </property>
  <property fmtid="{D5CDD505-2E9C-101B-9397-08002B2CF9AE}" pid="5" name="Producer">
    <vt:lpwstr>Adobe PDF Library 17.0</vt:lpwstr>
  </property>
  <property fmtid="{D5CDD505-2E9C-101B-9397-08002B2CF9AE}" pid="6" name="ContentTypeId">
    <vt:lpwstr>0x0101000C57442CFA3A884EB0A23D7234492145</vt:lpwstr>
  </property>
</Properties>
</file>