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6"/>
  </p:sldMasterIdLst>
  <p:notesMasterIdLst>
    <p:notesMasterId r:id="rId21"/>
  </p:notesMasterIdLst>
  <p:handoutMasterIdLst>
    <p:handoutMasterId r:id="rId22"/>
  </p:handoutMasterIdLst>
  <p:sldIdLst>
    <p:sldId id="256" r:id="rId7"/>
    <p:sldId id="425" r:id="rId8"/>
    <p:sldId id="430" r:id="rId9"/>
    <p:sldId id="432" r:id="rId10"/>
    <p:sldId id="434" r:id="rId11"/>
    <p:sldId id="437" r:id="rId12"/>
    <p:sldId id="438" r:id="rId13"/>
    <p:sldId id="409" r:id="rId14"/>
    <p:sldId id="439" r:id="rId15"/>
    <p:sldId id="440" r:id="rId16"/>
    <p:sldId id="410" r:id="rId17"/>
    <p:sldId id="411" r:id="rId18"/>
    <p:sldId id="441" r:id="rId19"/>
    <p:sldId id="309" r:id="rId20"/>
  </p:sldIdLst>
  <p:sldSz cx="9144000" cy="5143500" type="screen16x9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01B5378-14C6-430B-AB41-666A7E1CCEA2}">
          <p14:sldIdLst>
            <p14:sldId id="256"/>
            <p14:sldId id="425"/>
            <p14:sldId id="430"/>
            <p14:sldId id="432"/>
            <p14:sldId id="434"/>
            <p14:sldId id="437"/>
            <p14:sldId id="438"/>
            <p14:sldId id="409"/>
            <p14:sldId id="439"/>
            <p14:sldId id="440"/>
            <p14:sldId id="410"/>
            <p14:sldId id="411"/>
            <p14:sldId id="44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C48766-17DD-79C1-95E4-DCF504550AE8}" name="Pirro, Beatrice" initials="BP" userId="S::b.pirro@ifad.org::153c5c26-1905-42f7-b262-ff7dec7bd1c5" providerId="AD"/>
  <p188:author id="{CEC86174-EFA9-2774-AF39-BEE63A1FCDB0}" name="Zhang, Yijing" initials="YZ" userId="S::yi.zhang@ifad.org::00efabbf-4f2a-4c08-b9f3-4e8267b1fcd0" providerId="AD"/>
  <p188:author id="{849963FF-0762-B3C2-C6E2-0CA30CDC4AD9}" name="Sahli, Malek" initials="MS" userId="S::m.sahli@ifad.org::0911fc96-ab4f-424c-9f5b-f433d3bbb8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chiana, Luca" initials="PL" lastIdx="4" clrIdx="0">
    <p:extLst>
      <p:ext uri="{19B8F6BF-5375-455C-9EA6-DF929625EA0E}">
        <p15:presenceInfo xmlns:p15="http://schemas.microsoft.com/office/powerpoint/2012/main" userId="S-1-5-21-1957994488-926492609-725345543-45603" providerId="AD"/>
      </p:ext>
    </p:extLst>
  </p:cmAuthor>
  <p:cmAuthor id="2" name="Pirro, Beatrice" initials="PB" lastIdx="3" clrIdx="1">
    <p:extLst>
      <p:ext uri="{19B8F6BF-5375-455C-9EA6-DF929625EA0E}">
        <p15:presenceInfo xmlns:p15="http://schemas.microsoft.com/office/powerpoint/2012/main" userId="S-1-5-21-1957994488-926492609-725345543-33993" providerId="AD"/>
      </p:ext>
    </p:extLst>
  </p:cmAuthor>
  <p:cmAuthor id="3" name="Wanjiku, Caroline" initials="WC" lastIdx="0" clrIdx="2">
    <p:extLst>
      <p:ext uri="{19B8F6BF-5375-455C-9EA6-DF929625EA0E}">
        <p15:presenceInfo xmlns:p15="http://schemas.microsoft.com/office/powerpoint/2012/main" userId="S-1-5-21-1957994488-926492609-725345543-46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99F"/>
    <a:srgbClr val="11116B"/>
    <a:srgbClr val="AAB5CA"/>
    <a:srgbClr val="24696E"/>
    <a:srgbClr val="207278"/>
    <a:srgbClr val="21757B"/>
    <a:srgbClr val="002060"/>
    <a:srgbClr val="4D4DB2"/>
    <a:srgbClr val="303091"/>
    <a:srgbClr val="459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0387" autoAdjust="0"/>
  </p:normalViewPr>
  <p:slideViewPr>
    <p:cSldViewPr>
      <p:cViewPr varScale="1">
        <p:scale>
          <a:sx n="117" d="100"/>
          <a:sy n="117" d="100"/>
        </p:scale>
        <p:origin x="1032" y="102"/>
      </p:cViewPr>
      <p:guideLst>
        <p:guide orient="horz" pos="2164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44DF6-3E30-4959-941A-F344D2C273F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21F2-978F-4B71-9F0B-76CAB070A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55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2C1EE-7DD0-FD43-A527-0B2090FC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4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3642E3-8398-D84A-9848-1BA5344828D9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F69552-229B-BF64-45C9-A57FE0F236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1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F0C2-8DAC-11A7-1B43-FBE1ED93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215D6-9222-2014-160C-C550E86AA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9FF8B-03E5-C2BC-47EB-5ECDD2908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D47F-C1FB-B192-F63A-1FEF57B6A1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5BCDE-E33F-886C-40A2-7993B1015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ABBD-5971-57BF-26AD-283621F0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A1086-AC42-F507-E336-96034A042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FAAB9-D41A-EC0D-C59D-1F1AAD75A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3BDB-5FF1-BFB3-A21F-56FC236621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6ADFE-DD9A-392C-02E9-E92D60640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E91A-9543-BEB8-D4E6-A9F4395A9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23174-3955-3D3A-39F3-F83F84134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D6C0F-1331-5CF6-1675-141737EA7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7C8D5-20EA-734E-CED3-326D1A6618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E0FD-AD56-5985-55A0-81E0873F8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C6CF-1705-AF4D-B5DD-343538DF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E5EA3-E063-AD47-733C-7B8815005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A4959-7531-DC15-24BC-9C40291AD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32F6E-A17B-7BFC-4E9E-19EDFEDFC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C73E2-DEB3-C2C5-86C4-47E1D1849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47AED-29A6-CD56-68F2-CEF860A9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90B8C-33B7-A0A1-941F-002D640C8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9C24E-D3D7-44F0-7389-683599660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F3A6B-4D19-53B4-8156-19FA5DBA5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E046F-62B8-08E2-CEEF-6A3F0C6D4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2BA1-BAE0-354A-5A25-B06B7C61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143C5-E053-B3D9-7C4D-571BE0A0A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30E92-76B2-BD9C-0BA7-4D2AAE654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03B13-0AFB-A163-6FA0-4FD4FD0BDE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3BB4B-D2F9-238A-E27F-D286450FA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E32E0-57D5-8B38-5702-5B1D9B1B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C2ED0-1476-E25D-4092-20ED8226D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9890A-4000-3C09-00ED-A7CC3AECB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DBF26-2945-824D-57A7-5949DD293D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7580E-F622-448F-E059-5E31CAE2F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FF8AA-57D4-B02F-12CD-2966C941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C0464-75D2-C715-141A-4D93186AE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FF75B-A8FC-8566-1EA8-20948C4C4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077E7-31A2-34CD-4283-26E249541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9AC6-C49A-3C99-FBD0-63668F08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A35E2-5C6C-5309-0C79-DFB6CEB8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5FBF2-F0B6-A7AF-41ED-617D558BD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E8944-630A-24B9-D9E7-36C092B91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D9B2B-BF60-23E4-5D0E-A32A445296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DBE2C-3AD6-44AE-5D9B-834B653BB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CE03-062B-A741-1CE6-ECA14810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1ED7D-F3DD-D18C-95EA-AC029EB6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D87E4-EEF6-4D07-C61C-C93CD77B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CD27-CA25-9B31-336B-F32DB43A91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94215-6F93-7FC3-8A2F-E2E37E980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F9762-AB79-1479-893D-CEEA1A0D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3F767-9251-BC7B-A353-758CD2762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DE243-B0B0-F600-7247-D32B7D908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7A440-C520-919B-69F7-2C1167ED7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EDACD-74B2-0312-2488-82C95A0D3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8F7CA-E8EC-F2EC-0846-D35FFC2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304F5-A330-09F1-BF93-9C061B0C8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45E0C-2103-1130-FE85-02D405E2D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FC2B4-C535-A51B-FA29-DDEEBF566A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B1A0C-652F-13CD-832F-AF1404567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9C0030-DFC5-5EBB-8492-EEAA988CF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A63C91-F9D3-ADBC-1BE5-36E1F1AF2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B9FE1E-4D07-FD98-3B46-476C5335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78706"/>
            <a:ext cx="3810000" cy="30861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1078706"/>
            <a:ext cx="3810000" cy="30861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0B824B-FB6B-23C5-D28E-D2E46456C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6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168"/>
            <a:ext cx="4040188" cy="25607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168"/>
            <a:ext cx="4041775" cy="25607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37D3A31-7512-BC7D-7A4A-3E4930BBD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8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ACDC73-23B4-55DD-2095-A97A7C3D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486B766-E16C-B496-7834-39BCE90F2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1059582"/>
            <a:ext cx="5486400" cy="2486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36064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8F4EB-E24C-0A04-6B75-C5E07E33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78706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17300-4A5D-5C45-7FDD-AF3C7F4E0E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AB7A4A-3A34-B5EE-9ED1-6B99A3568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DB86934-184F-9012-29EA-9ADFD6DD5EA3}"/>
              </a:ext>
            </a:extLst>
          </p:cNvPr>
          <p:cNvSpPr/>
          <p:nvPr userDrawn="1"/>
        </p:nvSpPr>
        <p:spPr>
          <a:xfrm flipV="1">
            <a:off x="0" y="627534"/>
            <a:ext cx="9144000" cy="55411"/>
          </a:xfrm>
          <a:custGeom>
            <a:avLst/>
            <a:gdLst/>
            <a:ahLst/>
            <a:cxnLst/>
            <a:rect l="l" t="t" r="r" b="b"/>
            <a:pathLst>
              <a:path w="10515600" h="45719">
                <a:moveTo>
                  <a:pt x="10515600" y="0"/>
                </a:moveTo>
                <a:lnTo>
                  <a:pt x="0" y="0"/>
                </a:lnTo>
                <a:lnTo>
                  <a:pt x="0" y="45720"/>
                </a:lnTo>
                <a:lnTo>
                  <a:pt x="10515600" y="45720"/>
                </a:lnTo>
                <a:lnTo>
                  <a:pt x="105156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"/>
          <p:cNvSpPr txBox="1">
            <a:spLocks noChangeArrowheads="1"/>
          </p:cNvSpPr>
          <p:nvPr/>
        </p:nvSpPr>
        <p:spPr bwMode="auto">
          <a:xfrm>
            <a:off x="322922" y="843558"/>
            <a:ext cx="80655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</a:rPr>
              <a:t>Rural Transformation Financing Framework (RTFF): </a:t>
            </a:r>
          </a:p>
          <a:p>
            <a:r>
              <a:rPr lang="en-US" b="1" dirty="0">
                <a:solidFill>
                  <a:srgbClr val="002060"/>
                </a:solidFill>
              </a:rPr>
              <a:t>Unlocking Sustainable Private Capital for PDBs</a:t>
            </a:r>
            <a:endParaRPr lang="en-US" b="1" dirty="0">
              <a:solidFill>
                <a:srgbClr val="0E326F"/>
              </a:solidFill>
              <a:latin typeface="+mj-lt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3BCA52C-AEDE-4819-BE3F-9F1082137B87}"/>
              </a:ext>
            </a:extLst>
          </p:cNvPr>
          <p:cNvSpPr txBox="1">
            <a:spLocks/>
          </p:cNvSpPr>
          <p:nvPr/>
        </p:nvSpPr>
        <p:spPr>
          <a:xfrm>
            <a:off x="2802956" y="4120436"/>
            <a:ext cx="4263606" cy="31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AU" sz="75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EECF46-6B0E-4AFD-A67C-BA9C7A7AFC05}"/>
              </a:ext>
            </a:extLst>
          </p:cNvPr>
          <p:cNvSpPr txBox="1">
            <a:spLocks/>
          </p:cNvSpPr>
          <p:nvPr/>
        </p:nvSpPr>
        <p:spPr>
          <a:xfrm>
            <a:off x="246233" y="4217674"/>
            <a:ext cx="4580627" cy="31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AU" sz="75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A blue sign with white letters&#10;&#10;AI-generated content may be incorrect.">
            <a:extLst>
              <a:ext uri="{FF2B5EF4-FFF2-40B4-BE49-F238E27FC236}">
                <a16:creationId xmlns:a16="http://schemas.microsoft.com/office/drawing/2014/main" id="{443612DB-C41C-3703-C795-BFCF1988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86" y="3929666"/>
            <a:ext cx="1681902" cy="370276"/>
          </a:xfrm>
          <a:prstGeom prst="rect">
            <a:avLst/>
          </a:prstGeom>
        </p:spPr>
      </p:pic>
      <p:pic>
        <p:nvPicPr>
          <p:cNvPr id="1026" name="Picture 2" descr="Logo use and guidelines ...">
            <a:extLst>
              <a:ext uri="{FF2B5EF4-FFF2-40B4-BE49-F238E27FC236}">
                <a16:creationId xmlns:a16="http://schemas.microsoft.com/office/drawing/2014/main" id="{3EA63E81-D584-0A7D-DD1B-72827820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02" y="3658815"/>
            <a:ext cx="1250397" cy="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3BE4-5253-3D62-547F-18A6B841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0DEA2-8651-1AA9-B6FC-BEF45A864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10</a:t>
            </a:fld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8C68F6-BDDB-392A-9531-6458C8C755B5}"/>
              </a:ext>
            </a:extLst>
          </p:cNvPr>
          <p:cNvGrpSpPr/>
          <p:nvPr/>
        </p:nvGrpSpPr>
        <p:grpSpPr>
          <a:xfrm>
            <a:off x="211758" y="987574"/>
            <a:ext cx="8720484" cy="3104475"/>
            <a:chOff x="179512" y="987574"/>
            <a:chExt cx="8720484" cy="31044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02F12F-9262-B1E3-00D2-91A0619ED221}"/>
                </a:ext>
              </a:extLst>
            </p:cNvPr>
            <p:cNvGrpSpPr/>
            <p:nvPr/>
          </p:nvGrpSpPr>
          <p:grpSpPr>
            <a:xfrm>
              <a:off x="179512" y="987574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4" name="koppt-多边形">
                <a:extLst>
                  <a:ext uri="{FF2B5EF4-FFF2-40B4-BE49-F238E27FC236}">
                    <a16:creationId xmlns:a16="http://schemas.microsoft.com/office/drawing/2014/main" id="{E4C07504-9401-E253-13C8-87FFDAC11021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 14">
                <a:extLst>
                  <a:ext uri="{FF2B5EF4-FFF2-40B4-BE49-F238E27FC236}">
                    <a16:creationId xmlns:a16="http://schemas.microsoft.com/office/drawing/2014/main" id="{2ED2E902-48FF-4832-4855-A18407FE7C2D}"/>
                  </a:ext>
                </a:extLst>
              </p:cNvPr>
              <p:cNvSpPr txBox="1"/>
              <p:nvPr/>
            </p:nvSpPr>
            <p:spPr>
              <a:xfrm>
                <a:off x="299656" y="843971"/>
                <a:ext cx="3154178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PROTECTION OF THE ENVIRONMENT AND NATURAL RESOURCES </a:t>
                </a:r>
              </a:p>
            </p:txBody>
          </p:sp>
        </p:grpSp>
        <p:sp>
          <p:nvSpPr>
            <p:cNvPr id="19" name="koppt-多边形">
              <a:extLst>
                <a:ext uri="{FF2B5EF4-FFF2-40B4-BE49-F238E27FC236}">
                  <a16:creationId xmlns:a16="http://schemas.microsoft.com/office/drawing/2014/main" id="{B22B310D-0A1D-341D-4DBC-07474BFFB3AE}"/>
                </a:ext>
              </a:extLst>
            </p:cNvPr>
            <p:cNvSpPr/>
            <p:nvPr/>
          </p:nvSpPr>
          <p:spPr>
            <a:xfrm rot="5400000">
              <a:off x="651360" y="2549952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pic>
          <p:nvPicPr>
            <p:cNvPr id="27" name="Picture 2" descr="Natural resources - Free nature icons">
              <a:extLst>
                <a:ext uri="{FF2B5EF4-FFF2-40B4-BE49-F238E27FC236}">
                  <a16:creationId xmlns:a16="http://schemas.microsoft.com/office/drawing/2014/main" id="{F54C4325-9850-9E46-BE5B-430F9FEAD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27" y="2692315"/>
              <a:ext cx="394922" cy="39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Agriculture, app, business, farm, finance, profit, smart icon - Download on  Iconfinder">
              <a:extLst>
                <a:ext uri="{FF2B5EF4-FFF2-40B4-BE49-F238E27FC236}">
                  <a16:creationId xmlns:a16="http://schemas.microsoft.com/office/drawing/2014/main" id="{23F3CB36-0AFD-7448-324A-1B2996798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004" y="1909176"/>
              <a:ext cx="379251" cy="37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Market - Free business icons">
              <a:extLst>
                <a:ext uri="{FF2B5EF4-FFF2-40B4-BE49-F238E27FC236}">
                  <a16:creationId xmlns:a16="http://schemas.microsoft.com/office/drawing/2014/main" id="{8632C1D9-AE4F-FCBE-0A70-8BAECCFBE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186" y="2701007"/>
              <a:ext cx="426265" cy="42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cology - Free buildings icons">
              <a:extLst>
                <a:ext uri="{FF2B5EF4-FFF2-40B4-BE49-F238E27FC236}">
                  <a16:creationId xmlns:a16="http://schemas.microsoft.com/office/drawing/2014/main" id="{329AE706-907C-45A1-38B9-07811840F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352" y="1920929"/>
              <a:ext cx="355745" cy="355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Manufacturing - Free industry icons">
              <a:extLst>
                <a:ext uri="{FF2B5EF4-FFF2-40B4-BE49-F238E27FC236}">
                  <a16:creationId xmlns:a16="http://schemas.microsoft.com/office/drawing/2014/main" id="{94555F9F-FF8D-FEAF-E6A9-95661233B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739" y="1916719"/>
              <a:ext cx="364164" cy="36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Policy Icons - Free SVG &amp; PNG Policy Images - Noun Project">
              <a:extLst>
                <a:ext uri="{FF2B5EF4-FFF2-40B4-BE49-F238E27FC236}">
                  <a16:creationId xmlns:a16="http://schemas.microsoft.com/office/drawing/2014/main" id="{F4FB964E-FF01-842D-2FF0-F9F085C76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896" y="2702835"/>
              <a:ext cx="376109" cy="3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A03BD3-5E95-30AB-62FB-10708AD4AA8C}"/>
                </a:ext>
              </a:extLst>
            </p:cNvPr>
            <p:cNvGrpSpPr/>
            <p:nvPr/>
          </p:nvGrpSpPr>
          <p:grpSpPr>
            <a:xfrm>
              <a:off x="2971142" y="987574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35" name="koppt-多边形">
                <a:extLst>
                  <a:ext uri="{FF2B5EF4-FFF2-40B4-BE49-F238E27FC236}">
                    <a16:creationId xmlns:a16="http://schemas.microsoft.com/office/drawing/2014/main" id="{29F48B90-DC07-3608-5297-8A54498C8725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E4020AFE-982C-3283-5A88-F8559483C40B}"/>
                  </a:ext>
                </a:extLst>
              </p:cNvPr>
              <p:cNvSpPr txBox="1"/>
              <p:nvPr/>
            </p:nvSpPr>
            <p:spPr>
              <a:xfrm>
                <a:off x="299656" y="843971"/>
                <a:ext cx="3154178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/>
                  <a:t>ACCESS TO MARKETS</a:t>
                </a:r>
                <a:endParaRPr lang="en-US" sz="1200" dirty="0"/>
              </a:p>
            </p:txBody>
          </p:sp>
        </p:grpSp>
        <p:sp>
          <p:nvSpPr>
            <p:cNvPr id="37" name="koppt-多边形">
              <a:extLst>
                <a:ext uri="{FF2B5EF4-FFF2-40B4-BE49-F238E27FC236}">
                  <a16:creationId xmlns:a16="http://schemas.microsoft.com/office/drawing/2014/main" id="{E5CFEE30-9E60-19B6-3348-0546F6138D06}"/>
                </a:ext>
              </a:extLst>
            </p:cNvPr>
            <p:cNvSpPr/>
            <p:nvPr/>
          </p:nvSpPr>
          <p:spPr>
            <a:xfrm rot="5400000">
              <a:off x="3442990" y="2549952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F7F33C-5F69-B65B-E1AF-2B9762E3F6AA}"/>
                </a:ext>
              </a:extLst>
            </p:cNvPr>
            <p:cNvGrpSpPr/>
            <p:nvPr/>
          </p:nvGrpSpPr>
          <p:grpSpPr>
            <a:xfrm>
              <a:off x="5744774" y="987574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40" name="koppt-多边形">
                <a:extLst>
                  <a:ext uri="{FF2B5EF4-FFF2-40B4-BE49-F238E27FC236}">
                    <a16:creationId xmlns:a16="http://schemas.microsoft.com/office/drawing/2014/main" id="{58151D50-69D1-5F88-1B2F-8FD83295EA6B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14">
                <a:extLst>
                  <a:ext uri="{FF2B5EF4-FFF2-40B4-BE49-F238E27FC236}">
                    <a16:creationId xmlns:a16="http://schemas.microsoft.com/office/drawing/2014/main" id="{4865A8B1-ED8E-145A-8873-36E320B445B4}"/>
                  </a:ext>
                </a:extLst>
              </p:cNvPr>
              <p:cNvSpPr txBox="1"/>
              <p:nvPr/>
            </p:nvSpPr>
            <p:spPr>
              <a:xfrm>
                <a:off x="299656" y="843971"/>
                <a:ext cx="3154178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/>
                  <a:t>POLICY AND INSTITUTIONS</a:t>
                </a:r>
                <a:endParaRPr lang="en-US" sz="1200" dirty="0"/>
              </a:p>
            </p:txBody>
          </p:sp>
        </p:grpSp>
        <p:sp>
          <p:nvSpPr>
            <p:cNvPr id="42" name="koppt-多边形">
              <a:extLst>
                <a:ext uri="{FF2B5EF4-FFF2-40B4-BE49-F238E27FC236}">
                  <a16:creationId xmlns:a16="http://schemas.microsoft.com/office/drawing/2014/main" id="{11D8CDB1-4B2B-EFA3-353C-B102451ED272}"/>
                </a:ext>
              </a:extLst>
            </p:cNvPr>
            <p:cNvSpPr/>
            <p:nvPr/>
          </p:nvSpPr>
          <p:spPr>
            <a:xfrm rot="5400000">
              <a:off x="6216622" y="2549952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19A28A9-8CD3-3374-E4DE-55D2E3791846}"/>
                </a:ext>
              </a:extLst>
            </p:cNvPr>
            <p:cNvGrpSpPr/>
            <p:nvPr/>
          </p:nvGrpSpPr>
          <p:grpSpPr>
            <a:xfrm rot="10800000">
              <a:off x="1568201" y="2544985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45" name="koppt-多边形">
                <a:extLst>
                  <a:ext uri="{FF2B5EF4-FFF2-40B4-BE49-F238E27FC236}">
                    <a16:creationId xmlns:a16="http://schemas.microsoft.com/office/drawing/2014/main" id="{D223CF90-A5E4-9DD3-9285-1634A29C26D8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Rectangle 14">
                <a:extLst>
                  <a:ext uri="{FF2B5EF4-FFF2-40B4-BE49-F238E27FC236}">
                    <a16:creationId xmlns:a16="http://schemas.microsoft.com/office/drawing/2014/main" id="{15944652-2EC0-D95C-1C13-5CB9C9C81F49}"/>
                  </a:ext>
                </a:extLst>
              </p:cNvPr>
              <p:cNvSpPr txBox="1"/>
              <p:nvPr/>
            </p:nvSpPr>
            <p:spPr>
              <a:xfrm rot="10800000">
                <a:off x="299656" y="843970"/>
                <a:ext cx="3154179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/>
                  <a:t>INCLUSIVE RURAL FINANCE </a:t>
                </a:r>
              </a:p>
            </p:txBody>
          </p:sp>
        </p:grpSp>
        <p:sp>
          <p:nvSpPr>
            <p:cNvPr id="49" name="koppt-多边形">
              <a:extLst>
                <a:ext uri="{FF2B5EF4-FFF2-40B4-BE49-F238E27FC236}">
                  <a16:creationId xmlns:a16="http://schemas.microsoft.com/office/drawing/2014/main" id="{C0B4098F-903B-3B62-192E-E77AA0E36064}"/>
                </a:ext>
              </a:extLst>
            </p:cNvPr>
            <p:cNvSpPr/>
            <p:nvPr/>
          </p:nvSpPr>
          <p:spPr>
            <a:xfrm rot="5400000">
              <a:off x="2063301" y="1757864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66799F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02EE3D-8AC2-E25E-C25F-93205C60336A}"/>
                </a:ext>
              </a:extLst>
            </p:cNvPr>
            <p:cNvGrpSpPr/>
            <p:nvPr/>
          </p:nvGrpSpPr>
          <p:grpSpPr>
            <a:xfrm rot="10800000">
              <a:off x="4365797" y="2544985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52" name="koppt-多边形">
                <a:extLst>
                  <a:ext uri="{FF2B5EF4-FFF2-40B4-BE49-F238E27FC236}">
                    <a16:creationId xmlns:a16="http://schemas.microsoft.com/office/drawing/2014/main" id="{471AF1A3-C135-F2E8-2970-ECB52A5B496B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3CA8A8C2-1B7F-97EC-6C7E-915087C22522}"/>
                  </a:ext>
                </a:extLst>
              </p:cNvPr>
              <p:cNvSpPr txBox="1"/>
              <p:nvPr/>
            </p:nvSpPr>
            <p:spPr>
              <a:xfrm rot="10800000">
                <a:off x="156859" y="843970"/>
                <a:ext cx="3296976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/>
                  <a:t>RURAL SERVICES AND INFRASTRUCTURE</a:t>
                </a:r>
                <a:endParaRPr lang="en-US" sz="1200" dirty="0"/>
              </a:p>
            </p:txBody>
          </p:sp>
        </p:grpSp>
        <p:sp>
          <p:nvSpPr>
            <p:cNvPr id="54" name="koppt-多边形">
              <a:extLst>
                <a:ext uri="{FF2B5EF4-FFF2-40B4-BE49-F238E27FC236}">
                  <a16:creationId xmlns:a16="http://schemas.microsoft.com/office/drawing/2014/main" id="{9C1F1B99-C7D2-B403-FEE5-A73654707020}"/>
                </a:ext>
              </a:extLst>
            </p:cNvPr>
            <p:cNvSpPr/>
            <p:nvPr/>
          </p:nvSpPr>
          <p:spPr>
            <a:xfrm rot="5400000">
              <a:off x="4851896" y="1757864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66799F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/>
              <a:endParaRPr sz="110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C6C13FF-F225-B055-C3FE-6EEA93535CA1}"/>
                </a:ext>
              </a:extLst>
            </p:cNvPr>
            <p:cNvGrpSpPr/>
            <p:nvPr/>
          </p:nvGrpSpPr>
          <p:grpSpPr>
            <a:xfrm rot="10800000">
              <a:off x="7163393" y="2544986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57" name="koppt-多边形">
                <a:extLst>
                  <a:ext uri="{FF2B5EF4-FFF2-40B4-BE49-F238E27FC236}">
                    <a16:creationId xmlns:a16="http://schemas.microsoft.com/office/drawing/2014/main" id="{237791D5-7432-7F7B-2CDA-5F97919E763F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A9E83A03-1E08-A31C-D797-38885D504ADC}"/>
                  </a:ext>
                </a:extLst>
              </p:cNvPr>
              <p:cNvSpPr txBox="1"/>
              <p:nvPr/>
            </p:nvSpPr>
            <p:spPr>
              <a:xfrm rot="10800000">
                <a:off x="299656" y="843970"/>
                <a:ext cx="3154179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/>
                  <a:t>PRODUCTION SECTORS</a:t>
                </a:r>
                <a:endParaRPr lang="en-US" sz="1200" dirty="0"/>
              </a:p>
            </p:txBody>
          </p:sp>
        </p:grpSp>
        <p:sp>
          <p:nvSpPr>
            <p:cNvPr id="59" name="koppt-多边形">
              <a:extLst>
                <a:ext uri="{FF2B5EF4-FFF2-40B4-BE49-F238E27FC236}">
                  <a16:creationId xmlns:a16="http://schemas.microsoft.com/office/drawing/2014/main" id="{856DEB80-1CE8-9656-5B8D-2FBC8EB59DD9}"/>
                </a:ext>
              </a:extLst>
            </p:cNvPr>
            <p:cNvSpPr/>
            <p:nvPr/>
          </p:nvSpPr>
          <p:spPr>
            <a:xfrm rot="5400000">
              <a:off x="7658493" y="1757864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66799F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/>
              <a:endParaRPr sz="110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64" name="Title 2">
            <a:extLst>
              <a:ext uri="{FF2B5EF4-FFF2-40B4-BE49-F238E27FC236}">
                <a16:creationId xmlns:a16="http://schemas.microsoft.com/office/drawing/2014/main" id="{06125779-8D24-A4DF-6534-B5BEC94F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The RTFF’s Six Investment Areas </a:t>
            </a:r>
          </a:p>
        </p:txBody>
      </p:sp>
    </p:spTree>
    <p:extLst>
      <p:ext uri="{BB962C8B-B14F-4D97-AF65-F5344CB8AC3E}">
        <p14:creationId xmlns:p14="http://schemas.microsoft.com/office/powerpoint/2010/main" val="368933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126AD-A645-18BD-677A-2D82E3B66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153CBC-4452-EB8A-7330-7BB888A8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8355272" cy="897731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The Taxonomy Compendium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85508-5836-C6F5-250D-26B26B65A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11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1FFD11-78E1-ACEB-0F93-D47808B73A61}"/>
              </a:ext>
            </a:extLst>
          </p:cNvPr>
          <p:cNvSpPr txBox="1"/>
          <p:nvPr/>
        </p:nvSpPr>
        <p:spPr>
          <a:xfrm>
            <a:off x="394363" y="819369"/>
            <a:ext cx="83552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ptos" panose="020B0004020202020204" pitchFamily="34" charset="0"/>
              </a:rPr>
              <a:t>The Taxonomy Compendium offers a </a:t>
            </a:r>
            <a:r>
              <a:rPr lang="en-US" sz="1400" dirty="0">
                <a:latin typeface="Aptos" panose="020B0004020202020204" pitchFamily="34" charset="0"/>
              </a:rPr>
              <a:t>structured and standardized approach to </a:t>
            </a: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identifying and classifying specific qualifying activities for investment</a:t>
            </a:r>
            <a:r>
              <a:rPr lang="en-US" alt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, </a:t>
            </a:r>
            <a:r>
              <a:rPr lang="en-US" sz="1400" dirty="0">
                <a:latin typeface="Aptos" panose="020B0004020202020204" pitchFamily="34" charset="0"/>
              </a:rPr>
              <a:t>ensuring that </a:t>
            </a: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financial flows are directed towards projects that meaningfully contribute to sustainable rural transformation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  <a:endParaRPr lang="en-US" altLang="en-US" sz="14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BA451-C690-90E0-E79F-A8DFB06C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08" y="1914796"/>
            <a:ext cx="5372863" cy="24321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7486C6-9E5F-A7EA-F913-C1BD33545F13}"/>
              </a:ext>
            </a:extLst>
          </p:cNvPr>
          <p:cNvSpPr txBox="1"/>
          <p:nvPr/>
        </p:nvSpPr>
        <p:spPr>
          <a:xfrm>
            <a:off x="1872208" y="163564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1" u="sng" dirty="0">
                <a:solidFill>
                  <a:srgbClr val="66799F"/>
                </a:solidFill>
              </a:rPr>
              <a:t>Illustrative example: </a:t>
            </a:r>
            <a:endParaRPr lang="en-US" sz="1100" b="1" i="1" u="sng" dirty="0">
              <a:solidFill>
                <a:srgbClr val="66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1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419D-2077-AAED-9BF8-D275EA07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A30743-6C23-041B-5F15-43C9FCFB9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3" y="1995686"/>
            <a:ext cx="5688632" cy="23095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3826BD-288D-3458-4F26-09570905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Indicators: Measuring What Matters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2F168-03D0-1BEF-1165-E245FC3B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12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15BEF-486B-D120-070B-5D1F0DD04532}"/>
              </a:ext>
            </a:extLst>
          </p:cNvPr>
          <p:cNvSpPr txBox="1"/>
          <p:nvPr/>
        </p:nvSpPr>
        <p:spPr>
          <a:xfrm>
            <a:off x="394363" y="819369"/>
            <a:ext cx="8355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Reporting is a fundamental pillar of the ICMA’s guidance </a:t>
            </a:r>
            <a:r>
              <a:rPr lang="en-US" sz="1400" dirty="0">
                <a:latin typeface="Aptos" panose="020B0004020202020204" pitchFamily="34" charset="0"/>
              </a:rPr>
              <a:t>on the credibility of a labelled debt issuance.</a:t>
            </a: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</a:rPr>
              <a:t>PDBs can use the RTFF’s impact-reporting framework to </a:t>
            </a: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measure, assess and communicate the social, environmental and economic impacts of their projects and activities.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1514D-FBBA-35BB-3D8A-6A4738057603}"/>
              </a:ext>
            </a:extLst>
          </p:cNvPr>
          <p:cNvSpPr txBox="1"/>
          <p:nvPr/>
        </p:nvSpPr>
        <p:spPr>
          <a:xfrm>
            <a:off x="1763688" y="177966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1" u="sng" dirty="0">
                <a:solidFill>
                  <a:srgbClr val="66799F"/>
                </a:solidFill>
              </a:rPr>
              <a:t>Illustrative example: </a:t>
            </a:r>
            <a:endParaRPr lang="en-US" sz="1100" b="1" i="1" u="sng" dirty="0">
              <a:solidFill>
                <a:srgbClr val="66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3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2012B-5BC2-9B30-9773-69D7347D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4D9A5-539C-A981-958F-65660F99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Next Steps for PDBs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AEAD2-0A40-F875-4743-ADBE346CF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11159-B9F7-6F60-D312-F7D6F07F0217}"/>
              </a:ext>
            </a:extLst>
          </p:cNvPr>
          <p:cNvSpPr txBox="1"/>
          <p:nvPr/>
        </p:nvSpPr>
        <p:spPr>
          <a:xfrm>
            <a:off x="394363" y="1059582"/>
            <a:ext cx="8355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How to Engage with the RTFF – Practical guidance from CBI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Accessing the Framework – Availability as a global public good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Q&amp;A and Open Discussion – Your questions and insights</a:t>
            </a:r>
            <a:endParaRPr lang="en-GB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9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3646D34-ADEA-48D7-900D-C972BBCA6FE6}"/>
              </a:ext>
            </a:extLst>
          </p:cNvPr>
          <p:cNvSpPr txBox="1">
            <a:spLocks/>
          </p:cNvSpPr>
          <p:nvPr/>
        </p:nvSpPr>
        <p:spPr bwMode="auto">
          <a:xfrm>
            <a:off x="836711" y="1347614"/>
            <a:ext cx="7470575" cy="10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ctr"/>
            <a:endParaRPr lang="en-GB" sz="6600" kern="0" dirty="0">
              <a:solidFill>
                <a:srgbClr val="143D6F"/>
              </a:solidFill>
            </a:endParaRPr>
          </a:p>
          <a:p>
            <a:pPr algn="ctr"/>
            <a:r>
              <a:rPr lang="en-GB" sz="6600" kern="0" dirty="0">
                <a:solidFill>
                  <a:srgbClr val="143D6F"/>
                </a:solidFill>
                <a:latin typeface="Brush Script MT" panose="03060802040406070304" pitchFamily="66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EEDBF-234B-97F2-7CF2-7B5C1537A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2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F25A1-C2D2-3740-6AE7-BC11D6BA9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9D157-52D8-52AB-92BC-1E1C5974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Introducing the RTFF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8BC7A-BF06-553F-F7A7-0DE01E7AC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C303F-C128-E7C6-2B3B-F7C60F7D8BFC}"/>
              </a:ext>
            </a:extLst>
          </p:cNvPr>
          <p:cNvSpPr txBox="1"/>
          <p:nvPr/>
        </p:nvSpPr>
        <p:spPr>
          <a:xfrm>
            <a:off x="480488" y="1059582"/>
            <a:ext cx="517163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voluntary global public good financing framework focused on rural transformation and sustainable agricultural development.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 industry best practices in: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Issuing impact-related, sustainable, or themed debt instruments such as loans and bonds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Sustainable Finance Frameworks (SFFs)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Promotes investments in rural communities by providing: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activities for investment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indicators  for impact reporting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364B8-39CE-BA5E-B86A-66CAB66D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rgbClr val="11116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63153" y="1162969"/>
            <a:ext cx="2578605" cy="25786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38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42852-4BE1-4B5A-900C-5436AD8A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58189-A708-63E4-9D73-EF321DB9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Why the RTFF Was Developed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CAF24-7A0E-F242-84A9-6019CF5E8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3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E6F771-CB15-0EF2-5026-456467B4612F}"/>
              </a:ext>
            </a:extLst>
          </p:cNvPr>
          <p:cNvGrpSpPr/>
          <p:nvPr/>
        </p:nvGrpSpPr>
        <p:grpSpPr>
          <a:xfrm>
            <a:off x="516635" y="1016940"/>
            <a:ext cx="2399181" cy="2994970"/>
            <a:chOff x="226606" y="837460"/>
            <a:chExt cx="5128781" cy="1872631"/>
          </a:xfrm>
          <a:solidFill>
            <a:schemeClr val="accent3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658A123-BB81-01C9-83BF-34CB8AB0F788}"/>
                </a:ext>
              </a:extLst>
            </p:cNvPr>
            <p:cNvSpPr/>
            <p:nvPr/>
          </p:nvSpPr>
          <p:spPr>
            <a:xfrm>
              <a:off x="226606" y="837460"/>
              <a:ext cx="5128781" cy="1872631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EEEEE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eaLnBrk="1" hangingPunct="1"/>
              <a:endParaRPr lang="aa-ET" sz="1400" dirty="0">
                <a:solidFill>
                  <a:prstClr val="white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355BA-9A1E-5B34-8388-E4701F89BE62}"/>
                </a:ext>
              </a:extLst>
            </p:cNvPr>
            <p:cNvSpPr/>
            <p:nvPr/>
          </p:nvSpPr>
          <p:spPr>
            <a:xfrm>
              <a:off x="391514" y="837460"/>
              <a:ext cx="4880718" cy="16925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8987" eaLnBrk="1" hangingPunct="1"/>
              <a:r>
                <a:rPr lang="en-US" sz="1400" b="1" dirty="0">
                  <a:solidFill>
                    <a:srgbClr val="002060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Addresses a market gap </a:t>
              </a:r>
              <a:r>
                <a:rPr lang="en-US" sz="1400" dirty="0">
                  <a:solidFill>
                    <a:srgbClr val="181616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mobilizing private sector financing for rural transformation and food security in developing countries</a:t>
              </a:r>
            </a:p>
            <a:p>
              <a:pPr marL="285750" indent="-285750" defTabSz="1218987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181616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Robust frameworks exist for green bonds, climate, Amazonia, but lack of financing frameworks for food security investments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197BC-970F-D78B-94D2-5008A2F7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60282" y="1016940"/>
            <a:ext cx="2712118" cy="14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4ED93C-3617-0353-9E6D-8F78835D2B68}"/>
              </a:ext>
            </a:extLst>
          </p:cNvPr>
          <p:cNvGrpSpPr/>
          <p:nvPr/>
        </p:nvGrpSpPr>
        <p:grpSpPr>
          <a:xfrm>
            <a:off x="3198342" y="1016940"/>
            <a:ext cx="2063141" cy="1404000"/>
            <a:chOff x="226606" y="837460"/>
            <a:chExt cx="5128781" cy="1872631"/>
          </a:xfrm>
          <a:solidFill>
            <a:schemeClr val="accent3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E6EBAF4-B9EF-B238-3FF6-863F51468DEF}"/>
                </a:ext>
              </a:extLst>
            </p:cNvPr>
            <p:cNvSpPr/>
            <p:nvPr/>
          </p:nvSpPr>
          <p:spPr>
            <a:xfrm>
              <a:off x="226606" y="837460"/>
              <a:ext cx="5128781" cy="1872631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EEEEE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eaLnBrk="1" hangingPunct="1"/>
              <a:endParaRPr lang="aa-ET" sz="1400" dirty="0">
                <a:solidFill>
                  <a:prstClr val="white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B93967-E038-F924-0F9B-568C4C35497C}"/>
                </a:ext>
              </a:extLst>
            </p:cNvPr>
            <p:cNvSpPr/>
            <p:nvPr/>
          </p:nvSpPr>
          <p:spPr>
            <a:xfrm>
              <a:off x="391514" y="837460"/>
              <a:ext cx="4880718" cy="16925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45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Building on IFAD’s expertise and leadership </a:t>
              </a:r>
              <a:r>
                <a:rPr lang="en-US" sz="1400" dirty="0">
                  <a:solidFill>
                    <a:srgbClr val="181616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rural transformation and agricultural finance 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278D08-6924-4857-518B-34A301B6468F}"/>
              </a:ext>
            </a:extLst>
          </p:cNvPr>
          <p:cNvSpPr/>
          <p:nvPr/>
        </p:nvSpPr>
        <p:spPr>
          <a:xfrm>
            <a:off x="3198343" y="2614604"/>
            <a:ext cx="4974058" cy="14040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218987" eaLnBrk="1" hangingPunct="1"/>
            <a:endParaRPr lang="aa-ET" sz="1400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629BF6-182C-5B63-3515-4FF7BCDCBE92}"/>
              </a:ext>
            </a:extLst>
          </p:cNvPr>
          <p:cNvSpPr/>
          <p:nvPr/>
        </p:nvSpPr>
        <p:spPr>
          <a:xfrm>
            <a:off x="3214443" y="2670928"/>
            <a:ext cx="4999862" cy="12689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offer PDBs with: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in achieving SDGs by easing the development of rural transformation frameworks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flexible, streamlined path to sustainable finance solutions aligned with national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97390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9A3D-59CA-15A8-CC78-EF79A12D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E39BD-8ADB-7766-D72E-6C6FE929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Who the RTFF is For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D484E-BD00-ACAB-35C9-AEB34B53B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4</a:t>
            </a:fld>
            <a:endParaRPr lang="en-GB"/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F7D81E03-19C0-FFD3-EA59-280C5153C5AE}"/>
              </a:ext>
            </a:extLst>
          </p:cNvPr>
          <p:cNvSpPr/>
          <p:nvPr/>
        </p:nvSpPr>
        <p:spPr>
          <a:xfrm rot="10800000">
            <a:off x="587712" y="1421484"/>
            <a:ext cx="2308400" cy="217801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1F691D-180B-6BD5-FD2A-A1745F69B53F}"/>
              </a:ext>
            </a:extLst>
          </p:cNvPr>
          <p:cNvSpPr/>
          <p:nvPr/>
        </p:nvSpPr>
        <p:spPr>
          <a:xfrm>
            <a:off x="724655" y="2279659"/>
            <a:ext cx="2034514" cy="46166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200" dirty="0">
                <a:latin typeface="Aptos" panose="020B0004020202020204" pitchFamily="34" charset="0"/>
              </a:rPr>
              <a:t>…specifically public and national development banks </a:t>
            </a:r>
          </a:p>
        </p:txBody>
      </p:sp>
      <p:sp>
        <p:nvSpPr>
          <p:cNvPr id="6" name="Rectangle: Rounded Corners 34">
            <a:extLst>
              <a:ext uri="{FF2B5EF4-FFF2-40B4-BE49-F238E27FC236}">
                <a16:creationId xmlns:a16="http://schemas.microsoft.com/office/drawing/2014/main" id="{85CF2E03-B4F7-A6A1-6B4B-4A3A1F212AFE}"/>
              </a:ext>
            </a:extLst>
          </p:cNvPr>
          <p:cNvSpPr/>
          <p:nvPr/>
        </p:nvSpPr>
        <p:spPr>
          <a:xfrm>
            <a:off x="822098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ptos" panose="020B0004020202020204" pitchFamily="34" charset="0"/>
              </a:rPr>
              <a:t>All potential borrowers/issuers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F96A4A-33E5-3CF3-2AD0-A0981099B87F}"/>
              </a:ext>
            </a:extLst>
          </p:cNvPr>
          <p:cNvSpPr/>
          <p:nvPr/>
        </p:nvSpPr>
        <p:spPr>
          <a:xfrm>
            <a:off x="1361504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F51B6B79-0A12-75F8-17A7-B24290E921B0}"/>
              </a:ext>
            </a:extLst>
          </p:cNvPr>
          <p:cNvSpPr/>
          <p:nvPr/>
        </p:nvSpPr>
        <p:spPr>
          <a:xfrm rot="10800000">
            <a:off x="3477164" y="1415923"/>
            <a:ext cx="2308400" cy="219782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2FD85-898B-EF7F-A427-E5762D997D70}"/>
              </a:ext>
            </a:extLst>
          </p:cNvPr>
          <p:cNvSpPr/>
          <p:nvPr/>
        </p:nvSpPr>
        <p:spPr>
          <a:xfrm>
            <a:off x="3583246" y="2099337"/>
            <a:ext cx="2096236" cy="83099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200" dirty="0">
                <a:latin typeface="Aptos" panose="020B0004020202020204" pitchFamily="34" charset="0"/>
              </a:rPr>
              <a:t>…from traditional commercial banks and bond investors to impact investors and responsible investment funds</a:t>
            </a:r>
          </a:p>
        </p:txBody>
      </p:sp>
      <p:sp>
        <p:nvSpPr>
          <p:cNvPr id="11" name="Rectangle: Rounded Corners 34">
            <a:extLst>
              <a:ext uri="{FF2B5EF4-FFF2-40B4-BE49-F238E27FC236}">
                <a16:creationId xmlns:a16="http://schemas.microsoft.com/office/drawing/2014/main" id="{01B53967-2801-D50A-4B34-67E050A867DD}"/>
              </a:ext>
            </a:extLst>
          </p:cNvPr>
          <p:cNvSpPr/>
          <p:nvPr/>
        </p:nvSpPr>
        <p:spPr>
          <a:xfrm>
            <a:off x="3711550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latin typeface="Aptos" panose="020B0004020202020204" pitchFamily="34" charset="0"/>
              </a:rPr>
              <a:t>Investors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52BD7D-5C82-147B-D9B2-89AFFAA1E32F}"/>
              </a:ext>
            </a:extLst>
          </p:cNvPr>
          <p:cNvSpPr/>
          <p:nvPr/>
        </p:nvSpPr>
        <p:spPr>
          <a:xfrm>
            <a:off x="4250956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8C052D14-4476-91C4-BE1B-81E5D807409B}"/>
              </a:ext>
            </a:extLst>
          </p:cNvPr>
          <p:cNvSpPr/>
          <p:nvPr/>
        </p:nvSpPr>
        <p:spPr>
          <a:xfrm rot="10800000">
            <a:off x="6366617" y="1415923"/>
            <a:ext cx="2308400" cy="2177789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3BF6F-5B15-00C7-51ED-81E5ED0F33BD}"/>
              </a:ext>
            </a:extLst>
          </p:cNvPr>
          <p:cNvSpPr/>
          <p:nvPr/>
        </p:nvSpPr>
        <p:spPr>
          <a:xfrm>
            <a:off x="6506060" y="1812320"/>
            <a:ext cx="2029512" cy="138499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200" dirty="0">
                <a:latin typeface="Aptos" panose="020B0004020202020204" pitchFamily="34" charset="0"/>
              </a:rPr>
              <a:t>…International/national development financiers, private sector investors (banks, microfinance), local food systems stakeholders such as small producers and agribusinesses</a:t>
            </a:r>
          </a:p>
        </p:txBody>
      </p:sp>
      <p:sp>
        <p:nvSpPr>
          <p:cNvPr id="15" name="Rectangle: Rounded Corners 34">
            <a:extLst>
              <a:ext uri="{FF2B5EF4-FFF2-40B4-BE49-F238E27FC236}">
                <a16:creationId xmlns:a16="http://schemas.microsoft.com/office/drawing/2014/main" id="{8EF6D272-D810-D13D-8E44-12E932E8D9EF}"/>
              </a:ext>
            </a:extLst>
          </p:cNvPr>
          <p:cNvSpPr/>
          <p:nvPr/>
        </p:nvSpPr>
        <p:spPr>
          <a:xfrm>
            <a:off x="6601003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latin typeface="Aptos" panose="020B0004020202020204" pitchFamily="34" charset="0"/>
              </a:rPr>
              <a:t>Other stakeholders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B5FF8A-3432-3EFC-7C1E-36039F6B7401}"/>
              </a:ext>
            </a:extLst>
          </p:cNvPr>
          <p:cNvSpPr/>
          <p:nvPr/>
        </p:nvSpPr>
        <p:spPr>
          <a:xfrm>
            <a:off x="7140409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2" descr="Investing - Free business icons">
            <a:extLst>
              <a:ext uri="{FF2B5EF4-FFF2-40B4-BE49-F238E27FC236}">
                <a16:creationId xmlns:a16="http://schemas.microsoft.com/office/drawing/2014/main" id="{106C429A-B436-822F-F375-1B4EFACA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4" y="3349274"/>
            <a:ext cx="491347" cy="4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takeholder - Free people icons">
            <a:extLst>
              <a:ext uri="{FF2B5EF4-FFF2-40B4-BE49-F238E27FC236}">
                <a16:creationId xmlns:a16="http://schemas.microsoft.com/office/drawing/2014/main" id="{9FF5DFDB-2B32-4214-2873-16DEEFF2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36" y="3324097"/>
            <a:ext cx="509453" cy="5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ank - Free business and finance icons">
            <a:extLst>
              <a:ext uri="{FF2B5EF4-FFF2-40B4-BE49-F238E27FC236}">
                <a16:creationId xmlns:a16="http://schemas.microsoft.com/office/drawing/2014/main" id="{91F42D55-78E1-D5D9-764E-B2E2E124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42" y="3383700"/>
            <a:ext cx="401478" cy="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5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4A293-9301-A5D9-F750-9CB88CC4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E49A03EE-6FF7-9E6E-67F1-E230D4DD2357}"/>
              </a:ext>
            </a:extLst>
          </p:cNvPr>
          <p:cNvSpPr/>
          <p:nvPr/>
        </p:nvSpPr>
        <p:spPr>
          <a:xfrm>
            <a:off x="646930" y="1975077"/>
            <a:ext cx="1332782" cy="1332782"/>
          </a:xfrm>
          <a:prstGeom prst="ellipse">
            <a:avLst/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 eaLnBrk="1" hangingPunct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DDC19A-E4AC-3EA1-97C6-F42C82A5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Key Benefits for Public Development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4CAAB-4CC3-90E3-B9B6-4AC4EE9A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5</a:t>
            </a:fld>
            <a:endParaRPr lang="en-GB"/>
          </a:p>
        </p:txBody>
      </p:sp>
      <p:sp>
        <p:nvSpPr>
          <p:cNvPr id="49" name="Block Arc 7">
            <a:extLst>
              <a:ext uri="{FF2B5EF4-FFF2-40B4-BE49-F238E27FC236}">
                <a16:creationId xmlns:a16="http://schemas.microsoft.com/office/drawing/2014/main" id="{A5F76AA8-C241-7BC6-AD56-3BBCED2F632D}"/>
              </a:ext>
            </a:extLst>
          </p:cNvPr>
          <p:cNvSpPr/>
          <p:nvPr/>
        </p:nvSpPr>
        <p:spPr>
          <a:xfrm>
            <a:off x="-180528" y="1005262"/>
            <a:ext cx="3108930" cy="3132975"/>
          </a:xfrm>
          <a:prstGeom prst="blockArc">
            <a:avLst>
              <a:gd name="adj1" fmla="val 17838513"/>
              <a:gd name="adj2" fmla="val 3935675"/>
              <a:gd name="adj3" fmla="val 691"/>
            </a:avLst>
          </a:prstGeom>
          <a:solidFill>
            <a:srgbClr val="326C72"/>
          </a:solidFill>
          <a:ln>
            <a:solidFill>
              <a:srgbClr val="667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C89B835-19A6-B848-6A4E-E0930F06FAFB}"/>
              </a:ext>
            </a:extLst>
          </p:cNvPr>
          <p:cNvGrpSpPr/>
          <p:nvPr/>
        </p:nvGrpSpPr>
        <p:grpSpPr>
          <a:xfrm>
            <a:off x="55162" y="1131590"/>
            <a:ext cx="2947109" cy="2936549"/>
            <a:chOff x="15883" y="1337483"/>
            <a:chExt cx="2947109" cy="2936549"/>
          </a:xfrm>
        </p:grpSpPr>
        <p:grpSp>
          <p:nvGrpSpPr>
            <p:cNvPr id="59" name="그룹 53">
              <a:extLst>
                <a:ext uri="{FF2B5EF4-FFF2-40B4-BE49-F238E27FC236}">
                  <a16:creationId xmlns:a16="http://schemas.microsoft.com/office/drawing/2014/main" id="{611F88C8-DD15-1A2C-6BAC-0DE74D0A9A60}"/>
                </a:ext>
              </a:extLst>
            </p:cNvPr>
            <p:cNvGrpSpPr/>
            <p:nvPr/>
          </p:nvGrpSpPr>
          <p:grpSpPr>
            <a:xfrm>
              <a:off x="15883" y="1572475"/>
              <a:ext cx="2489312" cy="2489313"/>
              <a:chOff x="735328" y="1762623"/>
              <a:chExt cx="4250497" cy="425049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Block Arc 43">
                <a:extLst>
                  <a:ext uri="{FF2B5EF4-FFF2-40B4-BE49-F238E27FC236}">
                    <a16:creationId xmlns:a16="http://schemas.microsoft.com/office/drawing/2014/main" id="{F8D43411-5C89-2BA9-92C6-178AA0DF8479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4228396"/>
                  <a:gd name="adj2" fmla="val 7060926"/>
                  <a:gd name="adj3" fmla="val 5247"/>
                </a:avLst>
              </a:prstGeom>
              <a:solidFill>
                <a:srgbClr val="66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2" name="Block Arc 53">
                <a:extLst>
                  <a:ext uri="{FF2B5EF4-FFF2-40B4-BE49-F238E27FC236}">
                    <a16:creationId xmlns:a16="http://schemas.microsoft.com/office/drawing/2014/main" id="{F64F4888-F53A-C306-30FE-025D1105C77E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1492588"/>
                  <a:gd name="adj2" fmla="val 4237585"/>
                  <a:gd name="adj3" fmla="val 522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3" name="Block Arc 54">
                <a:extLst>
                  <a:ext uri="{FF2B5EF4-FFF2-40B4-BE49-F238E27FC236}">
                    <a16:creationId xmlns:a16="http://schemas.microsoft.com/office/drawing/2014/main" id="{2FAA1195-3E4F-1597-D8E5-9201018C5ECB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20334074"/>
                  <a:gd name="adj2" fmla="val 1503961"/>
                  <a:gd name="adj3" fmla="val 5284"/>
                </a:avLst>
              </a:prstGeom>
              <a:solidFill>
                <a:srgbClr val="66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4" name="Block Arc 55">
                <a:extLst>
                  <a:ext uri="{FF2B5EF4-FFF2-40B4-BE49-F238E27FC236}">
                    <a16:creationId xmlns:a16="http://schemas.microsoft.com/office/drawing/2014/main" id="{535B07A0-1237-22A1-5069-C4634EBEB459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17549958"/>
                  <a:gd name="adj2" fmla="val 20340767"/>
                  <a:gd name="adj3" fmla="val 5288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5" name="Block Arc 5">
                <a:extLst>
                  <a:ext uri="{FF2B5EF4-FFF2-40B4-BE49-F238E27FC236}">
                    <a16:creationId xmlns:a16="http://schemas.microsoft.com/office/drawing/2014/main" id="{519B1017-8300-269C-8618-AA3980417DBC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14520241"/>
                  <a:gd name="adj2" fmla="val 17553267"/>
                  <a:gd name="adj3" fmla="val 5243"/>
                </a:avLst>
              </a:prstGeom>
              <a:solidFill>
                <a:srgbClr val="66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F119ED-B984-ECE7-869C-AB4E4A1D3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2441" y="1337483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6799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F3E007-6A34-A610-53DE-2AA469B50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1312" y="2432517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6799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D3FE4CC-DC07-8A59-DDB3-C1EA678F5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691" y="2994037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E672174-94D3-3FD6-7E39-F6EF24278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6734" y="4082352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B3AFA5-85B6-F06D-A050-560C3619A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6497" y="3581599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6799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5DE4B4B-31B1-8E03-8E91-37EE2F083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92" y="1827594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99E1A63-7A1F-C976-AB14-5B5AFAC4B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276" y="2493338"/>
              <a:ext cx="720125" cy="720125"/>
            </a:xfrm>
            <a:prstGeom prst="rect">
              <a:avLst/>
            </a:prstGeom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84CE5C7-6470-0906-7224-DFFEEEA3E244}"/>
              </a:ext>
            </a:extLst>
          </p:cNvPr>
          <p:cNvSpPr/>
          <p:nvPr/>
        </p:nvSpPr>
        <p:spPr>
          <a:xfrm>
            <a:off x="2483768" y="931005"/>
            <a:ext cx="5963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66799F"/>
                </a:solidFill>
                <a:latin typeface="Aptos" panose="020B0004020202020204" pitchFamily="34" charset="0"/>
              </a:rPr>
              <a:t>Promotion of sustainable development: </a:t>
            </a:r>
            <a:r>
              <a:rPr lang="en-US" altLang="en-US" sz="1200" dirty="0">
                <a:latin typeface="Aptos" panose="020B0004020202020204" pitchFamily="34" charset="0"/>
              </a:rPr>
              <a:t>Integrates environmental and social equity practices into financing.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0E2CBF-4CB7-442D-4805-D57CB6871734}"/>
              </a:ext>
            </a:extLst>
          </p:cNvPr>
          <p:cNvSpPr/>
          <p:nvPr/>
        </p:nvSpPr>
        <p:spPr>
          <a:xfrm>
            <a:off x="3128556" y="2083577"/>
            <a:ext cx="5849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66799F"/>
                </a:solidFill>
                <a:latin typeface="Aptos" panose="020B0004020202020204" pitchFamily="34" charset="0"/>
              </a:rPr>
              <a:t>Diversification of funding sources: </a:t>
            </a:r>
            <a:r>
              <a:rPr lang="en-US" altLang="en-US" sz="1200" dirty="0">
                <a:latin typeface="Aptos" panose="020B0004020202020204" pitchFamily="34" charset="0"/>
              </a:rPr>
              <a:t>Expands investor base and promotes </a:t>
            </a:r>
            <a:r>
              <a:rPr lang="en-US" sz="1200" dirty="0">
                <a:latin typeface="Aptos" panose="020B0004020202020204" pitchFamily="34" charset="0"/>
              </a:rPr>
              <a:t>innovative financing.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BD30DE0-A393-B85C-92C4-3C40E2074AB1}"/>
              </a:ext>
            </a:extLst>
          </p:cNvPr>
          <p:cNvSpPr/>
          <p:nvPr/>
        </p:nvSpPr>
        <p:spPr>
          <a:xfrm>
            <a:off x="2427803" y="3812436"/>
            <a:ext cx="640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Flexibility and customization: </a:t>
            </a:r>
            <a:r>
              <a:rPr lang="en-US" sz="1200" dirty="0">
                <a:latin typeface="Aptos" panose="020B0004020202020204" pitchFamily="34" charset="0"/>
              </a:rPr>
              <a:t>RTFF can be adopted wholly or partially to fit national development strategies and specific needs.</a:t>
            </a:r>
            <a:endParaRPr lang="en-US" altLang="en-US" sz="1200" dirty="0">
              <a:latin typeface="Aptos" panose="020B00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B18CD4-7CDE-E841-9F9F-4552CCA014E9}"/>
              </a:ext>
            </a:extLst>
          </p:cNvPr>
          <p:cNvSpPr/>
          <p:nvPr/>
        </p:nvSpPr>
        <p:spPr>
          <a:xfrm>
            <a:off x="2919316" y="3236149"/>
            <a:ext cx="6065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66799F"/>
                </a:solidFill>
                <a:latin typeface="Aptos" panose="020B0004020202020204" pitchFamily="34" charset="0"/>
              </a:rPr>
              <a:t>Time efficiency: </a:t>
            </a:r>
            <a:r>
              <a:rPr lang="en-US" altLang="en-US" sz="1200" dirty="0">
                <a:latin typeface="Aptos" panose="020B0004020202020204" pitchFamily="34" charset="0"/>
              </a:rPr>
              <a:t>Speeds up structuring and issuance using existing taxonomy and guidelines.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3F7E51-0A44-808D-3EEE-ACC64B7EF498}"/>
              </a:ext>
            </a:extLst>
          </p:cNvPr>
          <p:cNvSpPr/>
          <p:nvPr/>
        </p:nvSpPr>
        <p:spPr>
          <a:xfrm>
            <a:off x="2923444" y="1507291"/>
            <a:ext cx="5886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Enhanced investor confidence: </a:t>
            </a:r>
            <a:r>
              <a:rPr lang="en-US" altLang="en-US" sz="1200" dirty="0">
                <a:latin typeface="Aptos" panose="020B0004020202020204" pitchFamily="34" charset="0"/>
              </a:rPr>
              <a:t>IFAD’s 50+ years of rural development expertise and RTFF alignment with international standards boosts credibility and trustworthiness.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4FF81E-4C76-F7F5-E860-42A817723DC6}"/>
              </a:ext>
            </a:extLst>
          </p:cNvPr>
          <p:cNvSpPr/>
          <p:nvPr/>
        </p:nvSpPr>
        <p:spPr>
          <a:xfrm>
            <a:off x="3125317" y="2659863"/>
            <a:ext cx="576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Cost savings: </a:t>
            </a:r>
            <a:r>
              <a:rPr lang="en-US" altLang="en-US" sz="1200" dirty="0">
                <a:latin typeface="Aptos" panose="020B0004020202020204" pitchFamily="34" charset="0"/>
              </a:rPr>
              <a:t>A ready to use, standardized framework reducing legal, administrative, and consultancy cost.</a:t>
            </a:r>
          </a:p>
        </p:txBody>
      </p:sp>
    </p:spTree>
    <p:extLst>
      <p:ext uri="{BB962C8B-B14F-4D97-AF65-F5344CB8AC3E}">
        <p14:creationId xmlns:p14="http://schemas.microsoft.com/office/powerpoint/2010/main" val="145511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06982-1FB3-0FAA-BEAA-73836BC5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95E615-3473-8EAC-2055-6CF05BB3E8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460" t="2096" r="485" b="6313"/>
          <a:stretch/>
        </p:blipFill>
        <p:spPr>
          <a:xfrm>
            <a:off x="1" y="699542"/>
            <a:ext cx="91440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C2E2F2-9017-8E76-CC53-F755D931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What does the RTFF include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05D48-4726-8141-7014-EF8D60201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6</a:t>
            </a:fld>
            <a:endParaRPr lang="en-GB"/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A5FA6560-C756-9567-2B46-4625FBF642F3}"/>
              </a:ext>
            </a:extLst>
          </p:cNvPr>
          <p:cNvSpPr/>
          <p:nvPr/>
        </p:nvSpPr>
        <p:spPr>
          <a:xfrm rot="10800000">
            <a:off x="587712" y="1421484"/>
            <a:ext cx="2308400" cy="217801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F9F7B-E3E4-4939-6F32-A9071A0D7E06}"/>
              </a:ext>
            </a:extLst>
          </p:cNvPr>
          <p:cNvSpPr/>
          <p:nvPr/>
        </p:nvSpPr>
        <p:spPr>
          <a:xfrm>
            <a:off x="724655" y="2279659"/>
            <a:ext cx="2034514" cy="46166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200" dirty="0">
                <a:latin typeface="Aptos" panose="020B0004020202020204" pitchFamily="34" charset="0"/>
              </a:rPr>
              <a:t>Practical guide for issuers on how to develop an SFF</a:t>
            </a:r>
          </a:p>
        </p:txBody>
      </p:sp>
      <p:sp>
        <p:nvSpPr>
          <p:cNvPr id="6" name="Rectangle: Rounded Corners 34">
            <a:extLst>
              <a:ext uri="{FF2B5EF4-FFF2-40B4-BE49-F238E27FC236}">
                <a16:creationId xmlns:a16="http://schemas.microsoft.com/office/drawing/2014/main" id="{3BF3F5D2-1DD3-A4C8-4ED8-970D13D9D444}"/>
              </a:ext>
            </a:extLst>
          </p:cNvPr>
          <p:cNvSpPr/>
          <p:nvPr/>
        </p:nvSpPr>
        <p:spPr>
          <a:xfrm>
            <a:off x="822098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ptos" panose="020B0004020202020204" pitchFamily="34" charset="0"/>
              </a:rPr>
              <a:t>How to use this  framework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14F721-4634-080C-E970-AC10D15EC9B6}"/>
              </a:ext>
            </a:extLst>
          </p:cNvPr>
          <p:cNvSpPr/>
          <p:nvPr/>
        </p:nvSpPr>
        <p:spPr>
          <a:xfrm>
            <a:off x="1361504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9908065C-A358-03EE-62CF-1A442978F8D9}"/>
              </a:ext>
            </a:extLst>
          </p:cNvPr>
          <p:cNvSpPr/>
          <p:nvPr/>
        </p:nvSpPr>
        <p:spPr>
          <a:xfrm rot="10800000">
            <a:off x="3477164" y="1415923"/>
            <a:ext cx="2308400" cy="219782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E8348-052C-0522-DB44-0BA8ABB379BE}"/>
              </a:ext>
            </a:extLst>
          </p:cNvPr>
          <p:cNvSpPr/>
          <p:nvPr/>
        </p:nvSpPr>
        <p:spPr>
          <a:xfrm>
            <a:off x="3583246" y="2099337"/>
            <a:ext cx="2096236" cy="83099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200" dirty="0">
                <a:latin typeface="Aptos" panose="020B0004020202020204" pitchFamily="34" charset="0"/>
              </a:rPr>
              <a:t>Identification of eligible qualifying investments for rural transformation rooted in key </a:t>
            </a:r>
            <a:r>
              <a:rPr lang="en-US" altLang="en-US" sz="1200" dirty="0">
                <a:latin typeface="Aptos" panose="020B0004020202020204" pitchFamily="34" charset="0"/>
              </a:rPr>
              <a:t>strategic intervention areas </a:t>
            </a: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11" name="Rectangle: Rounded Corners 34">
            <a:extLst>
              <a:ext uri="{FF2B5EF4-FFF2-40B4-BE49-F238E27FC236}">
                <a16:creationId xmlns:a16="http://schemas.microsoft.com/office/drawing/2014/main" id="{0FCF0B69-C779-64FB-1E62-E54A9298902A}"/>
              </a:ext>
            </a:extLst>
          </p:cNvPr>
          <p:cNvSpPr/>
          <p:nvPr/>
        </p:nvSpPr>
        <p:spPr>
          <a:xfrm>
            <a:off x="3711550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ptos" panose="020B0004020202020204" pitchFamily="34" charset="0"/>
              </a:rPr>
              <a:t>Taxonomy Compendium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0DA204-0F19-FD20-33C0-B17225D44CF5}"/>
              </a:ext>
            </a:extLst>
          </p:cNvPr>
          <p:cNvSpPr/>
          <p:nvPr/>
        </p:nvSpPr>
        <p:spPr>
          <a:xfrm>
            <a:off x="4250956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6C88277B-031B-D700-431D-A65EACEF1070}"/>
              </a:ext>
            </a:extLst>
          </p:cNvPr>
          <p:cNvSpPr/>
          <p:nvPr/>
        </p:nvSpPr>
        <p:spPr>
          <a:xfrm rot="10800000">
            <a:off x="6366617" y="1415923"/>
            <a:ext cx="2308400" cy="2177789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F6EA02-A386-43D1-CA07-1E5A28F9F5DF}"/>
              </a:ext>
            </a:extLst>
          </p:cNvPr>
          <p:cNvSpPr/>
          <p:nvPr/>
        </p:nvSpPr>
        <p:spPr>
          <a:xfrm>
            <a:off x="6506060" y="1996986"/>
            <a:ext cx="2029512" cy="1015663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200" dirty="0">
                <a:latin typeface="Aptos" panose="020B0004020202020204" pitchFamily="34" charset="0"/>
              </a:rPr>
              <a:t>Examples of potential indicators to help assess the outcomes of eligible qualifying activities for reporting purposes</a:t>
            </a:r>
          </a:p>
        </p:txBody>
      </p:sp>
      <p:sp>
        <p:nvSpPr>
          <p:cNvPr id="15" name="Rectangle: Rounded Corners 34">
            <a:extLst>
              <a:ext uri="{FF2B5EF4-FFF2-40B4-BE49-F238E27FC236}">
                <a16:creationId xmlns:a16="http://schemas.microsoft.com/office/drawing/2014/main" id="{5B0A53F0-200E-2BCF-2768-ACFE9D29C572}"/>
              </a:ext>
            </a:extLst>
          </p:cNvPr>
          <p:cNvSpPr/>
          <p:nvPr/>
        </p:nvSpPr>
        <p:spPr>
          <a:xfrm>
            <a:off x="6601003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ptos" panose="020B0004020202020204" pitchFamily="34" charset="0"/>
              </a:rPr>
              <a:t>Indicators – Measuring Impact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88F67A-A686-35C8-B6EA-8E07FC14F93C}"/>
              </a:ext>
            </a:extLst>
          </p:cNvPr>
          <p:cNvSpPr/>
          <p:nvPr/>
        </p:nvSpPr>
        <p:spPr>
          <a:xfrm>
            <a:off x="7140409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4" descr="Framework - Free business and finance icons">
            <a:extLst>
              <a:ext uri="{FF2B5EF4-FFF2-40B4-BE49-F238E27FC236}">
                <a16:creationId xmlns:a16="http://schemas.microsoft.com/office/drawing/2014/main" id="{52539F26-EB53-0B47-5B80-CAA5629B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05" y="3264438"/>
            <a:ext cx="660211" cy="6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ile:Tools icon.png - Wikimedia Commons">
            <a:extLst>
              <a:ext uri="{FF2B5EF4-FFF2-40B4-BE49-F238E27FC236}">
                <a16:creationId xmlns:a16="http://schemas.microsoft.com/office/drawing/2014/main" id="{66BEC2B7-0E26-FB15-A83B-3E1E6775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73" y="3306552"/>
            <a:ext cx="635980" cy="5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dicator - Free business and finance icons">
            <a:extLst>
              <a:ext uri="{FF2B5EF4-FFF2-40B4-BE49-F238E27FC236}">
                <a16:creationId xmlns:a16="http://schemas.microsoft.com/office/drawing/2014/main" id="{AB98BF1C-D1E6-3D49-D07B-9C78C8BA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10" y="3316637"/>
            <a:ext cx="555812" cy="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8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83B1-41EC-BCC7-6676-942F72693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6DCBC0-DFF4-F15F-BD38-E8478A93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How to use this framework – A Step-by-Step Guide for PDBs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8ACCB-C5B2-E8B3-0454-80ADF443D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7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B7350-9703-22A6-1D63-7182C88222B5}"/>
              </a:ext>
            </a:extLst>
          </p:cNvPr>
          <p:cNvSpPr txBox="1"/>
          <p:nvPr/>
        </p:nvSpPr>
        <p:spPr>
          <a:xfrm>
            <a:off x="400087" y="910337"/>
            <a:ext cx="7196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</a:rPr>
              <a:t>To help PDBs align financing strategies with international standards, ensure transparency, and communicate effectively with investors, the RTFF provides: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Guidance for SFFs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Outlines key components of an effective SFF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Includes real-world examples to guide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with International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Adheres to the International Capital Market Association (ICMA) principles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Ensures compliance with recognized global sustainability benchmarks</a:t>
            </a:r>
          </a:p>
        </p:txBody>
      </p:sp>
      <p:pic>
        <p:nvPicPr>
          <p:cNvPr id="2" name="Picture 2" descr="Guide - Free education icons">
            <a:extLst>
              <a:ext uri="{FF2B5EF4-FFF2-40B4-BE49-F238E27FC236}">
                <a16:creationId xmlns:a16="http://schemas.microsoft.com/office/drawing/2014/main" id="{130510EE-9B25-2EF1-101A-F9B0391B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52" y="915566"/>
            <a:ext cx="1633031" cy="16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4">
            <a:extLst>
              <a:ext uri="{FF2B5EF4-FFF2-40B4-BE49-F238E27FC236}">
                <a16:creationId xmlns:a16="http://schemas.microsoft.com/office/drawing/2014/main" id="{DC294C68-E380-1DE7-441E-3D9A14F4C6E0}"/>
              </a:ext>
            </a:extLst>
          </p:cNvPr>
          <p:cNvSpPr/>
          <p:nvPr/>
        </p:nvSpPr>
        <p:spPr>
          <a:xfrm>
            <a:off x="-7141" y="2801218"/>
            <a:ext cx="9151141" cy="1570732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8546E-1288-F77E-3141-6D4732240792}"/>
              </a:ext>
            </a:extLst>
          </p:cNvPr>
          <p:cNvSpPr/>
          <p:nvPr/>
        </p:nvSpPr>
        <p:spPr>
          <a:xfrm>
            <a:off x="278492" y="2801218"/>
            <a:ext cx="1437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ICMA’s 4 Pillars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81AC6-D1F2-D37C-3B27-E219FE7DA411}"/>
              </a:ext>
            </a:extLst>
          </p:cNvPr>
          <p:cNvGrpSpPr/>
          <p:nvPr/>
        </p:nvGrpSpPr>
        <p:grpSpPr>
          <a:xfrm>
            <a:off x="222141" y="3221563"/>
            <a:ext cx="2096280" cy="971477"/>
            <a:chOff x="1040526" y="4970395"/>
            <a:chExt cx="3608429" cy="971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1C666D-7922-9845-1EAE-D0D542844D30}"/>
                </a:ext>
              </a:extLst>
            </p:cNvPr>
            <p:cNvSpPr/>
            <p:nvPr/>
          </p:nvSpPr>
          <p:spPr>
            <a:xfrm>
              <a:off x="1228640" y="5033931"/>
              <a:ext cx="3420315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n-U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Use of Proceeds</a:t>
              </a:r>
            </a:p>
            <a:p>
              <a:pPr marL="152385"/>
              <a:r>
                <a:rPr lang="en-U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Defines eligible rural transformation projects (aligned with taxonomy &amp; indicators).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05F14B-37D9-1A03-136D-FD80697B6FEB}"/>
                </a:ext>
              </a:extLst>
            </p:cNvPr>
            <p:cNvSpPr/>
            <p:nvPr/>
          </p:nvSpPr>
          <p:spPr>
            <a:xfrm>
              <a:off x="1040526" y="4970395"/>
              <a:ext cx="7428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62034-BEB6-2BEC-0F4E-4C2F7D2658FE}"/>
              </a:ext>
            </a:extLst>
          </p:cNvPr>
          <p:cNvGrpSpPr/>
          <p:nvPr/>
        </p:nvGrpSpPr>
        <p:grpSpPr>
          <a:xfrm>
            <a:off x="2489297" y="3221563"/>
            <a:ext cx="2082703" cy="979171"/>
            <a:chOff x="927248" y="4805277"/>
            <a:chExt cx="4007036" cy="9791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783607-2C8E-A59D-13AB-B4F5CE0DC64D}"/>
                </a:ext>
              </a:extLst>
            </p:cNvPr>
            <p:cNvSpPr/>
            <p:nvPr/>
          </p:nvSpPr>
          <p:spPr>
            <a:xfrm>
              <a:off x="1211884" y="4868813"/>
              <a:ext cx="3722400" cy="915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n-U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Project Selection &amp; Evaluation</a:t>
              </a:r>
            </a:p>
            <a:p>
              <a:pPr marL="152385"/>
              <a:r>
                <a:rPr lang="en-U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Explains criteria, governance, and risk management processes.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7892AA-DFA5-A26C-2DF5-55FA4C86F3C6}"/>
                </a:ext>
              </a:extLst>
            </p:cNvPr>
            <p:cNvSpPr/>
            <p:nvPr/>
          </p:nvSpPr>
          <p:spPr>
            <a:xfrm>
              <a:off x="927248" y="4805277"/>
              <a:ext cx="8302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BBD324-4445-6725-84F6-25F5C20AEF2A}"/>
              </a:ext>
            </a:extLst>
          </p:cNvPr>
          <p:cNvGrpSpPr/>
          <p:nvPr/>
        </p:nvGrpSpPr>
        <p:grpSpPr>
          <a:xfrm>
            <a:off x="4756453" y="3219822"/>
            <a:ext cx="1966271" cy="980911"/>
            <a:chOff x="926051" y="4916663"/>
            <a:chExt cx="3421095" cy="980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EB801B-9590-7F9C-CA79-7FACF49CBFEB}"/>
                </a:ext>
              </a:extLst>
            </p:cNvPr>
            <p:cNvSpPr/>
            <p:nvPr/>
          </p:nvSpPr>
          <p:spPr>
            <a:xfrm>
              <a:off x="1231617" y="4981939"/>
              <a:ext cx="3115529" cy="915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n-U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Management of Proceeds</a:t>
              </a:r>
            </a:p>
            <a:p>
              <a:pPr marL="152385"/>
              <a:r>
                <a:rPr lang="en-U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Ensures transparent tracking, allocation, and fund use.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39235-34D2-364B-A94E-62A2338FB295}"/>
                </a:ext>
              </a:extLst>
            </p:cNvPr>
            <p:cNvSpPr/>
            <p:nvPr/>
          </p:nvSpPr>
          <p:spPr>
            <a:xfrm>
              <a:off x="926051" y="4916663"/>
              <a:ext cx="7508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E1D846-8BF6-6817-117A-0D51FE7E1557}"/>
              </a:ext>
            </a:extLst>
          </p:cNvPr>
          <p:cNvGrpSpPr/>
          <p:nvPr/>
        </p:nvGrpSpPr>
        <p:grpSpPr>
          <a:xfrm>
            <a:off x="7023610" y="3219822"/>
            <a:ext cx="1929774" cy="811635"/>
            <a:chOff x="751603" y="5129429"/>
            <a:chExt cx="3501433" cy="8116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A930C5-1C37-7295-8F14-691626DEFC41}"/>
                </a:ext>
              </a:extLst>
            </p:cNvPr>
            <p:cNvSpPr/>
            <p:nvPr/>
          </p:nvSpPr>
          <p:spPr>
            <a:xfrm>
              <a:off x="1137506" y="5194706"/>
              <a:ext cx="3115530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n-U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Reporting</a:t>
              </a:r>
            </a:p>
            <a:p>
              <a:pPr marL="152385"/>
              <a:r>
                <a:rPr lang="en-U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Covers impact and allocation reporting with clear indicators.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AA8B20-22F6-EFD9-1C30-C7A58CA1F9E0}"/>
                </a:ext>
              </a:extLst>
            </p:cNvPr>
            <p:cNvSpPr/>
            <p:nvPr/>
          </p:nvSpPr>
          <p:spPr>
            <a:xfrm>
              <a:off x="751603" y="5129429"/>
              <a:ext cx="7829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62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D8C41-E56D-1694-0C61-A03BC6BA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E4564C4-EE01-3BE8-E7D7-F4A6A043911F}"/>
              </a:ext>
            </a:extLst>
          </p:cNvPr>
          <p:cNvSpPr/>
          <p:nvPr/>
        </p:nvSpPr>
        <p:spPr bwMode="auto">
          <a:xfrm>
            <a:off x="812995" y="1036041"/>
            <a:ext cx="7215389" cy="297586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 eaLnBrk="1" hangingPunct="1"/>
            <a:endParaRPr lang="en-GB" sz="1400">
              <a:solidFill>
                <a:prstClr val="white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898AD6-335B-D45A-B5A6-C53D3FAF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8916048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A Structured Pathway for Sustainable Rural Investment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9706E-EAB4-7539-4CF2-2C3F75F62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8</a:t>
            </a:fld>
            <a:endParaRPr lang="en-GB"/>
          </a:p>
        </p:txBody>
      </p:sp>
      <p:pic>
        <p:nvPicPr>
          <p:cNvPr id="36" name="Picture Placeholder 2">
            <a:extLst>
              <a:ext uri="{FF2B5EF4-FFF2-40B4-BE49-F238E27FC236}">
                <a16:creationId xmlns:a16="http://schemas.microsoft.com/office/drawing/2014/main" id="{DB4DFCE0-076F-134B-519A-5454E78E6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r="6109" b="850"/>
          <a:stretch/>
        </p:blipFill>
        <p:spPr>
          <a:xfrm>
            <a:off x="6081722" y="1020228"/>
            <a:ext cx="1996975" cy="300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4273AF-E97E-39C0-AF6B-0B4EC303467B}"/>
              </a:ext>
            </a:extLst>
          </p:cNvPr>
          <p:cNvSpPr/>
          <p:nvPr/>
        </p:nvSpPr>
        <p:spPr>
          <a:xfrm>
            <a:off x="812995" y="1118423"/>
            <a:ext cx="5127157" cy="27494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altLang="en-US" sz="1200" dirty="0">
                <a:latin typeface="Aptos" panose="020B0004020202020204" pitchFamily="34" charset="0"/>
              </a:rPr>
              <a:t>Built on </a:t>
            </a: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RTFF’s Four Guiding Principles</a:t>
            </a:r>
            <a:r>
              <a:rPr lang="en-US" altLang="en-US" sz="1200" dirty="0">
                <a:latin typeface="Aptos" panose="020B0004020202020204" pitchFamily="34" charset="0"/>
              </a:rPr>
              <a:t>, it defines key strategic intervention areas that align with rural development priorities and address real-world challenges.</a:t>
            </a:r>
          </a:p>
          <a:p>
            <a:pPr marL="228600" indent="-228600">
              <a:spcBef>
                <a:spcPts val="45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altLang="en-US" sz="1200" dirty="0">
                <a:latin typeface="Aptos" panose="020B0004020202020204" pitchFamily="34" charset="0"/>
              </a:rPr>
              <a:t>Bridges strategy and investment by organizing these interventions into </a:t>
            </a: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six major investment areas</a:t>
            </a:r>
            <a:r>
              <a:rPr lang="en-US" altLang="en-US" sz="1200" dirty="0">
                <a:latin typeface="Aptos" panose="020B0004020202020204" pitchFamily="34" charset="0"/>
              </a:rPr>
              <a:t>, representing the key domains for impactful financing.</a:t>
            </a:r>
          </a:p>
          <a:p>
            <a:pPr marL="228600" indent="-228600">
              <a:spcBef>
                <a:spcPts val="45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altLang="en-US" sz="1200" dirty="0">
                <a:latin typeface="Aptos" panose="020B0004020202020204" pitchFamily="34" charset="0"/>
              </a:rPr>
              <a:t>Each investment area offers </a:t>
            </a: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practical, qualifying activities</a:t>
            </a:r>
            <a:r>
              <a:rPr lang="en-US" altLang="en-US" sz="120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altLang="en-US" sz="1200" dirty="0">
                <a:latin typeface="Aptos" panose="020B0004020202020204" pitchFamily="34" charset="0"/>
              </a:rPr>
              <a:t>that provide clarity on eligible projects and financing opportunities.</a:t>
            </a:r>
          </a:p>
          <a:p>
            <a:pPr marL="685800" lvl="1" indent="-228600">
              <a:spcBef>
                <a:spcPts val="45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ptos" panose="020B0004020202020204" pitchFamily="34" charset="0"/>
              </a:rPr>
              <a:t>Aligned with global standards, with each activity </a:t>
            </a: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mapped to relevant UN SDGs, ICMA GBP &amp; SBP, and IFAD’s Core Indicators Framework.</a:t>
            </a:r>
          </a:p>
          <a:p>
            <a:pPr marL="228600" indent="-228600">
              <a:spcBef>
                <a:spcPts val="45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altLang="en-US" sz="1200" dirty="0">
                <a:latin typeface="Aptos" panose="020B0004020202020204" pitchFamily="34" charset="0"/>
              </a:rPr>
              <a:t>Provides </a:t>
            </a: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potential indicators</a:t>
            </a:r>
            <a:r>
              <a:rPr lang="en-US" altLang="en-US" sz="1200" dirty="0">
                <a:latin typeface="Aptos" panose="020B0004020202020204" pitchFamily="34" charset="0"/>
              </a:rPr>
              <a:t> to help assess </a:t>
            </a:r>
            <a:r>
              <a:rPr lang="en-U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the impact of eligible qualifying activities </a:t>
            </a:r>
            <a:r>
              <a:rPr lang="en-US" altLang="en-US" sz="1200" dirty="0">
                <a:latin typeface="Aptos" panose="020B0004020202020204" pitchFamily="34" charset="0"/>
              </a:rPr>
              <a:t>under the RTFF for impact reporting purposes.</a:t>
            </a:r>
          </a:p>
        </p:txBody>
      </p:sp>
    </p:spTree>
    <p:extLst>
      <p:ext uri="{BB962C8B-B14F-4D97-AF65-F5344CB8AC3E}">
        <p14:creationId xmlns:p14="http://schemas.microsoft.com/office/powerpoint/2010/main" val="309329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A95B3-A169-1EE5-7071-00473271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75E07-1FAC-AB63-FD69-8803398C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RTFF’s Four Guiding Principles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E22C3-56AF-22A9-E89D-BDE7171B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9E851-E579-BE16-3F27-994B868484C1}"/>
              </a:ext>
            </a:extLst>
          </p:cNvPr>
          <p:cNvSpPr txBox="1"/>
          <p:nvPr/>
        </p:nvSpPr>
        <p:spPr>
          <a:xfrm>
            <a:off x="232128" y="917307"/>
            <a:ext cx="8804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RTFF is built on </a:t>
            </a:r>
            <a:r>
              <a:rPr lang="en-US" sz="1200" b="1" dirty="0">
                <a:solidFill>
                  <a:srgbClr val="11116B"/>
                </a:solidFill>
              </a:rPr>
              <a:t>four key principles </a:t>
            </a:r>
            <a:r>
              <a:rPr lang="en-US" sz="1200" dirty="0"/>
              <a:t>which form the </a:t>
            </a:r>
            <a:r>
              <a:rPr lang="en-US" sz="1200" b="1" dirty="0">
                <a:solidFill>
                  <a:srgbClr val="11116B"/>
                </a:solidFill>
              </a:rPr>
              <a:t>foundation for defining the broader strategic intervention areas</a:t>
            </a:r>
            <a:r>
              <a:rPr lang="en-US" sz="1200" dirty="0">
                <a:solidFill>
                  <a:srgbClr val="11116B"/>
                </a:solidFill>
              </a:rPr>
              <a:t>.</a:t>
            </a:r>
          </a:p>
          <a:p>
            <a:endParaRPr lang="en-US" sz="1200" dirty="0">
              <a:solidFill>
                <a:srgbClr val="11116B"/>
              </a:solidFill>
            </a:endParaRPr>
          </a:p>
          <a:p>
            <a:r>
              <a:rPr lang="en-US" sz="1200" dirty="0"/>
              <a:t>These are designed to </a:t>
            </a:r>
            <a:r>
              <a:rPr lang="en-US" sz="1200" b="1" dirty="0">
                <a:solidFill>
                  <a:srgbClr val="11116B"/>
                </a:solidFill>
              </a:rPr>
              <a:t>address critical challenges</a:t>
            </a:r>
            <a:r>
              <a:rPr lang="en-US" sz="1200" dirty="0">
                <a:solidFill>
                  <a:srgbClr val="11116B"/>
                </a:solidFill>
              </a:rPr>
              <a:t> </a:t>
            </a:r>
            <a:r>
              <a:rPr lang="en-US" sz="1200" dirty="0"/>
              <a:t>and to </a:t>
            </a:r>
            <a:r>
              <a:rPr lang="en-US" sz="1200" b="1" dirty="0">
                <a:solidFill>
                  <a:srgbClr val="11116B"/>
                </a:solidFill>
              </a:rPr>
              <a:t>drive sustainable development within rural economies</a:t>
            </a:r>
            <a:r>
              <a:rPr lang="en-US" sz="1200" b="1" dirty="0"/>
              <a:t>.</a:t>
            </a:r>
            <a:endParaRPr lang="en-GB" sz="1200" b="1" dirty="0"/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E564630F-5B28-D291-98F5-0A728C6462B8}"/>
              </a:ext>
            </a:extLst>
          </p:cNvPr>
          <p:cNvSpPr/>
          <p:nvPr/>
        </p:nvSpPr>
        <p:spPr>
          <a:xfrm>
            <a:off x="-7141" y="1707654"/>
            <a:ext cx="9151141" cy="261203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DF745-333A-BDCE-091D-D79C7B3762A9}"/>
              </a:ext>
            </a:extLst>
          </p:cNvPr>
          <p:cNvSpPr/>
          <p:nvPr/>
        </p:nvSpPr>
        <p:spPr>
          <a:xfrm>
            <a:off x="3141288" y="1779662"/>
            <a:ext cx="2861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RTFF’s Four Guiding Principles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131928-CD98-3406-4994-8E763427C5BD}"/>
              </a:ext>
            </a:extLst>
          </p:cNvPr>
          <p:cNvSpPr txBox="1"/>
          <p:nvPr/>
        </p:nvSpPr>
        <p:spPr>
          <a:xfrm>
            <a:off x="539553" y="2170210"/>
            <a:ext cx="291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Sustainable infrastructure investments that will promote sustainable economic growth, improve living conditions, and ensure equal access to resources, infrastructure, and financial services for rural populations. </a:t>
            </a:r>
            <a:endParaRPr lang="en-GB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A42209-CA29-4534-9FFA-A73BAFEE0BEC}"/>
              </a:ext>
            </a:extLst>
          </p:cNvPr>
          <p:cNvSpPr txBox="1"/>
          <p:nvPr/>
        </p:nvSpPr>
        <p:spPr>
          <a:xfrm>
            <a:off x="539552" y="3419441"/>
            <a:ext cx="291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Effective governance, strong policy frameworks, and institutional capacity with the aim to improve service delivery, accountability, and public sector efficiency.</a:t>
            </a:r>
            <a:endParaRPr lang="en-GB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FEAAEF-CCE5-2A17-07FE-EFD6C4874590}"/>
              </a:ext>
            </a:extLst>
          </p:cNvPr>
          <p:cNvSpPr txBox="1"/>
          <p:nvPr/>
        </p:nvSpPr>
        <p:spPr>
          <a:xfrm>
            <a:off x="5796136" y="2170210"/>
            <a:ext cx="291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5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sz="1000" dirty="0"/>
              <a:t>Environmental sustainability - sustainable agriculture that will strengthen and support agricultural value chains, climate smart solutions, and sustainable land and water management.</a:t>
            </a:r>
            <a:endParaRPr lang="en-GB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17805D-D494-8B50-0102-B2F67920FD42}"/>
              </a:ext>
            </a:extLst>
          </p:cNvPr>
          <p:cNvSpPr txBox="1"/>
          <p:nvPr/>
        </p:nvSpPr>
        <p:spPr>
          <a:xfrm>
            <a:off x="5796136" y="3419441"/>
            <a:ext cx="291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Exclusions - clearly defining ineligible activities to ensure proceeds are not directed toward projects or activities that conflict with climate goals, environmental preservation or social equity.</a:t>
            </a:r>
            <a:endParaRPr lang="en-GB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52" name="Group 1">
            <a:extLst>
              <a:ext uri="{FF2B5EF4-FFF2-40B4-BE49-F238E27FC236}">
                <a16:creationId xmlns:a16="http://schemas.microsoft.com/office/drawing/2014/main" id="{6D192C24-C51B-9B07-7354-B64C39CD42F5}"/>
              </a:ext>
            </a:extLst>
          </p:cNvPr>
          <p:cNvGrpSpPr/>
          <p:nvPr/>
        </p:nvGrpSpPr>
        <p:grpSpPr>
          <a:xfrm>
            <a:off x="3814609" y="2429957"/>
            <a:ext cx="1512000" cy="1512000"/>
            <a:chOff x="-1" y="-1"/>
            <a:chExt cx="3357108" cy="330683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B96A354A-CF71-834B-E2A6-F70C1C07BD9C}"/>
                </a:ext>
              </a:extLst>
            </p:cNvPr>
            <p:cNvSpPr/>
            <p:nvPr/>
          </p:nvSpPr>
          <p:spPr>
            <a:xfrm>
              <a:off x="-1" y="2121140"/>
              <a:ext cx="2239166" cy="11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40" y="21600"/>
                  </a:moveTo>
                  <a:cubicBezTo>
                    <a:pt x="2585" y="21600"/>
                    <a:pt x="0" y="16727"/>
                    <a:pt x="0" y="10779"/>
                  </a:cubicBezTo>
                  <a:cubicBezTo>
                    <a:pt x="0" y="4832"/>
                    <a:pt x="2585" y="0"/>
                    <a:pt x="5740" y="0"/>
                  </a:cubicBezTo>
                  <a:cubicBezTo>
                    <a:pt x="6791" y="0"/>
                    <a:pt x="7843" y="537"/>
                    <a:pt x="8741" y="1569"/>
                  </a:cubicBezTo>
                  <a:cubicBezTo>
                    <a:pt x="11654" y="4956"/>
                    <a:pt x="13933" y="7062"/>
                    <a:pt x="16189" y="7062"/>
                  </a:cubicBezTo>
                  <a:cubicBezTo>
                    <a:pt x="17744" y="7062"/>
                    <a:pt x="19344" y="6112"/>
                    <a:pt x="21578" y="3841"/>
                  </a:cubicBezTo>
                  <a:cubicBezTo>
                    <a:pt x="21490" y="4089"/>
                    <a:pt x="21403" y="4378"/>
                    <a:pt x="21315" y="4626"/>
                  </a:cubicBezTo>
                  <a:cubicBezTo>
                    <a:pt x="20724" y="6484"/>
                    <a:pt x="20395" y="8590"/>
                    <a:pt x="20395" y="10779"/>
                  </a:cubicBezTo>
                  <a:cubicBezTo>
                    <a:pt x="20395" y="13340"/>
                    <a:pt x="20833" y="15777"/>
                    <a:pt x="21600" y="17759"/>
                  </a:cubicBezTo>
                  <a:cubicBezTo>
                    <a:pt x="19606" y="15694"/>
                    <a:pt x="17898" y="14496"/>
                    <a:pt x="16189" y="14496"/>
                  </a:cubicBezTo>
                  <a:cubicBezTo>
                    <a:pt x="13933" y="14496"/>
                    <a:pt x="11654" y="16603"/>
                    <a:pt x="8741" y="19989"/>
                  </a:cubicBezTo>
                  <a:cubicBezTo>
                    <a:pt x="7843" y="21022"/>
                    <a:pt x="6791" y="21600"/>
                    <a:pt x="5740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F142CE22-00ED-FAA9-2523-E40778C2A8F4}"/>
                </a:ext>
              </a:extLst>
            </p:cNvPr>
            <p:cNvSpPr/>
            <p:nvPr/>
          </p:nvSpPr>
          <p:spPr>
            <a:xfrm>
              <a:off x="2167039" y="1115756"/>
              <a:ext cx="1190068" cy="219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4" y="21600"/>
                    <a:pt x="0" y="18961"/>
                    <a:pt x="0" y="15742"/>
                  </a:cubicBezTo>
                  <a:cubicBezTo>
                    <a:pt x="0" y="14668"/>
                    <a:pt x="577" y="13595"/>
                    <a:pt x="1608" y="12678"/>
                  </a:cubicBezTo>
                  <a:cubicBezTo>
                    <a:pt x="7915" y="7111"/>
                    <a:pt x="8492" y="4673"/>
                    <a:pt x="3875" y="22"/>
                  </a:cubicBezTo>
                  <a:cubicBezTo>
                    <a:pt x="4122" y="112"/>
                    <a:pt x="4369" y="201"/>
                    <a:pt x="4658" y="291"/>
                  </a:cubicBezTo>
                  <a:cubicBezTo>
                    <a:pt x="6513" y="894"/>
                    <a:pt x="8615" y="1230"/>
                    <a:pt x="10800" y="1230"/>
                  </a:cubicBezTo>
                  <a:cubicBezTo>
                    <a:pt x="13356" y="1230"/>
                    <a:pt x="15788" y="783"/>
                    <a:pt x="17766" y="0"/>
                  </a:cubicBezTo>
                  <a:cubicBezTo>
                    <a:pt x="12985" y="4785"/>
                    <a:pt x="13727" y="7155"/>
                    <a:pt x="19992" y="12678"/>
                  </a:cubicBezTo>
                  <a:cubicBezTo>
                    <a:pt x="21023" y="13595"/>
                    <a:pt x="21600" y="14668"/>
                    <a:pt x="21600" y="15742"/>
                  </a:cubicBezTo>
                  <a:cubicBezTo>
                    <a:pt x="21600" y="18961"/>
                    <a:pt x="16736" y="21600"/>
                    <a:pt x="10800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2668EF7-3DC7-B698-017E-D4198EA92355}"/>
                </a:ext>
              </a:extLst>
            </p:cNvPr>
            <p:cNvSpPr/>
            <p:nvPr/>
          </p:nvSpPr>
          <p:spPr>
            <a:xfrm>
              <a:off x="1117941" y="-1"/>
              <a:ext cx="2239166" cy="11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0" y="21600"/>
                  </a:moveTo>
                  <a:cubicBezTo>
                    <a:pt x="14787" y="21600"/>
                    <a:pt x="13757" y="21063"/>
                    <a:pt x="12859" y="20031"/>
                  </a:cubicBezTo>
                  <a:cubicBezTo>
                    <a:pt x="9924" y="16644"/>
                    <a:pt x="7667" y="14538"/>
                    <a:pt x="5411" y="14538"/>
                  </a:cubicBezTo>
                  <a:cubicBezTo>
                    <a:pt x="3856" y="14538"/>
                    <a:pt x="2256" y="15488"/>
                    <a:pt x="22" y="17759"/>
                  </a:cubicBezTo>
                  <a:cubicBezTo>
                    <a:pt x="110" y="17511"/>
                    <a:pt x="197" y="17222"/>
                    <a:pt x="285" y="16974"/>
                  </a:cubicBezTo>
                  <a:cubicBezTo>
                    <a:pt x="876" y="15116"/>
                    <a:pt x="1205" y="13010"/>
                    <a:pt x="1205" y="10821"/>
                  </a:cubicBezTo>
                  <a:cubicBezTo>
                    <a:pt x="1205" y="8260"/>
                    <a:pt x="767" y="5823"/>
                    <a:pt x="0" y="3841"/>
                  </a:cubicBezTo>
                  <a:cubicBezTo>
                    <a:pt x="1994" y="5906"/>
                    <a:pt x="3702" y="7104"/>
                    <a:pt x="5411" y="7104"/>
                  </a:cubicBezTo>
                  <a:cubicBezTo>
                    <a:pt x="7667" y="7104"/>
                    <a:pt x="9924" y="4997"/>
                    <a:pt x="12859" y="1611"/>
                  </a:cubicBezTo>
                  <a:cubicBezTo>
                    <a:pt x="13757" y="578"/>
                    <a:pt x="14787" y="0"/>
                    <a:pt x="15860" y="0"/>
                  </a:cubicBezTo>
                  <a:cubicBezTo>
                    <a:pt x="19015" y="0"/>
                    <a:pt x="21600" y="4873"/>
                    <a:pt x="21600" y="10821"/>
                  </a:cubicBezTo>
                  <a:cubicBezTo>
                    <a:pt x="21600" y="16768"/>
                    <a:pt x="19015" y="21600"/>
                    <a:pt x="15860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2B1D13C1-F55D-E619-5661-30625AA2793C}"/>
                </a:ext>
              </a:extLst>
            </p:cNvPr>
            <p:cNvSpPr/>
            <p:nvPr/>
          </p:nvSpPr>
          <p:spPr>
            <a:xfrm>
              <a:off x="-1" y="-1"/>
              <a:ext cx="1187884" cy="219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1" y="21600"/>
                  </a:moveTo>
                  <a:cubicBezTo>
                    <a:pt x="8632" y="16815"/>
                    <a:pt x="7888" y="14445"/>
                    <a:pt x="1611" y="8922"/>
                  </a:cubicBezTo>
                  <a:cubicBezTo>
                    <a:pt x="578" y="8005"/>
                    <a:pt x="0" y="6932"/>
                    <a:pt x="0" y="5858"/>
                  </a:cubicBezTo>
                  <a:cubicBezTo>
                    <a:pt x="0" y="2639"/>
                    <a:pt x="4873" y="0"/>
                    <a:pt x="10821" y="0"/>
                  </a:cubicBezTo>
                  <a:cubicBezTo>
                    <a:pt x="16768" y="0"/>
                    <a:pt x="21600" y="2639"/>
                    <a:pt x="21600" y="5858"/>
                  </a:cubicBezTo>
                  <a:cubicBezTo>
                    <a:pt x="21600" y="6932"/>
                    <a:pt x="21063" y="8005"/>
                    <a:pt x="20031" y="8922"/>
                  </a:cubicBezTo>
                  <a:cubicBezTo>
                    <a:pt x="13712" y="14489"/>
                    <a:pt x="13133" y="16927"/>
                    <a:pt x="17759" y="21578"/>
                  </a:cubicBezTo>
                  <a:cubicBezTo>
                    <a:pt x="17511" y="21488"/>
                    <a:pt x="17263" y="21399"/>
                    <a:pt x="16974" y="21332"/>
                  </a:cubicBezTo>
                  <a:cubicBezTo>
                    <a:pt x="15116" y="20706"/>
                    <a:pt x="13010" y="20370"/>
                    <a:pt x="10821" y="20370"/>
                  </a:cubicBezTo>
                  <a:cubicBezTo>
                    <a:pt x="8260" y="20370"/>
                    <a:pt x="5823" y="20817"/>
                    <a:pt x="3841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7E868746-77FE-0545-1F2D-BDBBB7B213BB}"/>
                </a:ext>
              </a:extLst>
            </p:cNvPr>
            <p:cNvSpPr/>
            <p:nvPr/>
          </p:nvSpPr>
          <p:spPr>
            <a:xfrm>
              <a:off x="132230" y="2250090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45E9264D-D5BE-DF4B-4F58-4E9798F1FE14}"/>
                </a:ext>
              </a:extLst>
            </p:cNvPr>
            <p:cNvSpPr/>
            <p:nvPr/>
          </p:nvSpPr>
          <p:spPr>
            <a:xfrm>
              <a:off x="2298175" y="2250090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5E3DF499-B49B-66DD-C7D4-067BFE4FE74A}"/>
                </a:ext>
              </a:extLst>
            </p:cNvPr>
            <p:cNvSpPr/>
            <p:nvPr/>
          </p:nvSpPr>
          <p:spPr>
            <a:xfrm>
              <a:off x="2298175" y="131136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5F8AA886-E699-8A94-825C-B5DB4D7F4F81}"/>
                </a:ext>
              </a:extLst>
            </p:cNvPr>
            <p:cNvSpPr/>
            <p:nvPr/>
          </p:nvSpPr>
          <p:spPr>
            <a:xfrm>
              <a:off x="132230" y="131136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E443549-EBB6-450D-AA5F-00829F4170E1}"/>
              </a:ext>
            </a:extLst>
          </p:cNvPr>
          <p:cNvSpPr/>
          <p:nvPr/>
        </p:nvSpPr>
        <p:spPr>
          <a:xfrm>
            <a:off x="3943213" y="2493388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1</a:t>
            </a:r>
            <a:endParaRPr lang="en-US" sz="2000" dirty="0">
              <a:solidFill>
                <a:srgbClr val="66799F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8D4B26-AF95-F811-2914-94F9EB0D962B}"/>
              </a:ext>
            </a:extLst>
          </p:cNvPr>
          <p:cNvSpPr/>
          <p:nvPr/>
        </p:nvSpPr>
        <p:spPr>
          <a:xfrm>
            <a:off x="4901572" y="2493388"/>
            <a:ext cx="335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2</a:t>
            </a:r>
            <a:endParaRPr lang="en-US" sz="2000" dirty="0">
              <a:solidFill>
                <a:srgbClr val="66799F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6C7E2C-D6E3-3B11-83B3-A18EAA6FA39E}"/>
              </a:ext>
            </a:extLst>
          </p:cNvPr>
          <p:cNvSpPr/>
          <p:nvPr/>
        </p:nvSpPr>
        <p:spPr>
          <a:xfrm>
            <a:off x="3918367" y="3455591"/>
            <a:ext cx="335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3</a:t>
            </a:r>
            <a:endParaRPr lang="en-US" sz="2000" dirty="0">
              <a:solidFill>
                <a:srgbClr val="66799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C3AF750-2F97-E1BF-F995-4B9832D62D98}"/>
              </a:ext>
            </a:extLst>
          </p:cNvPr>
          <p:cNvSpPr/>
          <p:nvPr/>
        </p:nvSpPr>
        <p:spPr>
          <a:xfrm>
            <a:off x="4888748" y="3460570"/>
            <a:ext cx="360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4</a:t>
            </a:r>
            <a:endParaRPr lang="en-US" sz="2000" dirty="0">
              <a:solidFill>
                <a:srgbClr val="66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dvAuto="0"/>
    </p:bld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ML_x0020_Order xmlns="713ee0f6-1013-4344-8397-c4c32a18ad53">9</XML_x0020_Order>
    <XML_x0020_Document xmlns="713ee0f6-1013-4344-8397-c4c32a18ad53" xsi:nil="true"/>
    <XML_x0020_Description xmlns="713ee0f6-1013-4344-8397-c4c32a18ad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Template" ma:contentTypeID="0x01010045A1717290A946268837FC00898726ED001D87CDFB0366C54D87C13823D62CF041" ma:contentTypeVersion="138" ma:contentTypeDescription="My Content Type" ma:contentTypeScope="" ma:versionID="716cefbc3049a0dc98cb7055c888810b">
  <xsd:schema xmlns:xsd="http://www.w3.org/2001/XMLSchema" xmlns:xs="http://www.w3.org/2001/XMLSchema" xmlns:p="http://schemas.microsoft.com/office/2006/metadata/properties" xmlns:ns2="713ee0f6-1013-4344-8397-c4c32a18ad53" targetNamespace="http://schemas.microsoft.com/office/2006/metadata/properties" ma:root="true" ma:fieldsID="069c3577f7bea5654d18c95c713cebf5" ns2:_="">
    <xsd:import namespace="713ee0f6-1013-4344-8397-c4c32a18ad53"/>
    <xsd:element name="properties">
      <xsd:complexType>
        <xsd:sequence>
          <xsd:element name="documentManagement">
            <xsd:complexType>
              <xsd:all>
                <xsd:element ref="ns2:XML_x0020_Document" minOccurs="0"/>
                <xsd:element ref="ns2:XML_x0020_Description" minOccurs="0"/>
                <xsd:element ref="ns2:XML_x0020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ee0f6-1013-4344-8397-c4c32a18ad53" elementFormDefault="qualified">
    <xsd:import namespace="http://schemas.microsoft.com/office/2006/documentManagement/types"/>
    <xsd:import namespace="http://schemas.microsoft.com/office/infopath/2007/PartnerControls"/>
    <xsd:element name="XML_x0020_Document" ma:index="8" nillable="true" ma:displayName="XML Document" ma:internalName="XML_x0020_Document">
      <xsd:simpleType>
        <xsd:restriction base="dms:Text">
          <xsd:maxLength value="255"/>
        </xsd:restriction>
      </xsd:simpleType>
    </xsd:element>
    <xsd:element name="XML_x0020_Description" ma:index="9" nillable="true" ma:displayName="XML Description" ma:internalName="XML_x0020_Description">
      <xsd:simpleType>
        <xsd:restriction base="dms:Text">
          <xsd:maxLength value="255"/>
        </xsd:restriction>
      </xsd:simpleType>
    </xsd:element>
    <xsd:element name="XML_x0020_Order" ma:index="10" nillable="true" ma:displayName="XML Order" ma:internalName="XML_x0020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Url/>
    <Assembly>Ifad.XDESK.IRT, Version=1.0.0.0, Culture=neutral, PublicKeyToken=ae61937e39a16d31</Assembly>
    <Class>Ifad.XDESK.IRT.DocumentTemplateER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FormUrls xmlns="http://schemas.microsoft.com/sharepoint/v3/contenttype/forms/url">
  <Edit>_layouts/Ifad.XDESK.IRT/Pages/DocumentTemplate.aspx</Edit>
  <New>_layouts/Ifad.XDESK.IRT/Pages/DocumentTemplate.aspx</New>
</FormUrls>
</file>

<file path=customXml/itemProps1.xml><?xml version="1.0" encoding="utf-8"?>
<ds:datastoreItem xmlns:ds="http://schemas.openxmlformats.org/officeDocument/2006/customXml" ds:itemID="{4E3DF1FE-095C-477D-8B0E-5AF6E0D3F32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3ee0f6-1013-4344-8397-c4c32a18ad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24DE06-4044-41D3-95A3-0E5E48F56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3ee0f6-1013-4344-8397-c4c32a18a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D24F18-38C0-4D03-B8FD-CEBA96A25A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442746-508C-4444-8DBB-75164DB7293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A28F2A2-F77E-4901-B0C0-CDA21386349B}">
  <ds:schemaRefs>
    <ds:schemaRef ds:uri="http://schemas.microsoft.com/sharepoint/v3/contenttype/forms/ur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68012</TotalTime>
  <Words>975</Words>
  <Application>Microsoft Office PowerPoint</Application>
  <PresentationFormat>On-screen Show (16:9)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Aptos</vt:lpstr>
      <vt:lpstr>Arial</vt:lpstr>
      <vt:lpstr>Brush Script MT</vt:lpstr>
      <vt:lpstr>Montserrat</vt:lpstr>
      <vt:lpstr>Wingdings</vt:lpstr>
      <vt:lpstr>1_Blank Presentation</vt:lpstr>
      <vt:lpstr>PowerPoint Presentation</vt:lpstr>
      <vt:lpstr>Introducing the RTFF</vt:lpstr>
      <vt:lpstr>Why the RTFF Was Developed</vt:lpstr>
      <vt:lpstr>Who the RTFF is For</vt:lpstr>
      <vt:lpstr>Key Benefits for Public Development Banks</vt:lpstr>
      <vt:lpstr>What does the RTFF include</vt:lpstr>
      <vt:lpstr>How to use this framework – A Step-by-Step Guide for PDBs</vt:lpstr>
      <vt:lpstr>A Structured Pathway for Sustainable Rural Investment</vt:lpstr>
      <vt:lpstr>RTFF’s Four Guiding Principles</vt:lpstr>
      <vt:lpstr>The RTFF’s Six Investment Areas </vt:lpstr>
      <vt:lpstr>The Taxonomy Compendium</vt:lpstr>
      <vt:lpstr>Indicators: Measuring What Matters</vt:lpstr>
      <vt:lpstr>Next Steps for PDBs</vt:lpstr>
      <vt:lpstr>PowerPoint Presentation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Pacchiana, Luca</dc:creator>
  <cp:lastModifiedBy>Musa, Sara</cp:lastModifiedBy>
  <cp:revision>701</cp:revision>
  <cp:lastPrinted>2023-08-14T14:59:14Z</cp:lastPrinted>
  <dcterms:created xsi:type="dcterms:W3CDTF">2022-04-21T14:29:03Z</dcterms:created>
  <dcterms:modified xsi:type="dcterms:W3CDTF">2025-10-20T14:35:38Z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0x01010045A1717290A946268837FC00898726ED001D87CDFB0366C54D87C13823D62CF041</vt:lpwstr>
  </property>
</Properties>
</file>