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6"/>
  </p:sldMasterIdLst>
  <p:notesMasterIdLst>
    <p:notesMasterId r:id="rId21"/>
  </p:notesMasterIdLst>
  <p:handoutMasterIdLst>
    <p:handoutMasterId r:id="rId22"/>
  </p:handoutMasterIdLst>
  <p:sldIdLst>
    <p:sldId id="256" r:id="rId7"/>
    <p:sldId id="425" r:id="rId8"/>
    <p:sldId id="430" r:id="rId9"/>
    <p:sldId id="432" r:id="rId10"/>
    <p:sldId id="434" r:id="rId11"/>
    <p:sldId id="437" r:id="rId12"/>
    <p:sldId id="438" r:id="rId13"/>
    <p:sldId id="409" r:id="rId14"/>
    <p:sldId id="439" r:id="rId15"/>
    <p:sldId id="440" r:id="rId16"/>
    <p:sldId id="410" r:id="rId17"/>
    <p:sldId id="411" r:id="rId18"/>
    <p:sldId id="441" r:id="rId19"/>
    <p:sldId id="309" r:id="rId20"/>
  </p:sldIdLst>
  <p:sldSz cx="9144000" cy="5143500" type="screen16x9"/>
  <p:notesSz cx="6794500" cy="9931400"/>
  <p:defaultTextStyle>
    <a:defPPr>
      <a:defRPr lang="fr"/>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901B5378-14C6-430B-AB41-666A7E1CCEA2}">
          <p14:sldIdLst>
            <p14:sldId id="256"/>
            <p14:sldId id="425"/>
            <p14:sldId id="430"/>
            <p14:sldId id="432"/>
            <p14:sldId id="434"/>
            <p14:sldId id="437"/>
            <p14:sldId id="438"/>
            <p14:sldId id="409"/>
            <p14:sldId id="439"/>
            <p14:sldId id="440"/>
            <p14:sldId id="410"/>
            <p14:sldId id="411"/>
            <p14:sldId id="441"/>
            <p14:sldId id="309"/>
          </p14:sldIdLst>
        </p14:section>
      </p14:sectionLst>
    </p:ext>
    <p:ext uri="{EFAFB233-063F-42B5-8137-9DF3F51BA10A}">
      <p15:sldGuideLst xmlns:p15="http://schemas.microsoft.com/office/powerpoint/2012/main">
        <p15:guide id="1" orient="horz" pos="2164" userDrawn="1">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C48766-17DD-79C1-95E4-DCF504550AE8}" name="Pirro, Beatrice" initials="BP" userId="S::b.pirro@ifad.org::153c5c26-1905-42f7-b262-ff7dec7bd1c5" providerId="AD"/>
  <p188:author id="{CEC86174-EFA9-2774-AF39-BEE63A1FCDB0}" name="Zhang, Yijing" initials="YZ" userId="S::yi.zhang@ifad.org::00efabbf-4f2a-4c08-b9f3-4e8267b1fcd0" providerId="AD"/>
  <p188:author id="{849963FF-0762-B3C2-C6E2-0CA30CDC4AD9}" name="Sahli, Malek" initials="MS" userId="S::m.sahli@ifad.org::0911fc96-ab4f-424c-9f5b-f433d3bbb83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cchiana, Luca" initials="PL" lastIdx="4" clrIdx="0">
    <p:extLst>
      <p:ext uri="{19B8F6BF-5375-455C-9EA6-DF929625EA0E}">
        <p15:presenceInfo xmlns:p15="http://schemas.microsoft.com/office/powerpoint/2012/main" userId="S-1-5-21-1957994488-926492609-725345543-45603" providerId="AD"/>
      </p:ext>
    </p:extLst>
  </p:cmAuthor>
  <p:cmAuthor id="2" name="Pirro, Beatrice" initials="PB" lastIdx="3" clrIdx="1">
    <p:extLst>
      <p:ext uri="{19B8F6BF-5375-455C-9EA6-DF929625EA0E}">
        <p15:presenceInfo xmlns:p15="http://schemas.microsoft.com/office/powerpoint/2012/main" userId="S-1-5-21-1957994488-926492609-725345543-33993" providerId="AD"/>
      </p:ext>
    </p:extLst>
  </p:cmAuthor>
  <p:cmAuthor id="3" name="Wanjiku, Caroline" initials="WC" lastIdx="0" clrIdx="2">
    <p:extLst>
      <p:ext uri="{19B8F6BF-5375-455C-9EA6-DF929625EA0E}">
        <p15:presenceInfo xmlns:p15="http://schemas.microsoft.com/office/powerpoint/2012/main" userId="S-1-5-21-1957994488-926492609-725345543-462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799F"/>
    <a:srgbClr val="11116B"/>
    <a:srgbClr val="AAB5CA"/>
    <a:srgbClr val="24696E"/>
    <a:srgbClr val="207278"/>
    <a:srgbClr val="21757B"/>
    <a:srgbClr val="002060"/>
    <a:srgbClr val="4D4DB2"/>
    <a:srgbClr val="303091"/>
    <a:srgbClr val="4597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4104" autoAdjust="0"/>
    <p:restoredTop sz="86408" autoAdjust="0"/>
  </p:normalViewPr>
  <p:slideViewPr>
    <p:cSldViewPr>
      <p:cViewPr varScale="1">
        <p:scale>
          <a:sx n="141" d="100"/>
          <a:sy n="141" d="100"/>
        </p:scale>
        <p:origin x="1696" y="176"/>
      </p:cViewPr>
      <p:guideLst>
        <p:guide orient="horz" pos="2164"/>
        <p:guide pos="2880"/>
        <p:guide orient="horz" pos="1620"/>
      </p:guideLst>
    </p:cSldViewPr>
  </p:slideViewPr>
  <p:outlineViewPr>
    <p:cViewPr>
      <p:scale>
        <a:sx n="33" d="100"/>
        <a:sy n="33" d="100"/>
      </p:scale>
      <p:origin x="0" y="-789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9" d="100"/>
          <a:sy n="49" d="100"/>
        </p:scale>
        <p:origin x="2680" y="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58E44DF6-3E30-4959-941A-F344D2C273F0}" type="datetimeFigureOut">
              <a:rPr lang="en-GB" smtClean="0"/>
              <a:t>21/10/2025</a:t>
            </a:fld>
            <a:endParaRPr lang="en-GB"/>
          </a:p>
        </p:txBody>
      </p:sp>
      <p:sp>
        <p:nvSpPr>
          <p:cNvPr id="4" name="Footer Placeholder 3"/>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FE1621F2-978F-4B71-9F0B-76CAB070ADAD}" type="slidenum">
              <a:rPr lang="en-GB" smtClean="0"/>
              <a:t>‹#›</a:t>
            </a:fld>
            <a:endParaRPr lang="en-GB"/>
          </a:p>
        </p:txBody>
      </p:sp>
    </p:spTree>
    <p:extLst>
      <p:ext uri="{BB962C8B-B14F-4D97-AF65-F5344CB8AC3E}">
        <p14:creationId xmlns:p14="http://schemas.microsoft.com/office/powerpoint/2010/main" val="22289556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4283" cy="496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147" name="Rectangle 3"/>
          <p:cNvSpPr>
            <a:spLocks noGrp="1" noChangeArrowheads="1"/>
          </p:cNvSpPr>
          <p:nvPr>
            <p:ph type="dt" idx="1"/>
          </p:nvPr>
        </p:nvSpPr>
        <p:spPr bwMode="auto">
          <a:xfrm>
            <a:off x="3850217" y="0"/>
            <a:ext cx="2944283" cy="496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052" name="Rectangle 4"/>
          <p:cNvSpPr>
            <a:spLocks noGrp="1" noRot="1" noChangeAspect="1" noChangeArrowheads="1" noTextEdit="1"/>
          </p:cNvSpPr>
          <p:nvPr>
            <p:ph type="sldImg" idx="2"/>
          </p:nvPr>
        </p:nvSpPr>
        <p:spPr bwMode="auto">
          <a:xfrm>
            <a:off x="87313" y="744538"/>
            <a:ext cx="6619875" cy="372427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9" name="Rectangle 5"/>
          <p:cNvSpPr>
            <a:spLocks noGrp="1" noChangeArrowheads="1"/>
          </p:cNvSpPr>
          <p:nvPr>
            <p:ph type="body" sz="quarter" idx="3"/>
          </p:nvPr>
        </p:nvSpPr>
        <p:spPr bwMode="auto">
          <a:xfrm>
            <a:off x="905934" y="4717415"/>
            <a:ext cx="4982633" cy="4469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9434830"/>
            <a:ext cx="2944283" cy="49657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151" name="Rectangle 7"/>
          <p:cNvSpPr>
            <a:spLocks noGrp="1" noChangeArrowheads="1"/>
          </p:cNvSpPr>
          <p:nvPr>
            <p:ph type="sldNum" sz="quarter" idx="5"/>
          </p:nvPr>
        </p:nvSpPr>
        <p:spPr bwMode="auto">
          <a:xfrm>
            <a:off x="3850217" y="9434830"/>
            <a:ext cx="2944283" cy="49657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1DC2C1EE-7DD0-FD43-A527-0B2090FC9DEE}" type="slidenum">
              <a:rPr lang="en-US"/>
              <a:pPr>
                <a:defRPr/>
              </a:pPr>
              <a:t>‹#›</a:t>
            </a:fld>
            <a:endParaRPr lang="en-US"/>
          </a:p>
        </p:txBody>
      </p:sp>
    </p:spTree>
    <p:extLst>
      <p:ext uri="{BB962C8B-B14F-4D97-AF65-F5344CB8AC3E}">
        <p14:creationId xmlns:p14="http://schemas.microsoft.com/office/powerpoint/2010/main" val="95065448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pitchFamily="84"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pitchFamily="84" charset="-128"/>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pitchFamily="84" charset="-128"/>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pitchFamily="84" charset="-128"/>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pitchFamily="8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28" userDrawn="1">
          <p15:clr>
            <a:srgbClr val="F26B43"/>
          </p15:clr>
        </p15:guide>
        <p15:guide id="2" pos="214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053642E3-8398-D84A-9848-1BA5344828D9}" type="slidenum">
              <a:rPr lang="en-US" sz="1200"/>
              <a:pPr/>
              <a:t>1</a:t>
            </a:fld>
            <a:endParaRPr lang="en-US" sz="1200" dirty="0"/>
          </a:p>
        </p:txBody>
      </p:sp>
      <p:sp>
        <p:nvSpPr>
          <p:cNvPr id="4098" name="Rectangle 2"/>
          <p:cNvSpPr>
            <a:spLocks noGrp="1" noRot="1" noChangeAspect="1" noChangeArrowheads="1" noTextEdit="1"/>
          </p:cNvSpPr>
          <p:nvPr>
            <p:ph type="sldImg"/>
          </p:nvPr>
        </p:nvSpPr>
        <p:spPr>
          <a:xfrm>
            <a:off x="87313" y="744538"/>
            <a:ext cx="6619875" cy="3724275"/>
          </a:xfrm>
          <a:ln/>
        </p:spPr>
      </p:sp>
      <p:sp>
        <p:nvSpPr>
          <p:cNvPr id="40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
        <p:nvSpPr>
          <p:cNvPr id="2" name="Footer Placeholder 1">
            <a:extLst>
              <a:ext uri="{FF2B5EF4-FFF2-40B4-BE49-F238E27FC236}">
                <a16:creationId xmlns:a16="http://schemas.microsoft.com/office/drawing/2014/main" id="{E6F69552-229B-BF64-45C9-A57FE0F23666}"/>
              </a:ext>
            </a:extLst>
          </p:cNvPr>
          <p:cNvSpPr>
            <a:spLocks noGrp="1"/>
          </p:cNvSpPr>
          <p:nvPr>
            <p:ph type="ftr" sz="quarter" idx="4"/>
          </p:nvPr>
        </p:nvSpPr>
        <p:spPr/>
        <p:txBody>
          <a:bodyPr/>
          <a:lstStyle/>
          <a:p>
            <a:pPr>
              <a:defRPr/>
            </a:pPr>
            <a:endParaRPr lang="en-US" dirty="0"/>
          </a:p>
        </p:txBody>
      </p:sp>
    </p:spTree>
    <p:extLst>
      <p:ext uri="{BB962C8B-B14F-4D97-AF65-F5344CB8AC3E}">
        <p14:creationId xmlns:p14="http://schemas.microsoft.com/office/powerpoint/2010/main" val="1656710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AF0C2-8DAC-11A7-1B43-FBE1ED9309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B215D6-9222-2014-160C-C550E86AA5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B9FF8B-03E5-C2BC-47EB-5ECDD2908D5F}"/>
              </a:ext>
            </a:extLst>
          </p:cNvPr>
          <p:cNvSpPr>
            <a:spLocks noGrp="1"/>
          </p:cNvSpPr>
          <p:nvPr>
            <p:ph type="body" idx="1"/>
          </p:nvPr>
        </p:nvSpPr>
        <p:spPr/>
        <p:txBody>
          <a:bodyPr/>
          <a:lstStyle/>
          <a:p>
            <a:endParaRPr lang="en-GB" dirty="0"/>
          </a:p>
        </p:txBody>
      </p:sp>
      <p:sp>
        <p:nvSpPr>
          <p:cNvPr id="4" name="Footer Placeholder 3">
            <a:extLst>
              <a:ext uri="{FF2B5EF4-FFF2-40B4-BE49-F238E27FC236}">
                <a16:creationId xmlns:a16="http://schemas.microsoft.com/office/drawing/2014/main" id="{9E66D47F-C1FB-B192-F63A-1FEF57B6A189}"/>
              </a:ext>
            </a:extLst>
          </p:cNvPr>
          <p:cNvSpPr>
            <a:spLocks noGrp="1"/>
          </p:cNvSpPr>
          <p:nvPr>
            <p:ph type="ftr" sz="quarter" idx="4"/>
          </p:nvPr>
        </p:nvSpPr>
        <p:spPr/>
        <p:txBody>
          <a:bodyPr/>
          <a:lstStyle/>
          <a:p>
            <a:pPr>
              <a:defRPr/>
            </a:pPr>
            <a:endParaRPr lang="en-US"/>
          </a:p>
        </p:txBody>
      </p:sp>
      <p:sp>
        <p:nvSpPr>
          <p:cNvPr id="5" name="Slide Number Placeholder 4">
            <a:extLst>
              <a:ext uri="{FF2B5EF4-FFF2-40B4-BE49-F238E27FC236}">
                <a16:creationId xmlns:a16="http://schemas.microsoft.com/office/drawing/2014/main" id="{A915BCDE-E33F-886C-40A2-7993B10156B7}"/>
              </a:ext>
            </a:extLst>
          </p:cNvPr>
          <p:cNvSpPr>
            <a:spLocks noGrp="1"/>
          </p:cNvSpPr>
          <p:nvPr>
            <p:ph type="sldNum" sz="quarter" idx="5"/>
          </p:nvPr>
        </p:nvSpPr>
        <p:spPr/>
        <p:txBody>
          <a:bodyPr/>
          <a:lstStyle/>
          <a:p>
            <a:pPr>
              <a:defRPr/>
            </a:pPr>
            <a:fld id="{1DC2C1EE-7DD0-FD43-A527-0B2090FC9DEE}" type="slidenum">
              <a:rPr lang="en-US" smtClean="0"/>
              <a:pPr>
                <a:defRPr/>
              </a:pPr>
              <a:t>10</a:t>
            </a:fld>
            <a:endParaRPr lang="en-US"/>
          </a:p>
        </p:txBody>
      </p:sp>
    </p:spTree>
    <p:extLst>
      <p:ext uri="{BB962C8B-B14F-4D97-AF65-F5344CB8AC3E}">
        <p14:creationId xmlns:p14="http://schemas.microsoft.com/office/powerpoint/2010/main" val="2338354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2ABBD-5971-57BF-26AD-283621F0E9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EA1086-AC42-F507-E336-96034A0428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AFAAB9-D41A-EC0D-C59D-1F1AAD75A357}"/>
              </a:ext>
            </a:extLst>
          </p:cNvPr>
          <p:cNvSpPr>
            <a:spLocks noGrp="1"/>
          </p:cNvSpPr>
          <p:nvPr>
            <p:ph type="body" idx="1"/>
          </p:nvPr>
        </p:nvSpPr>
        <p:spPr/>
        <p:txBody>
          <a:bodyPr/>
          <a:lstStyle/>
          <a:p>
            <a:endParaRPr lang="en-GB" dirty="0"/>
          </a:p>
        </p:txBody>
      </p:sp>
      <p:sp>
        <p:nvSpPr>
          <p:cNvPr id="4" name="Footer Placeholder 3">
            <a:extLst>
              <a:ext uri="{FF2B5EF4-FFF2-40B4-BE49-F238E27FC236}">
                <a16:creationId xmlns:a16="http://schemas.microsoft.com/office/drawing/2014/main" id="{60723BDB-5FF1-BFB3-A21F-56FC236621A5}"/>
              </a:ext>
            </a:extLst>
          </p:cNvPr>
          <p:cNvSpPr>
            <a:spLocks noGrp="1"/>
          </p:cNvSpPr>
          <p:nvPr>
            <p:ph type="ftr" sz="quarter" idx="4"/>
          </p:nvPr>
        </p:nvSpPr>
        <p:spPr/>
        <p:txBody>
          <a:bodyPr/>
          <a:lstStyle/>
          <a:p>
            <a:pPr>
              <a:defRPr/>
            </a:pPr>
            <a:endParaRPr lang="en-US"/>
          </a:p>
        </p:txBody>
      </p:sp>
      <p:sp>
        <p:nvSpPr>
          <p:cNvPr id="5" name="Slide Number Placeholder 4">
            <a:extLst>
              <a:ext uri="{FF2B5EF4-FFF2-40B4-BE49-F238E27FC236}">
                <a16:creationId xmlns:a16="http://schemas.microsoft.com/office/drawing/2014/main" id="{B8A6ADFE-DD9A-392C-02E9-E92D60640262}"/>
              </a:ext>
            </a:extLst>
          </p:cNvPr>
          <p:cNvSpPr>
            <a:spLocks noGrp="1"/>
          </p:cNvSpPr>
          <p:nvPr>
            <p:ph type="sldNum" sz="quarter" idx="5"/>
          </p:nvPr>
        </p:nvSpPr>
        <p:spPr/>
        <p:txBody>
          <a:bodyPr/>
          <a:lstStyle/>
          <a:p>
            <a:pPr>
              <a:defRPr/>
            </a:pPr>
            <a:fld id="{1DC2C1EE-7DD0-FD43-A527-0B2090FC9DEE}" type="slidenum">
              <a:rPr lang="en-US" smtClean="0"/>
              <a:pPr>
                <a:defRPr/>
              </a:pPr>
              <a:t>11</a:t>
            </a:fld>
            <a:endParaRPr lang="en-US"/>
          </a:p>
        </p:txBody>
      </p:sp>
    </p:spTree>
    <p:extLst>
      <p:ext uri="{BB962C8B-B14F-4D97-AF65-F5344CB8AC3E}">
        <p14:creationId xmlns:p14="http://schemas.microsoft.com/office/powerpoint/2010/main" val="1304282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8E91A-9543-BEB8-D4E6-A9F4395A97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123174-3955-3D3A-39F3-F83F84134B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3D6C0F-1331-5CF6-1675-141737EA74CF}"/>
              </a:ext>
            </a:extLst>
          </p:cNvPr>
          <p:cNvSpPr>
            <a:spLocks noGrp="1"/>
          </p:cNvSpPr>
          <p:nvPr>
            <p:ph type="body" idx="1"/>
          </p:nvPr>
        </p:nvSpPr>
        <p:spPr/>
        <p:txBody>
          <a:bodyPr/>
          <a:lstStyle/>
          <a:p>
            <a:endParaRPr lang="en-GB" dirty="0"/>
          </a:p>
        </p:txBody>
      </p:sp>
      <p:sp>
        <p:nvSpPr>
          <p:cNvPr id="4" name="Footer Placeholder 3">
            <a:extLst>
              <a:ext uri="{FF2B5EF4-FFF2-40B4-BE49-F238E27FC236}">
                <a16:creationId xmlns:a16="http://schemas.microsoft.com/office/drawing/2014/main" id="{1EA7C8D5-20EA-734E-CED3-326D1A6618DC}"/>
              </a:ext>
            </a:extLst>
          </p:cNvPr>
          <p:cNvSpPr>
            <a:spLocks noGrp="1"/>
          </p:cNvSpPr>
          <p:nvPr>
            <p:ph type="ftr" sz="quarter" idx="4"/>
          </p:nvPr>
        </p:nvSpPr>
        <p:spPr/>
        <p:txBody>
          <a:bodyPr/>
          <a:lstStyle/>
          <a:p>
            <a:pPr>
              <a:defRPr/>
            </a:pPr>
            <a:endParaRPr lang="en-US"/>
          </a:p>
        </p:txBody>
      </p:sp>
      <p:sp>
        <p:nvSpPr>
          <p:cNvPr id="5" name="Slide Number Placeholder 4">
            <a:extLst>
              <a:ext uri="{FF2B5EF4-FFF2-40B4-BE49-F238E27FC236}">
                <a16:creationId xmlns:a16="http://schemas.microsoft.com/office/drawing/2014/main" id="{8311E0FD-AD56-5985-55A0-81E0873F80C3}"/>
              </a:ext>
            </a:extLst>
          </p:cNvPr>
          <p:cNvSpPr>
            <a:spLocks noGrp="1"/>
          </p:cNvSpPr>
          <p:nvPr>
            <p:ph type="sldNum" sz="quarter" idx="5"/>
          </p:nvPr>
        </p:nvSpPr>
        <p:spPr/>
        <p:txBody>
          <a:bodyPr/>
          <a:lstStyle/>
          <a:p>
            <a:pPr>
              <a:defRPr/>
            </a:pPr>
            <a:fld id="{1DC2C1EE-7DD0-FD43-A527-0B2090FC9DEE}" type="slidenum">
              <a:rPr lang="en-US" smtClean="0"/>
              <a:pPr>
                <a:defRPr/>
              </a:pPr>
              <a:t>12</a:t>
            </a:fld>
            <a:endParaRPr lang="en-US"/>
          </a:p>
        </p:txBody>
      </p:sp>
    </p:spTree>
    <p:extLst>
      <p:ext uri="{BB962C8B-B14F-4D97-AF65-F5344CB8AC3E}">
        <p14:creationId xmlns:p14="http://schemas.microsoft.com/office/powerpoint/2010/main" val="582992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7C6CF-1705-AF4D-B5DD-343538DFB5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EE5EA3-E063-AD47-733C-7B88150057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AA4959-7531-DC15-24BC-9C40291AD3FB}"/>
              </a:ext>
            </a:extLst>
          </p:cNvPr>
          <p:cNvSpPr>
            <a:spLocks noGrp="1"/>
          </p:cNvSpPr>
          <p:nvPr>
            <p:ph type="body" idx="1"/>
          </p:nvPr>
        </p:nvSpPr>
        <p:spPr/>
        <p:txBody>
          <a:bodyPr/>
          <a:lstStyle/>
          <a:p>
            <a:endParaRPr lang="en-GB" dirty="0"/>
          </a:p>
        </p:txBody>
      </p:sp>
      <p:sp>
        <p:nvSpPr>
          <p:cNvPr id="4" name="Footer Placeholder 3">
            <a:extLst>
              <a:ext uri="{FF2B5EF4-FFF2-40B4-BE49-F238E27FC236}">
                <a16:creationId xmlns:a16="http://schemas.microsoft.com/office/drawing/2014/main" id="{6A532F6E-A17B-7BFC-4E9E-19EDFEDFC675}"/>
              </a:ext>
            </a:extLst>
          </p:cNvPr>
          <p:cNvSpPr>
            <a:spLocks noGrp="1"/>
          </p:cNvSpPr>
          <p:nvPr>
            <p:ph type="ftr" sz="quarter" idx="4"/>
          </p:nvPr>
        </p:nvSpPr>
        <p:spPr/>
        <p:txBody>
          <a:bodyPr/>
          <a:lstStyle/>
          <a:p>
            <a:pPr>
              <a:defRPr/>
            </a:pPr>
            <a:endParaRPr lang="en-US"/>
          </a:p>
        </p:txBody>
      </p:sp>
      <p:sp>
        <p:nvSpPr>
          <p:cNvPr id="5" name="Slide Number Placeholder 4">
            <a:extLst>
              <a:ext uri="{FF2B5EF4-FFF2-40B4-BE49-F238E27FC236}">
                <a16:creationId xmlns:a16="http://schemas.microsoft.com/office/drawing/2014/main" id="{F12C73E2-DEB3-C2C5-86C4-47E1D1849978}"/>
              </a:ext>
            </a:extLst>
          </p:cNvPr>
          <p:cNvSpPr>
            <a:spLocks noGrp="1"/>
          </p:cNvSpPr>
          <p:nvPr>
            <p:ph type="sldNum" sz="quarter" idx="5"/>
          </p:nvPr>
        </p:nvSpPr>
        <p:spPr/>
        <p:txBody>
          <a:bodyPr/>
          <a:lstStyle/>
          <a:p>
            <a:pPr>
              <a:defRPr/>
            </a:pPr>
            <a:fld id="{1DC2C1EE-7DD0-FD43-A527-0B2090FC9DEE}" type="slidenum">
              <a:rPr lang="en-US" smtClean="0"/>
              <a:pPr>
                <a:defRPr/>
              </a:pPr>
              <a:t>13</a:t>
            </a:fld>
            <a:endParaRPr lang="en-US"/>
          </a:p>
        </p:txBody>
      </p:sp>
    </p:spTree>
    <p:extLst>
      <p:ext uri="{BB962C8B-B14F-4D97-AF65-F5344CB8AC3E}">
        <p14:creationId xmlns:p14="http://schemas.microsoft.com/office/powerpoint/2010/main" val="1866595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47AED-29A6-CD56-68F2-CEF860A9DA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490B8C-33B7-A0A1-941F-002D640C82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A9C24E-D3D7-44F0-7389-68359966076E}"/>
              </a:ext>
            </a:extLst>
          </p:cNvPr>
          <p:cNvSpPr>
            <a:spLocks noGrp="1"/>
          </p:cNvSpPr>
          <p:nvPr>
            <p:ph type="body" idx="1"/>
          </p:nvPr>
        </p:nvSpPr>
        <p:spPr/>
        <p:txBody>
          <a:bodyPr/>
          <a:lstStyle/>
          <a:p>
            <a:endParaRPr lang="en-GB" dirty="0"/>
          </a:p>
        </p:txBody>
      </p:sp>
      <p:sp>
        <p:nvSpPr>
          <p:cNvPr id="4" name="Footer Placeholder 3">
            <a:extLst>
              <a:ext uri="{FF2B5EF4-FFF2-40B4-BE49-F238E27FC236}">
                <a16:creationId xmlns:a16="http://schemas.microsoft.com/office/drawing/2014/main" id="{E81F3A6B-4D19-53B4-8156-19FA5DBA5DC3}"/>
              </a:ext>
            </a:extLst>
          </p:cNvPr>
          <p:cNvSpPr>
            <a:spLocks noGrp="1"/>
          </p:cNvSpPr>
          <p:nvPr>
            <p:ph type="ftr" sz="quarter" idx="4"/>
          </p:nvPr>
        </p:nvSpPr>
        <p:spPr/>
        <p:txBody>
          <a:bodyPr/>
          <a:lstStyle/>
          <a:p>
            <a:pPr>
              <a:defRPr/>
            </a:pPr>
            <a:endParaRPr lang="en-US"/>
          </a:p>
        </p:txBody>
      </p:sp>
      <p:sp>
        <p:nvSpPr>
          <p:cNvPr id="5" name="Slide Number Placeholder 4">
            <a:extLst>
              <a:ext uri="{FF2B5EF4-FFF2-40B4-BE49-F238E27FC236}">
                <a16:creationId xmlns:a16="http://schemas.microsoft.com/office/drawing/2014/main" id="{63AE046F-62B8-08E2-CEEF-6A3F0C6D4FD1}"/>
              </a:ext>
            </a:extLst>
          </p:cNvPr>
          <p:cNvSpPr>
            <a:spLocks noGrp="1"/>
          </p:cNvSpPr>
          <p:nvPr>
            <p:ph type="sldNum" sz="quarter" idx="5"/>
          </p:nvPr>
        </p:nvSpPr>
        <p:spPr/>
        <p:txBody>
          <a:bodyPr/>
          <a:lstStyle/>
          <a:p>
            <a:pPr>
              <a:defRPr/>
            </a:pPr>
            <a:fld id="{1DC2C1EE-7DD0-FD43-A527-0B2090FC9DEE}" type="slidenum">
              <a:rPr lang="en-US" smtClean="0"/>
              <a:pPr>
                <a:defRPr/>
              </a:pPr>
              <a:t>2</a:t>
            </a:fld>
            <a:endParaRPr lang="en-US"/>
          </a:p>
        </p:txBody>
      </p:sp>
    </p:spTree>
    <p:extLst>
      <p:ext uri="{BB962C8B-B14F-4D97-AF65-F5344CB8AC3E}">
        <p14:creationId xmlns:p14="http://schemas.microsoft.com/office/powerpoint/2010/main" val="1237235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D2BA1-BAE0-354A-5A25-B06B7C61CC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3143C5-E053-B3D9-7C4D-571BE0A0A7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430E92-76B2-BD9C-0BA7-4D2AAE654D9D}"/>
              </a:ext>
            </a:extLst>
          </p:cNvPr>
          <p:cNvSpPr>
            <a:spLocks noGrp="1"/>
          </p:cNvSpPr>
          <p:nvPr>
            <p:ph type="body" idx="1"/>
          </p:nvPr>
        </p:nvSpPr>
        <p:spPr/>
        <p:txBody>
          <a:bodyPr/>
          <a:lstStyle/>
          <a:p>
            <a:endParaRPr lang="en-GB" dirty="0"/>
          </a:p>
        </p:txBody>
      </p:sp>
      <p:sp>
        <p:nvSpPr>
          <p:cNvPr id="4" name="Footer Placeholder 3">
            <a:extLst>
              <a:ext uri="{FF2B5EF4-FFF2-40B4-BE49-F238E27FC236}">
                <a16:creationId xmlns:a16="http://schemas.microsoft.com/office/drawing/2014/main" id="{06E03B13-0AFB-A163-6FA0-4FD4FD0BDECE}"/>
              </a:ext>
            </a:extLst>
          </p:cNvPr>
          <p:cNvSpPr>
            <a:spLocks noGrp="1"/>
          </p:cNvSpPr>
          <p:nvPr>
            <p:ph type="ftr" sz="quarter" idx="4"/>
          </p:nvPr>
        </p:nvSpPr>
        <p:spPr/>
        <p:txBody>
          <a:bodyPr/>
          <a:lstStyle/>
          <a:p>
            <a:pPr>
              <a:defRPr/>
            </a:pPr>
            <a:endParaRPr lang="en-US"/>
          </a:p>
        </p:txBody>
      </p:sp>
      <p:sp>
        <p:nvSpPr>
          <p:cNvPr id="5" name="Slide Number Placeholder 4">
            <a:extLst>
              <a:ext uri="{FF2B5EF4-FFF2-40B4-BE49-F238E27FC236}">
                <a16:creationId xmlns:a16="http://schemas.microsoft.com/office/drawing/2014/main" id="{8933BB4B-D2F9-238A-E27F-D286450FA1D3}"/>
              </a:ext>
            </a:extLst>
          </p:cNvPr>
          <p:cNvSpPr>
            <a:spLocks noGrp="1"/>
          </p:cNvSpPr>
          <p:nvPr>
            <p:ph type="sldNum" sz="quarter" idx="5"/>
          </p:nvPr>
        </p:nvSpPr>
        <p:spPr/>
        <p:txBody>
          <a:bodyPr/>
          <a:lstStyle/>
          <a:p>
            <a:pPr>
              <a:defRPr/>
            </a:pPr>
            <a:fld id="{1DC2C1EE-7DD0-FD43-A527-0B2090FC9DEE}" type="slidenum">
              <a:rPr lang="en-US" smtClean="0"/>
              <a:pPr>
                <a:defRPr/>
              </a:pPr>
              <a:t>3</a:t>
            </a:fld>
            <a:endParaRPr lang="en-US"/>
          </a:p>
        </p:txBody>
      </p:sp>
    </p:spTree>
    <p:extLst>
      <p:ext uri="{BB962C8B-B14F-4D97-AF65-F5344CB8AC3E}">
        <p14:creationId xmlns:p14="http://schemas.microsoft.com/office/powerpoint/2010/main" val="1179567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E32E0-57D5-8B38-5702-5B1D9B1B5E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CC2ED0-1476-E25D-4092-20ED8226DF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29890A-4000-3C09-00ED-A7CC3AECB1CB}"/>
              </a:ext>
            </a:extLst>
          </p:cNvPr>
          <p:cNvSpPr>
            <a:spLocks noGrp="1"/>
          </p:cNvSpPr>
          <p:nvPr>
            <p:ph type="body" idx="1"/>
          </p:nvPr>
        </p:nvSpPr>
        <p:spPr/>
        <p:txBody>
          <a:bodyPr/>
          <a:lstStyle/>
          <a:p>
            <a:endParaRPr lang="en-GB" dirty="0"/>
          </a:p>
        </p:txBody>
      </p:sp>
      <p:sp>
        <p:nvSpPr>
          <p:cNvPr id="4" name="Footer Placeholder 3">
            <a:extLst>
              <a:ext uri="{FF2B5EF4-FFF2-40B4-BE49-F238E27FC236}">
                <a16:creationId xmlns:a16="http://schemas.microsoft.com/office/drawing/2014/main" id="{4CDDBF26-2945-824D-57A7-5949DD293DED}"/>
              </a:ext>
            </a:extLst>
          </p:cNvPr>
          <p:cNvSpPr>
            <a:spLocks noGrp="1"/>
          </p:cNvSpPr>
          <p:nvPr>
            <p:ph type="ftr" sz="quarter" idx="4"/>
          </p:nvPr>
        </p:nvSpPr>
        <p:spPr/>
        <p:txBody>
          <a:bodyPr/>
          <a:lstStyle/>
          <a:p>
            <a:pPr>
              <a:defRPr/>
            </a:pPr>
            <a:endParaRPr lang="en-US"/>
          </a:p>
        </p:txBody>
      </p:sp>
      <p:sp>
        <p:nvSpPr>
          <p:cNvPr id="5" name="Slide Number Placeholder 4">
            <a:extLst>
              <a:ext uri="{FF2B5EF4-FFF2-40B4-BE49-F238E27FC236}">
                <a16:creationId xmlns:a16="http://schemas.microsoft.com/office/drawing/2014/main" id="{EB17580E-F622-448F-E059-5E31CAE2F854}"/>
              </a:ext>
            </a:extLst>
          </p:cNvPr>
          <p:cNvSpPr>
            <a:spLocks noGrp="1"/>
          </p:cNvSpPr>
          <p:nvPr>
            <p:ph type="sldNum" sz="quarter" idx="5"/>
          </p:nvPr>
        </p:nvSpPr>
        <p:spPr/>
        <p:txBody>
          <a:bodyPr/>
          <a:lstStyle/>
          <a:p>
            <a:pPr>
              <a:defRPr/>
            </a:pPr>
            <a:fld id="{1DC2C1EE-7DD0-FD43-A527-0B2090FC9DEE}" type="slidenum">
              <a:rPr lang="en-US" smtClean="0"/>
              <a:pPr>
                <a:defRPr/>
              </a:pPr>
              <a:t>4</a:t>
            </a:fld>
            <a:endParaRPr lang="en-US"/>
          </a:p>
        </p:txBody>
      </p:sp>
    </p:spTree>
    <p:extLst>
      <p:ext uri="{BB962C8B-B14F-4D97-AF65-F5344CB8AC3E}">
        <p14:creationId xmlns:p14="http://schemas.microsoft.com/office/powerpoint/2010/main" val="3608044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FF8AA-57D4-B02F-12CD-2966C94137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DC0464-75D2-C715-141A-4D93186AE9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4FF75B-A8FC-8566-1EA8-20948C4C4E7A}"/>
              </a:ext>
            </a:extLst>
          </p:cNvPr>
          <p:cNvSpPr>
            <a:spLocks noGrp="1"/>
          </p:cNvSpPr>
          <p:nvPr>
            <p:ph type="body" idx="1"/>
          </p:nvPr>
        </p:nvSpPr>
        <p:spPr/>
        <p:txBody>
          <a:bodyPr/>
          <a:lstStyle/>
          <a:p>
            <a:endParaRPr lang="en-GB" dirty="0"/>
          </a:p>
        </p:txBody>
      </p:sp>
      <p:sp>
        <p:nvSpPr>
          <p:cNvPr id="4" name="Footer Placeholder 3">
            <a:extLst>
              <a:ext uri="{FF2B5EF4-FFF2-40B4-BE49-F238E27FC236}">
                <a16:creationId xmlns:a16="http://schemas.microsoft.com/office/drawing/2014/main" id="{4B6077E7-31A2-34CD-4283-26E2495418FA}"/>
              </a:ext>
            </a:extLst>
          </p:cNvPr>
          <p:cNvSpPr>
            <a:spLocks noGrp="1"/>
          </p:cNvSpPr>
          <p:nvPr>
            <p:ph type="ftr" sz="quarter" idx="4"/>
          </p:nvPr>
        </p:nvSpPr>
        <p:spPr/>
        <p:txBody>
          <a:bodyPr/>
          <a:lstStyle/>
          <a:p>
            <a:pPr>
              <a:defRPr/>
            </a:pPr>
            <a:endParaRPr lang="en-US"/>
          </a:p>
        </p:txBody>
      </p:sp>
      <p:sp>
        <p:nvSpPr>
          <p:cNvPr id="5" name="Slide Number Placeholder 4">
            <a:extLst>
              <a:ext uri="{FF2B5EF4-FFF2-40B4-BE49-F238E27FC236}">
                <a16:creationId xmlns:a16="http://schemas.microsoft.com/office/drawing/2014/main" id="{9A009AC6-C49A-3C99-FBD0-63668F087377}"/>
              </a:ext>
            </a:extLst>
          </p:cNvPr>
          <p:cNvSpPr>
            <a:spLocks noGrp="1"/>
          </p:cNvSpPr>
          <p:nvPr>
            <p:ph type="sldNum" sz="quarter" idx="5"/>
          </p:nvPr>
        </p:nvSpPr>
        <p:spPr/>
        <p:txBody>
          <a:bodyPr/>
          <a:lstStyle/>
          <a:p>
            <a:pPr>
              <a:defRPr/>
            </a:pPr>
            <a:fld id="{1DC2C1EE-7DD0-FD43-A527-0B2090FC9DEE}" type="slidenum">
              <a:rPr lang="en-US" smtClean="0"/>
              <a:pPr>
                <a:defRPr/>
              </a:pPr>
              <a:t>5</a:t>
            </a:fld>
            <a:endParaRPr lang="en-US"/>
          </a:p>
        </p:txBody>
      </p:sp>
    </p:spTree>
    <p:extLst>
      <p:ext uri="{BB962C8B-B14F-4D97-AF65-F5344CB8AC3E}">
        <p14:creationId xmlns:p14="http://schemas.microsoft.com/office/powerpoint/2010/main" val="4249586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A35E2-5C6C-5309-0C79-DFB6CEB891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95FBF2-F0B6-A7AF-41ED-617D558BDC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5E8944-630A-24B9-D9E7-36C092B91440}"/>
              </a:ext>
            </a:extLst>
          </p:cNvPr>
          <p:cNvSpPr>
            <a:spLocks noGrp="1"/>
          </p:cNvSpPr>
          <p:nvPr>
            <p:ph type="body" idx="1"/>
          </p:nvPr>
        </p:nvSpPr>
        <p:spPr/>
        <p:txBody>
          <a:bodyPr/>
          <a:lstStyle/>
          <a:p>
            <a:endParaRPr lang="en-GB" dirty="0"/>
          </a:p>
        </p:txBody>
      </p:sp>
      <p:sp>
        <p:nvSpPr>
          <p:cNvPr id="4" name="Footer Placeholder 3">
            <a:extLst>
              <a:ext uri="{FF2B5EF4-FFF2-40B4-BE49-F238E27FC236}">
                <a16:creationId xmlns:a16="http://schemas.microsoft.com/office/drawing/2014/main" id="{285D9B2B-BF60-23E4-5D0E-A32A445296C7}"/>
              </a:ext>
            </a:extLst>
          </p:cNvPr>
          <p:cNvSpPr>
            <a:spLocks noGrp="1"/>
          </p:cNvSpPr>
          <p:nvPr>
            <p:ph type="ftr" sz="quarter" idx="4"/>
          </p:nvPr>
        </p:nvSpPr>
        <p:spPr/>
        <p:txBody>
          <a:bodyPr/>
          <a:lstStyle/>
          <a:p>
            <a:pPr>
              <a:defRPr/>
            </a:pPr>
            <a:endParaRPr lang="en-US"/>
          </a:p>
        </p:txBody>
      </p:sp>
      <p:sp>
        <p:nvSpPr>
          <p:cNvPr id="5" name="Slide Number Placeholder 4">
            <a:extLst>
              <a:ext uri="{FF2B5EF4-FFF2-40B4-BE49-F238E27FC236}">
                <a16:creationId xmlns:a16="http://schemas.microsoft.com/office/drawing/2014/main" id="{929DBE2C-3AD6-44AE-5D9B-834B653BB624}"/>
              </a:ext>
            </a:extLst>
          </p:cNvPr>
          <p:cNvSpPr>
            <a:spLocks noGrp="1"/>
          </p:cNvSpPr>
          <p:nvPr>
            <p:ph type="sldNum" sz="quarter" idx="5"/>
          </p:nvPr>
        </p:nvSpPr>
        <p:spPr/>
        <p:txBody>
          <a:bodyPr/>
          <a:lstStyle/>
          <a:p>
            <a:pPr>
              <a:defRPr/>
            </a:pPr>
            <a:fld id="{1DC2C1EE-7DD0-FD43-A527-0B2090FC9DEE}" type="slidenum">
              <a:rPr lang="en-US" smtClean="0"/>
              <a:pPr>
                <a:defRPr/>
              </a:pPr>
              <a:t>6</a:t>
            </a:fld>
            <a:endParaRPr lang="en-US"/>
          </a:p>
        </p:txBody>
      </p:sp>
    </p:spTree>
    <p:extLst>
      <p:ext uri="{BB962C8B-B14F-4D97-AF65-F5344CB8AC3E}">
        <p14:creationId xmlns:p14="http://schemas.microsoft.com/office/powerpoint/2010/main" val="482714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BCE03-062B-A741-1CE6-ECA14810C1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D1ED7D-F3DD-D18C-95EA-AC029EB6AE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0D87E4-EEF6-4D07-C61C-C93CD77B8C21}"/>
              </a:ext>
            </a:extLst>
          </p:cNvPr>
          <p:cNvSpPr>
            <a:spLocks noGrp="1"/>
          </p:cNvSpPr>
          <p:nvPr>
            <p:ph type="body" idx="1"/>
          </p:nvPr>
        </p:nvSpPr>
        <p:spPr/>
        <p:txBody>
          <a:bodyPr/>
          <a:lstStyle/>
          <a:p>
            <a:endParaRPr lang="en-GB" dirty="0"/>
          </a:p>
        </p:txBody>
      </p:sp>
      <p:sp>
        <p:nvSpPr>
          <p:cNvPr id="4" name="Footer Placeholder 3">
            <a:extLst>
              <a:ext uri="{FF2B5EF4-FFF2-40B4-BE49-F238E27FC236}">
                <a16:creationId xmlns:a16="http://schemas.microsoft.com/office/drawing/2014/main" id="{F9FFCD27-CA25-9B31-336B-F32DB43A9188}"/>
              </a:ext>
            </a:extLst>
          </p:cNvPr>
          <p:cNvSpPr>
            <a:spLocks noGrp="1"/>
          </p:cNvSpPr>
          <p:nvPr>
            <p:ph type="ftr" sz="quarter" idx="4"/>
          </p:nvPr>
        </p:nvSpPr>
        <p:spPr/>
        <p:txBody>
          <a:bodyPr/>
          <a:lstStyle/>
          <a:p>
            <a:pPr>
              <a:defRPr/>
            </a:pPr>
            <a:endParaRPr lang="en-US"/>
          </a:p>
        </p:txBody>
      </p:sp>
      <p:sp>
        <p:nvSpPr>
          <p:cNvPr id="5" name="Slide Number Placeholder 4">
            <a:extLst>
              <a:ext uri="{FF2B5EF4-FFF2-40B4-BE49-F238E27FC236}">
                <a16:creationId xmlns:a16="http://schemas.microsoft.com/office/drawing/2014/main" id="{C2D94215-6F93-7FC3-8A2F-E2E37E980F6B}"/>
              </a:ext>
            </a:extLst>
          </p:cNvPr>
          <p:cNvSpPr>
            <a:spLocks noGrp="1"/>
          </p:cNvSpPr>
          <p:nvPr>
            <p:ph type="sldNum" sz="quarter" idx="5"/>
          </p:nvPr>
        </p:nvSpPr>
        <p:spPr/>
        <p:txBody>
          <a:bodyPr/>
          <a:lstStyle/>
          <a:p>
            <a:pPr>
              <a:defRPr/>
            </a:pPr>
            <a:fld id="{1DC2C1EE-7DD0-FD43-A527-0B2090FC9DEE}" type="slidenum">
              <a:rPr lang="en-US" smtClean="0"/>
              <a:pPr>
                <a:defRPr/>
              </a:pPr>
              <a:t>7</a:t>
            </a:fld>
            <a:endParaRPr lang="en-US"/>
          </a:p>
        </p:txBody>
      </p:sp>
    </p:spTree>
    <p:extLst>
      <p:ext uri="{BB962C8B-B14F-4D97-AF65-F5344CB8AC3E}">
        <p14:creationId xmlns:p14="http://schemas.microsoft.com/office/powerpoint/2010/main" val="3460670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F9762-AB79-1479-893D-CEEA1A0DC3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73F767-9251-BC7B-A353-758CD27624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3DE243-B0B0-F600-7247-D32B7D908C93}"/>
              </a:ext>
            </a:extLst>
          </p:cNvPr>
          <p:cNvSpPr>
            <a:spLocks noGrp="1"/>
          </p:cNvSpPr>
          <p:nvPr>
            <p:ph type="body" idx="1"/>
          </p:nvPr>
        </p:nvSpPr>
        <p:spPr/>
        <p:txBody>
          <a:bodyPr/>
          <a:lstStyle/>
          <a:p>
            <a:endParaRPr lang="en-GB" dirty="0"/>
          </a:p>
        </p:txBody>
      </p:sp>
      <p:sp>
        <p:nvSpPr>
          <p:cNvPr id="4" name="Footer Placeholder 3">
            <a:extLst>
              <a:ext uri="{FF2B5EF4-FFF2-40B4-BE49-F238E27FC236}">
                <a16:creationId xmlns:a16="http://schemas.microsoft.com/office/drawing/2014/main" id="{2357A440-C520-919B-69F7-2C1167ED757D}"/>
              </a:ext>
            </a:extLst>
          </p:cNvPr>
          <p:cNvSpPr>
            <a:spLocks noGrp="1"/>
          </p:cNvSpPr>
          <p:nvPr>
            <p:ph type="ftr" sz="quarter" idx="4"/>
          </p:nvPr>
        </p:nvSpPr>
        <p:spPr/>
        <p:txBody>
          <a:bodyPr/>
          <a:lstStyle/>
          <a:p>
            <a:pPr>
              <a:defRPr/>
            </a:pPr>
            <a:endParaRPr lang="en-US"/>
          </a:p>
        </p:txBody>
      </p:sp>
      <p:sp>
        <p:nvSpPr>
          <p:cNvPr id="5" name="Slide Number Placeholder 4">
            <a:extLst>
              <a:ext uri="{FF2B5EF4-FFF2-40B4-BE49-F238E27FC236}">
                <a16:creationId xmlns:a16="http://schemas.microsoft.com/office/drawing/2014/main" id="{060EDACD-74B2-0312-2488-82C95A0D347E}"/>
              </a:ext>
            </a:extLst>
          </p:cNvPr>
          <p:cNvSpPr>
            <a:spLocks noGrp="1"/>
          </p:cNvSpPr>
          <p:nvPr>
            <p:ph type="sldNum" sz="quarter" idx="5"/>
          </p:nvPr>
        </p:nvSpPr>
        <p:spPr/>
        <p:txBody>
          <a:bodyPr/>
          <a:lstStyle/>
          <a:p>
            <a:pPr>
              <a:defRPr/>
            </a:pPr>
            <a:fld id="{1DC2C1EE-7DD0-FD43-A527-0B2090FC9DEE}" type="slidenum">
              <a:rPr lang="en-US" smtClean="0"/>
              <a:pPr>
                <a:defRPr/>
              </a:pPr>
              <a:t>8</a:t>
            </a:fld>
            <a:endParaRPr lang="en-US"/>
          </a:p>
        </p:txBody>
      </p:sp>
    </p:spTree>
    <p:extLst>
      <p:ext uri="{BB962C8B-B14F-4D97-AF65-F5344CB8AC3E}">
        <p14:creationId xmlns:p14="http://schemas.microsoft.com/office/powerpoint/2010/main" val="3527605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8F7CA-E8EC-F2EC-0846-D35FFC24F7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F304F5-A330-09F1-BF93-9C061B0C83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B45E0C-2103-1130-FE85-02D405E2D1E9}"/>
              </a:ext>
            </a:extLst>
          </p:cNvPr>
          <p:cNvSpPr>
            <a:spLocks noGrp="1"/>
          </p:cNvSpPr>
          <p:nvPr>
            <p:ph type="body" idx="1"/>
          </p:nvPr>
        </p:nvSpPr>
        <p:spPr/>
        <p:txBody>
          <a:bodyPr/>
          <a:lstStyle/>
          <a:p>
            <a:endParaRPr lang="en-GB" dirty="0"/>
          </a:p>
        </p:txBody>
      </p:sp>
      <p:sp>
        <p:nvSpPr>
          <p:cNvPr id="4" name="Footer Placeholder 3">
            <a:extLst>
              <a:ext uri="{FF2B5EF4-FFF2-40B4-BE49-F238E27FC236}">
                <a16:creationId xmlns:a16="http://schemas.microsoft.com/office/drawing/2014/main" id="{3C9FC2B4-C535-A51B-FA29-DDEEBF566AFA}"/>
              </a:ext>
            </a:extLst>
          </p:cNvPr>
          <p:cNvSpPr>
            <a:spLocks noGrp="1"/>
          </p:cNvSpPr>
          <p:nvPr>
            <p:ph type="ftr" sz="quarter" idx="4"/>
          </p:nvPr>
        </p:nvSpPr>
        <p:spPr/>
        <p:txBody>
          <a:bodyPr/>
          <a:lstStyle/>
          <a:p>
            <a:pPr>
              <a:defRPr/>
            </a:pPr>
            <a:endParaRPr lang="en-US"/>
          </a:p>
        </p:txBody>
      </p:sp>
      <p:sp>
        <p:nvSpPr>
          <p:cNvPr id="5" name="Slide Number Placeholder 4">
            <a:extLst>
              <a:ext uri="{FF2B5EF4-FFF2-40B4-BE49-F238E27FC236}">
                <a16:creationId xmlns:a16="http://schemas.microsoft.com/office/drawing/2014/main" id="{2B9B1A0C-652F-13CD-832F-AF1404567E35}"/>
              </a:ext>
            </a:extLst>
          </p:cNvPr>
          <p:cNvSpPr>
            <a:spLocks noGrp="1"/>
          </p:cNvSpPr>
          <p:nvPr>
            <p:ph type="sldNum" sz="quarter" idx="5"/>
          </p:nvPr>
        </p:nvSpPr>
        <p:spPr/>
        <p:txBody>
          <a:bodyPr/>
          <a:lstStyle/>
          <a:p>
            <a:pPr>
              <a:defRPr/>
            </a:pPr>
            <a:fld id="{1DC2C1EE-7DD0-FD43-A527-0B2090FC9DEE}" type="slidenum">
              <a:rPr lang="en-US" smtClean="0"/>
              <a:pPr>
                <a:defRPr/>
              </a:pPr>
              <a:t>9</a:t>
            </a:fld>
            <a:endParaRPr lang="en-US"/>
          </a:p>
        </p:txBody>
      </p:sp>
    </p:spTree>
    <p:extLst>
      <p:ext uri="{BB962C8B-B14F-4D97-AF65-F5344CB8AC3E}">
        <p14:creationId xmlns:p14="http://schemas.microsoft.com/office/powerpoint/2010/main" val="399197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 Line 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6725" y="1059582"/>
            <a:ext cx="6400800" cy="131445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Rectangle 26"/>
          <p:cNvSpPr>
            <a:spLocks noGrp="1" noChangeArrowheads="1"/>
          </p:cNvSpPr>
          <p:nvPr>
            <p:ph type="title"/>
          </p:nvPr>
        </p:nvSpPr>
        <p:spPr bwMode="auto">
          <a:xfrm>
            <a:off x="466725" y="1"/>
            <a:ext cx="7772400" cy="8977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2800"/>
            </a:lvl1pPr>
          </a:lstStyle>
          <a:p>
            <a:pPr lvl="0"/>
            <a:r>
              <a:rPr lang="en-US" dirty="0"/>
              <a:t>Click to edit Master title style</a:t>
            </a:r>
          </a:p>
        </p:txBody>
      </p:sp>
      <p:sp>
        <p:nvSpPr>
          <p:cNvPr id="2" name="Slide Number Placeholder 5">
            <a:extLst>
              <a:ext uri="{FF2B5EF4-FFF2-40B4-BE49-F238E27FC236}">
                <a16:creationId xmlns:a16="http://schemas.microsoft.com/office/drawing/2014/main" id="{879C0030-DFC5-5EBB-8492-EEAA988CF3E7}"/>
              </a:ext>
            </a:extLst>
          </p:cNvPr>
          <p:cNvSpPr>
            <a:spLocks noGrp="1"/>
          </p:cNvSpPr>
          <p:nvPr>
            <p:ph type="sldNum" sz="quarter" idx="4"/>
          </p:nvPr>
        </p:nvSpPr>
        <p:spPr>
          <a:xfrm>
            <a:off x="5940152" y="459864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91C1BA-5143-48E7-9D0C-3A1159BEC54A}" type="slidenum">
              <a:rPr lang="en-GB" smtClean="0"/>
              <a:t>‹#›</a:t>
            </a:fld>
            <a:endParaRPr lang="en-GB"/>
          </a:p>
        </p:txBody>
      </p:sp>
    </p:spTree>
    <p:extLst>
      <p:ext uri="{BB962C8B-B14F-4D97-AF65-F5344CB8AC3E}">
        <p14:creationId xmlns:p14="http://schemas.microsoft.com/office/powerpoint/2010/main" val="1756316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ouble line 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6725" y="1059582"/>
            <a:ext cx="6400800" cy="131445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Rectangle 26"/>
          <p:cNvSpPr>
            <a:spLocks noGrp="1" noChangeArrowheads="1"/>
          </p:cNvSpPr>
          <p:nvPr>
            <p:ph type="title" hasCustomPrompt="1"/>
          </p:nvPr>
        </p:nvSpPr>
        <p:spPr bwMode="auto">
          <a:xfrm>
            <a:off x="466725" y="1"/>
            <a:ext cx="7772400" cy="8977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2800"/>
            </a:lvl1pPr>
          </a:lstStyle>
          <a:p>
            <a:pPr lvl="0"/>
            <a:r>
              <a:rPr lang="en-US" dirty="0"/>
              <a:t>Click to edit Master title style</a:t>
            </a:r>
          </a:p>
        </p:txBody>
      </p:sp>
      <p:sp>
        <p:nvSpPr>
          <p:cNvPr id="2" name="Slide Number Placeholder 5">
            <a:extLst>
              <a:ext uri="{FF2B5EF4-FFF2-40B4-BE49-F238E27FC236}">
                <a16:creationId xmlns:a16="http://schemas.microsoft.com/office/drawing/2014/main" id="{6EA63C91-F9D3-ADBC-1BE5-36E1F1AF29D0}"/>
              </a:ext>
            </a:extLst>
          </p:cNvPr>
          <p:cNvSpPr>
            <a:spLocks noGrp="1"/>
          </p:cNvSpPr>
          <p:nvPr>
            <p:ph type="sldNum" sz="quarter" idx="4"/>
          </p:nvPr>
        </p:nvSpPr>
        <p:spPr>
          <a:xfrm>
            <a:off x="5940152" y="459864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91C1BA-5143-48E7-9D0C-3A1159BEC54A}" type="slidenum">
              <a:rPr lang="en-GB" smtClean="0"/>
              <a:t>‹#›</a:t>
            </a:fld>
            <a:endParaRPr lang="en-GB"/>
          </a:p>
        </p:txBody>
      </p:sp>
    </p:spTree>
    <p:extLst>
      <p:ext uri="{BB962C8B-B14F-4D97-AF65-F5344CB8AC3E}">
        <p14:creationId xmlns:p14="http://schemas.microsoft.com/office/powerpoint/2010/main" val="1490499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title"/>
          </p:nvPr>
        </p:nvSpPr>
        <p:spPr bwMode="auto">
          <a:xfrm>
            <a:off x="466725" y="1"/>
            <a:ext cx="7772400" cy="8977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2800"/>
            </a:lvl1pPr>
          </a:lstStyle>
          <a:p>
            <a:pPr lvl="0"/>
            <a:r>
              <a:rPr lang="en-US"/>
              <a:t>Click to edit Master title style</a:t>
            </a:r>
            <a:endParaRPr lang="en-US" dirty="0"/>
          </a:p>
        </p:txBody>
      </p:sp>
      <p:sp>
        <p:nvSpPr>
          <p:cNvPr id="2" name="Slide Number Placeholder 5">
            <a:extLst>
              <a:ext uri="{FF2B5EF4-FFF2-40B4-BE49-F238E27FC236}">
                <a16:creationId xmlns:a16="http://schemas.microsoft.com/office/drawing/2014/main" id="{CAB9FE1E-4D07-FD98-3B46-476C5335C394}"/>
              </a:ext>
            </a:extLst>
          </p:cNvPr>
          <p:cNvSpPr>
            <a:spLocks noGrp="1"/>
          </p:cNvSpPr>
          <p:nvPr>
            <p:ph type="sldNum" sz="quarter" idx="4"/>
          </p:nvPr>
        </p:nvSpPr>
        <p:spPr>
          <a:xfrm>
            <a:off x="5940152" y="459864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91C1BA-5143-48E7-9D0C-3A1159BEC54A}" type="slidenum">
              <a:rPr lang="en-GB" smtClean="0"/>
              <a:t>‹#›</a:t>
            </a:fld>
            <a:endParaRPr lang="en-GB"/>
          </a:p>
        </p:txBody>
      </p:sp>
    </p:spTree>
    <p:extLst>
      <p:ext uri="{BB962C8B-B14F-4D97-AF65-F5344CB8AC3E}">
        <p14:creationId xmlns:p14="http://schemas.microsoft.com/office/powerpoint/2010/main" val="309512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6725" y="1078706"/>
            <a:ext cx="3810000" cy="30861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29125" y="1078706"/>
            <a:ext cx="3810000" cy="30861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26"/>
          <p:cNvSpPr>
            <a:spLocks noGrp="1" noChangeArrowheads="1"/>
          </p:cNvSpPr>
          <p:nvPr>
            <p:ph type="title"/>
          </p:nvPr>
        </p:nvSpPr>
        <p:spPr bwMode="auto">
          <a:xfrm>
            <a:off x="466725" y="1"/>
            <a:ext cx="7772400" cy="8977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t>Click to edit Master title style</a:t>
            </a:r>
            <a:endParaRPr lang="en-US" dirty="0"/>
          </a:p>
        </p:txBody>
      </p:sp>
      <p:sp>
        <p:nvSpPr>
          <p:cNvPr id="2" name="Slide Number Placeholder 5">
            <a:extLst>
              <a:ext uri="{FF2B5EF4-FFF2-40B4-BE49-F238E27FC236}">
                <a16:creationId xmlns:a16="http://schemas.microsoft.com/office/drawing/2014/main" id="{070B824B-FB6B-23C5-D28E-D2E46456CA82}"/>
              </a:ext>
            </a:extLst>
          </p:cNvPr>
          <p:cNvSpPr>
            <a:spLocks noGrp="1"/>
          </p:cNvSpPr>
          <p:nvPr>
            <p:ph type="sldNum" sz="quarter" idx="4"/>
          </p:nvPr>
        </p:nvSpPr>
        <p:spPr>
          <a:xfrm>
            <a:off x="5940152" y="459864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91C1BA-5143-48E7-9D0C-3A1159BEC54A}" type="slidenum">
              <a:rPr lang="en-GB" smtClean="0"/>
              <a:t>‹#›</a:t>
            </a:fld>
            <a:endParaRPr lang="en-GB"/>
          </a:p>
        </p:txBody>
      </p:sp>
    </p:spTree>
    <p:extLst>
      <p:ext uri="{BB962C8B-B14F-4D97-AF65-F5344CB8AC3E}">
        <p14:creationId xmlns:p14="http://schemas.microsoft.com/office/powerpoint/2010/main" val="2002561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739168"/>
            <a:ext cx="4040188" cy="2560774"/>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739168"/>
            <a:ext cx="4041775" cy="2560774"/>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26"/>
          <p:cNvSpPr>
            <a:spLocks noGrp="1" noChangeArrowheads="1"/>
          </p:cNvSpPr>
          <p:nvPr>
            <p:ph type="title"/>
          </p:nvPr>
        </p:nvSpPr>
        <p:spPr bwMode="auto">
          <a:xfrm>
            <a:off x="466725" y="1"/>
            <a:ext cx="7772400" cy="8977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2800"/>
            </a:lvl1pPr>
          </a:lstStyle>
          <a:p>
            <a:pPr lvl="0"/>
            <a:r>
              <a:rPr lang="en-US"/>
              <a:t>Click to edit Master title style</a:t>
            </a:r>
            <a:endParaRPr lang="en-US" dirty="0"/>
          </a:p>
        </p:txBody>
      </p:sp>
      <p:sp>
        <p:nvSpPr>
          <p:cNvPr id="2" name="Slide Number Placeholder 5">
            <a:extLst>
              <a:ext uri="{FF2B5EF4-FFF2-40B4-BE49-F238E27FC236}">
                <a16:creationId xmlns:a16="http://schemas.microsoft.com/office/drawing/2014/main" id="{B37D3A31-7512-BC7D-7A4A-3E4930BBDBDD}"/>
              </a:ext>
            </a:extLst>
          </p:cNvPr>
          <p:cNvSpPr>
            <a:spLocks noGrp="1"/>
          </p:cNvSpPr>
          <p:nvPr>
            <p:ph type="sldNum" sz="quarter" idx="10"/>
          </p:nvPr>
        </p:nvSpPr>
        <p:spPr>
          <a:xfrm>
            <a:off x="5940152" y="459864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91C1BA-5143-48E7-9D0C-3A1159BEC54A}" type="slidenum">
              <a:rPr lang="en-GB" smtClean="0"/>
              <a:t>‹#›</a:t>
            </a:fld>
            <a:endParaRPr lang="en-GB"/>
          </a:p>
        </p:txBody>
      </p:sp>
    </p:spTree>
    <p:extLst>
      <p:ext uri="{BB962C8B-B14F-4D97-AF65-F5344CB8AC3E}">
        <p14:creationId xmlns:p14="http://schemas.microsoft.com/office/powerpoint/2010/main" val="975984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6"/>
          <p:cNvSpPr>
            <a:spLocks noGrp="1" noChangeArrowheads="1"/>
          </p:cNvSpPr>
          <p:nvPr>
            <p:ph type="title"/>
          </p:nvPr>
        </p:nvSpPr>
        <p:spPr bwMode="auto">
          <a:xfrm>
            <a:off x="466725" y="1"/>
            <a:ext cx="7772400" cy="8977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2800"/>
            </a:lvl1pPr>
          </a:lstStyle>
          <a:p>
            <a:pPr lvl="0"/>
            <a:r>
              <a:rPr lang="en-US"/>
              <a:t>Click to edit Master title style</a:t>
            </a:r>
            <a:endParaRPr lang="en-US" dirty="0"/>
          </a:p>
        </p:txBody>
      </p:sp>
      <p:sp>
        <p:nvSpPr>
          <p:cNvPr id="2" name="Slide Number Placeholder 5">
            <a:extLst>
              <a:ext uri="{FF2B5EF4-FFF2-40B4-BE49-F238E27FC236}">
                <a16:creationId xmlns:a16="http://schemas.microsoft.com/office/drawing/2014/main" id="{A5ACDC73-23B4-55DD-2095-A97A7C3D802F}"/>
              </a:ext>
            </a:extLst>
          </p:cNvPr>
          <p:cNvSpPr>
            <a:spLocks noGrp="1"/>
          </p:cNvSpPr>
          <p:nvPr>
            <p:ph type="sldNum" sz="quarter" idx="4"/>
          </p:nvPr>
        </p:nvSpPr>
        <p:spPr>
          <a:xfrm>
            <a:off x="5940152" y="459864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91C1BA-5143-48E7-9D0C-3A1159BEC54A}" type="slidenum">
              <a:rPr lang="en-GB" smtClean="0"/>
              <a:t>‹#›</a:t>
            </a:fld>
            <a:endParaRPr lang="en-GB"/>
          </a:p>
        </p:txBody>
      </p:sp>
    </p:spTree>
    <p:extLst>
      <p:ext uri="{BB962C8B-B14F-4D97-AF65-F5344CB8AC3E}">
        <p14:creationId xmlns:p14="http://schemas.microsoft.com/office/powerpoint/2010/main" val="2261237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076326"/>
            <a:ext cx="5111750" cy="35182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26"/>
          <p:cNvSpPr>
            <a:spLocks noGrp="1" noChangeArrowheads="1"/>
          </p:cNvSpPr>
          <p:nvPr>
            <p:ph type="title"/>
          </p:nvPr>
        </p:nvSpPr>
        <p:spPr bwMode="auto">
          <a:xfrm>
            <a:off x="466725" y="1"/>
            <a:ext cx="7772400" cy="8977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2800"/>
            </a:lvl1pPr>
          </a:lstStyle>
          <a:p>
            <a:pPr lvl="0"/>
            <a:r>
              <a:rPr lang="en-US"/>
              <a:t>Click to edit Master title style</a:t>
            </a:r>
            <a:endParaRPr lang="en-US" dirty="0"/>
          </a:p>
        </p:txBody>
      </p:sp>
      <p:sp>
        <p:nvSpPr>
          <p:cNvPr id="2" name="Slide Number Placeholder 5">
            <a:extLst>
              <a:ext uri="{FF2B5EF4-FFF2-40B4-BE49-F238E27FC236}">
                <a16:creationId xmlns:a16="http://schemas.microsoft.com/office/drawing/2014/main" id="{6486B766-E16C-B496-7834-39BCE90F2707}"/>
              </a:ext>
            </a:extLst>
          </p:cNvPr>
          <p:cNvSpPr>
            <a:spLocks noGrp="1"/>
          </p:cNvSpPr>
          <p:nvPr>
            <p:ph type="sldNum" sz="quarter" idx="4"/>
          </p:nvPr>
        </p:nvSpPr>
        <p:spPr>
          <a:xfrm>
            <a:off x="5940152" y="459864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91C1BA-5143-48E7-9D0C-3A1159BEC54A}" type="slidenum">
              <a:rPr lang="en-GB" smtClean="0"/>
              <a:t>‹#›</a:t>
            </a:fld>
            <a:endParaRPr lang="en-GB"/>
          </a:p>
        </p:txBody>
      </p:sp>
    </p:spTree>
    <p:extLst>
      <p:ext uri="{BB962C8B-B14F-4D97-AF65-F5344CB8AC3E}">
        <p14:creationId xmlns:p14="http://schemas.microsoft.com/office/powerpoint/2010/main" val="2741476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522288" y="1059582"/>
            <a:ext cx="5486400" cy="24860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6" name="Text Placeholder 3"/>
          <p:cNvSpPr>
            <a:spLocks noGrp="1"/>
          </p:cNvSpPr>
          <p:nvPr>
            <p:ph type="body" sz="half" idx="2"/>
          </p:nvPr>
        </p:nvSpPr>
        <p:spPr>
          <a:xfrm>
            <a:off x="522288" y="36064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Rectangle 26"/>
          <p:cNvSpPr>
            <a:spLocks noGrp="1" noChangeArrowheads="1"/>
          </p:cNvSpPr>
          <p:nvPr>
            <p:ph type="title"/>
          </p:nvPr>
        </p:nvSpPr>
        <p:spPr bwMode="auto">
          <a:xfrm>
            <a:off x="466725" y="1"/>
            <a:ext cx="7772400" cy="8977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2800"/>
            </a:lvl1pPr>
          </a:lstStyle>
          <a:p>
            <a:pPr lvl="0"/>
            <a:r>
              <a:rPr lang="en-US"/>
              <a:t>Click to edit Master title style</a:t>
            </a:r>
            <a:endParaRPr lang="en-US" dirty="0"/>
          </a:p>
        </p:txBody>
      </p:sp>
      <p:sp>
        <p:nvSpPr>
          <p:cNvPr id="2" name="Slide Number Placeholder 5">
            <a:extLst>
              <a:ext uri="{FF2B5EF4-FFF2-40B4-BE49-F238E27FC236}">
                <a16:creationId xmlns:a16="http://schemas.microsoft.com/office/drawing/2014/main" id="{49C8F4EB-E24C-0A04-6B75-C5E07E33B961}"/>
              </a:ext>
            </a:extLst>
          </p:cNvPr>
          <p:cNvSpPr>
            <a:spLocks noGrp="1"/>
          </p:cNvSpPr>
          <p:nvPr>
            <p:ph type="sldNum" sz="quarter" idx="4"/>
          </p:nvPr>
        </p:nvSpPr>
        <p:spPr>
          <a:xfrm>
            <a:off x="5940152" y="459864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91C1BA-5143-48E7-9D0C-3A1159BEC54A}" type="slidenum">
              <a:rPr lang="en-GB" smtClean="0"/>
              <a:t>‹#›</a:t>
            </a:fld>
            <a:endParaRPr lang="en-GB"/>
          </a:p>
        </p:txBody>
      </p:sp>
    </p:spTree>
    <p:extLst>
      <p:ext uri="{BB962C8B-B14F-4D97-AF65-F5344CB8AC3E}">
        <p14:creationId xmlns:p14="http://schemas.microsoft.com/office/powerpoint/2010/main" val="2022307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27"/>
          <p:cNvSpPr>
            <a:spLocks noGrp="1" noChangeArrowheads="1"/>
          </p:cNvSpPr>
          <p:nvPr>
            <p:ph type="body" idx="1"/>
          </p:nvPr>
        </p:nvSpPr>
        <p:spPr bwMode="auto">
          <a:xfrm>
            <a:off x="466725" y="1078706"/>
            <a:ext cx="7772400" cy="308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6"/>
          <p:cNvSpPr>
            <a:spLocks noGrp="1" noChangeArrowheads="1"/>
          </p:cNvSpPr>
          <p:nvPr>
            <p:ph type="title"/>
          </p:nvPr>
        </p:nvSpPr>
        <p:spPr bwMode="auto">
          <a:xfrm>
            <a:off x="466725" y="1"/>
            <a:ext cx="7772400" cy="8977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dirty="0"/>
              <a:t>Click to edit Master title style</a:t>
            </a:r>
          </a:p>
        </p:txBody>
      </p:sp>
      <p:pic>
        <p:nvPicPr>
          <p:cNvPr id="3" name="Picture 2">
            <a:extLst>
              <a:ext uri="{FF2B5EF4-FFF2-40B4-BE49-F238E27FC236}">
                <a16:creationId xmlns:a16="http://schemas.microsoft.com/office/drawing/2014/main" id="{03D17300-4A5D-5C45-7FDD-AF3C7F4E0EC6}"/>
              </a:ext>
            </a:extLst>
          </p:cNvPr>
          <p:cNvPicPr>
            <a:picLocks noChangeAspect="1"/>
          </p:cNvPicPr>
          <p:nvPr userDrawn="1"/>
        </p:nvPicPr>
        <p:blipFill>
          <a:blip r:embed="rId10"/>
          <a:stretch>
            <a:fillRect/>
          </a:stretch>
        </p:blipFill>
        <p:spPr>
          <a:xfrm>
            <a:off x="0" y="4443958"/>
            <a:ext cx="9144000" cy="699542"/>
          </a:xfrm>
          <a:prstGeom prst="rect">
            <a:avLst/>
          </a:prstGeom>
        </p:spPr>
      </p:pic>
      <p:sp>
        <p:nvSpPr>
          <p:cNvPr id="4" name="Slide Number Placeholder 5">
            <a:extLst>
              <a:ext uri="{FF2B5EF4-FFF2-40B4-BE49-F238E27FC236}">
                <a16:creationId xmlns:a16="http://schemas.microsoft.com/office/drawing/2014/main" id="{BDAB7A4A-3A34-B5EE-9ED1-6B99A3568EDE}"/>
              </a:ext>
            </a:extLst>
          </p:cNvPr>
          <p:cNvSpPr>
            <a:spLocks noGrp="1"/>
          </p:cNvSpPr>
          <p:nvPr>
            <p:ph type="sldNum" sz="quarter" idx="4"/>
          </p:nvPr>
        </p:nvSpPr>
        <p:spPr>
          <a:xfrm>
            <a:off x="5940152" y="459864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91C1BA-5143-48E7-9D0C-3A1159BEC54A}" type="slidenum">
              <a:rPr lang="en-GB" smtClean="0"/>
              <a:t>‹#›</a:t>
            </a:fld>
            <a:endParaRPr lang="en-GB"/>
          </a:p>
        </p:txBody>
      </p:sp>
      <p:sp>
        <p:nvSpPr>
          <p:cNvPr id="6" name="object 2">
            <a:extLst>
              <a:ext uri="{FF2B5EF4-FFF2-40B4-BE49-F238E27FC236}">
                <a16:creationId xmlns:a16="http://schemas.microsoft.com/office/drawing/2014/main" id="{4DB86934-184F-9012-29EA-9ADFD6DD5EA3}"/>
              </a:ext>
            </a:extLst>
          </p:cNvPr>
          <p:cNvSpPr/>
          <p:nvPr userDrawn="1"/>
        </p:nvSpPr>
        <p:spPr>
          <a:xfrm flipV="1">
            <a:off x="0" y="627534"/>
            <a:ext cx="9144000" cy="55411"/>
          </a:xfrm>
          <a:custGeom>
            <a:avLst/>
            <a:gdLst/>
            <a:ahLst/>
            <a:cxnLst/>
            <a:rect l="l" t="t" r="r" b="b"/>
            <a:pathLst>
              <a:path w="10515600" h="45719">
                <a:moveTo>
                  <a:pt x="10515600" y="0"/>
                </a:moveTo>
                <a:lnTo>
                  <a:pt x="0" y="0"/>
                </a:lnTo>
                <a:lnTo>
                  <a:pt x="0" y="45720"/>
                </a:lnTo>
                <a:lnTo>
                  <a:pt x="10515600" y="45720"/>
                </a:lnTo>
                <a:lnTo>
                  <a:pt x="10515600" y="0"/>
                </a:lnTo>
                <a:close/>
              </a:path>
            </a:pathLst>
          </a:custGeom>
          <a:solidFill>
            <a:srgbClr val="000066"/>
          </a:solidFill>
        </p:spPr>
        <p:txBody>
          <a:bodyPr wrap="square" lIns="0" tIns="0" rIns="0" bIns="0" rtlCol="0"/>
          <a:lstStyle/>
          <a:p>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Lst>
  <p:hf hdr="0" dt="0"/>
  <p:txStyles>
    <p:titleStyle>
      <a:lvl1pPr algn="l" rtl="0" eaLnBrk="1" fontAlgn="base" hangingPunct="1">
        <a:spcBef>
          <a:spcPct val="0"/>
        </a:spcBef>
        <a:spcAft>
          <a:spcPct val="0"/>
        </a:spcAft>
        <a:defRPr sz="3200" b="1">
          <a:solidFill>
            <a:schemeClr val="bg1"/>
          </a:solidFill>
          <a:latin typeface="+mj-lt"/>
          <a:ea typeface="Geneva" charset="0"/>
          <a:cs typeface="Geneva" charset="0"/>
        </a:defRPr>
      </a:lvl1pPr>
      <a:lvl2pPr algn="l" rtl="0" eaLnBrk="1" fontAlgn="base" hangingPunct="1">
        <a:spcBef>
          <a:spcPct val="0"/>
        </a:spcBef>
        <a:spcAft>
          <a:spcPct val="0"/>
        </a:spcAft>
        <a:defRPr sz="3200" b="1">
          <a:solidFill>
            <a:schemeClr val="bg1"/>
          </a:solidFill>
          <a:latin typeface="Arial" charset="0"/>
          <a:ea typeface="Geneva" charset="0"/>
          <a:cs typeface="Geneva" charset="0"/>
        </a:defRPr>
      </a:lvl2pPr>
      <a:lvl3pPr algn="l" rtl="0" eaLnBrk="1" fontAlgn="base" hangingPunct="1">
        <a:spcBef>
          <a:spcPct val="0"/>
        </a:spcBef>
        <a:spcAft>
          <a:spcPct val="0"/>
        </a:spcAft>
        <a:defRPr sz="3200" b="1">
          <a:solidFill>
            <a:schemeClr val="bg1"/>
          </a:solidFill>
          <a:latin typeface="Arial" charset="0"/>
          <a:ea typeface="Geneva" charset="0"/>
          <a:cs typeface="Geneva" charset="0"/>
        </a:defRPr>
      </a:lvl3pPr>
      <a:lvl4pPr algn="l" rtl="0" eaLnBrk="1" fontAlgn="base" hangingPunct="1">
        <a:spcBef>
          <a:spcPct val="0"/>
        </a:spcBef>
        <a:spcAft>
          <a:spcPct val="0"/>
        </a:spcAft>
        <a:defRPr sz="3200" b="1">
          <a:solidFill>
            <a:schemeClr val="bg1"/>
          </a:solidFill>
          <a:latin typeface="Arial" charset="0"/>
          <a:ea typeface="Geneva" charset="0"/>
          <a:cs typeface="Geneva" charset="0"/>
        </a:defRPr>
      </a:lvl4pPr>
      <a:lvl5pPr algn="l" rtl="0" eaLnBrk="1" fontAlgn="base" hangingPunct="1">
        <a:spcBef>
          <a:spcPct val="0"/>
        </a:spcBef>
        <a:spcAft>
          <a:spcPct val="0"/>
        </a:spcAft>
        <a:defRPr sz="3200" b="1">
          <a:solidFill>
            <a:schemeClr val="bg1"/>
          </a:solidFill>
          <a:latin typeface="Arial" charset="0"/>
          <a:ea typeface="Geneva" charset="0"/>
          <a:cs typeface="Geneva" charset="0"/>
        </a:defRPr>
      </a:lvl5pPr>
      <a:lvl6pPr marL="457200" algn="l" rtl="0" eaLnBrk="1" fontAlgn="base" hangingPunct="1">
        <a:spcBef>
          <a:spcPct val="0"/>
        </a:spcBef>
        <a:spcAft>
          <a:spcPct val="0"/>
        </a:spcAft>
        <a:defRPr sz="3200">
          <a:solidFill>
            <a:schemeClr val="bg1"/>
          </a:solidFill>
          <a:latin typeface="Arial" charset="0"/>
          <a:ea typeface="ＭＳ Ｐゴシック" pitchFamily="84" charset="-128"/>
          <a:cs typeface="ＭＳ Ｐゴシック" pitchFamily="84" charset="-128"/>
        </a:defRPr>
      </a:lvl6pPr>
      <a:lvl7pPr marL="914400" algn="l" rtl="0" eaLnBrk="1" fontAlgn="base" hangingPunct="1">
        <a:spcBef>
          <a:spcPct val="0"/>
        </a:spcBef>
        <a:spcAft>
          <a:spcPct val="0"/>
        </a:spcAft>
        <a:defRPr sz="3200">
          <a:solidFill>
            <a:schemeClr val="bg1"/>
          </a:solidFill>
          <a:latin typeface="Arial" charset="0"/>
          <a:ea typeface="ＭＳ Ｐゴシック" pitchFamily="84" charset="-128"/>
          <a:cs typeface="ＭＳ Ｐゴシック" pitchFamily="84" charset="-128"/>
        </a:defRPr>
      </a:lvl7pPr>
      <a:lvl8pPr marL="1371600" algn="l" rtl="0" eaLnBrk="1" fontAlgn="base" hangingPunct="1">
        <a:spcBef>
          <a:spcPct val="0"/>
        </a:spcBef>
        <a:spcAft>
          <a:spcPct val="0"/>
        </a:spcAft>
        <a:defRPr sz="3200">
          <a:solidFill>
            <a:schemeClr val="bg1"/>
          </a:solidFill>
          <a:latin typeface="Arial" charset="0"/>
          <a:ea typeface="ＭＳ Ｐゴシック" pitchFamily="84" charset="-128"/>
          <a:cs typeface="ＭＳ Ｐゴシック" pitchFamily="84" charset="-128"/>
        </a:defRPr>
      </a:lvl8pPr>
      <a:lvl9pPr marL="1828800" algn="l" rtl="0" eaLnBrk="1" fontAlgn="base" hangingPunct="1">
        <a:spcBef>
          <a:spcPct val="0"/>
        </a:spcBef>
        <a:spcAft>
          <a:spcPct val="0"/>
        </a:spcAft>
        <a:defRPr sz="3200">
          <a:solidFill>
            <a:schemeClr val="bg1"/>
          </a:solidFill>
          <a:latin typeface="Arial" charset="0"/>
          <a:ea typeface="ＭＳ Ｐゴシック" pitchFamily="84" charset="-128"/>
          <a:cs typeface="ＭＳ Ｐゴシック" pitchFamily="84" charset="-128"/>
        </a:defRPr>
      </a:lvl9pPr>
    </p:titleStyle>
    <p:bodyStyle>
      <a:lvl1pPr marL="195263" indent="-195263" algn="l" rtl="0" eaLnBrk="1" fontAlgn="base" hangingPunct="1">
        <a:spcBef>
          <a:spcPct val="20000"/>
        </a:spcBef>
        <a:spcAft>
          <a:spcPct val="0"/>
        </a:spcAft>
        <a:buChar char="•"/>
        <a:defRPr sz="2400">
          <a:solidFill>
            <a:schemeClr val="tx1"/>
          </a:solidFill>
          <a:latin typeface="+mn-lt"/>
          <a:ea typeface="Geneva" charset="0"/>
          <a:cs typeface="Geneva" charset="0"/>
        </a:defRPr>
      </a:lvl1pPr>
      <a:lvl2pPr marL="576263" indent="-190500" algn="l" rtl="0" eaLnBrk="1" fontAlgn="base" hangingPunct="1">
        <a:spcBef>
          <a:spcPct val="20000"/>
        </a:spcBef>
        <a:spcAft>
          <a:spcPct val="0"/>
        </a:spcAft>
        <a:buChar char="-"/>
        <a:defRPr sz="2400">
          <a:solidFill>
            <a:schemeClr val="tx1"/>
          </a:solidFill>
          <a:latin typeface="+mn-lt"/>
          <a:ea typeface="Geneva" charset="0"/>
          <a:cs typeface="+mn-cs"/>
        </a:defRPr>
      </a:lvl2pPr>
      <a:lvl3pPr marL="960438" indent="-193675" algn="l" rtl="0" eaLnBrk="1" fontAlgn="base" hangingPunct="1">
        <a:spcBef>
          <a:spcPct val="20000"/>
        </a:spcBef>
        <a:spcAft>
          <a:spcPct val="0"/>
        </a:spcAft>
        <a:buChar char="•"/>
        <a:defRPr>
          <a:solidFill>
            <a:schemeClr val="tx1"/>
          </a:solidFill>
          <a:latin typeface="+mn-lt"/>
          <a:ea typeface="Geneva" charset="0"/>
          <a:cs typeface="+mn-cs"/>
        </a:defRPr>
      </a:lvl3pPr>
      <a:lvl4pPr marL="1379538" indent="-228600" algn="l" rtl="0" eaLnBrk="1" fontAlgn="base" hangingPunct="1">
        <a:spcBef>
          <a:spcPct val="20000"/>
        </a:spcBef>
        <a:spcAft>
          <a:spcPct val="0"/>
        </a:spcAft>
        <a:buChar char="–"/>
        <a:defRPr>
          <a:solidFill>
            <a:schemeClr val="tx1"/>
          </a:solidFill>
          <a:latin typeface="+mn-lt"/>
          <a:ea typeface="Geneva" charset="0"/>
          <a:cs typeface="+mn-cs"/>
        </a:defRPr>
      </a:lvl4pPr>
      <a:lvl5pPr marL="1798638" indent="-228600" algn="l" rtl="0" eaLnBrk="1" fontAlgn="base" hangingPunct="1">
        <a:spcBef>
          <a:spcPct val="20000"/>
        </a:spcBef>
        <a:spcAft>
          <a:spcPct val="0"/>
        </a:spcAft>
        <a:buChar char="»"/>
        <a:defRPr>
          <a:solidFill>
            <a:schemeClr val="tx1"/>
          </a:solidFill>
          <a:latin typeface="+mn-lt"/>
          <a:ea typeface="Geneva" charset="0"/>
          <a:cs typeface="+mn-cs"/>
        </a:defRPr>
      </a:lvl5pPr>
      <a:lvl6pPr marL="2255838" indent="-228600" algn="l" rtl="0" eaLnBrk="1" fontAlgn="base" hangingPunct="1">
        <a:spcBef>
          <a:spcPct val="20000"/>
        </a:spcBef>
        <a:spcAft>
          <a:spcPct val="0"/>
        </a:spcAft>
        <a:buChar char="»"/>
        <a:defRPr>
          <a:solidFill>
            <a:schemeClr val="tx1"/>
          </a:solidFill>
          <a:latin typeface="+mn-lt"/>
          <a:ea typeface="+mn-ea"/>
          <a:cs typeface="+mn-cs"/>
        </a:defRPr>
      </a:lvl6pPr>
      <a:lvl7pPr marL="2713038" indent="-228600" algn="l" rtl="0" eaLnBrk="1" fontAlgn="base" hangingPunct="1">
        <a:spcBef>
          <a:spcPct val="20000"/>
        </a:spcBef>
        <a:spcAft>
          <a:spcPct val="0"/>
        </a:spcAft>
        <a:buChar char="»"/>
        <a:defRPr>
          <a:solidFill>
            <a:schemeClr val="tx1"/>
          </a:solidFill>
          <a:latin typeface="+mn-lt"/>
          <a:ea typeface="+mn-ea"/>
          <a:cs typeface="+mn-cs"/>
        </a:defRPr>
      </a:lvl7pPr>
      <a:lvl8pPr marL="3170238" indent="-228600" algn="l" rtl="0" eaLnBrk="1" fontAlgn="base" hangingPunct="1">
        <a:spcBef>
          <a:spcPct val="20000"/>
        </a:spcBef>
        <a:spcAft>
          <a:spcPct val="0"/>
        </a:spcAft>
        <a:buChar char="»"/>
        <a:defRPr>
          <a:solidFill>
            <a:schemeClr val="tx1"/>
          </a:solidFill>
          <a:latin typeface="+mn-lt"/>
          <a:ea typeface="+mn-ea"/>
          <a:cs typeface="+mn-cs"/>
        </a:defRPr>
      </a:lvl8pPr>
      <a:lvl9pPr marL="3627438" indent="-228600" algn="l" rtl="0" eaLnBrk="1" fontAlgn="base" hangingPunct="1">
        <a:spcBef>
          <a:spcPct val="20000"/>
        </a:spcBef>
        <a:spcAft>
          <a:spcPct val="0"/>
        </a:spcAft>
        <a:buChar char="»"/>
        <a:defRPr>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0"/>
          <p:cNvSpPr txBox="1">
            <a:spLocks noChangeArrowheads="1"/>
          </p:cNvSpPr>
          <p:nvPr/>
        </p:nvSpPr>
        <p:spPr bwMode="auto">
          <a:xfrm>
            <a:off x="322922" y="843558"/>
            <a:ext cx="849755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r>
              <a:rPr lang="fr" b="1" dirty="0">
                <a:solidFill>
                  <a:srgbClr val="002060"/>
                </a:solidFill>
              </a:rPr>
              <a:t>Cadre de financement de la transformation rurale (RTFF) :</a:t>
            </a:r>
          </a:p>
          <a:p>
            <a:r>
              <a:rPr lang="fr" b="1" dirty="0">
                <a:solidFill>
                  <a:srgbClr val="002060"/>
                </a:solidFill>
              </a:rPr>
              <a:t>Libérer des capitaux privés durables pour les </a:t>
            </a:r>
            <a:r>
              <a:rPr lang="fr" b="1" dirty="0" err="1">
                <a:solidFill>
                  <a:srgbClr val="002060"/>
                </a:solidFill>
              </a:rPr>
              <a:t>BPDs</a:t>
            </a:r>
            <a:endParaRPr lang="en-US" b="1" dirty="0">
              <a:solidFill>
                <a:srgbClr val="0E326F"/>
              </a:solidFill>
              <a:latin typeface="+mj-lt"/>
            </a:endParaRPr>
          </a:p>
        </p:txBody>
      </p:sp>
      <p:sp>
        <p:nvSpPr>
          <p:cNvPr id="5" name="Text Placeholder 12">
            <a:extLst>
              <a:ext uri="{FF2B5EF4-FFF2-40B4-BE49-F238E27FC236}">
                <a16:creationId xmlns:a16="http://schemas.microsoft.com/office/drawing/2014/main" id="{D3BCA52C-AEDE-4819-BE3F-9F1082137B87}"/>
              </a:ext>
            </a:extLst>
          </p:cNvPr>
          <p:cNvSpPr txBox="1">
            <a:spLocks/>
          </p:cNvSpPr>
          <p:nvPr/>
        </p:nvSpPr>
        <p:spPr>
          <a:xfrm>
            <a:off x="2802956" y="4120436"/>
            <a:ext cx="4263606" cy="313188"/>
          </a:xfrm>
          <a:prstGeom prst="rect">
            <a:avLst/>
          </a:prstGeom>
        </p:spPr>
        <p:txBody>
          <a:bodyPr vert="horz" lIns="0" tIns="0" rIns="0" bIns="0" rtlCol="0">
            <a:noAutofit/>
          </a:bodyPr>
          <a:lstStyle>
            <a:lvl1pPr marL="0" marR="0" indent="0" algn="l" defTabSz="914400" rtl="0" eaLnBrk="1" fontAlgn="auto" latinLnBrk="0" hangingPunct="1">
              <a:lnSpc>
                <a:spcPct val="120000"/>
              </a:lnSpc>
              <a:spcBef>
                <a:spcPts val="0"/>
              </a:spcBef>
              <a:spcAft>
                <a:spcPts val="0"/>
              </a:spcAft>
              <a:buClrTx/>
              <a:buSzTx/>
              <a:buFontTx/>
              <a:buNone/>
              <a:tabLst/>
              <a:defRPr sz="1100" b="0" kern="1200">
                <a:solidFill>
                  <a:schemeClr val="tx1"/>
                </a:solidFill>
                <a:latin typeface="+mn-lt"/>
                <a:ea typeface="+mn-ea"/>
                <a:cs typeface="Calibri Light" panose="020F0302020204030204" pitchFamily="34" charset="0"/>
              </a:defRPr>
            </a:lvl1pPr>
            <a:lvl2pPr marL="0" indent="0" algn="l" defTabSz="914400" rtl="0" eaLnBrk="1" latinLnBrk="0" hangingPunct="1">
              <a:lnSpc>
                <a:spcPct val="120000"/>
              </a:lnSpc>
              <a:spcBef>
                <a:spcPts val="0"/>
              </a:spcBef>
              <a:spcAft>
                <a:spcPts val="1000"/>
              </a:spcAft>
              <a:buClrTx/>
              <a:buSzPct val="100000"/>
              <a:buFont typeface="Arial"/>
              <a:buNone/>
              <a:defRPr lang="en-US" sz="1300" b="0" i="0" kern="1200" dirty="0" smtClean="0">
                <a:solidFill>
                  <a:schemeClr val="tx1"/>
                </a:solidFill>
                <a:latin typeface="Open Sans Light" panose="020B0306030504020204" pitchFamily="34" charset="0"/>
                <a:ea typeface="+mn-ea"/>
                <a:cs typeface="Calibri Light" panose="020F0302020204030204" pitchFamily="34" charset="0"/>
              </a:defRPr>
            </a:lvl2pPr>
            <a:lvl3pPr marL="176400" indent="-176400" algn="l" defTabSz="914400" rtl="0" eaLnBrk="1" latinLnBrk="0" hangingPunct="1">
              <a:lnSpc>
                <a:spcPct val="120000"/>
              </a:lnSpc>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lnSpc>
                <a:spcPct val="120000"/>
              </a:lnSpc>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lnSpc>
                <a:spcPct val="120000"/>
              </a:lnSpc>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lvl="0"/>
            <a:endParaRPr lang="en-AU" sz="750" dirty="0">
              <a:solidFill>
                <a:sysClr val="windowText" lastClr="000000"/>
              </a:solidFill>
            </a:endParaRPr>
          </a:p>
        </p:txBody>
      </p:sp>
      <p:sp>
        <p:nvSpPr>
          <p:cNvPr id="6" name="Text Placeholder 12">
            <a:extLst>
              <a:ext uri="{FF2B5EF4-FFF2-40B4-BE49-F238E27FC236}">
                <a16:creationId xmlns:a16="http://schemas.microsoft.com/office/drawing/2014/main" id="{54EECF46-6B0E-4AFD-A67C-BA9C7A7AFC05}"/>
              </a:ext>
            </a:extLst>
          </p:cNvPr>
          <p:cNvSpPr txBox="1">
            <a:spLocks/>
          </p:cNvSpPr>
          <p:nvPr/>
        </p:nvSpPr>
        <p:spPr>
          <a:xfrm>
            <a:off x="246233" y="4217674"/>
            <a:ext cx="4580627" cy="313188"/>
          </a:xfrm>
          <a:prstGeom prst="rect">
            <a:avLst/>
          </a:prstGeom>
        </p:spPr>
        <p:txBody>
          <a:bodyPr vert="horz" lIns="0" tIns="0" rIns="0" bIns="0" rtlCol="0">
            <a:noAutofit/>
          </a:bodyPr>
          <a:lstStyle>
            <a:lvl1pPr marL="0" marR="0" indent="0" algn="l" defTabSz="914400" rtl="0" eaLnBrk="1" fontAlgn="auto" latinLnBrk="0" hangingPunct="1">
              <a:lnSpc>
                <a:spcPct val="120000"/>
              </a:lnSpc>
              <a:spcBef>
                <a:spcPts val="0"/>
              </a:spcBef>
              <a:spcAft>
                <a:spcPts val="0"/>
              </a:spcAft>
              <a:buClrTx/>
              <a:buSzTx/>
              <a:buFontTx/>
              <a:buNone/>
              <a:tabLst/>
              <a:defRPr sz="1100" b="0" kern="1200">
                <a:solidFill>
                  <a:schemeClr val="tx1"/>
                </a:solidFill>
                <a:latin typeface="+mn-lt"/>
                <a:ea typeface="+mn-ea"/>
                <a:cs typeface="Calibri Light" panose="020F0302020204030204" pitchFamily="34" charset="0"/>
              </a:defRPr>
            </a:lvl1pPr>
            <a:lvl2pPr marL="0" indent="0" algn="l" defTabSz="914400" rtl="0" eaLnBrk="1" latinLnBrk="0" hangingPunct="1">
              <a:lnSpc>
                <a:spcPct val="120000"/>
              </a:lnSpc>
              <a:spcBef>
                <a:spcPts val="0"/>
              </a:spcBef>
              <a:spcAft>
                <a:spcPts val="1000"/>
              </a:spcAft>
              <a:buClrTx/>
              <a:buSzPct val="100000"/>
              <a:buFont typeface="Arial"/>
              <a:buNone/>
              <a:defRPr lang="en-US" sz="1300" b="0" i="0" kern="1200" dirty="0" smtClean="0">
                <a:solidFill>
                  <a:schemeClr val="tx1"/>
                </a:solidFill>
                <a:latin typeface="Open Sans Light" panose="020B0306030504020204" pitchFamily="34" charset="0"/>
                <a:ea typeface="+mn-ea"/>
                <a:cs typeface="Calibri Light" panose="020F0302020204030204" pitchFamily="34" charset="0"/>
              </a:defRPr>
            </a:lvl2pPr>
            <a:lvl3pPr marL="176400" indent="-176400" algn="l" defTabSz="914400" rtl="0" eaLnBrk="1" latinLnBrk="0" hangingPunct="1">
              <a:lnSpc>
                <a:spcPct val="120000"/>
              </a:lnSpc>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lnSpc>
                <a:spcPct val="120000"/>
              </a:lnSpc>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lnSpc>
                <a:spcPct val="120000"/>
              </a:lnSpc>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lvl="0"/>
            <a:endParaRPr lang="en-AU" sz="750" dirty="0">
              <a:solidFill>
                <a:sysClr val="windowText" lastClr="000000"/>
              </a:solidFill>
            </a:endParaRPr>
          </a:p>
        </p:txBody>
      </p:sp>
      <p:pic>
        <p:nvPicPr>
          <p:cNvPr id="3" name="Picture 2" descr="A blue sign with white letters&#10;&#10;AI-generated content may be incorrect.">
            <a:extLst>
              <a:ext uri="{FF2B5EF4-FFF2-40B4-BE49-F238E27FC236}">
                <a16:creationId xmlns:a16="http://schemas.microsoft.com/office/drawing/2014/main" id="{443612DB-C41C-3703-C795-BFCF198849C7}"/>
              </a:ext>
            </a:extLst>
          </p:cNvPr>
          <p:cNvPicPr>
            <a:picLocks noChangeAspect="1"/>
          </p:cNvPicPr>
          <p:nvPr/>
        </p:nvPicPr>
        <p:blipFill>
          <a:blip r:embed="rId3"/>
          <a:stretch>
            <a:fillRect/>
          </a:stretch>
        </p:blipFill>
        <p:spPr>
          <a:xfrm>
            <a:off x="7282586" y="3929666"/>
            <a:ext cx="1681902" cy="370276"/>
          </a:xfrm>
          <a:prstGeom prst="rect">
            <a:avLst/>
          </a:prstGeom>
        </p:spPr>
      </p:pic>
      <p:pic>
        <p:nvPicPr>
          <p:cNvPr id="1026" name="Picture 2" descr="Logo use and guidelines ...">
            <a:extLst>
              <a:ext uri="{FF2B5EF4-FFF2-40B4-BE49-F238E27FC236}">
                <a16:creationId xmlns:a16="http://schemas.microsoft.com/office/drawing/2014/main" id="{3EA63E81-D584-0A7D-DD1B-7282782090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6402" y="3658815"/>
            <a:ext cx="1250397" cy="6411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03BE4-5253-3D62-547F-18A6B841C0E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150DEA2-8651-1AA9-B6FC-BEF45A864F0C}"/>
              </a:ext>
            </a:extLst>
          </p:cNvPr>
          <p:cNvSpPr>
            <a:spLocks noGrp="1"/>
          </p:cNvSpPr>
          <p:nvPr>
            <p:ph type="sldNum" sz="quarter" idx="4"/>
          </p:nvPr>
        </p:nvSpPr>
        <p:spPr/>
        <p:txBody>
          <a:bodyPr/>
          <a:lstStyle/>
          <a:p>
            <a:fld id="{4D91C1BA-5143-48E7-9D0C-3A1159BEC54A}" type="slidenum">
              <a:rPr lang="en-GB" smtClean="0"/>
              <a:t>10</a:t>
            </a:fld>
            <a:endParaRPr lang="en-GB"/>
          </a:p>
        </p:txBody>
      </p:sp>
      <p:grpSp>
        <p:nvGrpSpPr>
          <p:cNvPr id="66" name="Group 65">
            <a:extLst>
              <a:ext uri="{FF2B5EF4-FFF2-40B4-BE49-F238E27FC236}">
                <a16:creationId xmlns:a16="http://schemas.microsoft.com/office/drawing/2014/main" id="{5A8C68F6-BDDB-392A-9531-6458C8C755B5}"/>
              </a:ext>
            </a:extLst>
          </p:cNvPr>
          <p:cNvGrpSpPr/>
          <p:nvPr/>
        </p:nvGrpSpPr>
        <p:grpSpPr>
          <a:xfrm>
            <a:off x="211758" y="987574"/>
            <a:ext cx="8720484" cy="3104475"/>
            <a:chOff x="179512" y="987574"/>
            <a:chExt cx="8720484" cy="3104475"/>
          </a:xfrm>
        </p:grpSpPr>
        <p:grpSp>
          <p:nvGrpSpPr>
            <p:cNvPr id="2" name="Group 1">
              <a:extLst>
                <a:ext uri="{FF2B5EF4-FFF2-40B4-BE49-F238E27FC236}">
                  <a16:creationId xmlns:a16="http://schemas.microsoft.com/office/drawing/2014/main" id="{3E02F12F-9262-B1E3-00D2-91A0619ED221}"/>
                </a:ext>
              </a:extLst>
            </p:cNvPr>
            <p:cNvGrpSpPr/>
            <p:nvPr/>
          </p:nvGrpSpPr>
          <p:grpSpPr>
            <a:xfrm>
              <a:off x="179512" y="987574"/>
              <a:ext cx="1736603" cy="1547063"/>
              <a:chOff x="0" y="-2"/>
              <a:chExt cx="3788992" cy="3729849"/>
            </a:xfrm>
            <a:gradFill>
              <a:gsLst>
                <a:gs pos="24000">
                  <a:srgbClr val="3BB24A"/>
                </a:gs>
                <a:gs pos="97000">
                  <a:srgbClr val="0CA6DE"/>
                </a:gs>
              </a:gsLst>
              <a:lin ang="0" scaled="0"/>
            </a:gradFill>
          </p:grpSpPr>
          <p:sp>
            <p:nvSpPr>
              <p:cNvPr id="4" name="koppt-多边形">
                <a:extLst>
                  <a:ext uri="{FF2B5EF4-FFF2-40B4-BE49-F238E27FC236}">
                    <a16:creationId xmlns:a16="http://schemas.microsoft.com/office/drawing/2014/main" id="{E4C07504-9401-E253-13C8-87FFDAC11021}"/>
                  </a:ext>
                </a:extLst>
              </p:cNvPr>
              <p:cNvSpPr/>
              <p:nvPr/>
            </p:nvSpPr>
            <p:spPr>
              <a:xfrm rot="5400000">
                <a:off x="29571" y="-29573"/>
                <a:ext cx="3729849" cy="378899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6071" y="0"/>
                    </a:lnTo>
                    <a:lnTo>
                      <a:pt x="18721" y="0"/>
                    </a:lnTo>
                    <a:lnTo>
                      <a:pt x="21600" y="5121"/>
                    </a:lnTo>
                    <a:lnTo>
                      <a:pt x="18408" y="10800"/>
                    </a:lnTo>
                    <a:lnTo>
                      <a:pt x="21600" y="16479"/>
                    </a:lnTo>
                    <a:lnTo>
                      <a:pt x="18721" y="21600"/>
                    </a:lnTo>
                    <a:lnTo>
                      <a:pt x="6071" y="21600"/>
                    </a:lnTo>
                    <a:close/>
                  </a:path>
                </a:pathLst>
              </a:custGeom>
              <a:gradFill>
                <a:gsLst>
                  <a:gs pos="100000">
                    <a:srgbClr val="002060"/>
                  </a:gs>
                  <a:gs pos="0">
                    <a:srgbClr val="66799F"/>
                  </a:gs>
                </a:gsLst>
                <a:lin ang="102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eaLnBrk="1" hangingPunct="1"/>
                <a:endParaRPr sz="1400" b="1">
                  <a:solidFill>
                    <a:schemeClr val="lt1"/>
                  </a:solidFill>
                  <a:latin typeface="Aptos" panose="020B0004020202020204" pitchFamily="34" charset="0"/>
                  <a:ea typeface="+mn-ea"/>
                  <a:cs typeface="+mn-cs"/>
                </a:endParaRPr>
              </a:p>
            </p:txBody>
          </p:sp>
          <p:sp>
            <p:nvSpPr>
              <p:cNvPr id="6" name="Rectangle 14">
                <a:extLst>
                  <a:ext uri="{FF2B5EF4-FFF2-40B4-BE49-F238E27FC236}">
                    <a16:creationId xmlns:a16="http://schemas.microsoft.com/office/drawing/2014/main" id="{2ED2E902-48FF-4832-4855-A18407FE7C2D}"/>
                  </a:ext>
                </a:extLst>
              </p:cNvPr>
              <p:cNvSpPr txBox="1"/>
              <p:nvPr/>
            </p:nvSpPr>
            <p:spPr>
              <a:xfrm>
                <a:off x="182478" y="868757"/>
                <a:ext cx="3424033" cy="2207515"/>
              </a:xfrm>
              <a:prstGeom prst="rect">
                <a:avLst/>
              </a:prstGeom>
              <a:noFill/>
              <a:ln>
                <a:noFill/>
              </a:ln>
              <a:effectLst>
                <a:outerShdw blurRad="63500" sx="102000" sy="102000" algn="ctr" rotWithShape="0">
                  <a:prstClr val="black">
                    <a:alpha val="40000"/>
                  </a:prst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ctr" defTabSz="1218987" eaLnBrk="1" latinLnBrk="0" hangingPunct="1">
                  <a:defRPr sz="1400" b="1">
                    <a:solidFill>
                      <a:schemeClr val="lt1"/>
                    </a:solidFill>
                    <a:latin typeface="Aptos" panose="020B0004020202020204" pitchFamily="34" charset="0"/>
                    <a:ea typeface="+mn-ea"/>
                    <a:cs typeface="+mn-cs"/>
                  </a:defRPr>
                </a:lvl1pPr>
                <a:lvl2pPr marL="609493" defTabSz="1218987" eaLnBrk="1" latinLnBrk="0" hangingPunct="1">
                  <a:defRPr>
                    <a:solidFill>
                      <a:schemeClr val="lt1"/>
                    </a:solidFill>
                    <a:latin typeface="+mn-lt"/>
                    <a:ea typeface="+mn-ea"/>
                    <a:cs typeface="+mn-cs"/>
                  </a:defRPr>
                </a:lvl2pPr>
                <a:lvl3pPr marL="1218987" defTabSz="1218987" eaLnBrk="1" latinLnBrk="0" hangingPunct="1">
                  <a:defRPr>
                    <a:solidFill>
                      <a:schemeClr val="lt1"/>
                    </a:solidFill>
                    <a:latin typeface="+mn-lt"/>
                    <a:ea typeface="+mn-ea"/>
                    <a:cs typeface="+mn-cs"/>
                  </a:defRPr>
                </a:lvl3pPr>
                <a:lvl4pPr marL="1828480" defTabSz="1218987" eaLnBrk="1" latinLnBrk="0" hangingPunct="1">
                  <a:defRPr>
                    <a:solidFill>
                      <a:schemeClr val="lt1"/>
                    </a:solidFill>
                    <a:latin typeface="+mn-lt"/>
                    <a:ea typeface="+mn-ea"/>
                    <a:cs typeface="+mn-cs"/>
                  </a:defRPr>
                </a:lvl4pPr>
                <a:lvl5pPr marL="2437973" defTabSz="1218987" eaLnBrk="1" latinLnBrk="0" hangingPunct="1">
                  <a:defRPr>
                    <a:solidFill>
                      <a:schemeClr val="lt1"/>
                    </a:solidFill>
                    <a:latin typeface="+mn-lt"/>
                    <a:ea typeface="+mn-ea"/>
                    <a:cs typeface="+mn-cs"/>
                  </a:defRPr>
                </a:lvl5pPr>
                <a:lvl6pPr marL="3047467" defTabSz="1218987">
                  <a:defRPr>
                    <a:solidFill>
                      <a:schemeClr val="lt1"/>
                    </a:solidFill>
                    <a:latin typeface="+mn-lt"/>
                    <a:ea typeface="+mn-ea"/>
                    <a:cs typeface="+mn-cs"/>
                  </a:defRPr>
                </a:lvl6pPr>
                <a:lvl7pPr marL="3656960" defTabSz="1218987">
                  <a:defRPr>
                    <a:solidFill>
                      <a:schemeClr val="lt1"/>
                    </a:solidFill>
                    <a:latin typeface="+mn-lt"/>
                    <a:ea typeface="+mn-ea"/>
                    <a:cs typeface="+mn-cs"/>
                  </a:defRPr>
                </a:lvl7pPr>
                <a:lvl8pPr marL="4266453" defTabSz="1218987">
                  <a:defRPr>
                    <a:solidFill>
                      <a:schemeClr val="lt1"/>
                    </a:solidFill>
                    <a:latin typeface="+mn-lt"/>
                    <a:ea typeface="+mn-ea"/>
                    <a:cs typeface="+mn-cs"/>
                  </a:defRPr>
                </a:lvl8pPr>
                <a:lvl9pPr marL="4875947" defTabSz="1218987">
                  <a:defRPr>
                    <a:solidFill>
                      <a:schemeClr val="lt1"/>
                    </a:solidFill>
                    <a:latin typeface="+mn-lt"/>
                    <a:ea typeface="+mn-ea"/>
                    <a:cs typeface="+mn-cs"/>
                  </a:defRPr>
                </a:lvl9pPr>
              </a:lstStyle>
              <a:p>
                <a:r>
                  <a:rPr lang="fr" sz="1200" dirty="0"/>
                  <a:t>PROTECTION DE L'ENVIRONNEMENT ET DES RESSOURCES NATURELLES</a:t>
                </a:r>
              </a:p>
            </p:txBody>
          </p:sp>
        </p:grpSp>
        <p:sp>
          <p:nvSpPr>
            <p:cNvPr id="19" name="koppt-多边形">
              <a:extLst>
                <a:ext uri="{FF2B5EF4-FFF2-40B4-BE49-F238E27FC236}">
                  <a16:creationId xmlns:a16="http://schemas.microsoft.com/office/drawing/2014/main" id="{B22B310D-0A1D-341D-4DBC-07474BFFB3AE}"/>
                </a:ext>
              </a:extLst>
            </p:cNvPr>
            <p:cNvSpPr/>
            <p:nvPr/>
          </p:nvSpPr>
          <p:spPr>
            <a:xfrm rot="5400000">
              <a:off x="651360" y="2549952"/>
              <a:ext cx="760656" cy="68187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289" y="0"/>
                  </a:lnTo>
                  <a:lnTo>
                    <a:pt x="16311" y="0"/>
                  </a:lnTo>
                  <a:lnTo>
                    <a:pt x="21600" y="10800"/>
                  </a:lnTo>
                  <a:lnTo>
                    <a:pt x="16311" y="21600"/>
                  </a:lnTo>
                  <a:lnTo>
                    <a:pt x="5289" y="21600"/>
                  </a:lnTo>
                  <a:close/>
                </a:path>
              </a:pathLst>
            </a:custGeom>
            <a:noFill/>
            <a:ln w="25400" cap="flat">
              <a:solidFill>
                <a:srgbClr val="002060"/>
              </a:solidFill>
              <a:prstDash val="dash"/>
              <a:miter lim="800000"/>
            </a:ln>
            <a:effectLst/>
          </p:spPr>
          <p:txBody>
            <a:bodyPr wrap="square" lIns="45720" tIns="45720" rIns="45720" bIns="45720" numCol="1" anchor="ctr">
              <a:noAutofit/>
            </a:bodyPr>
            <a:lstStyle/>
            <a:p>
              <a:pPr algn="ctr">
                <a:defRPr>
                  <a:solidFill>
                    <a:srgbClr val="FFFFFF"/>
                  </a:solidFill>
                </a:defRPr>
              </a:pPr>
              <a:endParaRPr sz="1100">
                <a:latin typeface="Montserrat" panose="00000500000000000000" pitchFamily="2" charset="0"/>
              </a:endParaRPr>
            </a:p>
          </p:txBody>
        </p:sp>
        <p:pic>
          <p:nvPicPr>
            <p:cNvPr id="27" name="Picture 2" descr="Natural resources - Free nature icons">
              <a:extLst>
                <a:ext uri="{FF2B5EF4-FFF2-40B4-BE49-F238E27FC236}">
                  <a16:creationId xmlns:a16="http://schemas.microsoft.com/office/drawing/2014/main" id="{F54C4325-9850-9E46-BE5B-430F9FEAD18E}"/>
                </a:ext>
              </a:extLst>
            </p:cNvPr>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4227" y="2692315"/>
              <a:ext cx="394922" cy="39492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Agriculture, app, business, farm, finance, profit, smart icon - Download on  Iconfinder">
              <a:extLst>
                <a:ext uri="{FF2B5EF4-FFF2-40B4-BE49-F238E27FC236}">
                  <a16:creationId xmlns:a16="http://schemas.microsoft.com/office/drawing/2014/main" id="{23F3CB36-0AFD-7448-324A-1B2996798443}"/>
                </a:ext>
              </a:extLst>
            </p:cNvPr>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54004" y="1909176"/>
              <a:ext cx="379251" cy="37925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Market - Free business icons">
              <a:extLst>
                <a:ext uri="{FF2B5EF4-FFF2-40B4-BE49-F238E27FC236}">
                  <a16:creationId xmlns:a16="http://schemas.microsoft.com/office/drawing/2014/main" id="{8632C1D9-AE4F-FCBE-0A70-8BAECCFBE72B}"/>
                </a:ext>
              </a:extLst>
            </p:cNvPr>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10186" y="2701007"/>
              <a:ext cx="426265" cy="42626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Ecology - Free buildings icons">
              <a:extLst>
                <a:ext uri="{FF2B5EF4-FFF2-40B4-BE49-F238E27FC236}">
                  <a16:creationId xmlns:a16="http://schemas.microsoft.com/office/drawing/2014/main" id="{329AE706-907C-45A1-38B9-07811840F86E}"/>
                </a:ext>
              </a:extLst>
            </p:cNvPr>
            <p:cNvPicPr>
              <a:picLocks noChangeAspect="1" noChangeArrowheads="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54352" y="1920929"/>
              <a:ext cx="355745" cy="35574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4" descr="Manufacturing - Free industry icons">
              <a:extLst>
                <a:ext uri="{FF2B5EF4-FFF2-40B4-BE49-F238E27FC236}">
                  <a16:creationId xmlns:a16="http://schemas.microsoft.com/office/drawing/2014/main" id="{94555F9F-FF8D-FEAF-E6A9-95661233B315}"/>
                </a:ext>
              </a:extLst>
            </p:cNvPr>
            <p:cNvPicPr>
              <a:picLocks noChangeAspect="1" noChangeArrowheads="1"/>
            </p:cNvPicPr>
            <p:nvPr/>
          </p:nvPicPr>
          <p:blipFill>
            <a:blip r:embed="rId7"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7856739" y="1916719"/>
              <a:ext cx="364164" cy="36416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6" descr="Policy Icons - Free SVG &amp; PNG Policy Images - Noun Project">
              <a:extLst>
                <a:ext uri="{FF2B5EF4-FFF2-40B4-BE49-F238E27FC236}">
                  <a16:creationId xmlns:a16="http://schemas.microsoft.com/office/drawing/2014/main" id="{F4FB964E-FF01-842D-2FF0-F9F085C76A81}"/>
                </a:ext>
              </a:extLst>
            </p:cNvPr>
            <p:cNvPicPr>
              <a:picLocks noChangeAspect="1" noChangeArrowheads="1"/>
            </p:cNvPicPr>
            <p:nvPr/>
          </p:nvPicPr>
          <p:blipFill>
            <a:blip r:embed="rId8"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08896" y="2702835"/>
              <a:ext cx="376109" cy="376109"/>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33">
              <a:extLst>
                <a:ext uri="{FF2B5EF4-FFF2-40B4-BE49-F238E27FC236}">
                  <a16:creationId xmlns:a16="http://schemas.microsoft.com/office/drawing/2014/main" id="{18A03BD3-5E95-30AB-62FB-10708AD4AA8C}"/>
                </a:ext>
              </a:extLst>
            </p:cNvPr>
            <p:cNvGrpSpPr/>
            <p:nvPr/>
          </p:nvGrpSpPr>
          <p:grpSpPr>
            <a:xfrm>
              <a:off x="2971142" y="987574"/>
              <a:ext cx="1736603" cy="1547063"/>
              <a:chOff x="0" y="-2"/>
              <a:chExt cx="3788992" cy="3729849"/>
            </a:xfrm>
            <a:gradFill>
              <a:gsLst>
                <a:gs pos="24000">
                  <a:srgbClr val="3BB24A"/>
                </a:gs>
                <a:gs pos="97000">
                  <a:srgbClr val="0CA6DE"/>
                </a:gs>
              </a:gsLst>
              <a:lin ang="0" scaled="0"/>
            </a:gradFill>
          </p:grpSpPr>
          <p:sp>
            <p:nvSpPr>
              <p:cNvPr id="35" name="koppt-多边形">
                <a:extLst>
                  <a:ext uri="{FF2B5EF4-FFF2-40B4-BE49-F238E27FC236}">
                    <a16:creationId xmlns:a16="http://schemas.microsoft.com/office/drawing/2014/main" id="{29F48B90-DC07-3608-5297-8A54498C8725}"/>
                  </a:ext>
                </a:extLst>
              </p:cNvPr>
              <p:cNvSpPr/>
              <p:nvPr/>
            </p:nvSpPr>
            <p:spPr>
              <a:xfrm rot="5400000">
                <a:off x="29571" y="-29573"/>
                <a:ext cx="3729849" cy="378899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6071" y="0"/>
                    </a:lnTo>
                    <a:lnTo>
                      <a:pt x="18721" y="0"/>
                    </a:lnTo>
                    <a:lnTo>
                      <a:pt x="21600" y="5121"/>
                    </a:lnTo>
                    <a:lnTo>
                      <a:pt x="18408" y="10800"/>
                    </a:lnTo>
                    <a:lnTo>
                      <a:pt x="21600" y="16479"/>
                    </a:lnTo>
                    <a:lnTo>
                      <a:pt x="18721" y="21600"/>
                    </a:lnTo>
                    <a:lnTo>
                      <a:pt x="6071" y="21600"/>
                    </a:lnTo>
                    <a:close/>
                  </a:path>
                </a:pathLst>
              </a:custGeom>
              <a:gradFill>
                <a:gsLst>
                  <a:gs pos="100000">
                    <a:srgbClr val="002060"/>
                  </a:gs>
                  <a:gs pos="0">
                    <a:srgbClr val="66799F"/>
                  </a:gs>
                </a:gsLst>
                <a:lin ang="102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eaLnBrk="1" hangingPunct="1"/>
                <a:endParaRPr sz="1400" b="1">
                  <a:solidFill>
                    <a:schemeClr val="lt1"/>
                  </a:solidFill>
                  <a:latin typeface="Aptos" panose="020B0004020202020204" pitchFamily="34" charset="0"/>
                  <a:ea typeface="+mn-ea"/>
                  <a:cs typeface="+mn-cs"/>
                </a:endParaRPr>
              </a:p>
            </p:txBody>
          </p:sp>
          <p:sp>
            <p:nvSpPr>
              <p:cNvPr id="36" name="Rectangle 14">
                <a:extLst>
                  <a:ext uri="{FF2B5EF4-FFF2-40B4-BE49-F238E27FC236}">
                    <a16:creationId xmlns:a16="http://schemas.microsoft.com/office/drawing/2014/main" id="{E4020AFE-982C-3283-5A88-F8559483C40B}"/>
                  </a:ext>
                </a:extLst>
              </p:cNvPr>
              <p:cNvSpPr txBox="1"/>
              <p:nvPr/>
            </p:nvSpPr>
            <p:spPr>
              <a:xfrm>
                <a:off x="299656" y="843971"/>
                <a:ext cx="3154178" cy="2207515"/>
              </a:xfrm>
              <a:prstGeom prst="rect">
                <a:avLst/>
              </a:prstGeom>
              <a:noFill/>
              <a:ln>
                <a:noFill/>
              </a:ln>
              <a:effectLst>
                <a:outerShdw blurRad="63500" sx="102000" sy="102000" algn="ctr" rotWithShape="0">
                  <a:prstClr val="black">
                    <a:alpha val="40000"/>
                  </a:prst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ctr" defTabSz="1218987" eaLnBrk="1" latinLnBrk="0" hangingPunct="1">
                  <a:defRPr sz="1400" b="1">
                    <a:solidFill>
                      <a:schemeClr val="lt1"/>
                    </a:solidFill>
                    <a:latin typeface="Aptos" panose="020B0004020202020204" pitchFamily="34" charset="0"/>
                    <a:ea typeface="+mn-ea"/>
                    <a:cs typeface="+mn-cs"/>
                  </a:defRPr>
                </a:lvl1pPr>
                <a:lvl2pPr marL="609493" defTabSz="1218987" eaLnBrk="1" latinLnBrk="0" hangingPunct="1">
                  <a:defRPr>
                    <a:solidFill>
                      <a:schemeClr val="lt1"/>
                    </a:solidFill>
                    <a:latin typeface="+mn-lt"/>
                    <a:ea typeface="+mn-ea"/>
                    <a:cs typeface="+mn-cs"/>
                  </a:defRPr>
                </a:lvl2pPr>
                <a:lvl3pPr marL="1218987" defTabSz="1218987" eaLnBrk="1" latinLnBrk="0" hangingPunct="1">
                  <a:defRPr>
                    <a:solidFill>
                      <a:schemeClr val="lt1"/>
                    </a:solidFill>
                    <a:latin typeface="+mn-lt"/>
                    <a:ea typeface="+mn-ea"/>
                    <a:cs typeface="+mn-cs"/>
                  </a:defRPr>
                </a:lvl3pPr>
                <a:lvl4pPr marL="1828480" defTabSz="1218987" eaLnBrk="1" latinLnBrk="0" hangingPunct="1">
                  <a:defRPr>
                    <a:solidFill>
                      <a:schemeClr val="lt1"/>
                    </a:solidFill>
                    <a:latin typeface="+mn-lt"/>
                    <a:ea typeface="+mn-ea"/>
                    <a:cs typeface="+mn-cs"/>
                  </a:defRPr>
                </a:lvl4pPr>
                <a:lvl5pPr marL="2437973" defTabSz="1218987" eaLnBrk="1" latinLnBrk="0" hangingPunct="1">
                  <a:defRPr>
                    <a:solidFill>
                      <a:schemeClr val="lt1"/>
                    </a:solidFill>
                    <a:latin typeface="+mn-lt"/>
                    <a:ea typeface="+mn-ea"/>
                    <a:cs typeface="+mn-cs"/>
                  </a:defRPr>
                </a:lvl5pPr>
                <a:lvl6pPr marL="3047467" defTabSz="1218987">
                  <a:defRPr>
                    <a:solidFill>
                      <a:schemeClr val="lt1"/>
                    </a:solidFill>
                    <a:latin typeface="+mn-lt"/>
                    <a:ea typeface="+mn-ea"/>
                    <a:cs typeface="+mn-cs"/>
                  </a:defRPr>
                </a:lvl6pPr>
                <a:lvl7pPr marL="3656960" defTabSz="1218987">
                  <a:defRPr>
                    <a:solidFill>
                      <a:schemeClr val="lt1"/>
                    </a:solidFill>
                    <a:latin typeface="+mn-lt"/>
                    <a:ea typeface="+mn-ea"/>
                    <a:cs typeface="+mn-cs"/>
                  </a:defRPr>
                </a:lvl7pPr>
                <a:lvl8pPr marL="4266453" defTabSz="1218987">
                  <a:defRPr>
                    <a:solidFill>
                      <a:schemeClr val="lt1"/>
                    </a:solidFill>
                    <a:latin typeface="+mn-lt"/>
                    <a:ea typeface="+mn-ea"/>
                    <a:cs typeface="+mn-cs"/>
                  </a:defRPr>
                </a:lvl8pPr>
                <a:lvl9pPr marL="4875947" defTabSz="1218987">
                  <a:defRPr>
                    <a:solidFill>
                      <a:schemeClr val="lt1"/>
                    </a:solidFill>
                    <a:latin typeface="+mn-lt"/>
                    <a:ea typeface="+mn-ea"/>
                    <a:cs typeface="+mn-cs"/>
                  </a:defRPr>
                </a:lvl9pPr>
              </a:lstStyle>
              <a:p>
                <a:r>
                  <a:rPr lang="fr" sz="1200" dirty="0"/>
                  <a:t>ACCÈS AUX MARCHÉS</a:t>
                </a:r>
                <a:endParaRPr lang="en-US" sz="1200" dirty="0"/>
              </a:p>
            </p:txBody>
          </p:sp>
        </p:grpSp>
        <p:sp>
          <p:nvSpPr>
            <p:cNvPr id="37" name="koppt-多边形">
              <a:extLst>
                <a:ext uri="{FF2B5EF4-FFF2-40B4-BE49-F238E27FC236}">
                  <a16:creationId xmlns:a16="http://schemas.microsoft.com/office/drawing/2014/main" id="{E5CFEE30-9E60-19B6-3348-0546F6138D06}"/>
                </a:ext>
              </a:extLst>
            </p:cNvPr>
            <p:cNvSpPr/>
            <p:nvPr/>
          </p:nvSpPr>
          <p:spPr>
            <a:xfrm rot="5400000">
              <a:off x="3442990" y="2549952"/>
              <a:ext cx="760656" cy="68187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289" y="0"/>
                  </a:lnTo>
                  <a:lnTo>
                    <a:pt x="16311" y="0"/>
                  </a:lnTo>
                  <a:lnTo>
                    <a:pt x="21600" y="10800"/>
                  </a:lnTo>
                  <a:lnTo>
                    <a:pt x="16311" y="21600"/>
                  </a:lnTo>
                  <a:lnTo>
                    <a:pt x="5289" y="21600"/>
                  </a:lnTo>
                  <a:close/>
                </a:path>
              </a:pathLst>
            </a:custGeom>
            <a:noFill/>
            <a:ln w="25400" cap="flat">
              <a:solidFill>
                <a:srgbClr val="002060"/>
              </a:solidFill>
              <a:prstDash val="dash"/>
              <a:miter lim="800000"/>
            </a:ln>
            <a:effectLst/>
          </p:spPr>
          <p:txBody>
            <a:bodyPr wrap="square" lIns="45720" tIns="45720" rIns="45720" bIns="45720" numCol="1" anchor="ctr">
              <a:noAutofit/>
            </a:bodyPr>
            <a:lstStyle/>
            <a:p>
              <a:pPr algn="ctr">
                <a:defRPr>
                  <a:solidFill>
                    <a:srgbClr val="FFFFFF"/>
                  </a:solidFill>
                </a:defRPr>
              </a:pPr>
              <a:endParaRPr sz="1100">
                <a:latin typeface="Montserrat" panose="00000500000000000000" pitchFamily="2" charset="0"/>
              </a:endParaRPr>
            </a:p>
          </p:txBody>
        </p:sp>
        <p:grpSp>
          <p:nvGrpSpPr>
            <p:cNvPr id="39" name="Group 38">
              <a:extLst>
                <a:ext uri="{FF2B5EF4-FFF2-40B4-BE49-F238E27FC236}">
                  <a16:creationId xmlns:a16="http://schemas.microsoft.com/office/drawing/2014/main" id="{F2F7F33C-5F69-B65B-E1AF-2B9762E3F6AA}"/>
                </a:ext>
              </a:extLst>
            </p:cNvPr>
            <p:cNvGrpSpPr/>
            <p:nvPr/>
          </p:nvGrpSpPr>
          <p:grpSpPr>
            <a:xfrm>
              <a:off x="5744774" y="987574"/>
              <a:ext cx="1736603" cy="1547063"/>
              <a:chOff x="0" y="-2"/>
              <a:chExt cx="3788992" cy="3729849"/>
            </a:xfrm>
            <a:gradFill>
              <a:gsLst>
                <a:gs pos="24000">
                  <a:srgbClr val="3BB24A"/>
                </a:gs>
                <a:gs pos="97000">
                  <a:srgbClr val="0CA6DE"/>
                </a:gs>
              </a:gsLst>
              <a:lin ang="0" scaled="0"/>
            </a:gradFill>
          </p:grpSpPr>
          <p:sp>
            <p:nvSpPr>
              <p:cNvPr id="40" name="koppt-多边形">
                <a:extLst>
                  <a:ext uri="{FF2B5EF4-FFF2-40B4-BE49-F238E27FC236}">
                    <a16:creationId xmlns:a16="http://schemas.microsoft.com/office/drawing/2014/main" id="{58151D50-69D1-5F88-1B2F-8FD83295EA6B}"/>
                  </a:ext>
                </a:extLst>
              </p:cNvPr>
              <p:cNvSpPr/>
              <p:nvPr/>
            </p:nvSpPr>
            <p:spPr>
              <a:xfrm rot="5400000">
                <a:off x="29571" y="-29573"/>
                <a:ext cx="3729849" cy="378899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6071" y="0"/>
                    </a:lnTo>
                    <a:lnTo>
                      <a:pt x="18721" y="0"/>
                    </a:lnTo>
                    <a:lnTo>
                      <a:pt x="21600" y="5121"/>
                    </a:lnTo>
                    <a:lnTo>
                      <a:pt x="18408" y="10800"/>
                    </a:lnTo>
                    <a:lnTo>
                      <a:pt x="21600" y="16479"/>
                    </a:lnTo>
                    <a:lnTo>
                      <a:pt x="18721" y="21600"/>
                    </a:lnTo>
                    <a:lnTo>
                      <a:pt x="6071" y="21600"/>
                    </a:lnTo>
                    <a:close/>
                  </a:path>
                </a:pathLst>
              </a:custGeom>
              <a:gradFill>
                <a:gsLst>
                  <a:gs pos="100000">
                    <a:srgbClr val="002060"/>
                  </a:gs>
                  <a:gs pos="0">
                    <a:srgbClr val="66799F"/>
                  </a:gs>
                </a:gsLst>
                <a:lin ang="102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eaLnBrk="1" hangingPunct="1"/>
                <a:endParaRPr sz="1400" b="1">
                  <a:solidFill>
                    <a:schemeClr val="lt1"/>
                  </a:solidFill>
                  <a:latin typeface="Aptos" panose="020B0004020202020204" pitchFamily="34" charset="0"/>
                  <a:ea typeface="+mn-ea"/>
                  <a:cs typeface="+mn-cs"/>
                </a:endParaRPr>
              </a:p>
            </p:txBody>
          </p:sp>
          <p:sp>
            <p:nvSpPr>
              <p:cNvPr id="41" name="Rectangle 14">
                <a:extLst>
                  <a:ext uri="{FF2B5EF4-FFF2-40B4-BE49-F238E27FC236}">
                    <a16:creationId xmlns:a16="http://schemas.microsoft.com/office/drawing/2014/main" id="{4865A8B1-ED8E-145A-8873-36E320B445B4}"/>
                  </a:ext>
                </a:extLst>
              </p:cNvPr>
              <p:cNvSpPr txBox="1"/>
              <p:nvPr/>
            </p:nvSpPr>
            <p:spPr>
              <a:xfrm>
                <a:off x="299656" y="843971"/>
                <a:ext cx="3154178" cy="2207515"/>
              </a:xfrm>
              <a:prstGeom prst="rect">
                <a:avLst/>
              </a:prstGeom>
              <a:noFill/>
              <a:ln>
                <a:noFill/>
              </a:ln>
              <a:effectLst>
                <a:outerShdw blurRad="63500" sx="102000" sy="102000" algn="ctr" rotWithShape="0">
                  <a:prstClr val="black">
                    <a:alpha val="40000"/>
                  </a:prst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ctr" defTabSz="1218987" eaLnBrk="1" latinLnBrk="0" hangingPunct="1">
                  <a:defRPr sz="1400" b="1">
                    <a:solidFill>
                      <a:schemeClr val="lt1"/>
                    </a:solidFill>
                    <a:latin typeface="Aptos" panose="020B0004020202020204" pitchFamily="34" charset="0"/>
                    <a:ea typeface="+mn-ea"/>
                    <a:cs typeface="+mn-cs"/>
                  </a:defRPr>
                </a:lvl1pPr>
                <a:lvl2pPr marL="609493" defTabSz="1218987" eaLnBrk="1" latinLnBrk="0" hangingPunct="1">
                  <a:defRPr>
                    <a:solidFill>
                      <a:schemeClr val="lt1"/>
                    </a:solidFill>
                    <a:latin typeface="+mn-lt"/>
                    <a:ea typeface="+mn-ea"/>
                    <a:cs typeface="+mn-cs"/>
                  </a:defRPr>
                </a:lvl2pPr>
                <a:lvl3pPr marL="1218987" defTabSz="1218987" eaLnBrk="1" latinLnBrk="0" hangingPunct="1">
                  <a:defRPr>
                    <a:solidFill>
                      <a:schemeClr val="lt1"/>
                    </a:solidFill>
                    <a:latin typeface="+mn-lt"/>
                    <a:ea typeface="+mn-ea"/>
                    <a:cs typeface="+mn-cs"/>
                  </a:defRPr>
                </a:lvl3pPr>
                <a:lvl4pPr marL="1828480" defTabSz="1218987" eaLnBrk="1" latinLnBrk="0" hangingPunct="1">
                  <a:defRPr>
                    <a:solidFill>
                      <a:schemeClr val="lt1"/>
                    </a:solidFill>
                    <a:latin typeface="+mn-lt"/>
                    <a:ea typeface="+mn-ea"/>
                    <a:cs typeface="+mn-cs"/>
                  </a:defRPr>
                </a:lvl4pPr>
                <a:lvl5pPr marL="2437973" defTabSz="1218987" eaLnBrk="1" latinLnBrk="0" hangingPunct="1">
                  <a:defRPr>
                    <a:solidFill>
                      <a:schemeClr val="lt1"/>
                    </a:solidFill>
                    <a:latin typeface="+mn-lt"/>
                    <a:ea typeface="+mn-ea"/>
                    <a:cs typeface="+mn-cs"/>
                  </a:defRPr>
                </a:lvl5pPr>
                <a:lvl6pPr marL="3047467" defTabSz="1218987">
                  <a:defRPr>
                    <a:solidFill>
                      <a:schemeClr val="lt1"/>
                    </a:solidFill>
                    <a:latin typeface="+mn-lt"/>
                    <a:ea typeface="+mn-ea"/>
                    <a:cs typeface="+mn-cs"/>
                  </a:defRPr>
                </a:lvl6pPr>
                <a:lvl7pPr marL="3656960" defTabSz="1218987">
                  <a:defRPr>
                    <a:solidFill>
                      <a:schemeClr val="lt1"/>
                    </a:solidFill>
                    <a:latin typeface="+mn-lt"/>
                    <a:ea typeface="+mn-ea"/>
                    <a:cs typeface="+mn-cs"/>
                  </a:defRPr>
                </a:lvl7pPr>
                <a:lvl8pPr marL="4266453" defTabSz="1218987">
                  <a:defRPr>
                    <a:solidFill>
                      <a:schemeClr val="lt1"/>
                    </a:solidFill>
                    <a:latin typeface="+mn-lt"/>
                    <a:ea typeface="+mn-ea"/>
                    <a:cs typeface="+mn-cs"/>
                  </a:defRPr>
                </a:lvl8pPr>
                <a:lvl9pPr marL="4875947" defTabSz="1218987">
                  <a:defRPr>
                    <a:solidFill>
                      <a:schemeClr val="lt1"/>
                    </a:solidFill>
                    <a:latin typeface="+mn-lt"/>
                    <a:ea typeface="+mn-ea"/>
                    <a:cs typeface="+mn-cs"/>
                  </a:defRPr>
                </a:lvl9pPr>
              </a:lstStyle>
              <a:p>
                <a:r>
                  <a:rPr lang="fr" sz="1200" dirty="0"/>
                  <a:t>POLITIQUE ET INSTITUTIONS</a:t>
                </a:r>
                <a:endParaRPr lang="en-US" sz="1200" dirty="0"/>
              </a:p>
            </p:txBody>
          </p:sp>
        </p:grpSp>
        <p:sp>
          <p:nvSpPr>
            <p:cNvPr id="42" name="koppt-多边形">
              <a:extLst>
                <a:ext uri="{FF2B5EF4-FFF2-40B4-BE49-F238E27FC236}">
                  <a16:creationId xmlns:a16="http://schemas.microsoft.com/office/drawing/2014/main" id="{11D8CDB1-4B2B-EFA3-353C-B102451ED272}"/>
                </a:ext>
              </a:extLst>
            </p:cNvPr>
            <p:cNvSpPr/>
            <p:nvPr/>
          </p:nvSpPr>
          <p:spPr>
            <a:xfrm rot="5400000">
              <a:off x="6216622" y="2549952"/>
              <a:ext cx="760656" cy="68187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289" y="0"/>
                  </a:lnTo>
                  <a:lnTo>
                    <a:pt x="16311" y="0"/>
                  </a:lnTo>
                  <a:lnTo>
                    <a:pt x="21600" y="10800"/>
                  </a:lnTo>
                  <a:lnTo>
                    <a:pt x="16311" y="21600"/>
                  </a:lnTo>
                  <a:lnTo>
                    <a:pt x="5289" y="21600"/>
                  </a:lnTo>
                  <a:close/>
                </a:path>
              </a:pathLst>
            </a:custGeom>
            <a:noFill/>
            <a:ln w="25400" cap="flat">
              <a:solidFill>
                <a:srgbClr val="002060"/>
              </a:solidFill>
              <a:prstDash val="dash"/>
              <a:miter lim="800000"/>
            </a:ln>
            <a:effectLst/>
          </p:spPr>
          <p:txBody>
            <a:bodyPr wrap="square" lIns="45720" tIns="45720" rIns="45720" bIns="45720" numCol="1" anchor="ctr">
              <a:noAutofit/>
            </a:bodyPr>
            <a:lstStyle/>
            <a:p>
              <a:pPr algn="ctr">
                <a:defRPr>
                  <a:solidFill>
                    <a:srgbClr val="FFFFFF"/>
                  </a:solidFill>
                </a:defRPr>
              </a:pPr>
              <a:endParaRPr sz="1100">
                <a:latin typeface="Montserrat" panose="00000500000000000000" pitchFamily="2" charset="0"/>
              </a:endParaRPr>
            </a:p>
          </p:txBody>
        </p:sp>
        <p:grpSp>
          <p:nvGrpSpPr>
            <p:cNvPr id="44" name="Group 43">
              <a:extLst>
                <a:ext uri="{FF2B5EF4-FFF2-40B4-BE49-F238E27FC236}">
                  <a16:creationId xmlns:a16="http://schemas.microsoft.com/office/drawing/2014/main" id="{E19A28A9-8CD3-3374-E4DE-55D2E3791846}"/>
                </a:ext>
              </a:extLst>
            </p:cNvPr>
            <p:cNvGrpSpPr/>
            <p:nvPr/>
          </p:nvGrpSpPr>
          <p:grpSpPr>
            <a:xfrm rot="10800000">
              <a:off x="1568201" y="2544985"/>
              <a:ext cx="1736603" cy="1547063"/>
              <a:chOff x="0" y="-2"/>
              <a:chExt cx="3788992" cy="3729849"/>
            </a:xfrm>
            <a:gradFill>
              <a:gsLst>
                <a:gs pos="24000">
                  <a:srgbClr val="3BB24A"/>
                </a:gs>
                <a:gs pos="97000">
                  <a:srgbClr val="0CA6DE"/>
                </a:gs>
              </a:gsLst>
              <a:lin ang="0" scaled="0"/>
            </a:gradFill>
          </p:grpSpPr>
          <p:sp>
            <p:nvSpPr>
              <p:cNvPr id="45" name="koppt-多边形">
                <a:extLst>
                  <a:ext uri="{FF2B5EF4-FFF2-40B4-BE49-F238E27FC236}">
                    <a16:creationId xmlns:a16="http://schemas.microsoft.com/office/drawing/2014/main" id="{D223CF90-A5E4-9DD3-9285-1634A29C26D8}"/>
                  </a:ext>
                </a:extLst>
              </p:cNvPr>
              <p:cNvSpPr/>
              <p:nvPr/>
            </p:nvSpPr>
            <p:spPr>
              <a:xfrm rot="5400000">
                <a:off x="29571" y="-29573"/>
                <a:ext cx="3729849" cy="378899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6071" y="0"/>
                    </a:lnTo>
                    <a:lnTo>
                      <a:pt x="18721" y="0"/>
                    </a:lnTo>
                    <a:lnTo>
                      <a:pt x="21600" y="5121"/>
                    </a:lnTo>
                    <a:lnTo>
                      <a:pt x="18408" y="10800"/>
                    </a:lnTo>
                    <a:lnTo>
                      <a:pt x="21600" y="16479"/>
                    </a:lnTo>
                    <a:lnTo>
                      <a:pt x="18721" y="21600"/>
                    </a:lnTo>
                    <a:lnTo>
                      <a:pt x="6071" y="21600"/>
                    </a:lnTo>
                    <a:close/>
                  </a:path>
                </a:pathLst>
              </a:custGeom>
              <a:gradFill>
                <a:gsLst>
                  <a:gs pos="100000">
                    <a:srgbClr val="002060"/>
                  </a:gs>
                  <a:gs pos="0">
                    <a:srgbClr val="66799F"/>
                  </a:gs>
                </a:gsLst>
                <a:lin ang="102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eaLnBrk="1" hangingPunct="1"/>
                <a:endParaRPr sz="1400" b="1">
                  <a:solidFill>
                    <a:schemeClr val="lt1"/>
                  </a:solidFill>
                  <a:latin typeface="Aptos" panose="020B0004020202020204" pitchFamily="34" charset="0"/>
                  <a:ea typeface="+mn-ea"/>
                  <a:cs typeface="+mn-cs"/>
                </a:endParaRPr>
              </a:p>
            </p:txBody>
          </p:sp>
          <p:sp>
            <p:nvSpPr>
              <p:cNvPr id="46" name="Rectangle 14">
                <a:extLst>
                  <a:ext uri="{FF2B5EF4-FFF2-40B4-BE49-F238E27FC236}">
                    <a16:creationId xmlns:a16="http://schemas.microsoft.com/office/drawing/2014/main" id="{15944652-2EC0-D95C-1C13-5CB9C9C81F49}"/>
                  </a:ext>
                </a:extLst>
              </p:cNvPr>
              <p:cNvSpPr txBox="1"/>
              <p:nvPr/>
            </p:nvSpPr>
            <p:spPr>
              <a:xfrm rot="10800000">
                <a:off x="299656" y="843970"/>
                <a:ext cx="3154179" cy="2207515"/>
              </a:xfrm>
              <a:prstGeom prst="rect">
                <a:avLst/>
              </a:prstGeom>
              <a:noFill/>
              <a:ln>
                <a:noFill/>
              </a:ln>
              <a:effectLst>
                <a:outerShdw blurRad="63500" sx="102000" sy="102000" algn="ctr" rotWithShape="0">
                  <a:prstClr val="black">
                    <a:alpha val="40000"/>
                  </a:prst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ctr" defTabSz="1218987" eaLnBrk="1" latinLnBrk="0" hangingPunct="1">
                  <a:defRPr sz="1400" b="1">
                    <a:solidFill>
                      <a:schemeClr val="lt1"/>
                    </a:solidFill>
                    <a:latin typeface="Aptos" panose="020B0004020202020204" pitchFamily="34" charset="0"/>
                    <a:ea typeface="+mn-ea"/>
                    <a:cs typeface="+mn-cs"/>
                  </a:defRPr>
                </a:lvl1pPr>
                <a:lvl2pPr marL="609493" defTabSz="1218987" eaLnBrk="1" latinLnBrk="0" hangingPunct="1">
                  <a:defRPr>
                    <a:solidFill>
                      <a:schemeClr val="lt1"/>
                    </a:solidFill>
                    <a:latin typeface="+mn-lt"/>
                    <a:ea typeface="+mn-ea"/>
                    <a:cs typeface="+mn-cs"/>
                  </a:defRPr>
                </a:lvl2pPr>
                <a:lvl3pPr marL="1218987" defTabSz="1218987" eaLnBrk="1" latinLnBrk="0" hangingPunct="1">
                  <a:defRPr>
                    <a:solidFill>
                      <a:schemeClr val="lt1"/>
                    </a:solidFill>
                    <a:latin typeface="+mn-lt"/>
                    <a:ea typeface="+mn-ea"/>
                    <a:cs typeface="+mn-cs"/>
                  </a:defRPr>
                </a:lvl3pPr>
                <a:lvl4pPr marL="1828480" defTabSz="1218987" eaLnBrk="1" latinLnBrk="0" hangingPunct="1">
                  <a:defRPr>
                    <a:solidFill>
                      <a:schemeClr val="lt1"/>
                    </a:solidFill>
                    <a:latin typeface="+mn-lt"/>
                    <a:ea typeface="+mn-ea"/>
                    <a:cs typeface="+mn-cs"/>
                  </a:defRPr>
                </a:lvl4pPr>
                <a:lvl5pPr marL="2437973" defTabSz="1218987" eaLnBrk="1" latinLnBrk="0" hangingPunct="1">
                  <a:defRPr>
                    <a:solidFill>
                      <a:schemeClr val="lt1"/>
                    </a:solidFill>
                    <a:latin typeface="+mn-lt"/>
                    <a:ea typeface="+mn-ea"/>
                    <a:cs typeface="+mn-cs"/>
                  </a:defRPr>
                </a:lvl5pPr>
                <a:lvl6pPr marL="3047467" defTabSz="1218987">
                  <a:defRPr>
                    <a:solidFill>
                      <a:schemeClr val="lt1"/>
                    </a:solidFill>
                    <a:latin typeface="+mn-lt"/>
                    <a:ea typeface="+mn-ea"/>
                    <a:cs typeface="+mn-cs"/>
                  </a:defRPr>
                </a:lvl6pPr>
                <a:lvl7pPr marL="3656960" defTabSz="1218987">
                  <a:defRPr>
                    <a:solidFill>
                      <a:schemeClr val="lt1"/>
                    </a:solidFill>
                    <a:latin typeface="+mn-lt"/>
                    <a:ea typeface="+mn-ea"/>
                    <a:cs typeface="+mn-cs"/>
                  </a:defRPr>
                </a:lvl7pPr>
                <a:lvl8pPr marL="4266453" defTabSz="1218987">
                  <a:defRPr>
                    <a:solidFill>
                      <a:schemeClr val="lt1"/>
                    </a:solidFill>
                    <a:latin typeface="+mn-lt"/>
                    <a:ea typeface="+mn-ea"/>
                    <a:cs typeface="+mn-cs"/>
                  </a:defRPr>
                </a:lvl8pPr>
                <a:lvl9pPr marL="4875947" defTabSz="1218987">
                  <a:defRPr>
                    <a:solidFill>
                      <a:schemeClr val="lt1"/>
                    </a:solidFill>
                    <a:latin typeface="+mn-lt"/>
                    <a:ea typeface="+mn-ea"/>
                    <a:cs typeface="+mn-cs"/>
                  </a:defRPr>
                </a:lvl9pPr>
              </a:lstStyle>
              <a:p>
                <a:r>
                  <a:rPr lang="fr" sz="1200" dirty="0"/>
                  <a:t>FINANCEMENT RURAL INCLUSIF</a:t>
                </a:r>
              </a:p>
            </p:txBody>
          </p:sp>
        </p:grpSp>
        <p:sp>
          <p:nvSpPr>
            <p:cNvPr id="49" name="koppt-多边形">
              <a:extLst>
                <a:ext uri="{FF2B5EF4-FFF2-40B4-BE49-F238E27FC236}">
                  <a16:creationId xmlns:a16="http://schemas.microsoft.com/office/drawing/2014/main" id="{C0B4098F-903B-3B62-192E-E77AA0E36064}"/>
                </a:ext>
              </a:extLst>
            </p:cNvPr>
            <p:cNvSpPr/>
            <p:nvPr/>
          </p:nvSpPr>
          <p:spPr>
            <a:xfrm rot="5400000">
              <a:off x="2063301" y="1757864"/>
              <a:ext cx="760656" cy="68187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289" y="0"/>
                  </a:lnTo>
                  <a:lnTo>
                    <a:pt x="16311" y="0"/>
                  </a:lnTo>
                  <a:lnTo>
                    <a:pt x="21600" y="10800"/>
                  </a:lnTo>
                  <a:lnTo>
                    <a:pt x="16311" y="21600"/>
                  </a:lnTo>
                  <a:lnTo>
                    <a:pt x="5289" y="21600"/>
                  </a:lnTo>
                  <a:close/>
                </a:path>
              </a:pathLst>
            </a:custGeom>
            <a:noFill/>
            <a:ln w="25400" cap="flat">
              <a:solidFill>
                <a:srgbClr val="66799F"/>
              </a:solidFill>
              <a:prstDash val="dash"/>
              <a:miter lim="800000"/>
            </a:ln>
            <a:effectLst/>
          </p:spPr>
          <p:txBody>
            <a:bodyPr wrap="square" lIns="45720" tIns="45720" rIns="45720" bIns="45720" numCol="1" anchor="ctr">
              <a:noAutofit/>
            </a:bodyPr>
            <a:lstStyle/>
            <a:p>
              <a:pPr algn="ctr">
                <a:defRPr>
                  <a:solidFill>
                    <a:srgbClr val="FFFFFF"/>
                  </a:solidFill>
                </a:defRPr>
              </a:pPr>
              <a:endParaRPr sz="1100">
                <a:latin typeface="Montserrat" panose="00000500000000000000" pitchFamily="2" charset="0"/>
              </a:endParaRPr>
            </a:p>
          </p:txBody>
        </p:sp>
        <p:grpSp>
          <p:nvGrpSpPr>
            <p:cNvPr id="51" name="Group 50">
              <a:extLst>
                <a:ext uri="{FF2B5EF4-FFF2-40B4-BE49-F238E27FC236}">
                  <a16:creationId xmlns:a16="http://schemas.microsoft.com/office/drawing/2014/main" id="{7F02EE3D-8AC2-E25E-C25F-93205C60336A}"/>
                </a:ext>
              </a:extLst>
            </p:cNvPr>
            <p:cNvGrpSpPr/>
            <p:nvPr/>
          </p:nvGrpSpPr>
          <p:grpSpPr>
            <a:xfrm rot="10800000">
              <a:off x="4365797" y="2544985"/>
              <a:ext cx="1736603" cy="1547063"/>
              <a:chOff x="0" y="-2"/>
              <a:chExt cx="3788992" cy="3729849"/>
            </a:xfrm>
            <a:gradFill>
              <a:gsLst>
                <a:gs pos="24000">
                  <a:srgbClr val="3BB24A"/>
                </a:gs>
                <a:gs pos="97000">
                  <a:srgbClr val="0CA6DE"/>
                </a:gs>
              </a:gsLst>
              <a:lin ang="0" scaled="0"/>
            </a:gradFill>
          </p:grpSpPr>
          <p:sp>
            <p:nvSpPr>
              <p:cNvPr id="52" name="koppt-多边形">
                <a:extLst>
                  <a:ext uri="{FF2B5EF4-FFF2-40B4-BE49-F238E27FC236}">
                    <a16:creationId xmlns:a16="http://schemas.microsoft.com/office/drawing/2014/main" id="{471AF1A3-C135-F2E8-2970-ECB52A5B496B}"/>
                  </a:ext>
                </a:extLst>
              </p:cNvPr>
              <p:cNvSpPr/>
              <p:nvPr/>
            </p:nvSpPr>
            <p:spPr>
              <a:xfrm rot="5400000">
                <a:off x="29571" y="-29573"/>
                <a:ext cx="3729849" cy="378899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6071" y="0"/>
                    </a:lnTo>
                    <a:lnTo>
                      <a:pt x="18721" y="0"/>
                    </a:lnTo>
                    <a:lnTo>
                      <a:pt x="21600" y="5121"/>
                    </a:lnTo>
                    <a:lnTo>
                      <a:pt x="18408" y="10800"/>
                    </a:lnTo>
                    <a:lnTo>
                      <a:pt x="21600" y="16479"/>
                    </a:lnTo>
                    <a:lnTo>
                      <a:pt x="18721" y="21600"/>
                    </a:lnTo>
                    <a:lnTo>
                      <a:pt x="6071" y="21600"/>
                    </a:lnTo>
                    <a:close/>
                  </a:path>
                </a:pathLst>
              </a:custGeom>
              <a:gradFill>
                <a:gsLst>
                  <a:gs pos="100000">
                    <a:srgbClr val="002060"/>
                  </a:gs>
                  <a:gs pos="0">
                    <a:srgbClr val="66799F"/>
                  </a:gs>
                </a:gsLst>
                <a:lin ang="102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eaLnBrk="1" hangingPunct="1"/>
                <a:endParaRPr sz="1400" b="1">
                  <a:solidFill>
                    <a:schemeClr val="lt1"/>
                  </a:solidFill>
                  <a:latin typeface="Aptos" panose="020B0004020202020204" pitchFamily="34" charset="0"/>
                  <a:ea typeface="+mn-ea"/>
                  <a:cs typeface="+mn-cs"/>
                </a:endParaRPr>
              </a:p>
            </p:txBody>
          </p:sp>
          <p:sp>
            <p:nvSpPr>
              <p:cNvPr id="53" name="Rectangle 14">
                <a:extLst>
                  <a:ext uri="{FF2B5EF4-FFF2-40B4-BE49-F238E27FC236}">
                    <a16:creationId xmlns:a16="http://schemas.microsoft.com/office/drawing/2014/main" id="{3CA8A8C2-1B7F-97EC-6C7E-915087C22522}"/>
                  </a:ext>
                </a:extLst>
              </p:cNvPr>
              <p:cNvSpPr txBox="1"/>
              <p:nvPr/>
            </p:nvSpPr>
            <p:spPr>
              <a:xfrm rot="10800000">
                <a:off x="156859" y="843970"/>
                <a:ext cx="3579847" cy="2207515"/>
              </a:xfrm>
              <a:prstGeom prst="rect">
                <a:avLst/>
              </a:prstGeom>
              <a:noFill/>
              <a:ln>
                <a:noFill/>
              </a:ln>
              <a:effectLst>
                <a:outerShdw blurRad="63500" sx="102000" sy="102000" algn="ctr" rotWithShape="0">
                  <a:prstClr val="black">
                    <a:alpha val="40000"/>
                  </a:prst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ctr" defTabSz="1218987" eaLnBrk="1" latinLnBrk="0" hangingPunct="1">
                  <a:defRPr sz="1400" b="1">
                    <a:solidFill>
                      <a:schemeClr val="lt1"/>
                    </a:solidFill>
                    <a:latin typeface="Aptos" panose="020B0004020202020204" pitchFamily="34" charset="0"/>
                    <a:ea typeface="+mn-ea"/>
                    <a:cs typeface="+mn-cs"/>
                  </a:defRPr>
                </a:lvl1pPr>
                <a:lvl2pPr marL="609493" defTabSz="1218987" eaLnBrk="1" latinLnBrk="0" hangingPunct="1">
                  <a:defRPr>
                    <a:solidFill>
                      <a:schemeClr val="lt1"/>
                    </a:solidFill>
                    <a:latin typeface="+mn-lt"/>
                    <a:ea typeface="+mn-ea"/>
                    <a:cs typeface="+mn-cs"/>
                  </a:defRPr>
                </a:lvl2pPr>
                <a:lvl3pPr marL="1218987" defTabSz="1218987" eaLnBrk="1" latinLnBrk="0" hangingPunct="1">
                  <a:defRPr>
                    <a:solidFill>
                      <a:schemeClr val="lt1"/>
                    </a:solidFill>
                    <a:latin typeface="+mn-lt"/>
                    <a:ea typeface="+mn-ea"/>
                    <a:cs typeface="+mn-cs"/>
                  </a:defRPr>
                </a:lvl3pPr>
                <a:lvl4pPr marL="1828480" defTabSz="1218987" eaLnBrk="1" latinLnBrk="0" hangingPunct="1">
                  <a:defRPr>
                    <a:solidFill>
                      <a:schemeClr val="lt1"/>
                    </a:solidFill>
                    <a:latin typeface="+mn-lt"/>
                    <a:ea typeface="+mn-ea"/>
                    <a:cs typeface="+mn-cs"/>
                  </a:defRPr>
                </a:lvl4pPr>
                <a:lvl5pPr marL="2437973" defTabSz="1218987" eaLnBrk="1" latinLnBrk="0" hangingPunct="1">
                  <a:defRPr>
                    <a:solidFill>
                      <a:schemeClr val="lt1"/>
                    </a:solidFill>
                    <a:latin typeface="+mn-lt"/>
                    <a:ea typeface="+mn-ea"/>
                    <a:cs typeface="+mn-cs"/>
                  </a:defRPr>
                </a:lvl5pPr>
                <a:lvl6pPr marL="3047467" defTabSz="1218987">
                  <a:defRPr>
                    <a:solidFill>
                      <a:schemeClr val="lt1"/>
                    </a:solidFill>
                    <a:latin typeface="+mn-lt"/>
                    <a:ea typeface="+mn-ea"/>
                    <a:cs typeface="+mn-cs"/>
                  </a:defRPr>
                </a:lvl6pPr>
                <a:lvl7pPr marL="3656960" defTabSz="1218987">
                  <a:defRPr>
                    <a:solidFill>
                      <a:schemeClr val="lt1"/>
                    </a:solidFill>
                    <a:latin typeface="+mn-lt"/>
                    <a:ea typeface="+mn-ea"/>
                    <a:cs typeface="+mn-cs"/>
                  </a:defRPr>
                </a:lvl7pPr>
                <a:lvl8pPr marL="4266453" defTabSz="1218987">
                  <a:defRPr>
                    <a:solidFill>
                      <a:schemeClr val="lt1"/>
                    </a:solidFill>
                    <a:latin typeface="+mn-lt"/>
                    <a:ea typeface="+mn-ea"/>
                    <a:cs typeface="+mn-cs"/>
                  </a:defRPr>
                </a:lvl8pPr>
                <a:lvl9pPr marL="4875947" defTabSz="1218987">
                  <a:defRPr>
                    <a:solidFill>
                      <a:schemeClr val="lt1"/>
                    </a:solidFill>
                    <a:latin typeface="+mn-lt"/>
                    <a:ea typeface="+mn-ea"/>
                    <a:cs typeface="+mn-cs"/>
                  </a:defRPr>
                </a:lvl9pPr>
              </a:lstStyle>
              <a:p>
                <a:r>
                  <a:rPr lang="fr" sz="1200" dirty="0"/>
                  <a:t>SERVICES ET INFRASTRUCTURES RURAUX</a:t>
                </a:r>
                <a:endParaRPr lang="en-US" sz="1200" dirty="0"/>
              </a:p>
            </p:txBody>
          </p:sp>
        </p:grpSp>
        <p:sp>
          <p:nvSpPr>
            <p:cNvPr id="54" name="koppt-多边形">
              <a:extLst>
                <a:ext uri="{FF2B5EF4-FFF2-40B4-BE49-F238E27FC236}">
                  <a16:creationId xmlns:a16="http://schemas.microsoft.com/office/drawing/2014/main" id="{9C1F1B99-C7D2-B403-FEE5-A73654707020}"/>
                </a:ext>
              </a:extLst>
            </p:cNvPr>
            <p:cNvSpPr/>
            <p:nvPr/>
          </p:nvSpPr>
          <p:spPr>
            <a:xfrm rot="5400000">
              <a:off x="4851896" y="1757864"/>
              <a:ext cx="760656" cy="68187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289" y="0"/>
                  </a:lnTo>
                  <a:lnTo>
                    <a:pt x="16311" y="0"/>
                  </a:lnTo>
                  <a:lnTo>
                    <a:pt x="21600" y="10800"/>
                  </a:lnTo>
                  <a:lnTo>
                    <a:pt x="16311" y="21600"/>
                  </a:lnTo>
                  <a:lnTo>
                    <a:pt x="5289" y="21600"/>
                  </a:lnTo>
                  <a:close/>
                </a:path>
              </a:pathLst>
            </a:custGeom>
            <a:noFill/>
            <a:ln w="25400" cap="flat">
              <a:solidFill>
                <a:srgbClr val="66799F"/>
              </a:solidFill>
              <a:prstDash val="dash"/>
              <a:miter lim="800000"/>
            </a:ln>
            <a:effectLst/>
          </p:spPr>
          <p:txBody>
            <a:bodyPr wrap="square" lIns="45720" tIns="45720" rIns="45720" bIns="45720" numCol="1" anchor="ctr">
              <a:noAutofit/>
            </a:bodyPr>
            <a:lstStyle/>
            <a:p>
              <a:pPr algn="ctr"/>
              <a:endParaRPr sz="1100">
                <a:solidFill>
                  <a:srgbClr val="FFFFFF"/>
                </a:solidFill>
                <a:latin typeface="Montserrat" panose="00000500000000000000" pitchFamily="2" charset="0"/>
              </a:endParaRPr>
            </a:p>
          </p:txBody>
        </p:sp>
        <p:grpSp>
          <p:nvGrpSpPr>
            <p:cNvPr id="56" name="Group 55">
              <a:extLst>
                <a:ext uri="{FF2B5EF4-FFF2-40B4-BE49-F238E27FC236}">
                  <a16:creationId xmlns:a16="http://schemas.microsoft.com/office/drawing/2014/main" id="{9C6C13FF-F225-B055-C3FE-6EEA93535CA1}"/>
                </a:ext>
              </a:extLst>
            </p:cNvPr>
            <p:cNvGrpSpPr/>
            <p:nvPr/>
          </p:nvGrpSpPr>
          <p:grpSpPr>
            <a:xfrm rot="10800000">
              <a:off x="7163393" y="2544986"/>
              <a:ext cx="1736603" cy="1547063"/>
              <a:chOff x="0" y="-2"/>
              <a:chExt cx="3788992" cy="3729849"/>
            </a:xfrm>
            <a:gradFill>
              <a:gsLst>
                <a:gs pos="24000">
                  <a:srgbClr val="3BB24A"/>
                </a:gs>
                <a:gs pos="97000">
                  <a:srgbClr val="0CA6DE"/>
                </a:gs>
              </a:gsLst>
              <a:lin ang="0" scaled="0"/>
            </a:gradFill>
          </p:grpSpPr>
          <p:sp>
            <p:nvSpPr>
              <p:cNvPr id="57" name="koppt-多边形">
                <a:extLst>
                  <a:ext uri="{FF2B5EF4-FFF2-40B4-BE49-F238E27FC236}">
                    <a16:creationId xmlns:a16="http://schemas.microsoft.com/office/drawing/2014/main" id="{237791D5-7432-7F7B-2CDA-5F97919E763F}"/>
                  </a:ext>
                </a:extLst>
              </p:cNvPr>
              <p:cNvSpPr/>
              <p:nvPr/>
            </p:nvSpPr>
            <p:spPr>
              <a:xfrm rot="5400000">
                <a:off x="29571" y="-29573"/>
                <a:ext cx="3729849" cy="378899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6071" y="0"/>
                    </a:lnTo>
                    <a:lnTo>
                      <a:pt x="18721" y="0"/>
                    </a:lnTo>
                    <a:lnTo>
                      <a:pt x="21600" y="5121"/>
                    </a:lnTo>
                    <a:lnTo>
                      <a:pt x="18408" y="10800"/>
                    </a:lnTo>
                    <a:lnTo>
                      <a:pt x="21600" y="16479"/>
                    </a:lnTo>
                    <a:lnTo>
                      <a:pt x="18721" y="21600"/>
                    </a:lnTo>
                    <a:lnTo>
                      <a:pt x="6071" y="21600"/>
                    </a:lnTo>
                    <a:close/>
                  </a:path>
                </a:pathLst>
              </a:custGeom>
              <a:gradFill>
                <a:gsLst>
                  <a:gs pos="100000">
                    <a:srgbClr val="002060"/>
                  </a:gs>
                  <a:gs pos="0">
                    <a:srgbClr val="66799F"/>
                  </a:gs>
                </a:gsLst>
                <a:lin ang="102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eaLnBrk="1" hangingPunct="1"/>
                <a:endParaRPr sz="1400" b="1">
                  <a:solidFill>
                    <a:schemeClr val="lt1"/>
                  </a:solidFill>
                  <a:latin typeface="Aptos" panose="020B0004020202020204" pitchFamily="34" charset="0"/>
                  <a:ea typeface="+mn-ea"/>
                  <a:cs typeface="+mn-cs"/>
                </a:endParaRPr>
              </a:p>
            </p:txBody>
          </p:sp>
          <p:sp>
            <p:nvSpPr>
              <p:cNvPr id="58" name="Rectangle 14">
                <a:extLst>
                  <a:ext uri="{FF2B5EF4-FFF2-40B4-BE49-F238E27FC236}">
                    <a16:creationId xmlns:a16="http://schemas.microsoft.com/office/drawing/2014/main" id="{A9E83A03-1E08-A31C-D797-38885D504ADC}"/>
                  </a:ext>
                </a:extLst>
              </p:cNvPr>
              <p:cNvSpPr txBox="1"/>
              <p:nvPr/>
            </p:nvSpPr>
            <p:spPr>
              <a:xfrm rot="10800000">
                <a:off x="299656" y="843970"/>
                <a:ext cx="3154179" cy="2207515"/>
              </a:xfrm>
              <a:prstGeom prst="rect">
                <a:avLst/>
              </a:prstGeom>
              <a:noFill/>
              <a:ln>
                <a:noFill/>
              </a:ln>
              <a:effectLst>
                <a:outerShdw blurRad="63500" sx="102000" sy="102000" algn="ctr" rotWithShape="0">
                  <a:prstClr val="black">
                    <a:alpha val="40000"/>
                  </a:prst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ctr" defTabSz="1218987" eaLnBrk="1" latinLnBrk="0" hangingPunct="1">
                  <a:defRPr sz="1400" b="1">
                    <a:solidFill>
                      <a:schemeClr val="lt1"/>
                    </a:solidFill>
                    <a:latin typeface="Aptos" panose="020B0004020202020204" pitchFamily="34" charset="0"/>
                    <a:ea typeface="+mn-ea"/>
                    <a:cs typeface="+mn-cs"/>
                  </a:defRPr>
                </a:lvl1pPr>
                <a:lvl2pPr marL="609493" defTabSz="1218987" eaLnBrk="1" latinLnBrk="0" hangingPunct="1">
                  <a:defRPr>
                    <a:solidFill>
                      <a:schemeClr val="lt1"/>
                    </a:solidFill>
                    <a:latin typeface="+mn-lt"/>
                    <a:ea typeface="+mn-ea"/>
                    <a:cs typeface="+mn-cs"/>
                  </a:defRPr>
                </a:lvl2pPr>
                <a:lvl3pPr marL="1218987" defTabSz="1218987" eaLnBrk="1" latinLnBrk="0" hangingPunct="1">
                  <a:defRPr>
                    <a:solidFill>
                      <a:schemeClr val="lt1"/>
                    </a:solidFill>
                    <a:latin typeface="+mn-lt"/>
                    <a:ea typeface="+mn-ea"/>
                    <a:cs typeface="+mn-cs"/>
                  </a:defRPr>
                </a:lvl3pPr>
                <a:lvl4pPr marL="1828480" defTabSz="1218987" eaLnBrk="1" latinLnBrk="0" hangingPunct="1">
                  <a:defRPr>
                    <a:solidFill>
                      <a:schemeClr val="lt1"/>
                    </a:solidFill>
                    <a:latin typeface="+mn-lt"/>
                    <a:ea typeface="+mn-ea"/>
                    <a:cs typeface="+mn-cs"/>
                  </a:defRPr>
                </a:lvl4pPr>
                <a:lvl5pPr marL="2437973" defTabSz="1218987" eaLnBrk="1" latinLnBrk="0" hangingPunct="1">
                  <a:defRPr>
                    <a:solidFill>
                      <a:schemeClr val="lt1"/>
                    </a:solidFill>
                    <a:latin typeface="+mn-lt"/>
                    <a:ea typeface="+mn-ea"/>
                    <a:cs typeface="+mn-cs"/>
                  </a:defRPr>
                </a:lvl5pPr>
                <a:lvl6pPr marL="3047467" defTabSz="1218987">
                  <a:defRPr>
                    <a:solidFill>
                      <a:schemeClr val="lt1"/>
                    </a:solidFill>
                    <a:latin typeface="+mn-lt"/>
                    <a:ea typeface="+mn-ea"/>
                    <a:cs typeface="+mn-cs"/>
                  </a:defRPr>
                </a:lvl6pPr>
                <a:lvl7pPr marL="3656960" defTabSz="1218987">
                  <a:defRPr>
                    <a:solidFill>
                      <a:schemeClr val="lt1"/>
                    </a:solidFill>
                    <a:latin typeface="+mn-lt"/>
                    <a:ea typeface="+mn-ea"/>
                    <a:cs typeface="+mn-cs"/>
                  </a:defRPr>
                </a:lvl7pPr>
                <a:lvl8pPr marL="4266453" defTabSz="1218987">
                  <a:defRPr>
                    <a:solidFill>
                      <a:schemeClr val="lt1"/>
                    </a:solidFill>
                    <a:latin typeface="+mn-lt"/>
                    <a:ea typeface="+mn-ea"/>
                    <a:cs typeface="+mn-cs"/>
                  </a:defRPr>
                </a:lvl8pPr>
                <a:lvl9pPr marL="4875947" defTabSz="1218987">
                  <a:defRPr>
                    <a:solidFill>
                      <a:schemeClr val="lt1"/>
                    </a:solidFill>
                    <a:latin typeface="+mn-lt"/>
                    <a:ea typeface="+mn-ea"/>
                    <a:cs typeface="+mn-cs"/>
                  </a:defRPr>
                </a:lvl9pPr>
              </a:lstStyle>
              <a:p>
                <a:r>
                  <a:rPr lang="fr" sz="1200" dirty="0"/>
                  <a:t>SECTEURS DE PRODUCTION</a:t>
                </a:r>
                <a:endParaRPr lang="en-US" sz="1200" dirty="0"/>
              </a:p>
            </p:txBody>
          </p:sp>
        </p:grpSp>
        <p:sp>
          <p:nvSpPr>
            <p:cNvPr id="59" name="koppt-多边形">
              <a:extLst>
                <a:ext uri="{FF2B5EF4-FFF2-40B4-BE49-F238E27FC236}">
                  <a16:creationId xmlns:a16="http://schemas.microsoft.com/office/drawing/2014/main" id="{856DEB80-1CE8-9656-5B8D-2FBC8EB59DD9}"/>
                </a:ext>
              </a:extLst>
            </p:cNvPr>
            <p:cNvSpPr/>
            <p:nvPr/>
          </p:nvSpPr>
          <p:spPr>
            <a:xfrm rot="5400000">
              <a:off x="7658493" y="1757864"/>
              <a:ext cx="760656" cy="68187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289" y="0"/>
                  </a:lnTo>
                  <a:lnTo>
                    <a:pt x="16311" y="0"/>
                  </a:lnTo>
                  <a:lnTo>
                    <a:pt x="21600" y="10800"/>
                  </a:lnTo>
                  <a:lnTo>
                    <a:pt x="16311" y="21600"/>
                  </a:lnTo>
                  <a:lnTo>
                    <a:pt x="5289" y="21600"/>
                  </a:lnTo>
                  <a:close/>
                </a:path>
              </a:pathLst>
            </a:custGeom>
            <a:noFill/>
            <a:ln w="25400" cap="flat">
              <a:solidFill>
                <a:srgbClr val="66799F"/>
              </a:solidFill>
              <a:prstDash val="dash"/>
              <a:miter lim="800000"/>
            </a:ln>
            <a:effectLst/>
          </p:spPr>
          <p:txBody>
            <a:bodyPr wrap="square" lIns="45720" tIns="45720" rIns="45720" bIns="45720" numCol="1" anchor="ctr">
              <a:noAutofit/>
            </a:bodyPr>
            <a:lstStyle/>
            <a:p>
              <a:pPr algn="ctr"/>
              <a:endParaRPr sz="1100">
                <a:solidFill>
                  <a:srgbClr val="FFFFFF"/>
                </a:solidFill>
                <a:latin typeface="Montserrat" panose="00000500000000000000" pitchFamily="2" charset="0"/>
              </a:endParaRPr>
            </a:p>
          </p:txBody>
        </p:sp>
      </p:grpSp>
      <p:sp>
        <p:nvSpPr>
          <p:cNvPr id="64" name="Title 2">
            <a:extLst>
              <a:ext uri="{FF2B5EF4-FFF2-40B4-BE49-F238E27FC236}">
                <a16:creationId xmlns:a16="http://schemas.microsoft.com/office/drawing/2014/main" id="{06125779-8D24-A4DF-6534-B5BEC94F9BC8}"/>
              </a:ext>
            </a:extLst>
          </p:cNvPr>
          <p:cNvSpPr>
            <a:spLocks noGrp="1"/>
          </p:cNvSpPr>
          <p:nvPr>
            <p:ph type="title"/>
          </p:nvPr>
        </p:nvSpPr>
        <p:spPr>
          <a:xfrm>
            <a:off x="480488" y="0"/>
            <a:ext cx="7772400" cy="897731"/>
          </a:xfrm>
        </p:spPr>
        <p:txBody>
          <a:bodyPr/>
          <a:lstStyle/>
          <a:p>
            <a:r>
              <a:rPr lang="fr" sz="2000" dirty="0">
                <a:solidFill>
                  <a:srgbClr val="002060"/>
                </a:solidFill>
              </a:rPr>
              <a:t>Les six domaines d’investissement du RTFF</a:t>
            </a:r>
          </a:p>
        </p:txBody>
      </p:sp>
    </p:spTree>
    <p:extLst>
      <p:ext uri="{BB962C8B-B14F-4D97-AF65-F5344CB8AC3E}">
        <p14:creationId xmlns:p14="http://schemas.microsoft.com/office/powerpoint/2010/main" val="3689332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126AD-A645-18BD-677A-2D82E3B66B5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0153CBC-4452-EB8A-7330-7BB888A8F249}"/>
              </a:ext>
            </a:extLst>
          </p:cNvPr>
          <p:cNvSpPr>
            <a:spLocks noGrp="1"/>
          </p:cNvSpPr>
          <p:nvPr>
            <p:ph type="title"/>
          </p:nvPr>
        </p:nvSpPr>
        <p:spPr>
          <a:xfrm>
            <a:off x="480488" y="0"/>
            <a:ext cx="8355272" cy="897731"/>
          </a:xfrm>
        </p:spPr>
        <p:txBody>
          <a:bodyPr/>
          <a:lstStyle/>
          <a:p>
            <a:r>
              <a:rPr lang="fr" sz="2000" dirty="0">
                <a:solidFill>
                  <a:srgbClr val="002060"/>
                </a:solidFill>
              </a:rPr>
              <a:t>Le Compendium de taxonomie</a:t>
            </a:r>
          </a:p>
        </p:txBody>
      </p:sp>
      <p:sp>
        <p:nvSpPr>
          <p:cNvPr id="5" name="Slide Number Placeholder 4">
            <a:extLst>
              <a:ext uri="{FF2B5EF4-FFF2-40B4-BE49-F238E27FC236}">
                <a16:creationId xmlns:a16="http://schemas.microsoft.com/office/drawing/2014/main" id="{CD985508-5836-C6F5-250D-26B26B65A856}"/>
              </a:ext>
            </a:extLst>
          </p:cNvPr>
          <p:cNvSpPr>
            <a:spLocks noGrp="1"/>
          </p:cNvSpPr>
          <p:nvPr>
            <p:ph type="sldNum" sz="quarter" idx="4"/>
          </p:nvPr>
        </p:nvSpPr>
        <p:spPr/>
        <p:txBody>
          <a:bodyPr/>
          <a:lstStyle/>
          <a:p>
            <a:fld id="{4D91C1BA-5143-48E7-9D0C-3A1159BEC54A}" type="slidenum">
              <a:rPr lang="en-GB" smtClean="0"/>
              <a:t>11</a:t>
            </a:fld>
            <a:endParaRPr lang="en-GB"/>
          </a:p>
        </p:txBody>
      </p:sp>
      <p:sp>
        <p:nvSpPr>
          <p:cNvPr id="19" name="TextBox 18">
            <a:extLst>
              <a:ext uri="{FF2B5EF4-FFF2-40B4-BE49-F238E27FC236}">
                <a16:creationId xmlns:a16="http://schemas.microsoft.com/office/drawing/2014/main" id="{8B1FFD11-78E1-ACEB-0F93-D47808B73A61}"/>
              </a:ext>
            </a:extLst>
          </p:cNvPr>
          <p:cNvSpPr txBox="1"/>
          <p:nvPr/>
        </p:nvSpPr>
        <p:spPr>
          <a:xfrm>
            <a:off x="394363" y="819369"/>
            <a:ext cx="8355273" cy="738664"/>
          </a:xfrm>
          <a:prstGeom prst="rect">
            <a:avLst/>
          </a:prstGeom>
          <a:noFill/>
        </p:spPr>
        <p:txBody>
          <a:bodyPr wrap="square">
            <a:spAutoFit/>
          </a:bodyPr>
          <a:lstStyle/>
          <a:p>
            <a:r>
              <a:rPr lang="fr" altLang="en-US" sz="1400" dirty="0">
                <a:latin typeface="Aptos" panose="020B0004020202020204" pitchFamily="34" charset="0"/>
              </a:rPr>
              <a:t>Le Compendium de taxonomie offre une </a:t>
            </a:r>
            <a:r>
              <a:rPr lang="fr" sz="1400" dirty="0">
                <a:latin typeface="Aptos" panose="020B0004020202020204" pitchFamily="34" charset="0"/>
              </a:rPr>
              <a:t>approche structurée et standardisée pour </a:t>
            </a:r>
            <a:r>
              <a:rPr lang="fr" sz="1400" b="1" dirty="0">
                <a:solidFill>
                  <a:srgbClr val="002060"/>
                </a:solidFill>
                <a:latin typeface="Aptos" panose="020B0004020202020204" pitchFamily="34" charset="0"/>
              </a:rPr>
              <a:t>identifier et classer les activités spécifiques éligibles à l’investissement </a:t>
            </a:r>
            <a:r>
              <a:rPr lang="fr" altLang="en-US" sz="1400" b="1" dirty="0">
                <a:solidFill>
                  <a:srgbClr val="002060"/>
                </a:solidFill>
                <a:latin typeface="Aptos" panose="020B0004020202020204" pitchFamily="34" charset="0"/>
              </a:rPr>
              <a:t>, </a:t>
            </a:r>
            <a:r>
              <a:rPr lang="fr" sz="1400" dirty="0">
                <a:latin typeface="Aptos" panose="020B0004020202020204" pitchFamily="34" charset="0"/>
              </a:rPr>
              <a:t>garantissant que </a:t>
            </a:r>
            <a:r>
              <a:rPr lang="fr" sz="1400" b="1" dirty="0">
                <a:solidFill>
                  <a:srgbClr val="002060"/>
                </a:solidFill>
                <a:latin typeface="Aptos" panose="020B0004020202020204" pitchFamily="34" charset="0"/>
              </a:rPr>
              <a:t>les flux financiers sont dirigés vers des projets qui contribuent de manière significative à la transformation rurale durable</a:t>
            </a:r>
            <a:r>
              <a:rPr lang="fr" sz="1400" dirty="0">
                <a:latin typeface="Aptos" panose="020B0004020202020204" pitchFamily="34" charset="0"/>
              </a:rPr>
              <a:t>.</a:t>
            </a:r>
            <a:endParaRPr lang="en-US" altLang="en-US" sz="1400" b="1" dirty="0">
              <a:solidFill>
                <a:srgbClr val="002060"/>
              </a:solidFill>
              <a:latin typeface="Aptos" panose="020B0004020202020204" pitchFamily="34" charset="0"/>
            </a:endParaRPr>
          </a:p>
        </p:txBody>
      </p:sp>
      <p:pic>
        <p:nvPicPr>
          <p:cNvPr id="16" name="Picture 15">
            <a:extLst>
              <a:ext uri="{FF2B5EF4-FFF2-40B4-BE49-F238E27FC236}">
                <a16:creationId xmlns:a16="http://schemas.microsoft.com/office/drawing/2014/main" id="{846BA451-C690-90E0-E79F-A8DFB06CB31E}"/>
              </a:ext>
            </a:extLst>
          </p:cNvPr>
          <p:cNvPicPr>
            <a:picLocks noChangeAspect="1"/>
          </p:cNvPicPr>
          <p:nvPr/>
        </p:nvPicPr>
        <p:blipFill>
          <a:blip r:embed="rId3"/>
          <a:stretch>
            <a:fillRect/>
          </a:stretch>
        </p:blipFill>
        <p:spPr>
          <a:xfrm>
            <a:off x="1872208" y="1914796"/>
            <a:ext cx="5372863" cy="2432160"/>
          </a:xfrm>
          <a:prstGeom prst="rect">
            <a:avLst/>
          </a:prstGeom>
        </p:spPr>
      </p:pic>
      <p:sp>
        <p:nvSpPr>
          <p:cNvPr id="22" name="TextBox 21">
            <a:extLst>
              <a:ext uri="{FF2B5EF4-FFF2-40B4-BE49-F238E27FC236}">
                <a16:creationId xmlns:a16="http://schemas.microsoft.com/office/drawing/2014/main" id="{EB7486C6-9E5F-A7EA-F913-C1BD33545F13}"/>
              </a:ext>
            </a:extLst>
          </p:cNvPr>
          <p:cNvSpPr txBox="1"/>
          <p:nvPr/>
        </p:nvSpPr>
        <p:spPr>
          <a:xfrm>
            <a:off x="1872208" y="1635646"/>
            <a:ext cx="4572000" cy="261610"/>
          </a:xfrm>
          <a:prstGeom prst="rect">
            <a:avLst/>
          </a:prstGeom>
          <a:noFill/>
        </p:spPr>
        <p:txBody>
          <a:bodyPr wrap="square">
            <a:spAutoFit/>
          </a:bodyPr>
          <a:lstStyle/>
          <a:p>
            <a:r>
              <a:rPr lang="fr" sz="1100" b="1" i="1" u="sng" dirty="0">
                <a:solidFill>
                  <a:srgbClr val="66799F"/>
                </a:solidFill>
              </a:rPr>
              <a:t>Exemple illustratif :</a:t>
            </a:r>
            <a:endParaRPr lang="en-US" sz="1100" b="1" i="1" u="sng" dirty="0">
              <a:solidFill>
                <a:srgbClr val="66799F"/>
              </a:solidFill>
            </a:endParaRPr>
          </a:p>
        </p:txBody>
      </p:sp>
    </p:spTree>
    <p:extLst>
      <p:ext uri="{BB962C8B-B14F-4D97-AF65-F5344CB8AC3E}">
        <p14:creationId xmlns:p14="http://schemas.microsoft.com/office/powerpoint/2010/main" val="1387211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1419D-2077-AAED-9BF8-D275EA0753A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FA30743-6C23-041B-5F15-43C9FCFB921E}"/>
              </a:ext>
            </a:extLst>
          </p:cNvPr>
          <p:cNvPicPr>
            <a:picLocks noChangeAspect="1"/>
          </p:cNvPicPr>
          <p:nvPr/>
        </p:nvPicPr>
        <p:blipFill>
          <a:blip r:embed="rId3"/>
          <a:stretch>
            <a:fillRect/>
          </a:stretch>
        </p:blipFill>
        <p:spPr>
          <a:xfrm>
            <a:off x="1727683" y="2134405"/>
            <a:ext cx="5688632" cy="2309553"/>
          </a:xfrm>
          <a:prstGeom prst="rect">
            <a:avLst/>
          </a:prstGeom>
        </p:spPr>
      </p:pic>
      <p:sp>
        <p:nvSpPr>
          <p:cNvPr id="3" name="Title 2">
            <a:extLst>
              <a:ext uri="{FF2B5EF4-FFF2-40B4-BE49-F238E27FC236}">
                <a16:creationId xmlns:a16="http://schemas.microsoft.com/office/drawing/2014/main" id="{5C3826BD-288D-3458-4F26-0957090513F6}"/>
              </a:ext>
            </a:extLst>
          </p:cNvPr>
          <p:cNvSpPr>
            <a:spLocks noGrp="1"/>
          </p:cNvSpPr>
          <p:nvPr>
            <p:ph type="title"/>
          </p:nvPr>
        </p:nvSpPr>
        <p:spPr>
          <a:xfrm>
            <a:off x="480488" y="0"/>
            <a:ext cx="7772400" cy="897731"/>
          </a:xfrm>
        </p:spPr>
        <p:txBody>
          <a:bodyPr/>
          <a:lstStyle/>
          <a:p>
            <a:r>
              <a:rPr lang="fr" sz="2000" dirty="0">
                <a:solidFill>
                  <a:srgbClr val="002060"/>
                </a:solidFill>
              </a:rPr>
              <a:t>Indicateurs : mesurer ce qui compte</a:t>
            </a:r>
            <a:endParaRPr lang="en-GB" sz="2000" dirty="0">
              <a:solidFill>
                <a:srgbClr val="002060"/>
              </a:solidFill>
            </a:endParaRPr>
          </a:p>
        </p:txBody>
      </p:sp>
      <p:sp>
        <p:nvSpPr>
          <p:cNvPr id="5" name="Slide Number Placeholder 4">
            <a:extLst>
              <a:ext uri="{FF2B5EF4-FFF2-40B4-BE49-F238E27FC236}">
                <a16:creationId xmlns:a16="http://schemas.microsoft.com/office/drawing/2014/main" id="{E972F168-03D0-1BEF-1165-E245FC3B3DA4}"/>
              </a:ext>
            </a:extLst>
          </p:cNvPr>
          <p:cNvSpPr>
            <a:spLocks noGrp="1"/>
          </p:cNvSpPr>
          <p:nvPr>
            <p:ph type="sldNum" sz="quarter" idx="4"/>
          </p:nvPr>
        </p:nvSpPr>
        <p:spPr/>
        <p:txBody>
          <a:bodyPr/>
          <a:lstStyle/>
          <a:p>
            <a:fld id="{4D91C1BA-5143-48E7-9D0C-3A1159BEC54A}" type="slidenum">
              <a:rPr lang="en-GB" smtClean="0"/>
              <a:t>12</a:t>
            </a:fld>
            <a:endParaRPr lang="en-GB"/>
          </a:p>
        </p:txBody>
      </p:sp>
      <p:sp>
        <p:nvSpPr>
          <p:cNvPr id="19" name="TextBox 18">
            <a:extLst>
              <a:ext uri="{FF2B5EF4-FFF2-40B4-BE49-F238E27FC236}">
                <a16:creationId xmlns:a16="http://schemas.microsoft.com/office/drawing/2014/main" id="{A2D15BEF-486B-D120-070B-5D1F0DD04532}"/>
              </a:ext>
            </a:extLst>
          </p:cNvPr>
          <p:cNvSpPr txBox="1"/>
          <p:nvPr/>
        </p:nvSpPr>
        <p:spPr>
          <a:xfrm>
            <a:off x="394363" y="819369"/>
            <a:ext cx="8355273" cy="1169551"/>
          </a:xfrm>
          <a:prstGeom prst="rect">
            <a:avLst/>
          </a:prstGeom>
          <a:noFill/>
        </p:spPr>
        <p:txBody>
          <a:bodyPr wrap="square">
            <a:spAutoFit/>
          </a:bodyPr>
          <a:lstStyle/>
          <a:p>
            <a:r>
              <a:rPr lang="fr" sz="1400" b="1" dirty="0">
                <a:solidFill>
                  <a:srgbClr val="002060"/>
                </a:solidFill>
                <a:latin typeface="Aptos" panose="020B0004020202020204" pitchFamily="34" charset="0"/>
              </a:rPr>
              <a:t>Le reporting est un pilier fondamental des orientations de l’ICMA </a:t>
            </a:r>
            <a:r>
              <a:rPr lang="fr" sz="1400" dirty="0">
                <a:latin typeface="Aptos" panose="020B0004020202020204" pitchFamily="34" charset="0"/>
              </a:rPr>
              <a:t>sur la crédibilité d’une émission de dette labellisée.</a:t>
            </a:r>
          </a:p>
          <a:p>
            <a:endParaRPr lang="en-US" sz="1400" dirty="0">
              <a:latin typeface="Aptos" panose="020B0004020202020204" pitchFamily="34" charset="0"/>
            </a:endParaRPr>
          </a:p>
          <a:p>
            <a:r>
              <a:rPr lang="fr" sz="1400" dirty="0">
                <a:latin typeface="Aptos" panose="020B0004020202020204" pitchFamily="34" charset="0"/>
              </a:rPr>
              <a:t>Les </a:t>
            </a:r>
            <a:r>
              <a:rPr lang="fr" sz="1400" dirty="0" err="1">
                <a:latin typeface="Aptos" panose="020B0004020202020204" pitchFamily="34" charset="0"/>
              </a:rPr>
              <a:t>BPDs</a:t>
            </a:r>
            <a:r>
              <a:rPr lang="fr" sz="1400" dirty="0">
                <a:latin typeface="Aptos" panose="020B0004020202020204" pitchFamily="34" charset="0"/>
              </a:rPr>
              <a:t> peuvent utiliser le cadre de rapport d’impact du RTFF pour </a:t>
            </a:r>
            <a:r>
              <a:rPr lang="fr" sz="1400" b="1" dirty="0">
                <a:solidFill>
                  <a:srgbClr val="002060"/>
                </a:solidFill>
                <a:latin typeface="Aptos" panose="020B0004020202020204" pitchFamily="34" charset="0"/>
              </a:rPr>
              <a:t>mesurer, évaluer et communiquer les impacts sociaux, environnementaux et économiques de leurs projets et activités.</a:t>
            </a:r>
          </a:p>
        </p:txBody>
      </p:sp>
      <p:sp>
        <p:nvSpPr>
          <p:cNvPr id="6" name="TextBox 5">
            <a:extLst>
              <a:ext uri="{FF2B5EF4-FFF2-40B4-BE49-F238E27FC236}">
                <a16:creationId xmlns:a16="http://schemas.microsoft.com/office/drawing/2014/main" id="{CD11514D-FBBA-35BB-3D8A-6A4738057603}"/>
              </a:ext>
            </a:extLst>
          </p:cNvPr>
          <p:cNvSpPr txBox="1"/>
          <p:nvPr/>
        </p:nvSpPr>
        <p:spPr>
          <a:xfrm>
            <a:off x="1763688" y="1918381"/>
            <a:ext cx="4572000" cy="261610"/>
          </a:xfrm>
          <a:prstGeom prst="rect">
            <a:avLst/>
          </a:prstGeom>
          <a:noFill/>
        </p:spPr>
        <p:txBody>
          <a:bodyPr wrap="square">
            <a:spAutoFit/>
          </a:bodyPr>
          <a:lstStyle/>
          <a:p>
            <a:r>
              <a:rPr lang="fr" sz="1100" b="1" i="1" u="sng" dirty="0">
                <a:solidFill>
                  <a:srgbClr val="66799F"/>
                </a:solidFill>
              </a:rPr>
              <a:t>Exemple illustratif :</a:t>
            </a:r>
            <a:endParaRPr lang="en-US" sz="1100" b="1" i="1" u="sng" dirty="0">
              <a:solidFill>
                <a:srgbClr val="66799F"/>
              </a:solidFill>
            </a:endParaRPr>
          </a:p>
        </p:txBody>
      </p:sp>
    </p:spTree>
    <p:extLst>
      <p:ext uri="{BB962C8B-B14F-4D97-AF65-F5344CB8AC3E}">
        <p14:creationId xmlns:p14="http://schemas.microsoft.com/office/powerpoint/2010/main" val="2914737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2012B-5BC2-9B30-9773-69D7347DAEF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174D9A5-539C-A981-958F-65660F99FB59}"/>
              </a:ext>
            </a:extLst>
          </p:cNvPr>
          <p:cNvSpPr>
            <a:spLocks noGrp="1"/>
          </p:cNvSpPr>
          <p:nvPr>
            <p:ph type="title"/>
          </p:nvPr>
        </p:nvSpPr>
        <p:spPr>
          <a:xfrm>
            <a:off x="480488" y="0"/>
            <a:ext cx="7772400" cy="897731"/>
          </a:xfrm>
        </p:spPr>
        <p:txBody>
          <a:bodyPr/>
          <a:lstStyle/>
          <a:p>
            <a:r>
              <a:rPr lang="fr" sz="2000" dirty="0">
                <a:solidFill>
                  <a:srgbClr val="002060"/>
                </a:solidFill>
              </a:rPr>
              <a:t>Prochaines étapes pour les </a:t>
            </a:r>
            <a:r>
              <a:rPr lang="fr" sz="2000" dirty="0" err="1">
                <a:solidFill>
                  <a:srgbClr val="002060"/>
                </a:solidFill>
              </a:rPr>
              <a:t>BPDs</a:t>
            </a:r>
            <a:endParaRPr lang="fr" sz="2000" dirty="0">
              <a:solidFill>
                <a:srgbClr val="002060"/>
              </a:solidFill>
            </a:endParaRPr>
          </a:p>
        </p:txBody>
      </p:sp>
      <p:sp>
        <p:nvSpPr>
          <p:cNvPr id="5" name="Slide Number Placeholder 4">
            <a:extLst>
              <a:ext uri="{FF2B5EF4-FFF2-40B4-BE49-F238E27FC236}">
                <a16:creationId xmlns:a16="http://schemas.microsoft.com/office/drawing/2014/main" id="{34AAEAD2-0A40-F875-4743-ADBE346CF4DA}"/>
              </a:ext>
            </a:extLst>
          </p:cNvPr>
          <p:cNvSpPr>
            <a:spLocks noGrp="1"/>
          </p:cNvSpPr>
          <p:nvPr>
            <p:ph type="sldNum" sz="quarter" idx="4"/>
          </p:nvPr>
        </p:nvSpPr>
        <p:spPr/>
        <p:txBody>
          <a:bodyPr/>
          <a:lstStyle/>
          <a:p>
            <a:fld id="{4D91C1BA-5143-48E7-9D0C-3A1159BEC54A}" type="slidenum">
              <a:rPr lang="en-GB" smtClean="0"/>
              <a:t>13</a:t>
            </a:fld>
            <a:endParaRPr lang="en-GB"/>
          </a:p>
        </p:txBody>
      </p:sp>
      <p:sp>
        <p:nvSpPr>
          <p:cNvPr id="2" name="TextBox 1">
            <a:extLst>
              <a:ext uri="{FF2B5EF4-FFF2-40B4-BE49-F238E27FC236}">
                <a16:creationId xmlns:a16="http://schemas.microsoft.com/office/drawing/2014/main" id="{BD111159-B9F7-6F60-D312-F7D6F07F0217}"/>
              </a:ext>
            </a:extLst>
          </p:cNvPr>
          <p:cNvSpPr txBox="1"/>
          <p:nvPr/>
        </p:nvSpPr>
        <p:spPr>
          <a:xfrm>
            <a:off x="394363" y="1059582"/>
            <a:ext cx="8355273" cy="1323439"/>
          </a:xfrm>
          <a:prstGeom prst="rect">
            <a:avLst/>
          </a:prstGeom>
          <a:noFill/>
        </p:spPr>
        <p:txBody>
          <a:bodyPr wrap="square">
            <a:spAutoFit/>
          </a:bodyPr>
          <a:lstStyle/>
          <a:p>
            <a:pPr marL="342900" lvl="0" indent="-342900">
              <a:buFont typeface="Arial" panose="020B0604020202020204" pitchFamily="34" charset="0"/>
              <a:buChar char="•"/>
            </a:pPr>
            <a:r>
              <a:rPr lang="fr" sz="1600" b="1" dirty="0">
                <a:solidFill>
                  <a:srgbClr val="002060"/>
                </a:solidFill>
                <a:latin typeface="Aptos" panose="020B0004020202020204" pitchFamily="34" charset="0"/>
              </a:rPr>
              <a:t>Comment s’engager avec le RTFF – Orientations pratiques du CBI</a:t>
            </a:r>
          </a:p>
          <a:p>
            <a:pPr marL="342900" lvl="0" indent="-342900">
              <a:buFont typeface="Arial" panose="020B0604020202020204" pitchFamily="34" charset="0"/>
              <a:buChar char="•"/>
            </a:pPr>
            <a:endParaRPr lang="en-US" sz="1600" b="1" dirty="0">
              <a:solidFill>
                <a:srgbClr val="002060"/>
              </a:solidFill>
              <a:latin typeface="Aptos" panose="020B0004020202020204" pitchFamily="34" charset="0"/>
            </a:endParaRPr>
          </a:p>
          <a:p>
            <a:pPr marL="342900" lvl="0" indent="-342900">
              <a:buFont typeface="Arial" panose="020B0604020202020204" pitchFamily="34" charset="0"/>
              <a:buChar char="•"/>
            </a:pPr>
            <a:r>
              <a:rPr lang="fr" sz="1600" b="1" dirty="0">
                <a:solidFill>
                  <a:srgbClr val="002060"/>
                </a:solidFill>
                <a:latin typeface="Aptos" panose="020B0004020202020204" pitchFamily="34" charset="0"/>
              </a:rPr>
              <a:t>Accéder au cadre – Disponibilité en tant que bien public mondial</a:t>
            </a:r>
          </a:p>
          <a:p>
            <a:pPr marL="342900" lvl="0" indent="-342900">
              <a:buFont typeface="Arial" panose="020B0604020202020204" pitchFamily="34" charset="0"/>
              <a:buChar char="•"/>
            </a:pPr>
            <a:endParaRPr lang="en-US" sz="1600" b="1" dirty="0">
              <a:solidFill>
                <a:srgbClr val="002060"/>
              </a:solidFill>
              <a:latin typeface="Aptos" panose="020B0004020202020204" pitchFamily="34" charset="0"/>
            </a:endParaRPr>
          </a:p>
          <a:p>
            <a:pPr marL="342900" lvl="0" indent="-342900">
              <a:buFont typeface="Arial" panose="020B0604020202020204" pitchFamily="34" charset="0"/>
              <a:buChar char="•"/>
            </a:pPr>
            <a:r>
              <a:rPr lang="fr" sz="1600" b="1" dirty="0">
                <a:solidFill>
                  <a:srgbClr val="002060"/>
                </a:solidFill>
                <a:latin typeface="Aptos" panose="020B0004020202020204" pitchFamily="34" charset="0"/>
              </a:rPr>
              <a:t>Questions-réponses et discussion ouverte – Vos questions et vos idées</a:t>
            </a:r>
            <a:endParaRPr lang="en-GB" sz="1600" b="1" dirty="0">
              <a:solidFill>
                <a:srgbClr val="002060"/>
              </a:solidFill>
              <a:latin typeface="Aptos" panose="020B0004020202020204" pitchFamily="34" charset="0"/>
            </a:endParaRPr>
          </a:p>
        </p:txBody>
      </p:sp>
    </p:spTree>
    <p:extLst>
      <p:ext uri="{BB962C8B-B14F-4D97-AF65-F5344CB8AC3E}">
        <p14:creationId xmlns:p14="http://schemas.microsoft.com/office/powerpoint/2010/main" val="1546394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03646D34-ADEA-48D7-900D-C972BBCA6FE6}"/>
              </a:ext>
            </a:extLst>
          </p:cNvPr>
          <p:cNvSpPr txBox="1">
            <a:spLocks/>
          </p:cNvSpPr>
          <p:nvPr/>
        </p:nvSpPr>
        <p:spPr bwMode="auto">
          <a:xfrm>
            <a:off x="836711" y="1347614"/>
            <a:ext cx="7470575" cy="1041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a:solidFill>
                  <a:schemeClr val="bg1"/>
                </a:solidFill>
                <a:latin typeface="+mj-lt"/>
                <a:ea typeface="Geneva" charset="0"/>
                <a:cs typeface="Geneva" charset="0"/>
              </a:defRPr>
            </a:lvl1pPr>
            <a:lvl2pPr algn="l" rtl="0" eaLnBrk="1" fontAlgn="base" hangingPunct="1">
              <a:spcBef>
                <a:spcPct val="0"/>
              </a:spcBef>
              <a:spcAft>
                <a:spcPct val="0"/>
              </a:spcAft>
              <a:defRPr sz="3200" b="1">
                <a:solidFill>
                  <a:schemeClr val="bg1"/>
                </a:solidFill>
                <a:latin typeface="Arial" charset="0"/>
                <a:ea typeface="Geneva" charset="0"/>
                <a:cs typeface="Geneva" charset="0"/>
              </a:defRPr>
            </a:lvl2pPr>
            <a:lvl3pPr algn="l" rtl="0" eaLnBrk="1" fontAlgn="base" hangingPunct="1">
              <a:spcBef>
                <a:spcPct val="0"/>
              </a:spcBef>
              <a:spcAft>
                <a:spcPct val="0"/>
              </a:spcAft>
              <a:defRPr sz="3200" b="1">
                <a:solidFill>
                  <a:schemeClr val="bg1"/>
                </a:solidFill>
                <a:latin typeface="Arial" charset="0"/>
                <a:ea typeface="Geneva" charset="0"/>
                <a:cs typeface="Geneva" charset="0"/>
              </a:defRPr>
            </a:lvl3pPr>
            <a:lvl4pPr algn="l" rtl="0" eaLnBrk="1" fontAlgn="base" hangingPunct="1">
              <a:spcBef>
                <a:spcPct val="0"/>
              </a:spcBef>
              <a:spcAft>
                <a:spcPct val="0"/>
              </a:spcAft>
              <a:defRPr sz="3200" b="1">
                <a:solidFill>
                  <a:schemeClr val="bg1"/>
                </a:solidFill>
                <a:latin typeface="Arial" charset="0"/>
                <a:ea typeface="Geneva" charset="0"/>
                <a:cs typeface="Geneva" charset="0"/>
              </a:defRPr>
            </a:lvl4pPr>
            <a:lvl5pPr algn="l" rtl="0" eaLnBrk="1" fontAlgn="base" hangingPunct="1">
              <a:spcBef>
                <a:spcPct val="0"/>
              </a:spcBef>
              <a:spcAft>
                <a:spcPct val="0"/>
              </a:spcAft>
              <a:defRPr sz="3200" b="1">
                <a:solidFill>
                  <a:schemeClr val="bg1"/>
                </a:solidFill>
                <a:latin typeface="Arial" charset="0"/>
                <a:ea typeface="Geneva" charset="0"/>
                <a:cs typeface="Geneva" charset="0"/>
              </a:defRPr>
            </a:lvl5pPr>
            <a:lvl6pPr marL="457200" algn="l" rtl="0" eaLnBrk="1" fontAlgn="base" hangingPunct="1">
              <a:spcBef>
                <a:spcPct val="0"/>
              </a:spcBef>
              <a:spcAft>
                <a:spcPct val="0"/>
              </a:spcAft>
              <a:defRPr sz="3200">
                <a:solidFill>
                  <a:schemeClr val="bg1"/>
                </a:solidFill>
                <a:latin typeface="Arial" charset="0"/>
                <a:ea typeface="ＭＳ Ｐゴシック" pitchFamily="84" charset="-128"/>
                <a:cs typeface="ＭＳ Ｐゴシック" pitchFamily="84" charset="-128"/>
              </a:defRPr>
            </a:lvl6pPr>
            <a:lvl7pPr marL="914400" algn="l" rtl="0" eaLnBrk="1" fontAlgn="base" hangingPunct="1">
              <a:spcBef>
                <a:spcPct val="0"/>
              </a:spcBef>
              <a:spcAft>
                <a:spcPct val="0"/>
              </a:spcAft>
              <a:defRPr sz="3200">
                <a:solidFill>
                  <a:schemeClr val="bg1"/>
                </a:solidFill>
                <a:latin typeface="Arial" charset="0"/>
                <a:ea typeface="ＭＳ Ｐゴシック" pitchFamily="84" charset="-128"/>
                <a:cs typeface="ＭＳ Ｐゴシック" pitchFamily="84" charset="-128"/>
              </a:defRPr>
            </a:lvl7pPr>
            <a:lvl8pPr marL="1371600" algn="l" rtl="0" eaLnBrk="1" fontAlgn="base" hangingPunct="1">
              <a:spcBef>
                <a:spcPct val="0"/>
              </a:spcBef>
              <a:spcAft>
                <a:spcPct val="0"/>
              </a:spcAft>
              <a:defRPr sz="3200">
                <a:solidFill>
                  <a:schemeClr val="bg1"/>
                </a:solidFill>
                <a:latin typeface="Arial" charset="0"/>
                <a:ea typeface="ＭＳ Ｐゴシック" pitchFamily="84" charset="-128"/>
                <a:cs typeface="ＭＳ Ｐゴシック" pitchFamily="84" charset="-128"/>
              </a:defRPr>
            </a:lvl8pPr>
            <a:lvl9pPr marL="1828800" algn="l" rtl="0" eaLnBrk="1" fontAlgn="base" hangingPunct="1">
              <a:spcBef>
                <a:spcPct val="0"/>
              </a:spcBef>
              <a:spcAft>
                <a:spcPct val="0"/>
              </a:spcAft>
              <a:defRPr sz="3200">
                <a:solidFill>
                  <a:schemeClr val="bg1"/>
                </a:solidFill>
                <a:latin typeface="Arial" charset="0"/>
                <a:ea typeface="ＭＳ Ｐゴシック" pitchFamily="84" charset="-128"/>
                <a:cs typeface="ＭＳ Ｐゴシック" pitchFamily="84" charset="-128"/>
              </a:defRPr>
            </a:lvl9pPr>
          </a:lstStyle>
          <a:p>
            <a:pPr algn="ctr"/>
            <a:endParaRPr lang="en-GB" sz="6600" kern="0" dirty="0">
              <a:solidFill>
                <a:srgbClr val="143D6F"/>
              </a:solidFill>
            </a:endParaRPr>
          </a:p>
          <a:p>
            <a:pPr algn="ctr"/>
            <a:r>
              <a:rPr lang="fr" sz="6600" kern="0" dirty="0">
                <a:solidFill>
                  <a:srgbClr val="143D6F"/>
                </a:solidFill>
                <a:latin typeface="Brush Script MT" panose="03060802040406070304" pitchFamily="66" charset="0"/>
              </a:rPr>
              <a:t>Merci</a:t>
            </a:r>
          </a:p>
        </p:txBody>
      </p:sp>
      <p:sp>
        <p:nvSpPr>
          <p:cNvPr id="3" name="Slide Number Placeholder 2">
            <a:extLst>
              <a:ext uri="{FF2B5EF4-FFF2-40B4-BE49-F238E27FC236}">
                <a16:creationId xmlns:a16="http://schemas.microsoft.com/office/drawing/2014/main" id="{120EEDBF-234B-97F2-7CF2-7B5C1537A38A}"/>
              </a:ext>
            </a:extLst>
          </p:cNvPr>
          <p:cNvSpPr>
            <a:spLocks noGrp="1"/>
          </p:cNvSpPr>
          <p:nvPr>
            <p:ph type="sldNum" sz="quarter" idx="4"/>
          </p:nvPr>
        </p:nvSpPr>
        <p:spPr/>
        <p:txBody>
          <a:bodyPr/>
          <a:lstStyle/>
          <a:p>
            <a:fld id="{4D91C1BA-5143-48E7-9D0C-3A1159BEC54A}" type="slidenum">
              <a:rPr lang="en-GB" smtClean="0"/>
              <a:t>14</a:t>
            </a:fld>
            <a:endParaRPr lang="en-GB"/>
          </a:p>
        </p:txBody>
      </p:sp>
    </p:spTree>
    <p:extLst>
      <p:ext uri="{BB962C8B-B14F-4D97-AF65-F5344CB8AC3E}">
        <p14:creationId xmlns:p14="http://schemas.microsoft.com/office/powerpoint/2010/main" val="2240723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F25A1-C2D2-3740-6AE7-BC11D6BA9EA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539D157-52D8-52AB-92BC-1E1C5974E623}"/>
              </a:ext>
            </a:extLst>
          </p:cNvPr>
          <p:cNvSpPr>
            <a:spLocks noGrp="1"/>
          </p:cNvSpPr>
          <p:nvPr>
            <p:ph type="title"/>
          </p:nvPr>
        </p:nvSpPr>
        <p:spPr>
          <a:xfrm>
            <a:off x="480488" y="0"/>
            <a:ext cx="7403880" cy="897731"/>
          </a:xfrm>
        </p:spPr>
        <p:txBody>
          <a:bodyPr/>
          <a:lstStyle/>
          <a:p>
            <a:r>
              <a:rPr lang="fr" sz="2000" dirty="0">
                <a:solidFill>
                  <a:srgbClr val="002060"/>
                </a:solidFill>
              </a:rPr>
              <a:t>Introduction du RTFF</a:t>
            </a:r>
          </a:p>
        </p:txBody>
      </p:sp>
      <p:sp>
        <p:nvSpPr>
          <p:cNvPr id="5" name="Slide Number Placeholder 4">
            <a:extLst>
              <a:ext uri="{FF2B5EF4-FFF2-40B4-BE49-F238E27FC236}">
                <a16:creationId xmlns:a16="http://schemas.microsoft.com/office/drawing/2014/main" id="{8968BC7A-BF06-553F-F7A7-0DE01E7AC1F6}"/>
              </a:ext>
            </a:extLst>
          </p:cNvPr>
          <p:cNvSpPr>
            <a:spLocks noGrp="1"/>
          </p:cNvSpPr>
          <p:nvPr>
            <p:ph type="sldNum" sz="quarter" idx="4"/>
          </p:nvPr>
        </p:nvSpPr>
        <p:spPr/>
        <p:txBody>
          <a:bodyPr/>
          <a:lstStyle/>
          <a:p>
            <a:fld id="{4D91C1BA-5143-48E7-9D0C-3A1159BEC54A}" type="slidenum">
              <a:rPr lang="en-GB" smtClean="0"/>
              <a:t>2</a:t>
            </a:fld>
            <a:endParaRPr lang="en-GB"/>
          </a:p>
        </p:txBody>
      </p:sp>
      <p:sp>
        <p:nvSpPr>
          <p:cNvPr id="10" name="TextBox 9">
            <a:extLst>
              <a:ext uri="{FF2B5EF4-FFF2-40B4-BE49-F238E27FC236}">
                <a16:creationId xmlns:a16="http://schemas.microsoft.com/office/drawing/2014/main" id="{5E7C303F-C128-E7C6-2B3B-F7C60F7D8BFC}"/>
              </a:ext>
            </a:extLst>
          </p:cNvPr>
          <p:cNvSpPr txBox="1"/>
          <p:nvPr/>
        </p:nvSpPr>
        <p:spPr>
          <a:xfrm>
            <a:off x="480488" y="1059582"/>
            <a:ext cx="5171632" cy="3431709"/>
          </a:xfrm>
          <a:prstGeom prst="rect">
            <a:avLst/>
          </a:prstGeom>
          <a:noFill/>
        </p:spPr>
        <p:txBody>
          <a:bodyPr wrap="square">
            <a:spAutoFit/>
          </a:bodyPr>
          <a:lstStyle/>
          <a:p>
            <a:pPr>
              <a:lnSpc>
                <a:spcPct val="100000"/>
              </a:lnSpc>
              <a:spcBef>
                <a:spcPts val="600"/>
              </a:spcBef>
              <a:defRPr/>
            </a:pPr>
            <a:r>
              <a:rPr lang="fr" sz="1400" b="1" dirty="0">
                <a:solidFill>
                  <a:srgbClr val="002060"/>
                </a:solidFill>
                <a:latin typeface="Aptos" panose="020B0004020202020204" pitchFamily="34" charset="0"/>
                <a:ea typeface="Open Sans" panose="020B0606030504020204" pitchFamily="34" charset="0"/>
                <a:cs typeface="Open Sans" panose="020B0606030504020204" pitchFamily="34" charset="0"/>
              </a:rPr>
              <a:t>Un cadre de financement volontaire des biens publics mondiaux axé sur la transformation rurale et le développement agricole durable.</a:t>
            </a:r>
          </a:p>
          <a:p>
            <a:pPr lvl="0">
              <a:lnSpc>
                <a:spcPct val="100000"/>
              </a:lnSpc>
              <a:spcBef>
                <a:spcPts val="1200"/>
              </a:spcBef>
              <a:defRPr/>
            </a:pPr>
            <a:r>
              <a:rPr lang="fr" sz="1400" b="1" dirty="0">
                <a:solidFill>
                  <a:srgbClr val="002060"/>
                </a:solidFill>
                <a:latin typeface="Aptos" panose="020B0004020202020204" pitchFamily="34" charset="0"/>
                <a:ea typeface="Open Sans" panose="020B0606030504020204" pitchFamily="34" charset="0"/>
                <a:cs typeface="Open Sans" panose="020B0606030504020204" pitchFamily="34" charset="0"/>
              </a:rPr>
              <a:t>Il encourage les meilleures pratiques du secteur dans les domaines suivants :</a:t>
            </a:r>
          </a:p>
          <a:p>
            <a:pPr marL="274320" lvl="0" indent="-274320">
              <a:lnSpc>
                <a:spcPct val="100000"/>
              </a:lnSpc>
              <a:spcBef>
                <a:spcPts val="600"/>
              </a:spcBef>
              <a:buFont typeface="Wingdings" panose="05000000000000000000" pitchFamily="2" charset="2"/>
              <a:buChar char="§"/>
              <a:defRPr/>
            </a:pPr>
            <a:r>
              <a:rPr lang="fr" sz="1400" dirty="0">
                <a:solidFill>
                  <a:srgbClr val="181616"/>
                </a:solidFill>
                <a:latin typeface="Aptos" panose="020B0004020202020204" pitchFamily="34" charset="0"/>
                <a:ea typeface="Open Sans" panose="020B0606030504020204" pitchFamily="34" charset="0"/>
                <a:cs typeface="Open Sans" panose="020B0606030504020204" pitchFamily="34" charset="0"/>
              </a:rPr>
              <a:t>Émission d’instruments de dette liés à l’impact, durables ou thématiques tels que des prêts et des obligations</a:t>
            </a:r>
          </a:p>
          <a:p>
            <a:pPr marL="274320" lvl="0" indent="-274320">
              <a:lnSpc>
                <a:spcPct val="100000"/>
              </a:lnSpc>
              <a:spcBef>
                <a:spcPts val="600"/>
              </a:spcBef>
              <a:buFont typeface="Wingdings" panose="05000000000000000000" pitchFamily="2" charset="2"/>
              <a:buChar char="§"/>
              <a:defRPr/>
            </a:pPr>
            <a:r>
              <a:rPr lang="fr" sz="1400" dirty="0">
                <a:solidFill>
                  <a:srgbClr val="181616"/>
                </a:solidFill>
                <a:latin typeface="Aptos" panose="020B0004020202020204" pitchFamily="34" charset="0"/>
                <a:ea typeface="Open Sans" panose="020B0606030504020204" pitchFamily="34" charset="0"/>
                <a:cs typeface="Open Sans" panose="020B0606030504020204" pitchFamily="34" charset="0"/>
              </a:rPr>
              <a:t>Élaboration de cadres de financement durable </a:t>
            </a:r>
            <a:r>
              <a:rPr lang="en-US" altLang="zh-CN" sz="1400" dirty="0">
                <a:solidFill>
                  <a:srgbClr val="181616"/>
                </a:solidFill>
                <a:latin typeface="Aptos" panose="020B0004020202020204" pitchFamily="34" charset="0"/>
                <a:ea typeface="Open Sans" panose="020B0606030504020204" pitchFamily="34" charset="0"/>
                <a:cs typeface="Open Sans" panose="020B0606030504020204" pitchFamily="34" charset="0"/>
              </a:rPr>
              <a:t>(Sustainable Finance Frameworks – SFFs</a:t>
            </a:r>
            <a:r>
              <a:rPr lang="fr" sz="1400" dirty="0">
                <a:solidFill>
                  <a:srgbClr val="181616"/>
                </a:solidFill>
                <a:latin typeface="Aptos" panose="020B0004020202020204" pitchFamily="34" charset="0"/>
                <a:ea typeface="Open Sans" panose="020B0606030504020204" pitchFamily="34" charset="0"/>
                <a:cs typeface="Open Sans" panose="020B0606030504020204" pitchFamily="34" charset="0"/>
              </a:rPr>
              <a:t>)</a:t>
            </a:r>
          </a:p>
          <a:p>
            <a:pPr lvl="0">
              <a:lnSpc>
                <a:spcPct val="100000"/>
              </a:lnSpc>
              <a:spcBef>
                <a:spcPts val="600"/>
              </a:spcBef>
              <a:defRPr/>
            </a:pPr>
            <a:r>
              <a:rPr lang="en-US" sz="1400" b="1" dirty="0">
                <a:solidFill>
                  <a:srgbClr val="002060"/>
                </a:solidFill>
                <a:latin typeface="Aptos" panose="020B0004020202020204" pitchFamily="34" charset="0"/>
                <a:ea typeface="Open Sans" panose="020B0606030504020204" pitchFamily="34" charset="0"/>
                <a:cs typeface="Open Sans" panose="020B0606030504020204" pitchFamily="34" charset="0"/>
              </a:rPr>
              <a:t>I</a:t>
            </a:r>
            <a:r>
              <a:rPr lang="fr" sz="1400" b="1" dirty="0">
                <a:solidFill>
                  <a:srgbClr val="002060"/>
                </a:solidFill>
                <a:latin typeface="Aptos" panose="020B0004020202020204" pitchFamily="34" charset="0"/>
                <a:ea typeface="Open Sans" panose="020B0606030504020204" pitchFamily="34" charset="0"/>
                <a:cs typeface="Open Sans" panose="020B0606030504020204" pitchFamily="34" charset="0"/>
              </a:rPr>
              <a:t>l favorise les investissements dans les communautés rurales en fournissant :</a:t>
            </a:r>
          </a:p>
          <a:p>
            <a:pPr marL="274320" lvl="0" indent="-274320">
              <a:lnSpc>
                <a:spcPct val="100000"/>
              </a:lnSpc>
              <a:spcBef>
                <a:spcPts val="600"/>
              </a:spcBef>
              <a:buFont typeface="Wingdings" panose="05000000000000000000" pitchFamily="2" charset="2"/>
              <a:buChar char="§"/>
              <a:defRPr/>
            </a:pPr>
            <a:r>
              <a:rPr lang="fr" sz="1400" dirty="0">
                <a:solidFill>
                  <a:srgbClr val="181616"/>
                </a:solidFill>
                <a:latin typeface="Aptos" panose="020B0004020202020204" pitchFamily="34" charset="0"/>
                <a:ea typeface="Open Sans" panose="020B0606030504020204" pitchFamily="34" charset="0"/>
                <a:cs typeface="Open Sans" panose="020B0606030504020204" pitchFamily="34" charset="0"/>
              </a:rPr>
              <a:t>Activités éligibles au financement</a:t>
            </a:r>
          </a:p>
          <a:p>
            <a:pPr marL="274320" lvl="0" indent="-274320">
              <a:lnSpc>
                <a:spcPct val="100000"/>
              </a:lnSpc>
              <a:spcBef>
                <a:spcPts val="600"/>
              </a:spcBef>
              <a:buFont typeface="Wingdings" panose="05000000000000000000" pitchFamily="2" charset="2"/>
              <a:buChar char="§"/>
              <a:defRPr/>
            </a:pPr>
            <a:r>
              <a:rPr lang="fr" sz="1400" dirty="0">
                <a:solidFill>
                  <a:srgbClr val="181616"/>
                </a:solidFill>
                <a:latin typeface="Aptos" panose="020B0004020202020204" pitchFamily="34" charset="0"/>
                <a:ea typeface="Open Sans" panose="020B0606030504020204" pitchFamily="34" charset="0"/>
                <a:cs typeface="Open Sans" panose="020B0606030504020204" pitchFamily="34" charset="0"/>
              </a:rPr>
              <a:t>Indicateurs potentiels pour les rapports d’impact</a:t>
            </a:r>
          </a:p>
        </p:txBody>
      </p:sp>
      <p:pic>
        <p:nvPicPr>
          <p:cNvPr id="2" name="Picture 1">
            <a:extLst>
              <a:ext uri="{FF2B5EF4-FFF2-40B4-BE49-F238E27FC236}">
                <a16:creationId xmlns:a16="http://schemas.microsoft.com/office/drawing/2014/main" id="{E4E364B8-39CE-BA5E-B86A-66CAB66DD5B8}"/>
              </a:ext>
            </a:extLst>
          </p:cNvPr>
          <p:cNvPicPr>
            <a:picLocks noChangeAspect="1"/>
          </p:cNvPicPr>
          <p:nvPr/>
        </p:nvPicPr>
        <p:blipFill>
          <a:blip r:embed="rId3">
            <a:alphaModFix/>
            <a:duotone>
              <a:prstClr val="black"/>
              <a:srgbClr val="11116B">
                <a:tint val="45000"/>
                <a:satMod val="400000"/>
              </a:srgbClr>
            </a:duotone>
          </a:blip>
          <a:stretch>
            <a:fillRect/>
          </a:stretch>
        </p:blipFill>
        <p:spPr>
          <a:xfrm>
            <a:off x="6063153" y="1162969"/>
            <a:ext cx="2578605" cy="2578605"/>
          </a:xfrm>
          <a:prstGeom prst="rect">
            <a:avLst/>
          </a:prstGeom>
          <a:ln>
            <a:noFill/>
          </a:ln>
        </p:spPr>
      </p:pic>
    </p:spTree>
    <p:extLst>
      <p:ext uri="{BB962C8B-B14F-4D97-AF65-F5344CB8AC3E}">
        <p14:creationId xmlns:p14="http://schemas.microsoft.com/office/powerpoint/2010/main" val="4279389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42852-4BE1-4B5A-900C-5436AD8AA82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D658189-A708-63E4-9D73-EF321DB9A97A}"/>
              </a:ext>
            </a:extLst>
          </p:cNvPr>
          <p:cNvSpPr>
            <a:spLocks noGrp="1"/>
          </p:cNvSpPr>
          <p:nvPr>
            <p:ph type="title"/>
          </p:nvPr>
        </p:nvSpPr>
        <p:spPr>
          <a:xfrm>
            <a:off x="480488" y="0"/>
            <a:ext cx="7403880" cy="897731"/>
          </a:xfrm>
        </p:spPr>
        <p:txBody>
          <a:bodyPr/>
          <a:lstStyle/>
          <a:p>
            <a:r>
              <a:rPr lang="fr" sz="2000" dirty="0">
                <a:solidFill>
                  <a:srgbClr val="002060"/>
                </a:solidFill>
              </a:rPr>
              <a:t>Pourquoi le RTFF a été développé</a:t>
            </a:r>
          </a:p>
        </p:txBody>
      </p:sp>
      <p:sp>
        <p:nvSpPr>
          <p:cNvPr id="5" name="Slide Number Placeholder 4">
            <a:extLst>
              <a:ext uri="{FF2B5EF4-FFF2-40B4-BE49-F238E27FC236}">
                <a16:creationId xmlns:a16="http://schemas.microsoft.com/office/drawing/2014/main" id="{708CAF24-7A0E-F242-84A9-6019CF5E85F5}"/>
              </a:ext>
            </a:extLst>
          </p:cNvPr>
          <p:cNvSpPr>
            <a:spLocks noGrp="1"/>
          </p:cNvSpPr>
          <p:nvPr>
            <p:ph type="sldNum" sz="quarter" idx="4"/>
          </p:nvPr>
        </p:nvSpPr>
        <p:spPr/>
        <p:txBody>
          <a:bodyPr/>
          <a:lstStyle/>
          <a:p>
            <a:fld id="{4D91C1BA-5143-48E7-9D0C-3A1159BEC54A}" type="slidenum">
              <a:rPr lang="en-GB" smtClean="0"/>
              <a:t>3</a:t>
            </a:fld>
            <a:endParaRPr lang="en-GB"/>
          </a:p>
        </p:txBody>
      </p:sp>
      <p:grpSp>
        <p:nvGrpSpPr>
          <p:cNvPr id="10" name="Group 9">
            <a:extLst>
              <a:ext uri="{FF2B5EF4-FFF2-40B4-BE49-F238E27FC236}">
                <a16:creationId xmlns:a16="http://schemas.microsoft.com/office/drawing/2014/main" id="{94E6F771-CB15-0EF2-5026-456467B4612F}"/>
              </a:ext>
            </a:extLst>
          </p:cNvPr>
          <p:cNvGrpSpPr/>
          <p:nvPr/>
        </p:nvGrpSpPr>
        <p:grpSpPr>
          <a:xfrm>
            <a:off x="395537" y="1016940"/>
            <a:ext cx="2520280" cy="2994970"/>
            <a:chOff x="-32268" y="837460"/>
            <a:chExt cx="5387657" cy="1872631"/>
          </a:xfrm>
          <a:solidFill>
            <a:schemeClr val="accent3">
              <a:lumMod val="95000"/>
            </a:schemeClr>
          </a:solidFill>
          <a:scene3d>
            <a:camera prst="orthographicFront">
              <a:rot lat="0" lon="0" rev="0"/>
            </a:camera>
            <a:lightRig rig="contrasting" dir="t">
              <a:rot lat="0" lon="0" rev="7800000"/>
            </a:lightRig>
          </a:scene3d>
        </p:grpSpPr>
        <p:sp>
          <p:nvSpPr>
            <p:cNvPr id="11" name="Rectangle: Rounded Corners 10">
              <a:extLst>
                <a:ext uri="{FF2B5EF4-FFF2-40B4-BE49-F238E27FC236}">
                  <a16:creationId xmlns:a16="http://schemas.microsoft.com/office/drawing/2014/main" id="{0658A123-BB81-01C9-83BF-34CB8AB0F788}"/>
                </a:ext>
              </a:extLst>
            </p:cNvPr>
            <p:cNvSpPr/>
            <p:nvPr/>
          </p:nvSpPr>
          <p:spPr>
            <a:xfrm>
              <a:off x="-32268" y="837460"/>
              <a:ext cx="5387657" cy="1872631"/>
            </a:xfrm>
            <a:prstGeom prst="roundRect">
              <a:avLst/>
            </a:prstGeom>
            <a:solidFill>
              <a:schemeClr val="accent3">
                <a:lumMod val="95000"/>
              </a:schemeClr>
            </a:solidFill>
            <a:ln>
              <a:solidFill>
                <a:srgbClr val="EEEEE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eaLnBrk="1" hangingPunct="1"/>
              <a:endParaRPr lang="aa-ET" sz="1400" dirty="0">
                <a:solidFill>
                  <a:prstClr val="white"/>
                </a:solidFill>
                <a:latin typeface="Aptos" panose="020B0004020202020204" pitchFamily="34" charset="0"/>
              </a:endParaRPr>
            </a:p>
          </p:txBody>
        </p:sp>
        <p:sp>
          <p:nvSpPr>
            <p:cNvPr id="12" name="Rectangle 11">
              <a:extLst>
                <a:ext uri="{FF2B5EF4-FFF2-40B4-BE49-F238E27FC236}">
                  <a16:creationId xmlns:a16="http://schemas.microsoft.com/office/drawing/2014/main" id="{274355BA-9A1E-5B34-8388-E4701F89BE62}"/>
                </a:ext>
              </a:extLst>
            </p:cNvPr>
            <p:cNvSpPr/>
            <p:nvPr/>
          </p:nvSpPr>
          <p:spPr>
            <a:xfrm>
              <a:off x="149334" y="837460"/>
              <a:ext cx="5122898" cy="1692536"/>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987" eaLnBrk="1" hangingPunct="1"/>
              <a:r>
                <a:rPr lang="fr" sz="1200" b="1" dirty="0">
                  <a:solidFill>
                    <a:srgbClr val="002060"/>
                  </a:solidFill>
                  <a:latin typeface="Aptos" panose="020B0004020202020204" pitchFamily="34" charset="0"/>
                  <a:ea typeface="Open Sans" panose="020B0606030504020204" pitchFamily="34" charset="0"/>
                  <a:cs typeface="Open Sans" panose="020B0606030504020204" pitchFamily="34" charset="0"/>
                </a:rPr>
                <a:t>Comble une lacune du marché </a:t>
              </a:r>
            </a:p>
            <a:p>
              <a:pPr defTabSz="1218987" eaLnBrk="1" hangingPunct="1"/>
              <a:r>
                <a:rPr lang="fr" sz="1200" dirty="0">
                  <a:solidFill>
                    <a:srgbClr val="181616"/>
                  </a:solidFill>
                  <a:latin typeface="Aptos" panose="020B0004020202020204" pitchFamily="34" charset="0"/>
                  <a:ea typeface="Open Sans" panose="020B0606030504020204" pitchFamily="34" charset="0"/>
                  <a:cs typeface="Open Sans" panose="020B0606030504020204" pitchFamily="34" charset="0"/>
                </a:rPr>
                <a:t>dans la mobilisation du financement du secteur privé pour la transformation rurale et la sécurité alimentaire dans les pays en développement</a:t>
              </a:r>
            </a:p>
            <a:p>
              <a:pPr marL="285750" indent="-285750" defTabSz="1218987" eaLnBrk="1" hangingPunct="1">
                <a:buFont typeface="Arial" panose="020B0604020202020204" pitchFamily="34" charset="0"/>
                <a:buChar char="•"/>
              </a:pPr>
              <a:r>
                <a:rPr lang="fr" sz="1200" dirty="0">
                  <a:solidFill>
                    <a:srgbClr val="181616"/>
                  </a:solidFill>
                  <a:latin typeface="Aptos" panose="020B0004020202020204" pitchFamily="34" charset="0"/>
                  <a:ea typeface="Open Sans" panose="020B0606030504020204" pitchFamily="34" charset="0"/>
                  <a:cs typeface="Open Sans" panose="020B0606030504020204" pitchFamily="34" charset="0"/>
                </a:rPr>
                <a:t>Des cadres solides existent pour les obligations vertes, le climat, l’Amazonie, mais il manque des cadres de financement pour les investissements en matière de sécurité alimentaire</a:t>
              </a:r>
            </a:p>
          </p:txBody>
        </p:sp>
      </p:grpSp>
      <p:pic>
        <p:nvPicPr>
          <p:cNvPr id="15" name="Picture 14">
            <a:extLst>
              <a:ext uri="{FF2B5EF4-FFF2-40B4-BE49-F238E27FC236}">
                <a16:creationId xmlns:a16="http://schemas.microsoft.com/office/drawing/2014/main" id="{C54197BC-970F-D78B-94D2-5008A2F71360}"/>
              </a:ext>
            </a:extLst>
          </p:cNvPr>
          <p:cNvPicPr>
            <a:picLocks noChangeAspect="1"/>
          </p:cNvPicPr>
          <p:nvPr/>
        </p:nvPicPr>
        <p:blipFill>
          <a:blip r:embed="rId3">
            <a:alphaModFix amt="50000"/>
          </a:blip>
          <a:stretch>
            <a:fillRect/>
          </a:stretch>
        </p:blipFill>
        <p:spPr>
          <a:xfrm>
            <a:off x="5460282" y="1016940"/>
            <a:ext cx="2712118" cy="1404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1" name="Group 20">
            <a:extLst>
              <a:ext uri="{FF2B5EF4-FFF2-40B4-BE49-F238E27FC236}">
                <a16:creationId xmlns:a16="http://schemas.microsoft.com/office/drawing/2014/main" id="{0B4ED93C-3617-0353-9E6D-8F78835D2B68}"/>
              </a:ext>
            </a:extLst>
          </p:cNvPr>
          <p:cNvGrpSpPr/>
          <p:nvPr/>
        </p:nvGrpSpPr>
        <p:grpSpPr>
          <a:xfrm>
            <a:off x="3198342" y="915566"/>
            <a:ext cx="2068647" cy="1511956"/>
            <a:chOff x="226606" y="702249"/>
            <a:chExt cx="5142468" cy="2016621"/>
          </a:xfrm>
          <a:solidFill>
            <a:schemeClr val="accent3">
              <a:lumMod val="95000"/>
            </a:schemeClr>
          </a:solidFill>
          <a:scene3d>
            <a:camera prst="orthographicFront">
              <a:rot lat="0" lon="0" rev="0"/>
            </a:camera>
            <a:lightRig rig="contrasting" dir="t">
              <a:rot lat="0" lon="0" rev="7800000"/>
            </a:lightRig>
          </a:scene3d>
        </p:grpSpPr>
        <p:sp>
          <p:nvSpPr>
            <p:cNvPr id="22" name="Rectangle: Rounded Corners 21">
              <a:extLst>
                <a:ext uri="{FF2B5EF4-FFF2-40B4-BE49-F238E27FC236}">
                  <a16:creationId xmlns:a16="http://schemas.microsoft.com/office/drawing/2014/main" id="{2E6EBAF4-B9EF-B238-3FF6-863F51468DEF}"/>
                </a:ext>
              </a:extLst>
            </p:cNvPr>
            <p:cNvSpPr/>
            <p:nvPr/>
          </p:nvSpPr>
          <p:spPr>
            <a:xfrm>
              <a:off x="226606" y="798292"/>
              <a:ext cx="5128781" cy="1872631"/>
            </a:xfrm>
            <a:prstGeom prst="roundRect">
              <a:avLst/>
            </a:prstGeom>
            <a:solidFill>
              <a:schemeClr val="accent3">
                <a:lumMod val="95000"/>
              </a:schemeClr>
            </a:solidFill>
            <a:ln>
              <a:solidFill>
                <a:srgbClr val="EEEEE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eaLnBrk="1" hangingPunct="1"/>
              <a:endParaRPr lang="aa-ET" sz="1400" dirty="0">
                <a:solidFill>
                  <a:prstClr val="white"/>
                </a:solidFill>
                <a:latin typeface="Aptos" panose="020B0004020202020204" pitchFamily="34" charset="0"/>
              </a:endParaRPr>
            </a:p>
          </p:txBody>
        </p:sp>
        <p:sp>
          <p:nvSpPr>
            <p:cNvPr id="23" name="Rectangle 22">
              <a:extLst>
                <a:ext uri="{FF2B5EF4-FFF2-40B4-BE49-F238E27FC236}">
                  <a16:creationId xmlns:a16="http://schemas.microsoft.com/office/drawing/2014/main" id="{E3B93967-E038-F924-0F9B-568C4C35497C}"/>
                </a:ext>
              </a:extLst>
            </p:cNvPr>
            <p:cNvSpPr/>
            <p:nvPr/>
          </p:nvSpPr>
          <p:spPr>
            <a:xfrm>
              <a:off x="240293" y="702249"/>
              <a:ext cx="5128781" cy="2016621"/>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450"/>
                </a:spcBef>
              </a:pPr>
              <a:r>
                <a:rPr lang="fr" sz="1400" b="1" dirty="0">
                  <a:solidFill>
                    <a:srgbClr val="002060"/>
                  </a:solidFill>
                  <a:latin typeface="Aptos" panose="020B0004020202020204" pitchFamily="34" charset="0"/>
                  <a:ea typeface="Open Sans" panose="020B0606030504020204" pitchFamily="34" charset="0"/>
                  <a:cs typeface="Open Sans" panose="020B0606030504020204" pitchFamily="34" charset="0"/>
                </a:rPr>
                <a:t>S'appuyer sur l'expertise et le leadership du FIDA </a:t>
              </a:r>
            </a:p>
            <a:p>
              <a:pPr>
                <a:spcBef>
                  <a:spcPts val="450"/>
                </a:spcBef>
              </a:pPr>
              <a:r>
                <a:rPr lang="fr" sz="1400" dirty="0">
                  <a:solidFill>
                    <a:srgbClr val="181616"/>
                  </a:solidFill>
                  <a:latin typeface="Aptos" panose="020B0004020202020204" pitchFamily="34" charset="0"/>
                  <a:ea typeface="Open Sans" panose="020B0606030504020204" pitchFamily="34" charset="0"/>
                  <a:cs typeface="Open Sans" panose="020B0606030504020204" pitchFamily="34" charset="0"/>
                </a:rPr>
                <a:t>en matière de transformation rurale et de financement agricole</a:t>
              </a:r>
            </a:p>
          </p:txBody>
        </p:sp>
      </p:grpSp>
      <p:sp>
        <p:nvSpPr>
          <p:cNvPr id="24" name="Rectangle: Rounded Corners 23">
            <a:extLst>
              <a:ext uri="{FF2B5EF4-FFF2-40B4-BE49-F238E27FC236}">
                <a16:creationId xmlns:a16="http://schemas.microsoft.com/office/drawing/2014/main" id="{16278D08-6924-4857-518B-34A301B6468F}"/>
              </a:ext>
            </a:extLst>
          </p:cNvPr>
          <p:cNvSpPr/>
          <p:nvPr/>
        </p:nvSpPr>
        <p:spPr>
          <a:xfrm>
            <a:off x="3198343" y="2614604"/>
            <a:ext cx="4974058" cy="1404000"/>
          </a:xfrm>
          <a:prstGeom prst="roundRect">
            <a:avLst/>
          </a:prstGeom>
          <a:solidFill>
            <a:schemeClr val="accent3">
              <a:lumMod val="95000"/>
            </a:schemeClr>
          </a:solidFill>
          <a:ln>
            <a:solidFill>
              <a:srgbClr val="EEEEEE"/>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450"/>
              </a:spcBef>
            </a:pPr>
            <a:endParaRPr lang="en-US" sz="1600" b="1" dirty="0">
              <a:solidFill>
                <a:srgbClr val="002060"/>
              </a:solidFill>
              <a:latin typeface="Aptos" panose="020B0004020202020204" pitchFamily="34" charset="0"/>
              <a:ea typeface="Open Sans" panose="020B0606030504020204" pitchFamily="34" charset="0"/>
              <a:cs typeface="Open Sans" panose="020B0606030504020204" pitchFamily="34" charset="0"/>
            </a:endParaRPr>
          </a:p>
          <a:p>
            <a:pPr algn="ctr" defTabSz="1218987" eaLnBrk="1" hangingPunct="1"/>
            <a:endParaRPr lang="aa-ET" sz="1400" dirty="0">
              <a:solidFill>
                <a:prstClr val="white"/>
              </a:solidFill>
              <a:latin typeface="Aptos" panose="020B0004020202020204" pitchFamily="34" charset="0"/>
            </a:endParaRPr>
          </a:p>
        </p:txBody>
      </p:sp>
      <p:sp>
        <p:nvSpPr>
          <p:cNvPr id="25" name="Rectangle 24">
            <a:extLst>
              <a:ext uri="{FF2B5EF4-FFF2-40B4-BE49-F238E27FC236}">
                <a16:creationId xmlns:a16="http://schemas.microsoft.com/office/drawing/2014/main" id="{F9629BF6-182C-5B63-3515-4FF7BCDCBE92}"/>
              </a:ext>
            </a:extLst>
          </p:cNvPr>
          <p:cNvSpPr/>
          <p:nvPr/>
        </p:nvSpPr>
        <p:spPr>
          <a:xfrm>
            <a:off x="3198342" y="2722560"/>
            <a:ext cx="5015963" cy="1217341"/>
          </a:xfrm>
          <a:prstGeom prst="rect">
            <a:avLst/>
          </a:prstGeom>
          <a:no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450"/>
              </a:spcBef>
            </a:pPr>
            <a:r>
              <a:rPr lang="fr" sz="1400" b="1" dirty="0">
                <a:solidFill>
                  <a:srgbClr val="002060"/>
                </a:solidFill>
                <a:latin typeface="Aptos" panose="020B0004020202020204" pitchFamily="34" charset="0"/>
                <a:ea typeface="Open Sans" panose="020B0606030504020204" pitchFamily="34" charset="0"/>
                <a:cs typeface="Open Sans" panose="020B0606030504020204" pitchFamily="34" charset="0"/>
              </a:rPr>
              <a:t>Proposer des </a:t>
            </a:r>
            <a:r>
              <a:rPr lang="fr" sz="1400" b="1" dirty="0" err="1">
                <a:solidFill>
                  <a:srgbClr val="002060"/>
                </a:solidFill>
                <a:latin typeface="Aptos" panose="020B0004020202020204" pitchFamily="34" charset="0"/>
                <a:ea typeface="Open Sans" panose="020B0606030504020204" pitchFamily="34" charset="0"/>
                <a:cs typeface="Open Sans" panose="020B0606030504020204" pitchFamily="34" charset="0"/>
              </a:rPr>
              <a:t>BPDs</a:t>
            </a:r>
            <a:r>
              <a:rPr lang="fr" sz="1400" b="1" dirty="0">
                <a:solidFill>
                  <a:srgbClr val="002060"/>
                </a:solidFill>
                <a:latin typeface="Aptos" panose="020B0004020202020204" pitchFamily="34" charset="0"/>
                <a:ea typeface="Open Sans" panose="020B0606030504020204" pitchFamily="34" charset="0"/>
                <a:cs typeface="Open Sans" panose="020B0606030504020204" pitchFamily="34" charset="0"/>
              </a:rPr>
              <a:t> avec :</a:t>
            </a:r>
          </a:p>
          <a:p>
            <a:pPr marL="214313" indent="-214313">
              <a:spcBef>
                <a:spcPts val="450"/>
              </a:spcBef>
              <a:buFont typeface="Wingdings" panose="05000000000000000000" pitchFamily="2" charset="2"/>
              <a:buChar char="§"/>
            </a:pPr>
            <a:r>
              <a:rPr lang="fr" sz="1400" dirty="0">
                <a:solidFill>
                  <a:srgbClr val="181616"/>
                </a:solidFill>
                <a:latin typeface="Aptos" panose="020B0004020202020204" pitchFamily="34" charset="0"/>
                <a:ea typeface="Open Sans" panose="020B0606030504020204" pitchFamily="34" charset="0"/>
                <a:cs typeface="Open Sans" panose="020B0606030504020204" pitchFamily="34" charset="0"/>
              </a:rPr>
              <a:t>Soutenir la réalisation des </a:t>
            </a:r>
            <a:r>
              <a:rPr lang="fr" sz="1400" dirty="0" err="1">
                <a:solidFill>
                  <a:srgbClr val="181616"/>
                </a:solidFill>
                <a:latin typeface="Aptos" panose="020B0004020202020204" pitchFamily="34" charset="0"/>
                <a:ea typeface="Open Sans" panose="020B0606030504020204" pitchFamily="34" charset="0"/>
                <a:cs typeface="Open Sans" panose="020B0606030504020204" pitchFamily="34" charset="0"/>
              </a:rPr>
              <a:t>ODDs</a:t>
            </a:r>
            <a:r>
              <a:rPr lang="fr" sz="1400" dirty="0">
                <a:solidFill>
                  <a:srgbClr val="181616"/>
                </a:solidFill>
                <a:latin typeface="Aptos" panose="020B0004020202020204" pitchFamily="34" charset="0"/>
                <a:ea typeface="Open Sans" panose="020B0606030504020204" pitchFamily="34" charset="0"/>
                <a:cs typeface="Open Sans" panose="020B0606030504020204" pitchFamily="34" charset="0"/>
              </a:rPr>
              <a:t> en facilitant l’élaboration de cadres de transformation rurale</a:t>
            </a:r>
          </a:p>
          <a:p>
            <a:pPr marL="214313" indent="-214313">
              <a:spcBef>
                <a:spcPts val="450"/>
              </a:spcBef>
              <a:buFont typeface="Wingdings" panose="05000000000000000000" pitchFamily="2" charset="2"/>
              <a:buChar char="§"/>
            </a:pPr>
            <a:r>
              <a:rPr lang="fr" sz="1400" dirty="0">
                <a:solidFill>
                  <a:srgbClr val="181616"/>
                </a:solidFill>
                <a:latin typeface="Aptos" panose="020B0004020202020204" pitchFamily="34" charset="0"/>
                <a:ea typeface="Open Sans" panose="020B0606030504020204" pitchFamily="34" charset="0"/>
                <a:cs typeface="Open Sans" panose="020B0606030504020204" pitchFamily="34" charset="0"/>
              </a:rPr>
              <a:t>Un chemin flexible et simplifié vers des solutions financières durables alignées sur le développement national</a:t>
            </a:r>
          </a:p>
        </p:txBody>
      </p:sp>
    </p:spTree>
    <p:extLst>
      <p:ext uri="{BB962C8B-B14F-4D97-AF65-F5344CB8AC3E}">
        <p14:creationId xmlns:p14="http://schemas.microsoft.com/office/powerpoint/2010/main" val="3973907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19A3D-59CA-15A8-CC78-EF79A12DD9B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B2E39BD-8ADB-7766-D72E-6C6FE929DF8A}"/>
              </a:ext>
            </a:extLst>
          </p:cNvPr>
          <p:cNvSpPr>
            <a:spLocks noGrp="1"/>
          </p:cNvSpPr>
          <p:nvPr>
            <p:ph type="title"/>
          </p:nvPr>
        </p:nvSpPr>
        <p:spPr>
          <a:xfrm>
            <a:off x="480488" y="0"/>
            <a:ext cx="7403880" cy="897731"/>
          </a:xfrm>
        </p:spPr>
        <p:txBody>
          <a:bodyPr/>
          <a:lstStyle/>
          <a:p>
            <a:r>
              <a:rPr lang="fr" sz="2000" dirty="0">
                <a:solidFill>
                  <a:srgbClr val="002060"/>
                </a:solidFill>
              </a:rPr>
              <a:t>À qui s'adresse le RTFF</a:t>
            </a:r>
          </a:p>
        </p:txBody>
      </p:sp>
      <p:sp>
        <p:nvSpPr>
          <p:cNvPr id="5" name="Slide Number Placeholder 4">
            <a:extLst>
              <a:ext uri="{FF2B5EF4-FFF2-40B4-BE49-F238E27FC236}">
                <a16:creationId xmlns:a16="http://schemas.microsoft.com/office/drawing/2014/main" id="{EE8D484E-BD00-ACAB-35C9-AEB34B53B32A}"/>
              </a:ext>
            </a:extLst>
          </p:cNvPr>
          <p:cNvSpPr>
            <a:spLocks noGrp="1"/>
          </p:cNvSpPr>
          <p:nvPr>
            <p:ph type="sldNum" sz="quarter" idx="4"/>
          </p:nvPr>
        </p:nvSpPr>
        <p:spPr/>
        <p:txBody>
          <a:bodyPr/>
          <a:lstStyle/>
          <a:p>
            <a:fld id="{4D91C1BA-5143-48E7-9D0C-3A1159BEC54A}" type="slidenum">
              <a:rPr lang="en-GB" smtClean="0"/>
              <a:t>4</a:t>
            </a:fld>
            <a:endParaRPr lang="en-GB"/>
          </a:p>
        </p:txBody>
      </p:sp>
      <p:sp>
        <p:nvSpPr>
          <p:cNvPr id="2" name="Rectangle: Rounded Corners 34">
            <a:extLst>
              <a:ext uri="{FF2B5EF4-FFF2-40B4-BE49-F238E27FC236}">
                <a16:creationId xmlns:a16="http://schemas.microsoft.com/office/drawing/2014/main" id="{F7D81E03-19C0-FFD3-EA59-280C5153C5AE}"/>
              </a:ext>
            </a:extLst>
          </p:cNvPr>
          <p:cNvSpPr/>
          <p:nvPr/>
        </p:nvSpPr>
        <p:spPr>
          <a:xfrm rot="10800000">
            <a:off x="587712" y="1421484"/>
            <a:ext cx="2308400" cy="2178014"/>
          </a:xfrm>
          <a:prstGeom prst="roundRect">
            <a:avLst>
              <a:gd name="adj" fmla="val 5497"/>
            </a:avLst>
          </a:prstGeom>
          <a:solidFill>
            <a:schemeClr val="accent3">
              <a:lumMod val="95000"/>
            </a:schemeClr>
          </a:solidFill>
          <a:ln>
            <a:solidFill>
              <a:srgbClr val="EEEEE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sz="1400">
              <a:solidFill>
                <a:prstClr val="white"/>
              </a:solidFill>
              <a:latin typeface="Aptos" panose="020B0004020202020204" pitchFamily="34" charset="0"/>
            </a:endParaRPr>
          </a:p>
        </p:txBody>
      </p:sp>
      <p:sp>
        <p:nvSpPr>
          <p:cNvPr id="4" name="Rectangle 3">
            <a:extLst>
              <a:ext uri="{FF2B5EF4-FFF2-40B4-BE49-F238E27FC236}">
                <a16:creationId xmlns:a16="http://schemas.microsoft.com/office/drawing/2014/main" id="{DA1F691D-180B-6BD5-FD2A-A1745F69B53F}"/>
              </a:ext>
            </a:extLst>
          </p:cNvPr>
          <p:cNvSpPr/>
          <p:nvPr/>
        </p:nvSpPr>
        <p:spPr>
          <a:xfrm>
            <a:off x="724654" y="2179913"/>
            <a:ext cx="2034514" cy="461665"/>
          </a:xfrm>
          <a:prstGeom prst="rect">
            <a:avLst/>
          </a:prstGeom>
        </p:spPr>
        <p:txBody>
          <a:bodyPr wrap="square" lIns="0" rIns="0" anchor="t">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spcBef>
                <a:spcPts val="450"/>
              </a:spcBef>
            </a:pPr>
            <a:r>
              <a:rPr lang="fr" sz="1200" dirty="0">
                <a:latin typeface="Aptos" panose="020B0004020202020204" pitchFamily="34" charset="0"/>
              </a:rPr>
              <a:t>…en particulier les banques de développement publiques et nationales</a:t>
            </a:r>
          </a:p>
        </p:txBody>
      </p:sp>
      <p:sp>
        <p:nvSpPr>
          <p:cNvPr id="6" name="Rectangle: Rounded Corners 34">
            <a:extLst>
              <a:ext uri="{FF2B5EF4-FFF2-40B4-BE49-F238E27FC236}">
                <a16:creationId xmlns:a16="http://schemas.microsoft.com/office/drawing/2014/main" id="{85CF2E03-B4F7-A6A1-6B4B-4A3A1F212AFE}"/>
              </a:ext>
            </a:extLst>
          </p:cNvPr>
          <p:cNvSpPr/>
          <p:nvPr/>
        </p:nvSpPr>
        <p:spPr>
          <a:xfrm>
            <a:off x="724655" y="1203598"/>
            <a:ext cx="1937069" cy="480060"/>
          </a:xfrm>
          <a:prstGeom prst="roundRect">
            <a:avLst>
              <a:gd name="adj" fmla="val 50000"/>
            </a:avLst>
          </a:prstGeom>
          <a:gradFill>
            <a:gsLst>
              <a:gs pos="100000">
                <a:srgbClr val="002060"/>
              </a:gs>
              <a:gs pos="0">
                <a:srgbClr val="66799F"/>
              </a:gs>
            </a:gsLst>
            <a:lin ang="102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r>
              <a:rPr lang="fr" sz="1200" b="1" dirty="0">
                <a:latin typeface="Aptos" panose="020B0004020202020204" pitchFamily="34" charset="0"/>
              </a:rPr>
              <a:t>Tous les emprunteurs</a:t>
            </a:r>
          </a:p>
          <a:p>
            <a:pPr algn="ctr"/>
            <a:r>
              <a:rPr lang="fr" sz="1200" b="1" dirty="0">
                <a:latin typeface="Aptos" panose="020B0004020202020204" pitchFamily="34" charset="0"/>
              </a:rPr>
              <a:t>/émetteurs potentiels</a:t>
            </a:r>
            <a:endParaRPr lang="en-IN" sz="1200" b="1" dirty="0">
              <a:latin typeface="Aptos" panose="020B0004020202020204" pitchFamily="34" charset="0"/>
            </a:endParaRPr>
          </a:p>
        </p:txBody>
      </p:sp>
      <p:sp>
        <p:nvSpPr>
          <p:cNvPr id="7" name="Oval 6">
            <a:extLst>
              <a:ext uri="{FF2B5EF4-FFF2-40B4-BE49-F238E27FC236}">
                <a16:creationId xmlns:a16="http://schemas.microsoft.com/office/drawing/2014/main" id="{B8F96A4A-33E5-3CF3-2AD0-A0981099B87F}"/>
              </a:ext>
            </a:extLst>
          </p:cNvPr>
          <p:cNvSpPr/>
          <p:nvPr/>
        </p:nvSpPr>
        <p:spPr>
          <a:xfrm>
            <a:off x="1361504" y="3214136"/>
            <a:ext cx="760815" cy="760815"/>
          </a:xfrm>
          <a:prstGeom prst="ellipse">
            <a:avLst/>
          </a:prstGeom>
          <a:solidFill>
            <a:schemeClr val="bg1"/>
          </a:solidFill>
          <a:ln w="28575">
            <a:solidFill>
              <a:srgbClr val="002060">
                <a:alpha val="66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sz="1400" b="1" dirty="0">
              <a:solidFill>
                <a:srgbClr val="3BB24A"/>
              </a:solidFill>
              <a:latin typeface="Aptos" panose="020B0004020202020204" pitchFamily="34" charset="0"/>
            </a:endParaRPr>
          </a:p>
        </p:txBody>
      </p:sp>
      <p:sp>
        <p:nvSpPr>
          <p:cNvPr id="8" name="Rectangle: Rounded Corners 34">
            <a:extLst>
              <a:ext uri="{FF2B5EF4-FFF2-40B4-BE49-F238E27FC236}">
                <a16:creationId xmlns:a16="http://schemas.microsoft.com/office/drawing/2014/main" id="{F51B6B79-0A12-75F8-17A7-B24290E921B0}"/>
              </a:ext>
            </a:extLst>
          </p:cNvPr>
          <p:cNvSpPr/>
          <p:nvPr/>
        </p:nvSpPr>
        <p:spPr>
          <a:xfrm rot="10800000">
            <a:off x="3477164" y="1415923"/>
            <a:ext cx="2308400" cy="2197824"/>
          </a:xfrm>
          <a:prstGeom prst="roundRect">
            <a:avLst>
              <a:gd name="adj" fmla="val 5497"/>
            </a:avLst>
          </a:prstGeom>
          <a:solidFill>
            <a:schemeClr val="accent3">
              <a:lumMod val="95000"/>
            </a:schemeClr>
          </a:solidFill>
          <a:ln>
            <a:solidFill>
              <a:srgbClr val="EEEEE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sz="1400">
              <a:solidFill>
                <a:prstClr val="white"/>
              </a:solidFill>
              <a:latin typeface="Aptos" panose="020B0004020202020204" pitchFamily="34" charset="0"/>
            </a:endParaRPr>
          </a:p>
        </p:txBody>
      </p:sp>
      <p:sp>
        <p:nvSpPr>
          <p:cNvPr id="9" name="Rectangle 8">
            <a:extLst>
              <a:ext uri="{FF2B5EF4-FFF2-40B4-BE49-F238E27FC236}">
                <a16:creationId xmlns:a16="http://schemas.microsoft.com/office/drawing/2014/main" id="{C3C2FD85-898B-EF7F-A427-E5762D997D70}"/>
              </a:ext>
            </a:extLst>
          </p:cNvPr>
          <p:cNvSpPr/>
          <p:nvPr/>
        </p:nvSpPr>
        <p:spPr>
          <a:xfrm>
            <a:off x="3570439" y="1843683"/>
            <a:ext cx="2096236" cy="830997"/>
          </a:xfrm>
          <a:prstGeom prst="rect">
            <a:avLst/>
          </a:prstGeom>
        </p:spPr>
        <p:txBody>
          <a:bodyPr wrap="square" lIns="0" rIns="0" anchor="t">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spcBef>
                <a:spcPts val="450"/>
              </a:spcBef>
            </a:pPr>
            <a:r>
              <a:rPr lang="fr" sz="1200" dirty="0">
                <a:latin typeface="Aptos" panose="020B0004020202020204" pitchFamily="34" charset="0"/>
              </a:rPr>
              <a:t>…des banques commerciales traditionnelles et des investisseurs obligataires aux investisseurs d’impact et aux fonds d’investissement responsables</a:t>
            </a:r>
          </a:p>
        </p:txBody>
      </p:sp>
      <p:sp>
        <p:nvSpPr>
          <p:cNvPr id="11" name="Rectangle: Rounded Corners 34">
            <a:extLst>
              <a:ext uri="{FF2B5EF4-FFF2-40B4-BE49-F238E27FC236}">
                <a16:creationId xmlns:a16="http://schemas.microsoft.com/office/drawing/2014/main" id="{01B53967-2801-D50A-4B34-67E050A867DD}"/>
              </a:ext>
            </a:extLst>
          </p:cNvPr>
          <p:cNvSpPr/>
          <p:nvPr/>
        </p:nvSpPr>
        <p:spPr>
          <a:xfrm>
            <a:off x="3711550" y="1203598"/>
            <a:ext cx="1839626" cy="480060"/>
          </a:xfrm>
          <a:prstGeom prst="roundRect">
            <a:avLst>
              <a:gd name="adj" fmla="val 50000"/>
            </a:avLst>
          </a:prstGeom>
          <a:gradFill>
            <a:gsLst>
              <a:gs pos="100000">
                <a:srgbClr val="002060"/>
              </a:gs>
              <a:gs pos="0">
                <a:srgbClr val="66799F"/>
              </a:gs>
            </a:gsLst>
            <a:lin ang="102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r>
              <a:rPr lang="fr" sz="1400" b="1" dirty="0">
                <a:latin typeface="Aptos" panose="020B0004020202020204" pitchFamily="34" charset="0"/>
              </a:rPr>
              <a:t>Investisseurs</a:t>
            </a:r>
            <a:endParaRPr lang="en-IN" sz="1400" b="1" dirty="0">
              <a:latin typeface="Aptos" panose="020B0004020202020204" pitchFamily="34" charset="0"/>
            </a:endParaRPr>
          </a:p>
        </p:txBody>
      </p:sp>
      <p:sp>
        <p:nvSpPr>
          <p:cNvPr id="12" name="Oval 11">
            <a:extLst>
              <a:ext uri="{FF2B5EF4-FFF2-40B4-BE49-F238E27FC236}">
                <a16:creationId xmlns:a16="http://schemas.microsoft.com/office/drawing/2014/main" id="{9752BD7D-5C82-147B-D9B2-89AFFAA1E32F}"/>
              </a:ext>
            </a:extLst>
          </p:cNvPr>
          <p:cNvSpPr/>
          <p:nvPr/>
        </p:nvSpPr>
        <p:spPr>
          <a:xfrm>
            <a:off x="4250956" y="3214136"/>
            <a:ext cx="760815" cy="760815"/>
          </a:xfrm>
          <a:prstGeom prst="ellipse">
            <a:avLst/>
          </a:prstGeom>
          <a:solidFill>
            <a:schemeClr val="bg1"/>
          </a:solidFill>
          <a:ln w="28575">
            <a:solidFill>
              <a:srgbClr val="002060">
                <a:alpha val="66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sz="1400" b="1" dirty="0">
              <a:solidFill>
                <a:srgbClr val="3BB24A"/>
              </a:solidFill>
              <a:latin typeface="Aptos" panose="020B0004020202020204" pitchFamily="34" charset="0"/>
            </a:endParaRPr>
          </a:p>
        </p:txBody>
      </p:sp>
      <p:sp>
        <p:nvSpPr>
          <p:cNvPr id="13" name="Rectangle: Rounded Corners 34">
            <a:extLst>
              <a:ext uri="{FF2B5EF4-FFF2-40B4-BE49-F238E27FC236}">
                <a16:creationId xmlns:a16="http://schemas.microsoft.com/office/drawing/2014/main" id="{8C052D14-4476-91C4-BE1B-81E5D807409B}"/>
              </a:ext>
            </a:extLst>
          </p:cNvPr>
          <p:cNvSpPr/>
          <p:nvPr/>
        </p:nvSpPr>
        <p:spPr>
          <a:xfrm rot="10800000">
            <a:off x="6366617" y="1415923"/>
            <a:ext cx="2308400" cy="2177789"/>
          </a:xfrm>
          <a:prstGeom prst="roundRect">
            <a:avLst>
              <a:gd name="adj" fmla="val 5497"/>
            </a:avLst>
          </a:prstGeom>
          <a:solidFill>
            <a:schemeClr val="accent3">
              <a:lumMod val="95000"/>
            </a:schemeClr>
          </a:solidFill>
          <a:ln>
            <a:solidFill>
              <a:srgbClr val="EEEEE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sz="1400">
              <a:solidFill>
                <a:prstClr val="white"/>
              </a:solidFill>
              <a:latin typeface="Aptos" panose="020B0004020202020204" pitchFamily="34" charset="0"/>
            </a:endParaRPr>
          </a:p>
        </p:txBody>
      </p:sp>
      <p:sp>
        <p:nvSpPr>
          <p:cNvPr id="14" name="Rectangle 13">
            <a:extLst>
              <a:ext uri="{FF2B5EF4-FFF2-40B4-BE49-F238E27FC236}">
                <a16:creationId xmlns:a16="http://schemas.microsoft.com/office/drawing/2014/main" id="{7B13BF6F-5B15-00C7-51ED-81E5ED0F33BD}"/>
              </a:ext>
            </a:extLst>
          </p:cNvPr>
          <p:cNvSpPr/>
          <p:nvPr/>
        </p:nvSpPr>
        <p:spPr>
          <a:xfrm>
            <a:off x="6506060" y="1812320"/>
            <a:ext cx="2029512" cy="1384995"/>
          </a:xfrm>
          <a:prstGeom prst="rect">
            <a:avLst/>
          </a:prstGeom>
        </p:spPr>
        <p:txBody>
          <a:bodyPr wrap="square" lIns="0" rIns="0" anchor="t">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spcBef>
                <a:spcPts val="450"/>
              </a:spcBef>
            </a:pPr>
            <a:r>
              <a:rPr lang="fr" sz="1050" dirty="0">
                <a:latin typeface="Aptos" panose="020B0004020202020204" pitchFamily="34" charset="0"/>
              </a:rPr>
              <a:t>…Les financiers du développement internationaux/nationaux, les investisseurs du secteur privé (banques, microfinance), les acteurs des systèmes alimentaires locaux tels que les petits producteurs et les entreprises agroalimentaires</a:t>
            </a:r>
          </a:p>
        </p:txBody>
      </p:sp>
      <p:sp>
        <p:nvSpPr>
          <p:cNvPr id="15" name="Rectangle: Rounded Corners 34">
            <a:extLst>
              <a:ext uri="{FF2B5EF4-FFF2-40B4-BE49-F238E27FC236}">
                <a16:creationId xmlns:a16="http://schemas.microsoft.com/office/drawing/2014/main" id="{8EF6D272-D810-D13D-8E44-12E932E8D9EF}"/>
              </a:ext>
            </a:extLst>
          </p:cNvPr>
          <p:cNvSpPr/>
          <p:nvPr/>
        </p:nvSpPr>
        <p:spPr>
          <a:xfrm>
            <a:off x="6601003" y="1203598"/>
            <a:ext cx="1839626" cy="480060"/>
          </a:xfrm>
          <a:prstGeom prst="roundRect">
            <a:avLst>
              <a:gd name="adj" fmla="val 50000"/>
            </a:avLst>
          </a:prstGeom>
          <a:gradFill>
            <a:gsLst>
              <a:gs pos="100000">
                <a:srgbClr val="002060"/>
              </a:gs>
              <a:gs pos="0">
                <a:srgbClr val="66799F"/>
              </a:gs>
            </a:gsLst>
            <a:lin ang="102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r>
              <a:rPr lang="fr" sz="1400" b="1">
                <a:latin typeface="Aptos" panose="020B0004020202020204" pitchFamily="34" charset="0"/>
              </a:rPr>
              <a:t>Autres parties prenantes</a:t>
            </a:r>
            <a:endParaRPr lang="en-IN" sz="1400" b="1" dirty="0">
              <a:latin typeface="Aptos" panose="020B0004020202020204" pitchFamily="34" charset="0"/>
            </a:endParaRPr>
          </a:p>
        </p:txBody>
      </p:sp>
      <p:sp>
        <p:nvSpPr>
          <p:cNvPr id="16" name="Oval 15">
            <a:extLst>
              <a:ext uri="{FF2B5EF4-FFF2-40B4-BE49-F238E27FC236}">
                <a16:creationId xmlns:a16="http://schemas.microsoft.com/office/drawing/2014/main" id="{B0B5FF8A-3432-3EFC-7C1E-36039F6B7401}"/>
              </a:ext>
            </a:extLst>
          </p:cNvPr>
          <p:cNvSpPr/>
          <p:nvPr/>
        </p:nvSpPr>
        <p:spPr>
          <a:xfrm>
            <a:off x="7140409" y="3214136"/>
            <a:ext cx="760815" cy="760815"/>
          </a:xfrm>
          <a:prstGeom prst="ellipse">
            <a:avLst/>
          </a:prstGeom>
          <a:solidFill>
            <a:schemeClr val="bg1"/>
          </a:solidFill>
          <a:ln w="28575">
            <a:solidFill>
              <a:srgbClr val="002060">
                <a:alpha val="66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sz="1400" b="1" dirty="0">
              <a:solidFill>
                <a:srgbClr val="3BB24A"/>
              </a:solidFill>
              <a:latin typeface="Aptos" panose="020B0004020202020204" pitchFamily="34" charset="0"/>
            </a:endParaRPr>
          </a:p>
        </p:txBody>
      </p:sp>
      <p:pic>
        <p:nvPicPr>
          <p:cNvPr id="17" name="Picture 2" descr="Investing - Free business icons">
            <a:extLst>
              <a:ext uri="{FF2B5EF4-FFF2-40B4-BE49-F238E27FC236}">
                <a16:creationId xmlns:a16="http://schemas.microsoft.com/office/drawing/2014/main" id="{106C429A-B436-822F-F375-1B4EFACA255F}"/>
              </a:ext>
            </a:extLst>
          </p:cNvPr>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72884" y="3349274"/>
            <a:ext cx="491347" cy="49134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Stakeholder - Free people icons">
            <a:extLst>
              <a:ext uri="{FF2B5EF4-FFF2-40B4-BE49-F238E27FC236}">
                <a16:creationId xmlns:a16="http://schemas.microsoft.com/office/drawing/2014/main" id="{9FF5DFDB-2B32-4214-2873-16DEEFF28D51}"/>
              </a:ext>
            </a:extLst>
          </p:cNvPr>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75136" y="3324097"/>
            <a:ext cx="509453" cy="50945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Bank - Free business and finance icons">
            <a:extLst>
              <a:ext uri="{FF2B5EF4-FFF2-40B4-BE49-F238E27FC236}">
                <a16:creationId xmlns:a16="http://schemas.microsoft.com/office/drawing/2014/main" id="{91F42D55-78E1-D5D9-764E-B2E2E124E41E}"/>
              </a:ext>
            </a:extLst>
          </p:cNvPr>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49242" y="3383700"/>
            <a:ext cx="401478" cy="401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854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4A293-9301-A5D9-F750-9CB88CC4DD92}"/>
            </a:ext>
          </a:extLst>
        </p:cNvPr>
        <p:cNvGrpSpPr/>
        <p:nvPr/>
      </p:nvGrpSpPr>
      <p:grpSpPr>
        <a:xfrm>
          <a:off x="0" y="0"/>
          <a:ext cx="0" cy="0"/>
          <a:chOff x="0" y="0"/>
          <a:chExt cx="0" cy="0"/>
        </a:xfrm>
      </p:grpSpPr>
      <p:sp>
        <p:nvSpPr>
          <p:cNvPr id="67" name="Oval 66">
            <a:extLst>
              <a:ext uri="{FF2B5EF4-FFF2-40B4-BE49-F238E27FC236}">
                <a16:creationId xmlns:a16="http://schemas.microsoft.com/office/drawing/2014/main" id="{E49A03EE-6FF7-9E6E-67F1-E230D4DD2357}"/>
              </a:ext>
            </a:extLst>
          </p:cNvPr>
          <p:cNvSpPr/>
          <p:nvPr/>
        </p:nvSpPr>
        <p:spPr>
          <a:xfrm>
            <a:off x="646930" y="1975077"/>
            <a:ext cx="1332782" cy="1332782"/>
          </a:xfrm>
          <a:prstGeom prst="ellipse">
            <a:avLst/>
          </a:prstGeom>
          <a:gradFill>
            <a:gsLst>
              <a:gs pos="100000">
                <a:srgbClr val="002060"/>
              </a:gs>
              <a:gs pos="0">
                <a:srgbClr val="66799F"/>
              </a:gs>
            </a:gsLst>
            <a:lin ang="102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eaLnBrk="1" hangingPunct="1"/>
            <a:endParaRPr lang="en-US" sz="1800" dirty="0">
              <a:solidFill>
                <a:schemeClr val="tx1"/>
              </a:solidFill>
            </a:endParaRPr>
          </a:p>
        </p:txBody>
      </p:sp>
      <p:sp>
        <p:nvSpPr>
          <p:cNvPr id="3" name="Title 2">
            <a:extLst>
              <a:ext uri="{FF2B5EF4-FFF2-40B4-BE49-F238E27FC236}">
                <a16:creationId xmlns:a16="http://schemas.microsoft.com/office/drawing/2014/main" id="{BEDDC19A-E4AC-3EA1-97C6-F42C82A59F45}"/>
              </a:ext>
            </a:extLst>
          </p:cNvPr>
          <p:cNvSpPr>
            <a:spLocks noGrp="1"/>
          </p:cNvSpPr>
          <p:nvPr>
            <p:ph type="title"/>
          </p:nvPr>
        </p:nvSpPr>
        <p:spPr>
          <a:xfrm>
            <a:off x="480487" y="0"/>
            <a:ext cx="8497599" cy="897731"/>
          </a:xfrm>
        </p:spPr>
        <p:txBody>
          <a:bodyPr/>
          <a:lstStyle/>
          <a:p>
            <a:r>
              <a:rPr lang="fr" sz="2000" dirty="0">
                <a:solidFill>
                  <a:srgbClr val="002060"/>
                </a:solidFill>
              </a:rPr>
              <a:t>Principaux avantages pour les banques publiques de développement</a:t>
            </a:r>
          </a:p>
        </p:txBody>
      </p:sp>
      <p:sp>
        <p:nvSpPr>
          <p:cNvPr id="5" name="Slide Number Placeholder 4">
            <a:extLst>
              <a:ext uri="{FF2B5EF4-FFF2-40B4-BE49-F238E27FC236}">
                <a16:creationId xmlns:a16="http://schemas.microsoft.com/office/drawing/2014/main" id="{39C4CAAB-4CC3-90E3-B9B6-4AC4EE9A5A7A}"/>
              </a:ext>
            </a:extLst>
          </p:cNvPr>
          <p:cNvSpPr>
            <a:spLocks noGrp="1"/>
          </p:cNvSpPr>
          <p:nvPr>
            <p:ph type="sldNum" sz="quarter" idx="4"/>
          </p:nvPr>
        </p:nvSpPr>
        <p:spPr/>
        <p:txBody>
          <a:bodyPr/>
          <a:lstStyle/>
          <a:p>
            <a:fld id="{4D91C1BA-5143-48E7-9D0C-3A1159BEC54A}" type="slidenum">
              <a:rPr lang="en-GB" smtClean="0"/>
              <a:t>5</a:t>
            </a:fld>
            <a:endParaRPr lang="en-GB"/>
          </a:p>
        </p:txBody>
      </p:sp>
      <p:sp>
        <p:nvSpPr>
          <p:cNvPr id="49" name="Block Arc 7">
            <a:extLst>
              <a:ext uri="{FF2B5EF4-FFF2-40B4-BE49-F238E27FC236}">
                <a16:creationId xmlns:a16="http://schemas.microsoft.com/office/drawing/2014/main" id="{A5F76AA8-C241-7BC6-AD56-3BBCED2F632D}"/>
              </a:ext>
            </a:extLst>
          </p:cNvPr>
          <p:cNvSpPr/>
          <p:nvPr/>
        </p:nvSpPr>
        <p:spPr>
          <a:xfrm>
            <a:off x="-180528" y="1005262"/>
            <a:ext cx="3108930" cy="3132975"/>
          </a:xfrm>
          <a:prstGeom prst="blockArc">
            <a:avLst>
              <a:gd name="adj1" fmla="val 17838513"/>
              <a:gd name="adj2" fmla="val 3935675"/>
              <a:gd name="adj3" fmla="val 691"/>
            </a:avLst>
          </a:prstGeom>
          <a:solidFill>
            <a:srgbClr val="326C72"/>
          </a:solidFill>
          <a:ln>
            <a:solidFill>
              <a:srgbClr val="6679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solidFill>
              <a:latin typeface="Montserrat" panose="00000500000000000000" pitchFamily="50" charset="0"/>
            </a:endParaRPr>
          </a:p>
        </p:txBody>
      </p:sp>
      <p:grpSp>
        <p:nvGrpSpPr>
          <p:cNvPr id="50" name="Group 49">
            <a:extLst>
              <a:ext uri="{FF2B5EF4-FFF2-40B4-BE49-F238E27FC236}">
                <a16:creationId xmlns:a16="http://schemas.microsoft.com/office/drawing/2014/main" id="{DC89B835-19A6-B848-6A4E-E0930F06FAFB}"/>
              </a:ext>
            </a:extLst>
          </p:cNvPr>
          <p:cNvGrpSpPr/>
          <p:nvPr/>
        </p:nvGrpSpPr>
        <p:grpSpPr>
          <a:xfrm>
            <a:off x="55162" y="1131590"/>
            <a:ext cx="2947109" cy="2936549"/>
            <a:chOff x="15883" y="1337483"/>
            <a:chExt cx="2947109" cy="2936549"/>
          </a:xfrm>
        </p:grpSpPr>
        <p:grpSp>
          <p:nvGrpSpPr>
            <p:cNvPr id="59" name="그룹 53">
              <a:extLst>
                <a:ext uri="{FF2B5EF4-FFF2-40B4-BE49-F238E27FC236}">
                  <a16:creationId xmlns:a16="http://schemas.microsoft.com/office/drawing/2014/main" id="{611F88C8-DD15-1A2C-6BAC-0DE74D0A9A60}"/>
                </a:ext>
              </a:extLst>
            </p:cNvPr>
            <p:cNvGrpSpPr/>
            <p:nvPr/>
          </p:nvGrpSpPr>
          <p:grpSpPr>
            <a:xfrm>
              <a:off x="15883" y="1572475"/>
              <a:ext cx="2489312" cy="2489313"/>
              <a:chOff x="735328" y="1762623"/>
              <a:chExt cx="4250497" cy="4250497"/>
            </a:xfrm>
            <a:effectLst>
              <a:outerShdw blurRad="50800" dist="38100" dir="5400000" algn="t" rotWithShape="0">
                <a:prstClr val="black">
                  <a:alpha val="40000"/>
                </a:prstClr>
              </a:outerShdw>
            </a:effectLst>
          </p:grpSpPr>
          <p:sp>
            <p:nvSpPr>
              <p:cNvPr id="61" name="Block Arc 43">
                <a:extLst>
                  <a:ext uri="{FF2B5EF4-FFF2-40B4-BE49-F238E27FC236}">
                    <a16:creationId xmlns:a16="http://schemas.microsoft.com/office/drawing/2014/main" id="{F8D43411-5C89-2BA9-92C6-178AA0DF8479}"/>
                  </a:ext>
                </a:extLst>
              </p:cNvPr>
              <p:cNvSpPr/>
              <p:nvPr/>
            </p:nvSpPr>
            <p:spPr>
              <a:xfrm>
                <a:off x="735328" y="1762623"/>
                <a:ext cx="4250497" cy="4250497"/>
              </a:xfrm>
              <a:prstGeom prst="blockArc">
                <a:avLst>
                  <a:gd name="adj1" fmla="val 4228396"/>
                  <a:gd name="adj2" fmla="val 7060926"/>
                  <a:gd name="adj3" fmla="val 5247"/>
                </a:avLst>
              </a:prstGeom>
              <a:solidFill>
                <a:srgbClr val="667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solidFill>
                  <a:latin typeface="Montserrat" panose="00000500000000000000" pitchFamily="50" charset="0"/>
                </a:endParaRPr>
              </a:p>
            </p:txBody>
          </p:sp>
          <p:sp>
            <p:nvSpPr>
              <p:cNvPr id="62" name="Block Arc 53">
                <a:extLst>
                  <a:ext uri="{FF2B5EF4-FFF2-40B4-BE49-F238E27FC236}">
                    <a16:creationId xmlns:a16="http://schemas.microsoft.com/office/drawing/2014/main" id="{F64F4888-F53A-C306-30FE-025D1105C77E}"/>
                  </a:ext>
                </a:extLst>
              </p:cNvPr>
              <p:cNvSpPr/>
              <p:nvPr/>
            </p:nvSpPr>
            <p:spPr>
              <a:xfrm>
                <a:off x="735328" y="1762623"/>
                <a:ext cx="4250497" cy="4250497"/>
              </a:xfrm>
              <a:prstGeom prst="blockArc">
                <a:avLst>
                  <a:gd name="adj1" fmla="val 1492588"/>
                  <a:gd name="adj2" fmla="val 4237585"/>
                  <a:gd name="adj3" fmla="val 522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solidFill>
                  <a:latin typeface="Montserrat" panose="00000500000000000000" pitchFamily="50" charset="0"/>
                </a:endParaRPr>
              </a:p>
            </p:txBody>
          </p:sp>
          <p:sp>
            <p:nvSpPr>
              <p:cNvPr id="63" name="Block Arc 54">
                <a:extLst>
                  <a:ext uri="{FF2B5EF4-FFF2-40B4-BE49-F238E27FC236}">
                    <a16:creationId xmlns:a16="http://schemas.microsoft.com/office/drawing/2014/main" id="{2FAA1195-3E4F-1597-D8E5-9201018C5ECB}"/>
                  </a:ext>
                </a:extLst>
              </p:cNvPr>
              <p:cNvSpPr/>
              <p:nvPr/>
            </p:nvSpPr>
            <p:spPr>
              <a:xfrm>
                <a:off x="735328" y="1762623"/>
                <a:ext cx="4250497" cy="4250497"/>
              </a:xfrm>
              <a:prstGeom prst="blockArc">
                <a:avLst>
                  <a:gd name="adj1" fmla="val 20334074"/>
                  <a:gd name="adj2" fmla="val 1503961"/>
                  <a:gd name="adj3" fmla="val 5284"/>
                </a:avLst>
              </a:prstGeom>
              <a:solidFill>
                <a:srgbClr val="667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solidFill>
                  <a:latin typeface="Montserrat" panose="00000500000000000000" pitchFamily="50" charset="0"/>
                </a:endParaRPr>
              </a:p>
            </p:txBody>
          </p:sp>
          <p:sp>
            <p:nvSpPr>
              <p:cNvPr id="64" name="Block Arc 55">
                <a:extLst>
                  <a:ext uri="{FF2B5EF4-FFF2-40B4-BE49-F238E27FC236}">
                    <a16:creationId xmlns:a16="http://schemas.microsoft.com/office/drawing/2014/main" id="{535B07A0-1237-22A1-5069-C4634EBEB459}"/>
                  </a:ext>
                </a:extLst>
              </p:cNvPr>
              <p:cNvSpPr/>
              <p:nvPr/>
            </p:nvSpPr>
            <p:spPr>
              <a:xfrm>
                <a:off x="735328" y="1762623"/>
                <a:ext cx="4250497" cy="4250497"/>
              </a:xfrm>
              <a:prstGeom prst="blockArc">
                <a:avLst>
                  <a:gd name="adj1" fmla="val 17549958"/>
                  <a:gd name="adj2" fmla="val 20340767"/>
                  <a:gd name="adj3" fmla="val 528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solidFill>
                  <a:latin typeface="Montserrat" panose="00000500000000000000" pitchFamily="50" charset="0"/>
                </a:endParaRPr>
              </a:p>
            </p:txBody>
          </p:sp>
          <p:sp>
            <p:nvSpPr>
              <p:cNvPr id="65" name="Block Arc 5">
                <a:extLst>
                  <a:ext uri="{FF2B5EF4-FFF2-40B4-BE49-F238E27FC236}">
                    <a16:creationId xmlns:a16="http://schemas.microsoft.com/office/drawing/2014/main" id="{519B1017-8300-269C-8618-AA3980417DBC}"/>
                  </a:ext>
                </a:extLst>
              </p:cNvPr>
              <p:cNvSpPr/>
              <p:nvPr/>
            </p:nvSpPr>
            <p:spPr>
              <a:xfrm>
                <a:off x="735328" y="1762623"/>
                <a:ext cx="4250497" cy="4250497"/>
              </a:xfrm>
              <a:prstGeom prst="blockArc">
                <a:avLst>
                  <a:gd name="adj1" fmla="val 14520241"/>
                  <a:gd name="adj2" fmla="val 17553267"/>
                  <a:gd name="adj3" fmla="val 5243"/>
                </a:avLst>
              </a:prstGeom>
              <a:solidFill>
                <a:srgbClr val="667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solidFill>
                  <a:latin typeface="Montserrat" panose="00000500000000000000" pitchFamily="50" charset="0"/>
                </a:endParaRPr>
              </a:p>
            </p:txBody>
          </p:sp>
        </p:grpSp>
        <p:sp>
          <p:nvSpPr>
            <p:cNvPr id="52" name="Oval 51">
              <a:extLst>
                <a:ext uri="{FF2B5EF4-FFF2-40B4-BE49-F238E27FC236}">
                  <a16:creationId xmlns:a16="http://schemas.microsoft.com/office/drawing/2014/main" id="{18F119ED-B984-ECE7-869C-AB4E4A1D38D5}"/>
                </a:ext>
              </a:extLst>
            </p:cNvPr>
            <p:cNvSpPr>
              <a:spLocks noChangeAspect="1"/>
            </p:cNvSpPr>
            <p:nvPr/>
          </p:nvSpPr>
          <p:spPr>
            <a:xfrm>
              <a:off x="2012441" y="1337483"/>
              <a:ext cx="191680" cy="191680"/>
            </a:xfrm>
            <a:prstGeom prst="ellipse">
              <a:avLst/>
            </a:prstGeom>
            <a:solidFill>
              <a:schemeClr val="bg1"/>
            </a:solidFill>
            <a:ln w="25400" cap="flat" cmpd="sng" algn="ctr">
              <a:solidFill>
                <a:srgbClr val="66799F"/>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53" name="Oval 52">
              <a:extLst>
                <a:ext uri="{FF2B5EF4-FFF2-40B4-BE49-F238E27FC236}">
                  <a16:creationId xmlns:a16="http://schemas.microsoft.com/office/drawing/2014/main" id="{A0F3E007-6A34-A610-53DE-2AA469B50282}"/>
                </a:ext>
              </a:extLst>
            </p:cNvPr>
            <p:cNvSpPr>
              <a:spLocks noChangeAspect="1"/>
            </p:cNvSpPr>
            <p:nvPr/>
          </p:nvSpPr>
          <p:spPr>
            <a:xfrm>
              <a:off x="2771312" y="2432517"/>
              <a:ext cx="191680" cy="191680"/>
            </a:xfrm>
            <a:prstGeom prst="ellipse">
              <a:avLst/>
            </a:prstGeom>
            <a:solidFill>
              <a:schemeClr val="bg1"/>
            </a:solidFill>
            <a:ln w="25400" cap="flat" cmpd="sng" algn="ctr">
              <a:solidFill>
                <a:srgbClr val="66799F"/>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54" name="Oval 53">
              <a:extLst>
                <a:ext uri="{FF2B5EF4-FFF2-40B4-BE49-F238E27FC236}">
                  <a16:creationId xmlns:a16="http://schemas.microsoft.com/office/drawing/2014/main" id="{ED3FE4CC-DC07-8A59-DDB3-C1EA678F57A8}"/>
                </a:ext>
              </a:extLst>
            </p:cNvPr>
            <p:cNvSpPr>
              <a:spLocks noChangeAspect="1"/>
            </p:cNvSpPr>
            <p:nvPr/>
          </p:nvSpPr>
          <p:spPr>
            <a:xfrm>
              <a:off x="2744691" y="2994037"/>
              <a:ext cx="191680" cy="191680"/>
            </a:xfrm>
            <a:prstGeom prst="ellipse">
              <a:avLst/>
            </a:prstGeom>
            <a:solidFill>
              <a:schemeClr val="bg1"/>
            </a:solidFill>
            <a:ln w="25400" cap="flat" cmpd="sng" algn="ctr">
              <a:solidFill>
                <a:srgbClr val="00206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55" name="Oval 54">
              <a:extLst>
                <a:ext uri="{FF2B5EF4-FFF2-40B4-BE49-F238E27FC236}">
                  <a16:creationId xmlns:a16="http://schemas.microsoft.com/office/drawing/2014/main" id="{9E672174-94D3-3FD6-7E39-F6EF24278B35}"/>
                </a:ext>
              </a:extLst>
            </p:cNvPr>
            <p:cNvSpPr>
              <a:spLocks noChangeAspect="1"/>
            </p:cNvSpPr>
            <p:nvPr/>
          </p:nvSpPr>
          <p:spPr>
            <a:xfrm>
              <a:off x="1966734" y="4082352"/>
              <a:ext cx="191680" cy="191680"/>
            </a:xfrm>
            <a:prstGeom prst="ellipse">
              <a:avLst/>
            </a:prstGeom>
            <a:solidFill>
              <a:schemeClr val="bg1"/>
            </a:solidFill>
            <a:ln w="25400" cap="flat" cmpd="sng" algn="ctr">
              <a:solidFill>
                <a:srgbClr val="00206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56" name="Oval 55">
              <a:extLst>
                <a:ext uri="{FF2B5EF4-FFF2-40B4-BE49-F238E27FC236}">
                  <a16:creationId xmlns:a16="http://schemas.microsoft.com/office/drawing/2014/main" id="{01B3AFA5-85B6-F06D-A050-560C3619A269}"/>
                </a:ext>
              </a:extLst>
            </p:cNvPr>
            <p:cNvSpPr>
              <a:spLocks noChangeAspect="1"/>
            </p:cNvSpPr>
            <p:nvPr/>
          </p:nvSpPr>
          <p:spPr>
            <a:xfrm>
              <a:off x="2516497" y="3581599"/>
              <a:ext cx="191680" cy="191680"/>
            </a:xfrm>
            <a:prstGeom prst="ellipse">
              <a:avLst/>
            </a:prstGeom>
            <a:solidFill>
              <a:schemeClr val="bg1"/>
            </a:solidFill>
            <a:ln w="25400" cap="flat" cmpd="sng" algn="ctr">
              <a:solidFill>
                <a:srgbClr val="66799F"/>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57" name="Oval 56">
              <a:extLst>
                <a:ext uri="{FF2B5EF4-FFF2-40B4-BE49-F238E27FC236}">
                  <a16:creationId xmlns:a16="http://schemas.microsoft.com/office/drawing/2014/main" id="{F5DE4B4B-31B1-8E03-8E91-37EE2F083213}"/>
                </a:ext>
              </a:extLst>
            </p:cNvPr>
            <p:cNvSpPr>
              <a:spLocks noChangeAspect="1"/>
            </p:cNvSpPr>
            <p:nvPr/>
          </p:nvSpPr>
          <p:spPr>
            <a:xfrm>
              <a:off x="2537792" y="1827594"/>
              <a:ext cx="191680" cy="191680"/>
            </a:xfrm>
            <a:prstGeom prst="ellipse">
              <a:avLst/>
            </a:prstGeom>
            <a:solidFill>
              <a:schemeClr val="bg1"/>
            </a:solidFill>
            <a:ln w="25400" cap="flat" cmpd="sng" algn="ctr">
              <a:solidFill>
                <a:srgbClr val="00206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pic>
          <p:nvPicPr>
            <p:cNvPr id="58" name="Picture 57">
              <a:extLst>
                <a:ext uri="{FF2B5EF4-FFF2-40B4-BE49-F238E27FC236}">
                  <a16:creationId xmlns:a16="http://schemas.microsoft.com/office/drawing/2014/main" id="{399E1A63-7A1F-C976-AB14-5B5AFAC4B587}"/>
                </a:ext>
              </a:extLst>
            </p:cNvPr>
            <p:cNvPicPr>
              <a:picLocks noChangeAspect="1"/>
            </p:cNvPicPr>
            <p:nvPr/>
          </p:nvPicPr>
          <p:blipFill>
            <a:blip r:embed="rId3"/>
            <a:stretch>
              <a:fillRect/>
            </a:stretch>
          </p:blipFill>
          <p:spPr>
            <a:xfrm>
              <a:off x="932276" y="2493338"/>
              <a:ext cx="720125" cy="720125"/>
            </a:xfrm>
            <a:prstGeom prst="rect">
              <a:avLst/>
            </a:prstGeom>
          </p:spPr>
        </p:pic>
      </p:grpSp>
      <p:sp>
        <p:nvSpPr>
          <p:cNvPr id="69" name="Rectangle 68">
            <a:extLst>
              <a:ext uri="{FF2B5EF4-FFF2-40B4-BE49-F238E27FC236}">
                <a16:creationId xmlns:a16="http://schemas.microsoft.com/office/drawing/2014/main" id="{B84CE5C7-6470-0906-7224-DFFEEEA3E244}"/>
              </a:ext>
            </a:extLst>
          </p:cNvPr>
          <p:cNvSpPr/>
          <p:nvPr/>
        </p:nvSpPr>
        <p:spPr>
          <a:xfrm>
            <a:off x="2483768" y="931005"/>
            <a:ext cx="5963905" cy="461665"/>
          </a:xfrm>
          <a:prstGeom prst="rect">
            <a:avLst/>
          </a:prstGeom>
        </p:spPr>
        <p:txBody>
          <a:bodyPr wrap="square">
            <a:spAutoFit/>
          </a:bodyPr>
          <a:lstStyle/>
          <a:p>
            <a:pPr lvl="0" eaLnBrk="0" fontAlgn="base" hangingPunct="0">
              <a:spcBef>
                <a:spcPct val="0"/>
              </a:spcBef>
              <a:spcAft>
                <a:spcPct val="0"/>
              </a:spcAft>
            </a:pPr>
            <a:r>
              <a:rPr lang="fr" altLang="en-US" sz="1200" b="1" dirty="0">
                <a:solidFill>
                  <a:srgbClr val="66799F"/>
                </a:solidFill>
                <a:latin typeface="Aptos" panose="020B0004020202020204" pitchFamily="34" charset="0"/>
              </a:rPr>
              <a:t>Promotion du développement durable : </a:t>
            </a:r>
            <a:r>
              <a:rPr lang="fr" altLang="en-US" sz="1200" dirty="0">
                <a:latin typeface="Aptos" panose="020B0004020202020204" pitchFamily="34" charset="0"/>
              </a:rPr>
              <a:t>Intègre les pratiques d’équité environnementale et sociale dans le financement.</a:t>
            </a:r>
          </a:p>
        </p:txBody>
      </p:sp>
      <p:sp>
        <p:nvSpPr>
          <p:cNvPr id="70" name="Rectangle 69">
            <a:extLst>
              <a:ext uri="{FF2B5EF4-FFF2-40B4-BE49-F238E27FC236}">
                <a16:creationId xmlns:a16="http://schemas.microsoft.com/office/drawing/2014/main" id="{670E2CBF-4CB7-442D-4805-D57CB6871734}"/>
              </a:ext>
            </a:extLst>
          </p:cNvPr>
          <p:cNvSpPr/>
          <p:nvPr/>
        </p:nvSpPr>
        <p:spPr>
          <a:xfrm>
            <a:off x="3128556" y="2211710"/>
            <a:ext cx="5849531" cy="461665"/>
          </a:xfrm>
          <a:prstGeom prst="rect">
            <a:avLst/>
          </a:prstGeom>
        </p:spPr>
        <p:txBody>
          <a:bodyPr wrap="square">
            <a:spAutoFit/>
          </a:bodyPr>
          <a:lstStyle/>
          <a:p>
            <a:pPr eaLnBrk="0" fontAlgn="base" hangingPunct="0">
              <a:spcBef>
                <a:spcPct val="0"/>
              </a:spcBef>
              <a:spcAft>
                <a:spcPct val="0"/>
              </a:spcAft>
            </a:pPr>
            <a:r>
              <a:rPr lang="fr" altLang="en-US" sz="1200" b="1" dirty="0">
                <a:solidFill>
                  <a:srgbClr val="66799F"/>
                </a:solidFill>
                <a:latin typeface="Aptos" panose="020B0004020202020204" pitchFamily="34" charset="0"/>
              </a:rPr>
              <a:t>Diversification des sources de financement : </a:t>
            </a:r>
            <a:r>
              <a:rPr lang="fr" altLang="en-US" sz="1200" dirty="0">
                <a:latin typeface="Aptos" panose="020B0004020202020204" pitchFamily="34" charset="0"/>
              </a:rPr>
              <a:t>Élargit la base d’investisseurs et favorise </a:t>
            </a:r>
            <a:r>
              <a:rPr lang="fr" sz="1200" dirty="0">
                <a:latin typeface="Aptos" panose="020B0004020202020204" pitchFamily="34" charset="0"/>
              </a:rPr>
              <a:t>le financement innovant.</a:t>
            </a:r>
          </a:p>
        </p:txBody>
      </p:sp>
      <p:sp>
        <p:nvSpPr>
          <p:cNvPr id="71" name="Rectangle 70">
            <a:extLst>
              <a:ext uri="{FF2B5EF4-FFF2-40B4-BE49-F238E27FC236}">
                <a16:creationId xmlns:a16="http://schemas.microsoft.com/office/drawing/2014/main" id="{CBD30DE0-A393-B85C-92C4-3C40E2074AB1}"/>
              </a:ext>
            </a:extLst>
          </p:cNvPr>
          <p:cNvSpPr/>
          <p:nvPr/>
        </p:nvSpPr>
        <p:spPr>
          <a:xfrm>
            <a:off x="2427803" y="3812436"/>
            <a:ext cx="6405634" cy="461665"/>
          </a:xfrm>
          <a:prstGeom prst="rect">
            <a:avLst/>
          </a:prstGeom>
        </p:spPr>
        <p:txBody>
          <a:bodyPr wrap="square">
            <a:spAutoFit/>
          </a:bodyPr>
          <a:lstStyle/>
          <a:p>
            <a:pPr lvl="0" eaLnBrk="0" fontAlgn="base" hangingPunct="0">
              <a:spcBef>
                <a:spcPct val="0"/>
              </a:spcBef>
              <a:spcAft>
                <a:spcPct val="0"/>
              </a:spcAft>
            </a:pPr>
            <a:r>
              <a:rPr lang="fr" altLang="en-US" sz="1200" b="1" dirty="0">
                <a:solidFill>
                  <a:srgbClr val="002060"/>
                </a:solidFill>
                <a:latin typeface="Aptos" panose="020B0004020202020204" pitchFamily="34" charset="0"/>
              </a:rPr>
              <a:t>Flexibilité et personnalisation : </a:t>
            </a:r>
            <a:r>
              <a:rPr lang="fr" sz="1200" dirty="0">
                <a:latin typeface="Aptos" panose="020B0004020202020204" pitchFamily="34" charset="0"/>
              </a:rPr>
              <a:t>le RTFF peut être adopté en tout ou en partie pour s’adapter aux stratégies de développement nationales et aux besoins spécifiques.</a:t>
            </a:r>
            <a:endParaRPr lang="en-US" altLang="en-US" sz="1200" dirty="0">
              <a:latin typeface="Aptos" panose="020B0004020202020204" pitchFamily="34" charset="0"/>
            </a:endParaRPr>
          </a:p>
        </p:txBody>
      </p:sp>
      <p:sp>
        <p:nvSpPr>
          <p:cNvPr id="72" name="Rectangle 71">
            <a:extLst>
              <a:ext uri="{FF2B5EF4-FFF2-40B4-BE49-F238E27FC236}">
                <a16:creationId xmlns:a16="http://schemas.microsoft.com/office/drawing/2014/main" id="{79B18CD4-7CDE-E841-9F9F-4552CCA014E9}"/>
              </a:ext>
            </a:extLst>
          </p:cNvPr>
          <p:cNvSpPr/>
          <p:nvPr/>
        </p:nvSpPr>
        <p:spPr>
          <a:xfrm>
            <a:off x="2919316" y="3291830"/>
            <a:ext cx="6065007" cy="461665"/>
          </a:xfrm>
          <a:prstGeom prst="rect">
            <a:avLst/>
          </a:prstGeom>
        </p:spPr>
        <p:txBody>
          <a:bodyPr wrap="square">
            <a:spAutoFit/>
          </a:bodyPr>
          <a:lstStyle/>
          <a:p>
            <a:pPr lvl="0" eaLnBrk="0" fontAlgn="base" hangingPunct="0">
              <a:spcBef>
                <a:spcPct val="0"/>
              </a:spcBef>
              <a:spcAft>
                <a:spcPct val="0"/>
              </a:spcAft>
            </a:pPr>
            <a:r>
              <a:rPr lang="fr" altLang="en-US" sz="1200" b="1" dirty="0">
                <a:solidFill>
                  <a:srgbClr val="66799F"/>
                </a:solidFill>
                <a:latin typeface="Aptos" panose="020B0004020202020204" pitchFamily="34" charset="0"/>
              </a:rPr>
              <a:t>Efficacité temporelle : </a:t>
            </a:r>
            <a:r>
              <a:rPr lang="fr" altLang="en-US" sz="1200" dirty="0">
                <a:latin typeface="Aptos" panose="020B0004020202020204" pitchFamily="34" charset="0"/>
              </a:rPr>
              <a:t>Accélère la structuration et l’émission en utilisant la taxonomie et les directives existantes.</a:t>
            </a:r>
          </a:p>
        </p:txBody>
      </p:sp>
      <p:sp>
        <p:nvSpPr>
          <p:cNvPr id="73" name="Rectangle 72">
            <a:extLst>
              <a:ext uri="{FF2B5EF4-FFF2-40B4-BE49-F238E27FC236}">
                <a16:creationId xmlns:a16="http://schemas.microsoft.com/office/drawing/2014/main" id="{A53F7E51-0A44-808D-3EEE-ACC64B7EF498}"/>
              </a:ext>
            </a:extLst>
          </p:cNvPr>
          <p:cNvSpPr/>
          <p:nvPr/>
        </p:nvSpPr>
        <p:spPr>
          <a:xfrm>
            <a:off x="2923444" y="1507291"/>
            <a:ext cx="5886312" cy="461665"/>
          </a:xfrm>
          <a:prstGeom prst="rect">
            <a:avLst/>
          </a:prstGeom>
        </p:spPr>
        <p:txBody>
          <a:bodyPr wrap="square">
            <a:spAutoFit/>
          </a:bodyPr>
          <a:lstStyle/>
          <a:p>
            <a:pPr lvl="0"/>
            <a:r>
              <a:rPr lang="fr" altLang="en-US" sz="1200" b="1" dirty="0">
                <a:solidFill>
                  <a:srgbClr val="002060"/>
                </a:solidFill>
                <a:latin typeface="Aptos" panose="020B0004020202020204" pitchFamily="34" charset="0"/>
              </a:rPr>
              <a:t>Renforcement de la confiance des investisseurs : </a:t>
            </a:r>
            <a:r>
              <a:rPr lang="fr" altLang="en-US" sz="1200" dirty="0">
                <a:latin typeface="Aptos" panose="020B0004020202020204" pitchFamily="34" charset="0"/>
              </a:rPr>
              <a:t>les plus de 50 ans d’expertise du FIDA en matière de développement rural et l’alignement du RTFF sur les normes internationales renforcent la crédibilité et la fiabilité.</a:t>
            </a:r>
          </a:p>
        </p:txBody>
      </p:sp>
      <p:sp>
        <p:nvSpPr>
          <p:cNvPr id="74" name="Rectangle 73">
            <a:extLst>
              <a:ext uri="{FF2B5EF4-FFF2-40B4-BE49-F238E27FC236}">
                <a16:creationId xmlns:a16="http://schemas.microsoft.com/office/drawing/2014/main" id="{C24FF81E-4C76-F7F5-E860-42A817723DC6}"/>
              </a:ext>
            </a:extLst>
          </p:cNvPr>
          <p:cNvSpPr/>
          <p:nvPr/>
        </p:nvSpPr>
        <p:spPr>
          <a:xfrm>
            <a:off x="3125317" y="2758157"/>
            <a:ext cx="5767163" cy="461665"/>
          </a:xfrm>
          <a:prstGeom prst="rect">
            <a:avLst/>
          </a:prstGeom>
        </p:spPr>
        <p:txBody>
          <a:bodyPr wrap="square">
            <a:spAutoFit/>
          </a:bodyPr>
          <a:lstStyle/>
          <a:p>
            <a:pPr lvl="0" eaLnBrk="0" fontAlgn="base" hangingPunct="0">
              <a:spcBef>
                <a:spcPct val="0"/>
              </a:spcBef>
              <a:spcAft>
                <a:spcPct val="0"/>
              </a:spcAft>
            </a:pPr>
            <a:r>
              <a:rPr lang="fr" altLang="en-US" sz="1200" b="1" dirty="0">
                <a:solidFill>
                  <a:srgbClr val="002060"/>
                </a:solidFill>
                <a:latin typeface="Aptos" panose="020B0004020202020204" pitchFamily="34" charset="0"/>
              </a:rPr>
              <a:t>Économies de coûts : </a:t>
            </a:r>
            <a:r>
              <a:rPr lang="fr" altLang="en-US" sz="1200" dirty="0">
                <a:latin typeface="Aptos" panose="020B0004020202020204" pitchFamily="34" charset="0"/>
              </a:rPr>
              <a:t>un cadre standardisé et prêt à l’emploi réduisant les coûts juridiques, administratifs et de conseil.</a:t>
            </a:r>
          </a:p>
        </p:txBody>
      </p:sp>
    </p:spTree>
    <p:extLst>
      <p:ext uri="{BB962C8B-B14F-4D97-AF65-F5344CB8AC3E}">
        <p14:creationId xmlns:p14="http://schemas.microsoft.com/office/powerpoint/2010/main" val="1455113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06982-1FB3-0FAA-BEAA-73836BC5798E}"/>
            </a:ext>
          </a:extLst>
        </p:cNvPr>
        <p:cNvGrpSpPr/>
        <p:nvPr/>
      </p:nvGrpSpPr>
      <p:grpSpPr>
        <a:xfrm>
          <a:off x="0" y="0"/>
          <a:ext cx="0" cy="0"/>
          <a:chOff x="0" y="0"/>
          <a:chExt cx="0" cy="0"/>
        </a:xfrm>
      </p:grpSpPr>
      <p:pic>
        <p:nvPicPr>
          <p:cNvPr id="23" name="Picture 22">
            <a:extLst>
              <a:ext uri="{FF2B5EF4-FFF2-40B4-BE49-F238E27FC236}">
                <a16:creationId xmlns:a16="http://schemas.microsoft.com/office/drawing/2014/main" id="{3195E615-3473-8EAC-2055-6CF05BB3E874}"/>
              </a:ext>
            </a:extLst>
          </p:cNvPr>
          <p:cNvPicPr>
            <a:picLocks noChangeAspect="1"/>
          </p:cNvPicPr>
          <p:nvPr/>
        </p:nvPicPr>
        <p:blipFill>
          <a:blip r:embed="rId3">
            <a:alphaModFix amt="50000"/>
          </a:blip>
          <a:srcRect l="460" t="2096" r="485" b="6313"/>
          <a:stretch/>
        </p:blipFill>
        <p:spPr>
          <a:xfrm>
            <a:off x="1" y="699542"/>
            <a:ext cx="9144000" cy="3744416"/>
          </a:xfrm>
          <a:prstGeom prst="rect">
            <a:avLst/>
          </a:prstGeom>
          <a:ln>
            <a:noFill/>
          </a:ln>
          <a:effectLst>
            <a:softEdge rad="112500"/>
          </a:effectLst>
        </p:spPr>
      </p:pic>
      <p:sp>
        <p:nvSpPr>
          <p:cNvPr id="3" name="Title 2">
            <a:extLst>
              <a:ext uri="{FF2B5EF4-FFF2-40B4-BE49-F238E27FC236}">
                <a16:creationId xmlns:a16="http://schemas.microsoft.com/office/drawing/2014/main" id="{40C2E2F2-9017-8E76-CC53-F755D931BA58}"/>
              </a:ext>
            </a:extLst>
          </p:cNvPr>
          <p:cNvSpPr>
            <a:spLocks noGrp="1"/>
          </p:cNvSpPr>
          <p:nvPr>
            <p:ph type="title"/>
          </p:nvPr>
        </p:nvSpPr>
        <p:spPr>
          <a:xfrm>
            <a:off x="480488" y="0"/>
            <a:ext cx="7403880" cy="897731"/>
          </a:xfrm>
        </p:spPr>
        <p:txBody>
          <a:bodyPr/>
          <a:lstStyle/>
          <a:p>
            <a:r>
              <a:rPr lang="fr" sz="2000" dirty="0">
                <a:solidFill>
                  <a:srgbClr val="002060"/>
                </a:solidFill>
              </a:rPr>
              <a:t>Que comprend le RTFF</a:t>
            </a:r>
            <a:endParaRPr lang="en-US" sz="2000" dirty="0">
              <a:solidFill>
                <a:srgbClr val="002060"/>
              </a:solidFill>
            </a:endParaRPr>
          </a:p>
        </p:txBody>
      </p:sp>
      <p:sp>
        <p:nvSpPr>
          <p:cNvPr id="5" name="Slide Number Placeholder 4">
            <a:extLst>
              <a:ext uri="{FF2B5EF4-FFF2-40B4-BE49-F238E27FC236}">
                <a16:creationId xmlns:a16="http://schemas.microsoft.com/office/drawing/2014/main" id="{90C05D48-4726-8141-7014-EF8D602016E9}"/>
              </a:ext>
            </a:extLst>
          </p:cNvPr>
          <p:cNvSpPr>
            <a:spLocks noGrp="1"/>
          </p:cNvSpPr>
          <p:nvPr>
            <p:ph type="sldNum" sz="quarter" idx="4"/>
          </p:nvPr>
        </p:nvSpPr>
        <p:spPr/>
        <p:txBody>
          <a:bodyPr/>
          <a:lstStyle/>
          <a:p>
            <a:fld id="{4D91C1BA-5143-48E7-9D0C-3A1159BEC54A}" type="slidenum">
              <a:rPr lang="en-GB" smtClean="0"/>
              <a:t>6</a:t>
            </a:fld>
            <a:endParaRPr lang="en-GB"/>
          </a:p>
        </p:txBody>
      </p:sp>
      <p:sp>
        <p:nvSpPr>
          <p:cNvPr id="2" name="Rectangle: Rounded Corners 34">
            <a:extLst>
              <a:ext uri="{FF2B5EF4-FFF2-40B4-BE49-F238E27FC236}">
                <a16:creationId xmlns:a16="http://schemas.microsoft.com/office/drawing/2014/main" id="{A5FA6560-C756-9567-2B46-4625FBF642F3}"/>
              </a:ext>
            </a:extLst>
          </p:cNvPr>
          <p:cNvSpPr/>
          <p:nvPr/>
        </p:nvSpPr>
        <p:spPr>
          <a:xfrm rot="10800000">
            <a:off x="587712" y="1421484"/>
            <a:ext cx="2308400" cy="2178014"/>
          </a:xfrm>
          <a:prstGeom prst="roundRect">
            <a:avLst>
              <a:gd name="adj" fmla="val 5497"/>
            </a:avLst>
          </a:prstGeom>
          <a:solidFill>
            <a:schemeClr val="accent3">
              <a:lumMod val="95000"/>
            </a:schemeClr>
          </a:solidFill>
          <a:ln>
            <a:solidFill>
              <a:srgbClr val="EEEEE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sz="1400">
              <a:solidFill>
                <a:prstClr val="white"/>
              </a:solidFill>
              <a:latin typeface="Aptos" panose="020B0004020202020204" pitchFamily="34" charset="0"/>
            </a:endParaRPr>
          </a:p>
        </p:txBody>
      </p:sp>
      <p:sp>
        <p:nvSpPr>
          <p:cNvPr id="4" name="Rectangle 3">
            <a:extLst>
              <a:ext uri="{FF2B5EF4-FFF2-40B4-BE49-F238E27FC236}">
                <a16:creationId xmlns:a16="http://schemas.microsoft.com/office/drawing/2014/main" id="{F29F9F7B-E3E4-4939-6F32-A9071A0D7E06}"/>
              </a:ext>
            </a:extLst>
          </p:cNvPr>
          <p:cNvSpPr/>
          <p:nvPr/>
        </p:nvSpPr>
        <p:spPr>
          <a:xfrm>
            <a:off x="683568" y="2139702"/>
            <a:ext cx="2034514" cy="646331"/>
          </a:xfrm>
          <a:prstGeom prst="rect">
            <a:avLst/>
          </a:prstGeom>
        </p:spPr>
        <p:txBody>
          <a:bodyPr wrap="square" lIns="0" rIns="0" anchor="t">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spcBef>
                <a:spcPts val="450"/>
              </a:spcBef>
            </a:pPr>
            <a:r>
              <a:rPr lang="fr" sz="1200" dirty="0">
                <a:latin typeface="Aptos" panose="020B0004020202020204" pitchFamily="34" charset="0"/>
              </a:rPr>
              <a:t>Guide pratique à l’intention des émetteurs sur la manière de développer un SFF</a:t>
            </a:r>
          </a:p>
        </p:txBody>
      </p:sp>
      <p:sp>
        <p:nvSpPr>
          <p:cNvPr id="6" name="Rectangle: Rounded Corners 34">
            <a:extLst>
              <a:ext uri="{FF2B5EF4-FFF2-40B4-BE49-F238E27FC236}">
                <a16:creationId xmlns:a16="http://schemas.microsoft.com/office/drawing/2014/main" id="{3BF3F5D2-1DD3-A4C8-4ED8-970D13D9D444}"/>
              </a:ext>
            </a:extLst>
          </p:cNvPr>
          <p:cNvSpPr/>
          <p:nvPr/>
        </p:nvSpPr>
        <p:spPr>
          <a:xfrm>
            <a:off x="822098" y="1203598"/>
            <a:ext cx="1839626" cy="480060"/>
          </a:xfrm>
          <a:prstGeom prst="roundRect">
            <a:avLst>
              <a:gd name="adj" fmla="val 50000"/>
            </a:avLst>
          </a:prstGeom>
          <a:gradFill>
            <a:gsLst>
              <a:gs pos="100000">
                <a:srgbClr val="002060"/>
              </a:gs>
              <a:gs pos="0">
                <a:srgbClr val="66799F"/>
              </a:gs>
            </a:gsLst>
            <a:lin ang="102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r>
              <a:rPr lang="fr" sz="1400" b="1" dirty="0">
                <a:latin typeface="Aptos" panose="020B0004020202020204" pitchFamily="34" charset="0"/>
              </a:rPr>
              <a:t>Comment utiliser ce framework</a:t>
            </a:r>
            <a:endParaRPr lang="en-IN" sz="1400" b="1" dirty="0">
              <a:latin typeface="Aptos" panose="020B0004020202020204" pitchFamily="34" charset="0"/>
            </a:endParaRPr>
          </a:p>
        </p:txBody>
      </p:sp>
      <p:sp>
        <p:nvSpPr>
          <p:cNvPr id="7" name="Oval 6">
            <a:extLst>
              <a:ext uri="{FF2B5EF4-FFF2-40B4-BE49-F238E27FC236}">
                <a16:creationId xmlns:a16="http://schemas.microsoft.com/office/drawing/2014/main" id="{6614F721-4634-080C-E970-AC10D15EC9B6}"/>
              </a:ext>
            </a:extLst>
          </p:cNvPr>
          <p:cNvSpPr/>
          <p:nvPr/>
        </p:nvSpPr>
        <p:spPr>
          <a:xfrm>
            <a:off x="1361504" y="3214136"/>
            <a:ext cx="760815" cy="760815"/>
          </a:xfrm>
          <a:prstGeom prst="ellipse">
            <a:avLst/>
          </a:prstGeom>
          <a:solidFill>
            <a:schemeClr val="bg1"/>
          </a:solidFill>
          <a:ln w="28575">
            <a:solidFill>
              <a:srgbClr val="002060">
                <a:alpha val="66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sz="1400" b="1" dirty="0">
              <a:solidFill>
                <a:srgbClr val="3BB24A"/>
              </a:solidFill>
              <a:latin typeface="Aptos" panose="020B0004020202020204" pitchFamily="34" charset="0"/>
            </a:endParaRPr>
          </a:p>
        </p:txBody>
      </p:sp>
      <p:sp>
        <p:nvSpPr>
          <p:cNvPr id="8" name="Rectangle: Rounded Corners 34">
            <a:extLst>
              <a:ext uri="{FF2B5EF4-FFF2-40B4-BE49-F238E27FC236}">
                <a16:creationId xmlns:a16="http://schemas.microsoft.com/office/drawing/2014/main" id="{9908065C-A358-03EE-62CF-1A442978F8D9}"/>
              </a:ext>
            </a:extLst>
          </p:cNvPr>
          <p:cNvSpPr/>
          <p:nvPr/>
        </p:nvSpPr>
        <p:spPr>
          <a:xfrm rot="10800000">
            <a:off x="3477164" y="1415923"/>
            <a:ext cx="2308400" cy="2197824"/>
          </a:xfrm>
          <a:prstGeom prst="roundRect">
            <a:avLst>
              <a:gd name="adj" fmla="val 5497"/>
            </a:avLst>
          </a:prstGeom>
          <a:solidFill>
            <a:schemeClr val="accent3">
              <a:lumMod val="95000"/>
            </a:schemeClr>
          </a:solidFill>
          <a:ln>
            <a:solidFill>
              <a:srgbClr val="EEEEE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sz="1400">
              <a:solidFill>
                <a:prstClr val="white"/>
              </a:solidFill>
              <a:latin typeface="Aptos" panose="020B0004020202020204" pitchFamily="34" charset="0"/>
            </a:endParaRPr>
          </a:p>
        </p:txBody>
      </p:sp>
      <p:sp>
        <p:nvSpPr>
          <p:cNvPr id="9" name="Rectangle 8">
            <a:extLst>
              <a:ext uri="{FF2B5EF4-FFF2-40B4-BE49-F238E27FC236}">
                <a16:creationId xmlns:a16="http://schemas.microsoft.com/office/drawing/2014/main" id="{E47E8348-052C-0522-DB44-0BA8ABB379BE}"/>
              </a:ext>
            </a:extLst>
          </p:cNvPr>
          <p:cNvSpPr/>
          <p:nvPr/>
        </p:nvSpPr>
        <p:spPr>
          <a:xfrm>
            <a:off x="3583246" y="1995686"/>
            <a:ext cx="2096236" cy="1015663"/>
          </a:xfrm>
          <a:prstGeom prst="rect">
            <a:avLst/>
          </a:prstGeom>
        </p:spPr>
        <p:txBody>
          <a:bodyPr wrap="square" lIns="0" rIns="0" anchor="t">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spcBef>
                <a:spcPts val="450"/>
              </a:spcBef>
            </a:pPr>
            <a:r>
              <a:rPr lang="fr" sz="1200" dirty="0">
                <a:latin typeface="Aptos" panose="020B0004020202020204" pitchFamily="34" charset="0"/>
              </a:rPr>
              <a:t>Identification des investissements éligibles pour la transformation rurale ancrés dans </a:t>
            </a:r>
            <a:r>
              <a:rPr lang="fr" altLang="en-US" sz="1200" dirty="0">
                <a:latin typeface="Aptos" panose="020B0004020202020204" pitchFamily="34" charset="0"/>
              </a:rPr>
              <a:t>des domaines d’intervention stratégiques clés</a:t>
            </a:r>
            <a:endParaRPr lang="en-US" sz="1200" dirty="0">
              <a:latin typeface="Aptos" panose="020B0004020202020204" pitchFamily="34" charset="0"/>
            </a:endParaRPr>
          </a:p>
        </p:txBody>
      </p:sp>
      <p:sp>
        <p:nvSpPr>
          <p:cNvPr id="11" name="Rectangle: Rounded Corners 34">
            <a:extLst>
              <a:ext uri="{FF2B5EF4-FFF2-40B4-BE49-F238E27FC236}">
                <a16:creationId xmlns:a16="http://schemas.microsoft.com/office/drawing/2014/main" id="{0FCF0B69-C779-64FB-1E62-E54A9298902A}"/>
              </a:ext>
            </a:extLst>
          </p:cNvPr>
          <p:cNvSpPr/>
          <p:nvPr/>
        </p:nvSpPr>
        <p:spPr>
          <a:xfrm>
            <a:off x="3711550" y="1203598"/>
            <a:ext cx="1839626" cy="480060"/>
          </a:xfrm>
          <a:prstGeom prst="roundRect">
            <a:avLst>
              <a:gd name="adj" fmla="val 50000"/>
            </a:avLst>
          </a:prstGeom>
          <a:gradFill>
            <a:gsLst>
              <a:gs pos="100000">
                <a:srgbClr val="002060"/>
              </a:gs>
              <a:gs pos="0">
                <a:srgbClr val="66799F"/>
              </a:gs>
            </a:gsLst>
            <a:lin ang="102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r>
              <a:rPr lang="fr" sz="1400" b="1" dirty="0">
                <a:latin typeface="Aptos" panose="020B0004020202020204" pitchFamily="34" charset="0"/>
              </a:rPr>
              <a:t>Compendium de taxonomie</a:t>
            </a:r>
            <a:endParaRPr lang="en-IN" sz="1400" b="1" dirty="0">
              <a:latin typeface="Aptos" panose="020B0004020202020204" pitchFamily="34" charset="0"/>
            </a:endParaRPr>
          </a:p>
        </p:txBody>
      </p:sp>
      <p:sp>
        <p:nvSpPr>
          <p:cNvPr id="12" name="Oval 11">
            <a:extLst>
              <a:ext uri="{FF2B5EF4-FFF2-40B4-BE49-F238E27FC236}">
                <a16:creationId xmlns:a16="http://schemas.microsoft.com/office/drawing/2014/main" id="{A20DA204-0F19-FD20-33C0-B17225D44CF5}"/>
              </a:ext>
            </a:extLst>
          </p:cNvPr>
          <p:cNvSpPr/>
          <p:nvPr/>
        </p:nvSpPr>
        <p:spPr>
          <a:xfrm>
            <a:off x="4250956" y="3214136"/>
            <a:ext cx="760815" cy="760815"/>
          </a:xfrm>
          <a:prstGeom prst="ellipse">
            <a:avLst/>
          </a:prstGeom>
          <a:solidFill>
            <a:schemeClr val="bg1"/>
          </a:solidFill>
          <a:ln w="28575">
            <a:solidFill>
              <a:srgbClr val="002060">
                <a:alpha val="66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sz="1400" b="1" dirty="0">
              <a:solidFill>
                <a:srgbClr val="3BB24A"/>
              </a:solidFill>
              <a:latin typeface="Aptos" panose="020B0004020202020204" pitchFamily="34" charset="0"/>
            </a:endParaRPr>
          </a:p>
        </p:txBody>
      </p:sp>
      <p:sp>
        <p:nvSpPr>
          <p:cNvPr id="13" name="Rectangle: Rounded Corners 34">
            <a:extLst>
              <a:ext uri="{FF2B5EF4-FFF2-40B4-BE49-F238E27FC236}">
                <a16:creationId xmlns:a16="http://schemas.microsoft.com/office/drawing/2014/main" id="{6C88277B-031B-D700-431D-A65EACEF1070}"/>
              </a:ext>
            </a:extLst>
          </p:cNvPr>
          <p:cNvSpPr/>
          <p:nvPr/>
        </p:nvSpPr>
        <p:spPr>
          <a:xfrm rot="10800000">
            <a:off x="6366617" y="1415923"/>
            <a:ext cx="2308400" cy="2177789"/>
          </a:xfrm>
          <a:prstGeom prst="roundRect">
            <a:avLst>
              <a:gd name="adj" fmla="val 5497"/>
            </a:avLst>
          </a:prstGeom>
          <a:solidFill>
            <a:schemeClr val="accent3">
              <a:lumMod val="95000"/>
            </a:schemeClr>
          </a:solidFill>
          <a:ln>
            <a:solidFill>
              <a:srgbClr val="EEEEE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sz="1400">
              <a:solidFill>
                <a:prstClr val="white"/>
              </a:solidFill>
              <a:latin typeface="Aptos" panose="020B0004020202020204" pitchFamily="34" charset="0"/>
            </a:endParaRPr>
          </a:p>
        </p:txBody>
      </p:sp>
      <p:sp>
        <p:nvSpPr>
          <p:cNvPr id="14" name="Rectangle 13">
            <a:extLst>
              <a:ext uri="{FF2B5EF4-FFF2-40B4-BE49-F238E27FC236}">
                <a16:creationId xmlns:a16="http://schemas.microsoft.com/office/drawing/2014/main" id="{0CF6EA02-A386-43D1-CA07-1E5A28F9F5DF}"/>
              </a:ext>
            </a:extLst>
          </p:cNvPr>
          <p:cNvSpPr/>
          <p:nvPr/>
        </p:nvSpPr>
        <p:spPr>
          <a:xfrm>
            <a:off x="6506060" y="1996986"/>
            <a:ext cx="2029512" cy="1015663"/>
          </a:xfrm>
          <a:prstGeom prst="rect">
            <a:avLst/>
          </a:prstGeom>
        </p:spPr>
        <p:txBody>
          <a:bodyPr wrap="square" lIns="0" rIns="0" anchor="t">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spcBef>
                <a:spcPts val="450"/>
              </a:spcBef>
            </a:pPr>
            <a:r>
              <a:rPr lang="fr" sz="1200" dirty="0">
                <a:latin typeface="Aptos" panose="020B0004020202020204" pitchFamily="34" charset="0"/>
              </a:rPr>
              <a:t>Exemples d’indicateurs potentiels permettant d’évaluer les résultats des activités admissibles à des fins de reporting</a:t>
            </a:r>
          </a:p>
        </p:txBody>
      </p:sp>
      <p:sp>
        <p:nvSpPr>
          <p:cNvPr id="15" name="Rectangle: Rounded Corners 34">
            <a:extLst>
              <a:ext uri="{FF2B5EF4-FFF2-40B4-BE49-F238E27FC236}">
                <a16:creationId xmlns:a16="http://schemas.microsoft.com/office/drawing/2014/main" id="{5B0A53F0-200E-2BCF-2768-ACFE9D29C572}"/>
              </a:ext>
            </a:extLst>
          </p:cNvPr>
          <p:cNvSpPr/>
          <p:nvPr/>
        </p:nvSpPr>
        <p:spPr>
          <a:xfrm>
            <a:off x="6601003" y="1203598"/>
            <a:ext cx="1839626" cy="480060"/>
          </a:xfrm>
          <a:prstGeom prst="roundRect">
            <a:avLst>
              <a:gd name="adj" fmla="val 50000"/>
            </a:avLst>
          </a:prstGeom>
          <a:gradFill>
            <a:gsLst>
              <a:gs pos="100000">
                <a:srgbClr val="002060"/>
              </a:gs>
              <a:gs pos="0">
                <a:srgbClr val="66799F"/>
              </a:gs>
            </a:gsLst>
            <a:lin ang="102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r>
              <a:rPr lang="fr" sz="1200" b="1" dirty="0">
                <a:latin typeface="Aptos" panose="020B0004020202020204" pitchFamily="34" charset="0"/>
              </a:rPr>
              <a:t>Indicateurs – Mesure de l’impact</a:t>
            </a:r>
            <a:endParaRPr lang="en-IN" sz="1200" b="1" dirty="0">
              <a:latin typeface="Aptos" panose="020B0004020202020204" pitchFamily="34" charset="0"/>
            </a:endParaRPr>
          </a:p>
        </p:txBody>
      </p:sp>
      <p:sp>
        <p:nvSpPr>
          <p:cNvPr id="16" name="Oval 15">
            <a:extLst>
              <a:ext uri="{FF2B5EF4-FFF2-40B4-BE49-F238E27FC236}">
                <a16:creationId xmlns:a16="http://schemas.microsoft.com/office/drawing/2014/main" id="{3D88F67A-A686-35C8-B6EA-8E07FC14F93C}"/>
              </a:ext>
            </a:extLst>
          </p:cNvPr>
          <p:cNvSpPr/>
          <p:nvPr/>
        </p:nvSpPr>
        <p:spPr>
          <a:xfrm>
            <a:off x="7140409" y="3214136"/>
            <a:ext cx="760815" cy="760815"/>
          </a:xfrm>
          <a:prstGeom prst="ellipse">
            <a:avLst/>
          </a:prstGeom>
          <a:solidFill>
            <a:schemeClr val="bg1"/>
          </a:solidFill>
          <a:ln w="28575">
            <a:solidFill>
              <a:srgbClr val="002060">
                <a:alpha val="66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sz="1400" b="1" dirty="0">
              <a:solidFill>
                <a:srgbClr val="3BB24A"/>
              </a:solidFill>
              <a:latin typeface="Aptos" panose="020B0004020202020204" pitchFamily="34" charset="0"/>
            </a:endParaRPr>
          </a:p>
        </p:txBody>
      </p:sp>
      <p:pic>
        <p:nvPicPr>
          <p:cNvPr id="10" name="Picture 4" descr="Framework - Free business and finance icons">
            <a:extLst>
              <a:ext uri="{FF2B5EF4-FFF2-40B4-BE49-F238E27FC236}">
                <a16:creationId xmlns:a16="http://schemas.microsoft.com/office/drawing/2014/main" id="{52539F26-EB53-0B47-5B80-CAA5629BE541}"/>
              </a:ext>
            </a:extLst>
          </p:cNvPr>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11805" y="3264438"/>
            <a:ext cx="660211" cy="66021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File:Tools icon.png - Wikimedia Commons">
            <a:extLst>
              <a:ext uri="{FF2B5EF4-FFF2-40B4-BE49-F238E27FC236}">
                <a16:creationId xmlns:a16="http://schemas.microsoft.com/office/drawing/2014/main" id="{66BEC2B7-0E26-FB15-A83B-3E1E6775FB1B}"/>
              </a:ext>
            </a:extLst>
          </p:cNvPr>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13373" y="3306552"/>
            <a:ext cx="635980" cy="5759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ndicator - Free business and finance icons">
            <a:extLst>
              <a:ext uri="{FF2B5EF4-FFF2-40B4-BE49-F238E27FC236}">
                <a16:creationId xmlns:a16="http://schemas.microsoft.com/office/drawing/2014/main" id="{AB98BF1C-D1E6-3D49-D07B-9C78C8BA49E9}"/>
              </a:ext>
            </a:extLst>
          </p:cNvPr>
          <p:cNvPicPr>
            <a:picLocks noChangeAspect="1" noChangeArrowheads="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42910" y="3316637"/>
            <a:ext cx="555812" cy="555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684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883B1-41EC-BCC7-6676-942F72693FA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6DCBC0-DFF4-F15F-BD38-E8478A9304D7}"/>
              </a:ext>
            </a:extLst>
          </p:cNvPr>
          <p:cNvSpPr>
            <a:spLocks noGrp="1"/>
          </p:cNvSpPr>
          <p:nvPr>
            <p:ph type="title"/>
          </p:nvPr>
        </p:nvSpPr>
        <p:spPr>
          <a:xfrm>
            <a:off x="480488" y="0"/>
            <a:ext cx="8663512" cy="897731"/>
          </a:xfrm>
        </p:spPr>
        <p:txBody>
          <a:bodyPr/>
          <a:lstStyle/>
          <a:p>
            <a:r>
              <a:rPr lang="fr" sz="2000" dirty="0">
                <a:solidFill>
                  <a:srgbClr val="002060"/>
                </a:solidFill>
              </a:rPr>
              <a:t>Comment utiliser ce cadre – guide étape par étape pour les </a:t>
            </a:r>
            <a:r>
              <a:rPr lang="fr" sz="2000" dirty="0" err="1">
                <a:solidFill>
                  <a:srgbClr val="002060"/>
                </a:solidFill>
              </a:rPr>
              <a:t>BPDs</a:t>
            </a:r>
            <a:endParaRPr lang="en-GB" sz="2000" dirty="0">
              <a:solidFill>
                <a:srgbClr val="002060"/>
              </a:solidFill>
            </a:endParaRPr>
          </a:p>
        </p:txBody>
      </p:sp>
      <p:sp>
        <p:nvSpPr>
          <p:cNvPr id="5" name="Slide Number Placeholder 4">
            <a:extLst>
              <a:ext uri="{FF2B5EF4-FFF2-40B4-BE49-F238E27FC236}">
                <a16:creationId xmlns:a16="http://schemas.microsoft.com/office/drawing/2014/main" id="{DFF8ACCB-C5B2-E8B3-0454-80ADF443D7B9}"/>
              </a:ext>
            </a:extLst>
          </p:cNvPr>
          <p:cNvSpPr>
            <a:spLocks noGrp="1"/>
          </p:cNvSpPr>
          <p:nvPr>
            <p:ph type="sldNum" sz="quarter" idx="4"/>
          </p:nvPr>
        </p:nvSpPr>
        <p:spPr/>
        <p:txBody>
          <a:bodyPr/>
          <a:lstStyle/>
          <a:p>
            <a:fld id="{4D91C1BA-5143-48E7-9D0C-3A1159BEC54A}" type="slidenum">
              <a:rPr lang="en-GB" smtClean="0"/>
              <a:t>7</a:t>
            </a:fld>
            <a:endParaRPr lang="en-GB"/>
          </a:p>
        </p:txBody>
      </p:sp>
      <p:sp>
        <p:nvSpPr>
          <p:cNvPr id="19" name="TextBox 18">
            <a:extLst>
              <a:ext uri="{FF2B5EF4-FFF2-40B4-BE49-F238E27FC236}">
                <a16:creationId xmlns:a16="http://schemas.microsoft.com/office/drawing/2014/main" id="{078B7350-9703-22A6-1D63-7182C88222B5}"/>
              </a:ext>
            </a:extLst>
          </p:cNvPr>
          <p:cNvSpPr txBox="1"/>
          <p:nvPr/>
        </p:nvSpPr>
        <p:spPr>
          <a:xfrm>
            <a:off x="400087" y="910337"/>
            <a:ext cx="7196249" cy="1569660"/>
          </a:xfrm>
          <a:prstGeom prst="rect">
            <a:avLst/>
          </a:prstGeom>
          <a:noFill/>
        </p:spPr>
        <p:txBody>
          <a:bodyPr wrap="square">
            <a:spAutoFit/>
          </a:bodyPr>
          <a:lstStyle/>
          <a:p>
            <a:r>
              <a:rPr lang="fr" sz="1200" dirty="0">
                <a:latin typeface="Aptos" panose="020B0004020202020204" pitchFamily="34" charset="0"/>
              </a:rPr>
              <a:t>Pour aider les </a:t>
            </a:r>
            <a:r>
              <a:rPr lang="fr" sz="1200" dirty="0" err="1">
                <a:latin typeface="Aptos" panose="020B0004020202020204" pitchFamily="34" charset="0"/>
              </a:rPr>
              <a:t>BPDs</a:t>
            </a:r>
            <a:r>
              <a:rPr lang="fr" sz="1200" dirty="0">
                <a:latin typeface="Aptos" panose="020B0004020202020204" pitchFamily="34" charset="0"/>
              </a:rPr>
              <a:t> à aligner leurs stratégies de financement sur les normes internationales, à garantir la transparence et à communiquer efficacement avec les investisseurs, le RTFF fournit :</a:t>
            </a:r>
          </a:p>
          <a:p>
            <a:pPr marL="285750" indent="-285750">
              <a:buFont typeface="Arial" panose="020B0604020202020204" pitchFamily="34" charset="0"/>
              <a:buChar char="•"/>
            </a:pPr>
            <a:r>
              <a:rPr lang="fr" sz="1200" b="1" dirty="0">
                <a:solidFill>
                  <a:srgbClr val="002060"/>
                </a:solidFill>
                <a:latin typeface="Aptos" panose="020B0004020202020204" pitchFamily="34" charset="0"/>
                <a:ea typeface="Open Sans" panose="020B0606030504020204" pitchFamily="34" charset="0"/>
                <a:cs typeface="Open Sans" panose="020B0606030504020204" pitchFamily="34" charset="0"/>
              </a:rPr>
              <a:t>Des directives claires pour les </a:t>
            </a:r>
            <a:r>
              <a:rPr lang="fr" sz="1200" b="1" dirty="0" err="1">
                <a:solidFill>
                  <a:srgbClr val="002060"/>
                </a:solidFill>
                <a:latin typeface="Aptos" panose="020B0004020202020204" pitchFamily="34" charset="0"/>
                <a:ea typeface="Open Sans" panose="020B0606030504020204" pitchFamily="34" charset="0"/>
                <a:cs typeface="Open Sans" panose="020B0606030504020204" pitchFamily="34" charset="0"/>
              </a:rPr>
              <a:t>SFFs</a:t>
            </a:r>
            <a:endParaRPr lang="fr" sz="1200" b="1" dirty="0">
              <a:solidFill>
                <a:srgbClr val="002060"/>
              </a:solidFill>
              <a:latin typeface="Aptos" panose="020B0004020202020204" pitchFamily="34" charset="0"/>
              <a:ea typeface="Open Sans" panose="020B0606030504020204" pitchFamily="34" charset="0"/>
              <a:cs typeface="Open Sans" panose="020B0606030504020204" pitchFamily="34" charset="0"/>
            </a:endParaRPr>
          </a:p>
          <a:p>
            <a:pPr marL="742950" lvl="1" indent="-285750">
              <a:buFont typeface="Arial" panose="020B0604020202020204" pitchFamily="34" charset="0"/>
              <a:buChar char="•"/>
            </a:pPr>
            <a:r>
              <a:rPr lang="fr" sz="1200" dirty="0">
                <a:latin typeface="Aptos" panose="020B0004020202020204" pitchFamily="34" charset="0"/>
              </a:rPr>
              <a:t>Décrit les éléments clés d’un SFF efficace</a:t>
            </a:r>
          </a:p>
          <a:p>
            <a:pPr marL="742950" lvl="1" indent="-285750">
              <a:buFont typeface="Arial" panose="020B0604020202020204" pitchFamily="34" charset="0"/>
              <a:buChar char="•"/>
            </a:pPr>
            <a:r>
              <a:rPr lang="fr" sz="1200" dirty="0">
                <a:latin typeface="Aptos" panose="020B0004020202020204" pitchFamily="34" charset="0"/>
              </a:rPr>
              <a:t>Inclut des exemples concrets pour guider la mise en œuvre</a:t>
            </a:r>
          </a:p>
          <a:p>
            <a:pPr marL="285750" indent="-285750">
              <a:buFont typeface="Arial" panose="020B0604020202020204" pitchFamily="34" charset="0"/>
              <a:buChar char="•"/>
            </a:pPr>
            <a:r>
              <a:rPr lang="fr" sz="1200" b="1" dirty="0">
                <a:solidFill>
                  <a:srgbClr val="002060"/>
                </a:solidFill>
                <a:latin typeface="Aptos" panose="020B0004020202020204" pitchFamily="34" charset="0"/>
                <a:ea typeface="Open Sans" panose="020B0606030504020204" pitchFamily="34" charset="0"/>
                <a:cs typeface="Open Sans" panose="020B0606030504020204" pitchFamily="34" charset="0"/>
              </a:rPr>
              <a:t>Alignement sur les normes internationales</a:t>
            </a:r>
          </a:p>
          <a:p>
            <a:pPr marL="742950" lvl="1" indent="-285750">
              <a:buFont typeface="Arial" panose="020B0604020202020204" pitchFamily="34" charset="0"/>
              <a:buChar char="•"/>
            </a:pPr>
            <a:r>
              <a:rPr lang="fr" sz="1200" dirty="0">
                <a:latin typeface="Aptos" panose="020B0004020202020204" pitchFamily="34" charset="0"/>
              </a:rPr>
              <a:t>Adhère aux principes de l'International Capital Market Association (ICMA)</a:t>
            </a:r>
          </a:p>
          <a:p>
            <a:pPr marL="742950" lvl="1" indent="-285750">
              <a:buFont typeface="Arial" panose="020B0604020202020204" pitchFamily="34" charset="0"/>
              <a:buChar char="•"/>
            </a:pPr>
            <a:r>
              <a:rPr lang="fr" sz="1200" dirty="0">
                <a:latin typeface="Aptos" panose="020B0004020202020204" pitchFamily="34" charset="0"/>
              </a:rPr>
              <a:t>Assure la conformité aux normes mondiales de durabilité reconnues</a:t>
            </a:r>
          </a:p>
        </p:txBody>
      </p:sp>
      <p:pic>
        <p:nvPicPr>
          <p:cNvPr id="2" name="Picture 2" descr="Guide - Free education icons">
            <a:extLst>
              <a:ext uri="{FF2B5EF4-FFF2-40B4-BE49-F238E27FC236}">
                <a16:creationId xmlns:a16="http://schemas.microsoft.com/office/drawing/2014/main" id="{130510EE-9B25-2EF1-101A-F9B0391B7389}"/>
              </a:ext>
            </a:extLst>
          </p:cNvPr>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11752" y="915566"/>
            <a:ext cx="1633031" cy="16330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4">
            <a:extLst>
              <a:ext uri="{FF2B5EF4-FFF2-40B4-BE49-F238E27FC236}">
                <a16:creationId xmlns:a16="http://schemas.microsoft.com/office/drawing/2014/main" id="{DC294C68-E380-1DE7-441E-3D9A14F4C6E0}"/>
              </a:ext>
            </a:extLst>
          </p:cNvPr>
          <p:cNvSpPr/>
          <p:nvPr/>
        </p:nvSpPr>
        <p:spPr>
          <a:xfrm>
            <a:off x="-7141" y="2801218"/>
            <a:ext cx="9151141" cy="1570732"/>
          </a:xfrm>
          <a:prstGeom prst="rect">
            <a:avLst/>
          </a:prstGeom>
          <a:gradFill>
            <a:gsLst>
              <a:gs pos="100000">
                <a:srgbClr val="002060"/>
              </a:gs>
              <a:gs pos="0">
                <a:srgbClr val="66799F"/>
              </a:gs>
            </a:gsLst>
            <a:lin ang="10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sz="1400" b="1" dirty="0">
              <a:latin typeface="Aptos" panose="020B0004020202020204" pitchFamily="34" charset="0"/>
            </a:endParaRPr>
          </a:p>
        </p:txBody>
      </p:sp>
      <p:sp>
        <p:nvSpPr>
          <p:cNvPr id="8" name="Rectangle 7">
            <a:extLst>
              <a:ext uri="{FF2B5EF4-FFF2-40B4-BE49-F238E27FC236}">
                <a16:creationId xmlns:a16="http://schemas.microsoft.com/office/drawing/2014/main" id="{2538546E-1288-F77E-3141-6D4732240792}"/>
              </a:ext>
            </a:extLst>
          </p:cNvPr>
          <p:cNvSpPr/>
          <p:nvPr/>
        </p:nvSpPr>
        <p:spPr>
          <a:xfrm>
            <a:off x="278492" y="2801218"/>
            <a:ext cx="1961884" cy="307777"/>
          </a:xfrm>
          <a:prstGeom prst="rect">
            <a:avLst/>
          </a:prstGeom>
        </p:spPr>
        <p:txBody>
          <a:bodyPr wrap="none">
            <a:spAutoFit/>
          </a:bodyPr>
          <a:lstStyle/>
          <a:p>
            <a:r>
              <a:rPr lang="fr" sz="1400" b="1" dirty="0">
                <a:solidFill>
                  <a:schemeClr val="bg1"/>
                </a:solidFill>
                <a:latin typeface="Aptos" panose="020B0004020202020204" pitchFamily="34" charset="0"/>
              </a:rPr>
              <a:t>Les 4 piliers de l’ICMA</a:t>
            </a:r>
          </a:p>
        </p:txBody>
      </p:sp>
      <p:grpSp>
        <p:nvGrpSpPr>
          <p:cNvPr id="9" name="Group 8">
            <a:extLst>
              <a:ext uri="{FF2B5EF4-FFF2-40B4-BE49-F238E27FC236}">
                <a16:creationId xmlns:a16="http://schemas.microsoft.com/office/drawing/2014/main" id="{82081AC6-D1F2-D37C-3B27-E219FE7DA411}"/>
              </a:ext>
            </a:extLst>
          </p:cNvPr>
          <p:cNvGrpSpPr/>
          <p:nvPr/>
        </p:nvGrpSpPr>
        <p:grpSpPr>
          <a:xfrm>
            <a:off x="222141" y="3221563"/>
            <a:ext cx="2096280" cy="971477"/>
            <a:chOff x="1040526" y="4970395"/>
            <a:chExt cx="3608429" cy="971477"/>
          </a:xfrm>
        </p:grpSpPr>
        <p:sp>
          <p:nvSpPr>
            <p:cNvPr id="10" name="Rectangle 9">
              <a:extLst>
                <a:ext uri="{FF2B5EF4-FFF2-40B4-BE49-F238E27FC236}">
                  <a16:creationId xmlns:a16="http://schemas.microsoft.com/office/drawing/2014/main" id="{9F1C666D-7922-9845-1EAE-D0D542844D30}"/>
                </a:ext>
              </a:extLst>
            </p:cNvPr>
            <p:cNvSpPr/>
            <p:nvPr/>
          </p:nvSpPr>
          <p:spPr>
            <a:xfrm>
              <a:off x="1228640" y="5033931"/>
              <a:ext cx="3420315" cy="907941"/>
            </a:xfrm>
            <a:prstGeom prst="rect">
              <a:avLst/>
            </a:prstGeom>
          </p:spPr>
          <p:txBody>
            <a:bodyPr wrap="square">
              <a:spAutoFit/>
            </a:bodyPr>
            <a:lstStyle/>
            <a:p>
              <a:pPr marL="152385"/>
              <a:r>
                <a:rPr lang="fr" sz="1100" b="1" dirty="0">
                  <a:solidFill>
                    <a:schemeClr val="bg1"/>
                  </a:solidFill>
                  <a:latin typeface="Aptos" panose="020B0004020202020204" pitchFamily="34" charset="0"/>
                </a:rPr>
                <a:t>Utilisation des produits</a:t>
              </a:r>
            </a:p>
            <a:p>
              <a:pPr marL="152385"/>
              <a:r>
                <a:rPr lang="fr" sz="1050" dirty="0">
                  <a:solidFill>
                    <a:schemeClr val="bg1"/>
                  </a:solidFill>
                  <a:latin typeface="Aptos" panose="020B0004020202020204" pitchFamily="34" charset="0"/>
                </a:rPr>
                <a:t>Définit les projets de transformation rurale éligibles (alignés sur la taxonomie et les indicateurs).</a:t>
              </a:r>
            </a:p>
          </p:txBody>
        </p:sp>
        <p:sp>
          <p:nvSpPr>
            <p:cNvPr id="11" name="Rectangle 10">
              <a:extLst>
                <a:ext uri="{FF2B5EF4-FFF2-40B4-BE49-F238E27FC236}">
                  <a16:creationId xmlns:a16="http://schemas.microsoft.com/office/drawing/2014/main" id="{3505F14B-37D9-1A03-136D-FD80697B6FEB}"/>
                </a:ext>
              </a:extLst>
            </p:cNvPr>
            <p:cNvSpPr/>
            <p:nvPr/>
          </p:nvSpPr>
          <p:spPr>
            <a:xfrm>
              <a:off x="1040526" y="4970395"/>
              <a:ext cx="742810" cy="646331"/>
            </a:xfrm>
            <a:prstGeom prst="rect">
              <a:avLst/>
            </a:prstGeom>
          </p:spPr>
          <p:txBody>
            <a:bodyPr wrap="none">
              <a:spAutoFit/>
            </a:bodyPr>
            <a:lstStyle/>
            <a:p>
              <a:r>
                <a:rPr lang="fr" sz="3600" b="1" dirty="0">
                  <a:solidFill>
                    <a:schemeClr val="bg1"/>
                  </a:solidFill>
                  <a:latin typeface="Aptos" panose="020B0004020202020204" pitchFamily="34" charset="0"/>
                </a:rPr>
                <a:t>1</a:t>
              </a:r>
            </a:p>
          </p:txBody>
        </p:sp>
      </p:grpSp>
      <p:grpSp>
        <p:nvGrpSpPr>
          <p:cNvPr id="12" name="Group 11">
            <a:extLst>
              <a:ext uri="{FF2B5EF4-FFF2-40B4-BE49-F238E27FC236}">
                <a16:creationId xmlns:a16="http://schemas.microsoft.com/office/drawing/2014/main" id="{FA362034-BEB6-2BEC-0F4E-4C2F7D2658FE}"/>
              </a:ext>
            </a:extLst>
          </p:cNvPr>
          <p:cNvGrpSpPr/>
          <p:nvPr/>
        </p:nvGrpSpPr>
        <p:grpSpPr>
          <a:xfrm>
            <a:off x="2489297" y="3221563"/>
            <a:ext cx="2082703" cy="979171"/>
            <a:chOff x="927248" y="4805277"/>
            <a:chExt cx="4007036" cy="979171"/>
          </a:xfrm>
        </p:grpSpPr>
        <p:sp>
          <p:nvSpPr>
            <p:cNvPr id="13" name="Rectangle 12">
              <a:extLst>
                <a:ext uri="{FF2B5EF4-FFF2-40B4-BE49-F238E27FC236}">
                  <a16:creationId xmlns:a16="http://schemas.microsoft.com/office/drawing/2014/main" id="{13783607-2C8E-A59D-13AB-B4F5CE0DC64D}"/>
                </a:ext>
              </a:extLst>
            </p:cNvPr>
            <p:cNvSpPr/>
            <p:nvPr/>
          </p:nvSpPr>
          <p:spPr>
            <a:xfrm>
              <a:off x="1211884" y="4868813"/>
              <a:ext cx="3722400" cy="915635"/>
            </a:xfrm>
            <a:prstGeom prst="rect">
              <a:avLst/>
            </a:prstGeom>
          </p:spPr>
          <p:txBody>
            <a:bodyPr wrap="square">
              <a:spAutoFit/>
            </a:bodyPr>
            <a:lstStyle/>
            <a:p>
              <a:pPr marL="152385"/>
              <a:r>
                <a:rPr lang="fr" sz="1100" b="1" dirty="0">
                  <a:solidFill>
                    <a:schemeClr val="bg1"/>
                  </a:solidFill>
                  <a:latin typeface="Aptos" panose="020B0004020202020204" pitchFamily="34" charset="0"/>
                </a:rPr>
                <a:t>Sélection et évaluation des projets</a:t>
              </a:r>
            </a:p>
            <a:p>
              <a:pPr marL="152385"/>
              <a:r>
                <a:rPr lang="fr" sz="1050" dirty="0">
                  <a:solidFill>
                    <a:schemeClr val="bg1"/>
                  </a:solidFill>
                  <a:latin typeface="Aptos" panose="020B0004020202020204" pitchFamily="34" charset="0"/>
                </a:rPr>
                <a:t>Explique les critères, la gouvernance et les processus de gestion des risques.</a:t>
              </a:r>
            </a:p>
          </p:txBody>
        </p:sp>
        <p:sp>
          <p:nvSpPr>
            <p:cNvPr id="14" name="Rectangle 13">
              <a:extLst>
                <a:ext uri="{FF2B5EF4-FFF2-40B4-BE49-F238E27FC236}">
                  <a16:creationId xmlns:a16="http://schemas.microsoft.com/office/drawing/2014/main" id="{D37892AA-DFA5-A26C-2DF5-55FA4C86F3C6}"/>
                </a:ext>
              </a:extLst>
            </p:cNvPr>
            <p:cNvSpPr/>
            <p:nvPr/>
          </p:nvSpPr>
          <p:spPr>
            <a:xfrm>
              <a:off x="927248" y="4805277"/>
              <a:ext cx="830242" cy="646331"/>
            </a:xfrm>
            <a:prstGeom prst="rect">
              <a:avLst/>
            </a:prstGeom>
          </p:spPr>
          <p:txBody>
            <a:bodyPr wrap="none">
              <a:spAutoFit/>
            </a:bodyPr>
            <a:lstStyle/>
            <a:p>
              <a:r>
                <a:rPr lang="fr" sz="3600" b="1" dirty="0">
                  <a:solidFill>
                    <a:schemeClr val="bg1"/>
                  </a:solidFill>
                  <a:latin typeface="Aptos" panose="020B0004020202020204" pitchFamily="34" charset="0"/>
                </a:rPr>
                <a:t>2</a:t>
              </a:r>
            </a:p>
          </p:txBody>
        </p:sp>
      </p:grpSp>
      <p:grpSp>
        <p:nvGrpSpPr>
          <p:cNvPr id="15" name="Group 14">
            <a:extLst>
              <a:ext uri="{FF2B5EF4-FFF2-40B4-BE49-F238E27FC236}">
                <a16:creationId xmlns:a16="http://schemas.microsoft.com/office/drawing/2014/main" id="{C1BBD324-4445-6725-84F6-25F5C20AEF2A}"/>
              </a:ext>
            </a:extLst>
          </p:cNvPr>
          <p:cNvGrpSpPr/>
          <p:nvPr/>
        </p:nvGrpSpPr>
        <p:grpSpPr>
          <a:xfrm>
            <a:off x="4756453" y="3219822"/>
            <a:ext cx="1966271" cy="980911"/>
            <a:chOff x="926051" y="4916663"/>
            <a:chExt cx="3421095" cy="980911"/>
          </a:xfrm>
        </p:grpSpPr>
        <p:sp>
          <p:nvSpPr>
            <p:cNvPr id="16" name="Rectangle 15">
              <a:extLst>
                <a:ext uri="{FF2B5EF4-FFF2-40B4-BE49-F238E27FC236}">
                  <a16:creationId xmlns:a16="http://schemas.microsoft.com/office/drawing/2014/main" id="{45EB801B-9590-7F9C-CA79-7FACF49CBFEB}"/>
                </a:ext>
              </a:extLst>
            </p:cNvPr>
            <p:cNvSpPr/>
            <p:nvPr/>
          </p:nvSpPr>
          <p:spPr>
            <a:xfrm>
              <a:off x="1231617" y="4981939"/>
              <a:ext cx="3115529" cy="915635"/>
            </a:xfrm>
            <a:prstGeom prst="rect">
              <a:avLst/>
            </a:prstGeom>
          </p:spPr>
          <p:txBody>
            <a:bodyPr wrap="square">
              <a:spAutoFit/>
            </a:bodyPr>
            <a:lstStyle/>
            <a:p>
              <a:pPr marL="152385"/>
              <a:r>
                <a:rPr lang="fr" sz="1100" b="1" dirty="0">
                  <a:solidFill>
                    <a:schemeClr val="bg1"/>
                  </a:solidFill>
                  <a:latin typeface="Aptos" panose="020B0004020202020204" pitchFamily="34" charset="0"/>
                </a:rPr>
                <a:t>Gestion des produits</a:t>
              </a:r>
            </a:p>
            <a:p>
              <a:pPr marL="152385"/>
              <a:r>
                <a:rPr lang="fr" sz="1050" dirty="0">
                  <a:solidFill>
                    <a:schemeClr val="bg1"/>
                  </a:solidFill>
                  <a:latin typeface="Aptos" panose="020B0004020202020204" pitchFamily="34" charset="0"/>
                </a:rPr>
                <a:t>Assure un suivi, une allocation et une utilisation des fonds transparents.</a:t>
              </a:r>
            </a:p>
          </p:txBody>
        </p:sp>
        <p:sp>
          <p:nvSpPr>
            <p:cNvPr id="17" name="Rectangle 16">
              <a:extLst>
                <a:ext uri="{FF2B5EF4-FFF2-40B4-BE49-F238E27FC236}">
                  <a16:creationId xmlns:a16="http://schemas.microsoft.com/office/drawing/2014/main" id="{01D39235-34D2-364B-A94E-62A2338FB295}"/>
                </a:ext>
              </a:extLst>
            </p:cNvPr>
            <p:cNvSpPr/>
            <p:nvPr/>
          </p:nvSpPr>
          <p:spPr>
            <a:xfrm>
              <a:off x="926051" y="4916663"/>
              <a:ext cx="750811" cy="646331"/>
            </a:xfrm>
            <a:prstGeom prst="rect">
              <a:avLst/>
            </a:prstGeom>
          </p:spPr>
          <p:txBody>
            <a:bodyPr wrap="none">
              <a:spAutoFit/>
            </a:bodyPr>
            <a:lstStyle/>
            <a:p>
              <a:r>
                <a:rPr lang="fr" sz="3600" b="1" dirty="0">
                  <a:solidFill>
                    <a:schemeClr val="bg1"/>
                  </a:solidFill>
                  <a:latin typeface="Aptos" panose="020B0004020202020204" pitchFamily="34" charset="0"/>
                </a:rPr>
                <a:t>3</a:t>
              </a:r>
            </a:p>
          </p:txBody>
        </p:sp>
      </p:grpSp>
      <p:grpSp>
        <p:nvGrpSpPr>
          <p:cNvPr id="18" name="Group 17">
            <a:extLst>
              <a:ext uri="{FF2B5EF4-FFF2-40B4-BE49-F238E27FC236}">
                <a16:creationId xmlns:a16="http://schemas.microsoft.com/office/drawing/2014/main" id="{81E1D846-8BF6-6817-117A-0D51FE7E1557}"/>
              </a:ext>
            </a:extLst>
          </p:cNvPr>
          <p:cNvGrpSpPr/>
          <p:nvPr/>
        </p:nvGrpSpPr>
        <p:grpSpPr>
          <a:xfrm>
            <a:off x="7023610" y="3219822"/>
            <a:ext cx="1929774" cy="973218"/>
            <a:chOff x="751603" y="5129429"/>
            <a:chExt cx="3501433" cy="973218"/>
          </a:xfrm>
        </p:grpSpPr>
        <p:sp>
          <p:nvSpPr>
            <p:cNvPr id="20" name="Rectangle 19">
              <a:extLst>
                <a:ext uri="{FF2B5EF4-FFF2-40B4-BE49-F238E27FC236}">
                  <a16:creationId xmlns:a16="http://schemas.microsoft.com/office/drawing/2014/main" id="{0DA930C5-1C37-7295-8F14-691626DEFC41}"/>
                </a:ext>
              </a:extLst>
            </p:cNvPr>
            <p:cNvSpPr/>
            <p:nvPr/>
          </p:nvSpPr>
          <p:spPr>
            <a:xfrm>
              <a:off x="1137506" y="5194706"/>
              <a:ext cx="3115530" cy="907941"/>
            </a:xfrm>
            <a:prstGeom prst="rect">
              <a:avLst/>
            </a:prstGeom>
          </p:spPr>
          <p:txBody>
            <a:bodyPr wrap="square">
              <a:spAutoFit/>
            </a:bodyPr>
            <a:lstStyle/>
            <a:p>
              <a:pPr marL="152385"/>
              <a:r>
                <a:rPr lang="fr" sz="1100" b="1" dirty="0">
                  <a:solidFill>
                    <a:schemeClr val="bg1"/>
                  </a:solidFill>
                  <a:latin typeface="Aptos" panose="020B0004020202020204" pitchFamily="34" charset="0"/>
                </a:rPr>
                <a:t>Rapports</a:t>
              </a:r>
            </a:p>
            <a:p>
              <a:pPr marL="152385"/>
              <a:r>
                <a:rPr lang="fr" sz="1050" dirty="0">
                  <a:solidFill>
                    <a:schemeClr val="bg1"/>
                  </a:solidFill>
                  <a:latin typeface="Aptos" panose="020B0004020202020204" pitchFamily="34" charset="0"/>
                </a:rPr>
                <a:t>Couvre les rapports d’impact et d’allocation avec des indicateurs clairs.</a:t>
              </a:r>
            </a:p>
          </p:txBody>
        </p:sp>
        <p:sp>
          <p:nvSpPr>
            <p:cNvPr id="21" name="Rectangle 20">
              <a:extLst>
                <a:ext uri="{FF2B5EF4-FFF2-40B4-BE49-F238E27FC236}">
                  <a16:creationId xmlns:a16="http://schemas.microsoft.com/office/drawing/2014/main" id="{A2AA8B20-22F6-EFD9-1C30-C7A58CA1F9E0}"/>
                </a:ext>
              </a:extLst>
            </p:cNvPr>
            <p:cNvSpPr/>
            <p:nvPr/>
          </p:nvSpPr>
          <p:spPr>
            <a:xfrm>
              <a:off x="751603" y="5129429"/>
              <a:ext cx="782976" cy="646331"/>
            </a:xfrm>
            <a:prstGeom prst="rect">
              <a:avLst/>
            </a:prstGeom>
          </p:spPr>
          <p:txBody>
            <a:bodyPr wrap="none">
              <a:spAutoFit/>
            </a:bodyPr>
            <a:lstStyle/>
            <a:p>
              <a:r>
                <a:rPr lang="fr" sz="3600" b="1" dirty="0">
                  <a:solidFill>
                    <a:schemeClr val="bg1"/>
                  </a:solidFill>
                  <a:latin typeface="Aptos" panose="020B0004020202020204" pitchFamily="34" charset="0"/>
                </a:rPr>
                <a:t>4</a:t>
              </a:r>
            </a:p>
          </p:txBody>
        </p:sp>
      </p:grpSp>
    </p:spTree>
    <p:extLst>
      <p:ext uri="{BB962C8B-B14F-4D97-AF65-F5344CB8AC3E}">
        <p14:creationId xmlns:p14="http://schemas.microsoft.com/office/powerpoint/2010/main" val="468628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D8C41-E56D-1694-0C61-A03BC6BAB914}"/>
            </a:ext>
          </a:extLst>
        </p:cNvPr>
        <p:cNvGrpSpPr/>
        <p:nvPr/>
      </p:nvGrpSpPr>
      <p:grpSpPr>
        <a:xfrm>
          <a:off x="0" y="0"/>
          <a:ext cx="0" cy="0"/>
          <a:chOff x="0" y="0"/>
          <a:chExt cx="0" cy="0"/>
        </a:xfrm>
      </p:grpSpPr>
      <p:sp>
        <p:nvSpPr>
          <p:cNvPr id="39" name="Rectangle 38">
            <a:extLst>
              <a:ext uri="{FF2B5EF4-FFF2-40B4-BE49-F238E27FC236}">
                <a16:creationId xmlns:a16="http://schemas.microsoft.com/office/drawing/2014/main" id="{9E4564C4-EE01-3BE8-E7D7-F4A6A043911F}"/>
              </a:ext>
            </a:extLst>
          </p:cNvPr>
          <p:cNvSpPr/>
          <p:nvPr/>
        </p:nvSpPr>
        <p:spPr bwMode="auto">
          <a:xfrm>
            <a:off x="886403" y="1036040"/>
            <a:ext cx="7215389" cy="3191893"/>
          </a:xfrm>
          <a:prstGeom prst="rect">
            <a:avLst/>
          </a:prstGeom>
          <a:solidFill>
            <a:schemeClr val="accent3">
              <a:lumMod val="95000"/>
            </a:schemeClr>
          </a:solidFill>
          <a:ln>
            <a:solidFill>
              <a:srgbClr val="EEEEE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eaLnBrk="1" hangingPunct="1"/>
            <a:endParaRPr lang="en-GB" sz="1400">
              <a:solidFill>
                <a:prstClr val="white"/>
              </a:solidFill>
              <a:latin typeface="Aptos" panose="020B0004020202020204" pitchFamily="34" charset="0"/>
              <a:ea typeface="+mn-ea"/>
              <a:cs typeface="+mn-cs"/>
            </a:endParaRPr>
          </a:p>
        </p:txBody>
      </p:sp>
      <p:sp>
        <p:nvSpPr>
          <p:cNvPr id="3" name="Title 2">
            <a:extLst>
              <a:ext uri="{FF2B5EF4-FFF2-40B4-BE49-F238E27FC236}">
                <a16:creationId xmlns:a16="http://schemas.microsoft.com/office/drawing/2014/main" id="{90898AD6-335B-D45A-B5A6-C53D3FAF6EF2}"/>
              </a:ext>
            </a:extLst>
          </p:cNvPr>
          <p:cNvSpPr>
            <a:spLocks noGrp="1"/>
          </p:cNvSpPr>
          <p:nvPr>
            <p:ph type="title"/>
          </p:nvPr>
        </p:nvSpPr>
        <p:spPr>
          <a:xfrm>
            <a:off x="480488" y="0"/>
            <a:ext cx="8916048" cy="897731"/>
          </a:xfrm>
        </p:spPr>
        <p:txBody>
          <a:bodyPr/>
          <a:lstStyle/>
          <a:p>
            <a:r>
              <a:rPr lang="fr" sz="2000" dirty="0">
                <a:solidFill>
                  <a:srgbClr val="002060"/>
                </a:solidFill>
              </a:rPr>
              <a:t>Un parcours structuré pour un investissement rural durable</a:t>
            </a:r>
            <a:endParaRPr lang="en-GB" sz="2000" dirty="0">
              <a:solidFill>
                <a:srgbClr val="002060"/>
              </a:solidFill>
            </a:endParaRPr>
          </a:p>
        </p:txBody>
      </p:sp>
      <p:sp>
        <p:nvSpPr>
          <p:cNvPr id="5" name="Slide Number Placeholder 4">
            <a:extLst>
              <a:ext uri="{FF2B5EF4-FFF2-40B4-BE49-F238E27FC236}">
                <a16:creationId xmlns:a16="http://schemas.microsoft.com/office/drawing/2014/main" id="{1C49706E-EAB4-7539-4CF2-2C3F75F629C9}"/>
              </a:ext>
            </a:extLst>
          </p:cNvPr>
          <p:cNvSpPr>
            <a:spLocks noGrp="1"/>
          </p:cNvSpPr>
          <p:nvPr>
            <p:ph type="sldNum" sz="quarter" idx="4"/>
          </p:nvPr>
        </p:nvSpPr>
        <p:spPr/>
        <p:txBody>
          <a:bodyPr/>
          <a:lstStyle/>
          <a:p>
            <a:fld id="{4D91C1BA-5143-48E7-9D0C-3A1159BEC54A}" type="slidenum">
              <a:rPr lang="en-GB" smtClean="0"/>
              <a:t>8</a:t>
            </a:fld>
            <a:endParaRPr lang="en-GB"/>
          </a:p>
        </p:txBody>
      </p:sp>
      <p:pic>
        <p:nvPicPr>
          <p:cNvPr id="36" name="Picture Placeholder 2">
            <a:extLst>
              <a:ext uri="{FF2B5EF4-FFF2-40B4-BE49-F238E27FC236}">
                <a16:creationId xmlns:a16="http://schemas.microsoft.com/office/drawing/2014/main" id="{DB4DFCE0-076F-134B-519A-5454E78E6C2F}"/>
              </a:ext>
            </a:extLst>
          </p:cNvPr>
          <p:cNvPicPr>
            <a:picLocks noChangeAspect="1"/>
          </p:cNvPicPr>
          <p:nvPr/>
        </p:nvPicPr>
        <p:blipFill>
          <a:blip r:embed="rId3">
            <a:extLst>
              <a:ext uri="{28A0092B-C50C-407E-A947-70E740481C1C}">
                <a14:useLocalDpi xmlns:a14="http://schemas.microsoft.com/office/drawing/2010/main" val="0"/>
              </a:ext>
            </a:extLst>
          </a:blip>
          <a:srcRect l="6109" r="6109" b="850"/>
          <a:stretch/>
        </p:blipFill>
        <p:spPr>
          <a:xfrm>
            <a:off x="6013560" y="1007160"/>
            <a:ext cx="2158840" cy="3249652"/>
          </a:xfrm>
          <a:prstGeom prst="rect">
            <a:avLst/>
          </a:prstGeom>
          <a:ln>
            <a:noFill/>
          </a:ln>
          <a:effectLst>
            <a:outerShdw blurRad="190500" algn="tl" rotWithShape="0">
              <a:srgbClr val="000000">
                <a:alpha val="70000"/>
              </a:srgbClr>
            </a:outerShdw>
          </a:effectLst>
        </p:spPr>
      </p:pic>
      <p:sp>
        <p:nvSpPr>
          <p:cNvPr id="37" name="Rectangle 36">
            <a:extLst>
              <a:ext uri="{FF2B5EF4-FFF2-40B4-BE49-F238E27FC236}">
                <a16:creationId xmlns:a16="http://schemas.microsoft.com/office/drawing/2014/main" id="{E64273AF-E97E-39C0-AF6B-0B4EC303467B}"/>
              </a:ext>
            </a:extLst>
          </p:cNvPr>
          <p:cNvSpPr/>
          <p:nvPr/>
        </p:nvSpPr>
        <p:spPr>
          <a:xfrm>
            <a:off x="886403" y="1118423"/>
            <a:ext cx="5127157" cy="3118803"/>
          </a:xfrm>
          <a:prstGeom prst="rect">
            <a:avLst/>
          </a:prstGeom>
          <a:ln>
            <a:noFill/>
          </a:ln>
        </p:spPr>
        <p:txBody>
          <a:bodyPr wrap="square">
            <a:spAutoFit/>
          </a:bodyPr>
          <a:lstStyle/>
          <a:p>
            <a:pPr marL="228600" indent="-228600">
              <a:spcBef>
                <a:spcPts val="600"/>
              </a:spcBef>
              <a:buClr>
                <a:srgbClr val="002060"/>
              </a:buClr>
              <a:buFont typeface="+mj-lt"/>
              <a:buAutoNum type="arabicPeriod"/>
            </a:pPr>
            <a:r>
              <a:rPr lang="fr" altLang="en-US" sz="1200" dirty="0">
                <a:latin typeface="Aptos" panose="020B0004020202020204" pitchFamily="34" charset="0"/>
              </a:rPr>
              <a:t>Construit sur </a:t>
            </a:r>
            <a:r>
              <a:rPr lang="fr" altLang="en-US" sz="1200" b="1" dirty="0">
                <a:solidFill>
                  <a:srgbClr val="002060"/>
                </a:solidFill>
                <a:latin typeface="Aptos" panose="020B0004020202020204" pitchFamily="34" charset="0"/>
              </a:rPr>
              <a:t>les quatre principes directeurs du RTFF </a:t>
            </a:r>
            <a:r>
              <a:rPr lang="fr" altLang="en-US" sz="1200" dirty="0">
                <a:latin typeface="Aptos" panose="020B0004020202020204" pitchFamily="34" charset="0"/>
              </a:rPr>
              <a:t>, il définit des domaines d’intervention stratégiques clés qui s’alignent sur les priorités de développement rural et répondent aux défis du monde réel.</a:t>
            </a:r>
          </a:p>
          <a:p>
            <a:pPr marL="228600" indent="-228600">
              <a:spcBef>
                <a:spcPts val="450"/>
              </a:spcBef>
              <a:buClr>
                <a:srgbClr val="002060"/>
              </a:buClr>
              <a:buFont typeface="+mj-lt"/>
              <a:buAutoNum type="arabicPeriod"/>
            </a:pPr>
            <a:r>
              <a:rPr lang="fr" altLang="en-US" sz="1200" dirty="0">
                <a:latin typeface="Aptos" panose="020B0004020202020204" pitchFamily="34" charset="0"/>
              </a:rPr>
              <a:t>Il relie la stratégie et l’investissement en organisant ces interventions en </a:t>
            </a:r>
            <a:r>
              <a:rPr lang="fr" altLang="en-US" sz="1200" b="1" dirty="0">
                <a:solidFill>
                  <a:srgbClr val="002060"/>
                </a:solidFill>
                <a:latin typeface="Aptos" panose="020B0004020202020204" pitchFamily="34" charset="0"/>
              </a:rPr>
              <a:t>six grands domaines d’investissement </a:t>
            </a:r>
            <a:r>
              <a:rPr lang="fr" altLang="en-US" sz="1200" dirty="0">
                <a:latin typeface="Aptos" panose="020B0004020202020204" pitchFamily="34" charset="0"/>
              </a:rPr>
              <a:t>, représentant les domaines clés pour un financement impactant.</a:t>
            </a:r>
          </a:p>
          <a:p>
            <a:pPr marL="228600" indent="-228600">
              <a:spcBef>
                <a:spcPts val="450"/>
              </a:spcBef>
              <a:buClr>
                <a:srgbClr val="002060"/>
              </a:buClr>
              <a:buFont typeface="+mj-lt"/>
              <a:buAutoNum type="arabicPeriod"/>
            </a:pPr>
            <a:r>
              <a:rPr lang="fr" altLang="en-US" sz="1200" dirty="0">
                <a:latin typeface="Aptos" panose="020B0004020202020204" pitchFamily="34" charset="0"/>
              </a:rPr>
              <a:t>Chaque domaine d’investissement propose </a:t>
            </a:r>
            <a:r>
              <a:rPr lang="fr" altLang="en-US" sz="1200" b="1" dirty="0">
                <a:solidFill>
                  <a:srgbClr val="002060"/>
                </a:solidFill>
                <a:latin typeface="Aptos" panose="020B0004020202020204" pitchFamily="34" charset="0"/>
              </a:rPr>
              <a:t>des activités pratiques et qualifiantes</a:t>
            </a:r>
            <a:r>
              <a:rPr lang="fr" altLang="en-US" sz="1200" dirty="0">
                <a:solidFill>
                  <a:srgbClr val="002060"/>
                </a:solidFill>
                <a:latin typeface="Aptos" panose="020B0004020202020204" pitchFamily="34" charset="0"/>
              </a:rPr>
              <a:t> </a:t>
            </a:r>
            <a:r>
              <a:rPr lang="fr" altLang="en-US" sz="1200" dirty="0">
                <a:latin typeface="Aptos" panose="020B0004020202020204" pitchFamily="34" charset="0"/>
              </a:rPr>
              <a:t>qui apportent des éclaircissements sur les projets éligibles et les possibilités de financement.</a:t>
            </a:r>
          </a:p>
          <a:p>
            <a:pPr marL="685800" lvl="1" indent="-228600">
              <a:spcBef>
                <a:spcPts val="450"/>
              </a:spcBef>
              <a:buClr>
                <a:srgbClr val="002060"/>
              </a:buClr>
              <a:buFont typeface="Arial" panose="020B0604020202020204" pitchFamily="34" charset="0"/>
              <a:buChar char="•"/>
            </a:pPr>
            <a:r>
              <a:rPr lang="fr" altLang="en-US" sz="1200" dirty="0">
                <a:latin typeface="Aptos" panose="020B0004020202020204" pitchFamily="34" charset="0"/>
              </a:rPr>
              <a:t>Conforme aux normes mondiales, chaque activité étant </a:t>
            </a:r>
            <a:r>
              <a:rPr lang="fr" altLang="en-US" sz="1200" b="1" dirty="0">
                <a:solidFill>
                  <a:srgbClr val="002060"/>
                </a:solidFill>
                <a:latin typeface="Aptos" panose="020B0004020202020204" pitchFamily="34" charset="0"/>
              </a:rPr>
              <a:t>cartographiée sur les </a:t>
            </a:r>
            <a:r>
              <a:rPr lang="fr" altLang="en-US" sz="1200" b="1" dirty="0" err="1">
                <a:solidFill>
                  <a:srgbClr val="002060"/>
                </a:solidFill>
                <a:latin typeface="Aptos" panose="020B0004020202020204" pitchFamily="34" charset="0"/>
              </a:rPr>
              <a:t>ODDs</a:t>
            </a:r>
            <a:r>
              <a:rPr lang="fr" altLang="en-US" sz="1200" b="1" dirty="0">
                <a:solidFill>
                  <a:srgbClr val="002060"/>
                </a:solidFill>
                <a:latin typeface="Aptos" panose="020B0004020202020204" pitchFamily="34" charset="0"/>
              </a:rPr>
              <a:t> pertinents des Nations Unies, ICMA GBP et SBP, ainsi que sur le cadre d’indicateurs de base du FIDA.</a:t>
            </a:r>
          </a:p>
          <a:p>
            <a:pPr marL="228600" indent="-228600">
              <a:spcBef>
                <a:spcPts val="450"/>
              </a:spcBef>
              <a:buClr>
                <a:srgbClr val="002060"/>
              </a:buClr>
              <a:buFont typeface="+mj-lt"/>
              <a:buAutoNum type="arabicPeriod"/>
            </a:pPr>
            <a:r>
              <a:rPr lang="fr" altLang="en-US" sz="1200" dirty="0">
                <a:latin typeface="Aptos" panose="020B0004020202020204" pitchFamily="34" charset="0"/>
              </a:rPr>
              <a:t>Fournit </a:t>
            </a:r>
            <a:r>
              <a:rPr lang="fr" altLang="en-US" sz="1200" b="1" dirty="0">
                <a:solidFill>
                  <a:srgbClr val="002060"/>
                </a:solidFill>
                <a:latin typeface="Aptos" panose="020B0004020202020204" pitchFamily="34" charset="0"/>
              </a:rPr>
              <a:t>des indicateurs potentiels </a:t>
            </a:r>
            <a:r>
              <a:rPr lang="fr" altLang="en-US" sz="1200" dirty="0">
                <a:latin typeface="Aptos" panose="020B0004020202020204" pitchFamily="34" charset="0"/>
              </a:rPr>
              <a:t>pour aider à évaluer </a:t>
            </a:r>
            <a:r>
              <a:rPr lang="fr" altLang="en-US" sz="1200" b="1" dirty="0">
                <a:solidFill>
                  <a:srgbClr val="002060"/>
                </a:solidFill>
                <a:latin typeface="Aptos" panose="020B0004020202020204" pitchFamily="34" charset="0"/>
              </a:rPr>
              <a:t>l’impact des activités éligibles </a:t>
            </a:r>
            <a:r>
              <a:rPr lang="fr" altLang="en-US" sz="1200" dirty="0">
                <a:latin typeface="Aptos" panose="020B0004020202020204" pitchFamily="34" charset="0"/>
              </a:rPr>
              <a:t>au titre du RTFF à des fins de rapport d’impact.</a:t>
            </a:r>
          </a:p>
        </p:txBody>
      </p:sp>
    </p:spTree>
    <p:extLst>
      <p:ext uri="{BB962C8B-B14F-4D97-AF65-F5344CB8AC3E}">
        <p14:creationId xmlns:p14="http://schemas.microsoft.com/office/powerpoint/2010/main" val="3093295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A95B3-A169-1EE5-7071-0047327140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5A75E07-1FAC-AB63-FD69-8803398C9251}"/>
              </a:ext>
            </a:extLst>
          </p:cNvPr>
          <p:cNvSpPr>
            <a:spLocks noGrp="1"/>
          </p:cNvSpPr>
          <p:nvPr>
            <p:ph type="title"/>
          </p:nvPr>
        </p:nvSpPr>
        <p:spPr>
          <a:xfrm>
            <a:off x="480488" y="0"/>
            <a:ext cx="7772400" cy="897731"/>
          </a:xfrm>
        </p:spPr>
        <p:txBody>
          <a:bodyPr/>
          <a:lstStyle/>
          <a:p>
            <a:r>
              <a:rPr lang="fr" sz="2000" dirty="0">
                <a:solidFill>
                  <a:srgbClr val="002060"/>
                </a:solidFill>
              </a:rPr>
              <a:t>Les quatre principes directeurs de la RTFF</a:t>
            </a:r>
          </a:p>
        </p:txBody>
      </p:sp>
      <p:sp>
        <p:nvSpPr>
          <p:cNvPr id="5" name="Slide Number Placeholder 4">
            <a:extLst>
              <a:ext uri="{FF2B5EF4-FFF2-40B4-BE49-F238E27FC236}">
                <a16:creationId xmlns:a16="http://schemas.microsoft.com/office/drawing/2014/main" id="{D2DE22C3-56AF-22A9-E89D-BDE7171B0C20}"/>
              </a:ext>
            </a:extLst>
          </p:cNvPr>
          <p:cNvSpPr>
            <a:spLocks noGrp="1"/>
          </p:cNvSpPr>
          <p:nvPr>
            <p:ph type="sldNum" sz="quarter" idx="4"/>
          </p:nvPr>
        </p:nvSpPr>
        <p:spPr/>
        <p:txBody>
          <a:bodyPr/>
          <a:lstStyle/>
          <a:p>
            <a:fld id="{4D91C1BA-5143-48E7-9D0C-3A1159BEC54A}" type="slidenum">
              <a:rPr lang="en-GB" smtClean="0"/>
              <a:t>9</a:t>
            </a:fld>
            <a:endParaRPr lang="en-GB"/>
          </a:p>
        </p:txBody>
      </p:sp>
      <p:sp>
        <p:nvSpPr>
          <p:cNvPr id="10" name="TextBox 9">
            <a:extLst>
              <a:ext uri="{FF2B5EF4-FFF2-40B4-BE49-F238E27FC236}">
                <a16:creationId xmlns:a16="http://schemas.microsoft.com/office/drawing/2014/main" id="{3259E851-E579-BE16-3F27-994B868484C1}"/>
              </a:ext>
            </a:extLst>
          </p:cNvPr>
          <p:cNvSpPr txBox="1"/>
          <p:nvPr/>
        </p:nvSpPr>
        <p:spPr>
          <a:xfrm>
            <a:off x="232128" y="917307"/>
            <a:ext cx="8804368" cy="830997"/>
          </a:xfrm>
          <a:prstGeom prst="rect">
            <a:avLst/>
          </a:prstGeom>
          <a:noFill/>
        </p:spPr>
        <p:txBody>
          <a:bodyPr wrap="square">
            <a:spAutoFit/>
          </a:bodyPr>
          <a:lstStyle/>
          <a:p>
            <a:r>
              <a:rPr lang="fr" sz="1200" dirty="0"/>
              <a:t>Le RTFF s’appuie sur </a:t>
            </a:r>
            <a:r>
              <a:rPr lang="fr" sz="1200" b="1" dirty="0">
                <a:solidFill>
                  <a:srgbClr val="11116B"/>
                </a:solidFill>
              </a:rPr>
              <a:t>quatre principes clés </a:t>
            </a:r>
            <a:r>
              <a:rPr lang="fr" sz="1200" dirty="0"/>
              <a:t>qui constituent la </a:t>
            </a:r>
            <a:r>
              <a:rPr lang="fr" sz="1200" b="1" dirty="0">
                <a:solidFill>
                  <a:srgbClr val="11116B"/>
                </a:solidFill>
              </a:rPr>
              <a:t>base de la définition des domaines d’intervention stratégiques plus larges </a:t>
            </a:r>
            <a:r>
              <a:rPr lang="fr" sz="1200" dirty="0">
                <a:solidFill>
                  <a:srgbClr val="11116B"/>
                </a:solidFill>
              </a:rPr>
              <a:t>.</a:t>
            </a:r>
          </a:p>
          <a:p>
            <a:endParaRPr lang="en-US" sz="1200" dirty="0">
              <a:solidFill>
                <a:srgbClr val="11116B"/>
              </a:solidFill>
            </a:endParaRPr>
          </a:p>
          <a:p>
            <a:r>
              <a:rPr lang="fr" sz="1200" dirty="0"/>
              <a:t>Ils sont conçus pour </a:t>
            </a:r>
            <a:r>
              <a:rPr lang="fr" sz="1200" b="1" dirty="0">
                <a:solidFill>
                  <a:srgbClr val="11116B"/>
                </a:solidFill>
              </a:rPr>
              <a:t>répondre aux défis critiques</a:t>
            </a:r>
            <a:r>
              <a:rPr lang="fr" sz="1200" dirty="0">
                <a:solidFill>
                  <a:srgbClr val="11116B"/>
                </a:solidFill>
              </a:rPr>
              <a:t> </a:t>
            </a:r>
            <a:r>
              <a:rPr lang="fr" sz="1200" dirty="0"/>
              <a:t>et de </a:t>
            </a:r>
            <a:r>
              <a:rPr lang="fr" sz="1200" b="1" dirty="0">
                <a:solidFill>
                  <a:srgbClr val="11116B"/>
                </a:solidFill>
              </a:rPr>
              <a:t>favoriser le développement durable des économies rurales </a:t>
            </a:r>
            <a:r>
              <a:rPr lang="fr" sz="1200" b="1" dirty="0"/>
              <a:t>.</a:t>
            </a:r>
            <a:endParaRPr lang="en-GB" sz="1200" b="1" dirty="0"/>
          </a:p>
        </p:txBody>
      </p:sp>
      <p:sp>
        <p:nvSpPr>
          <p:cNvPr id="13" name="Rectangle: Rounded Corners 34">
            <a:extLst>
              <a:ext uri="{FF2B5EF4-FFF2-40B4-BE49-F238E27FC236}">
                <a16:creationId xmlns:a16="http://schemas.microsoft.com/office/drawing/2014/main" id="{E564630F-5B28-D291-98F5-0A728C6462B8}"/>
              </a:ext>
            </a:extLst>
          </p:cNvPr>
          <p:cNvSpPr/>
          <p:nvPr/>
        </p:nvSpPr>
        <p:spPr>
          <a:xfrm>
            <a:off x="-7141" y="1707654"/>
            <a:ext cx="9151141" cy="2612034"/>
          </a:xfrm>
          <a:prstGeom prst="rect">
            <a:avLst/>
          </a:prstGeom>
          <a:gradFill>
            <a:gsLst>
              <a:gs pos="100000">
                <a:srgbClr val="002060"/>
              </a:gs>
              <a:gs pos="0">
                <a:srgbClr val="66799F"/>
              </a:gs>
            </a:gsLst>
            <a:lin ang="10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sz="1400" b="1" dirty="0">
              <a:latin typeface="Aptos" panose="020B0004020202020204" pitchFamily="34" charset="0"/>
            </a:endParaRPr>
          </a:p>
        </p:txBody>
      </p:sp>
      <p:sp>
        <p:nvSpPr>
          <p:cNvPr id="20" name="Rectangle 19">
            <a:extLst>
              <a:ext uri="{FF2B5EF4-FFF2-40B4-BE49-F238E27FC236}">
                <a16:creationId xmlns:a16="http://schemas.microsoft.com/office/drawing/2014/main" id="{A98DF745-333A-BDCE-091D-D79C7B3762A9}"/>
              </a:ext>
            </a:extLst>
          </p:cNvPr>
          <p:cNvSpPr/>
          <p:nvPr/>
        </p:nvSpPr>
        <p:spPr>
          <a:xfrm>
            <a:off x="2887404" y="1782753"/>
            <a:ext cx="2861424" cy="307777"/>
          </a:xfrm>
          <a:prstGeom prst="rect">
            <a:avLst/>
          </a:prstGeom>
        </p:spPr>
        <p:txBody>
          <a:bodyPr wrap="none">
            <a:spAutoFit/>
          </a:bodyPr>
          <a:lstStyle/>
          <a:p>
            <a:r>
              <a:rPr lang="fr" sz="1400" b="1" dirty="0">
                <a:solidFill>
                  <a:schemeClr val="bg1"/>
                </a:solidFill>
              </a:rPr>
              <a:t>Les quatre principes directeurs de la RTFF</a:t>
            </a:r>
            <a:endParaRPr lang="en-GB" sz="1400" b="1" dirty="0">
              <a:solidFill>
                <a:schemeClr val="bg1"/>
              </a:solidFill>
            </a:endParaRPr>
          </a:p>
        </p:txBody>
      </p:sp>
      <p:sp>
        <p:nvSpPr>
          <p:cNvPr id="38" name="TextBox 37">
            <a:extLst>
              <a:ext uri="{FF2B5EF4-FFF2-40B4-BE49-F238E27FC236}">
                <a16:creationId xmlns:a16="http://schemas.microsoft.com/office/drawing/2014/main" id="{E1131928-CD98-3406-4994-8E763427C5BD}"/>
              </a:ext>
            </a:extLst>
          </p:cNvPr>
          <p:cNvSpPr txBox="1"/>
          <p:nvPr/>
        </p:nvSpPr>
        <p:spPr>
          <a:xfrm>
            <a:off x="539553" y="2170210"/>
            <a:ext cx="2916000" cy="861774"/>
          </a:xfrm>
          <a:prstGeom prst="rect">
            <a:avLst/>
          </a:prstGeom>
          <a:noFill/>
        </p:spPr>
        <p:txBody>
          <a:bodyPr wrap="square">
            <a:spAutoFit/>
          </a:bodyPr>
          <a:lstStyle/>
          <a:p>
            <a:r>
              <a:rPr lang="fr" sz="1000" dirty="0">
                <a:solidFill>
                  <a:schemeClr val="bg1"/>
                </a:solidFill>
                <a:latin typeface="Aptos" panose="020B0004020202020204" pitchFamily="34" charset="0"/>
              </a:rPr>
              <a:t>Des investissements dans des infrastructures durables qui favoriseront une croissance économique durable, amélioreront les conditions de vie et garantiront l’égalité d’accès aux ressources, aux infrastructures et aux services financiers pour les populations rurales.</a:t>
            </a:r>
            <a:endParaRPr lang="en-GB" sz="1000" dirty="0">
              <a:solidFill>
                <a:schemeClr val="bg1"/>
              </a:solidFill>
              <a:latin typeface="Aptos" panose="020B0004020202020204" pitchFamily="34" charset="0"/>
            </a:endParaRPr>
          </a:p>
        </p:txBody>
      </p:sp>
      <p:sp>
        <p:nvSpPr>
          <p:cNvPr id="39" name="TextBox 38">
            <a:extLst>
              <a:ext uri="{FF2B5EF4-FFF2-40B4-BE49-F238E27FC236}">
                <a16:creationId xmlns:a16="http://schemas.microsoft.com/office/drawing/2014/main" id="{89A42209-CA29-4534-9FFA-A73BAFEE0BEC}"/>
              </a:ext>
            </a:extLst>
          </p:cNvPr>
          <p:cNvSpPr txBox="1"/>
          <p:nvPr/>
        </p:nvSpPr>
        <p:spPr>
          <a:xfrm>
            <a:off x="539552" y="3419441"/>
            <a:ext cx="2916000" cy="707886"/>
          </a:xfrm>
          <a:prstGeom prst="rect">
            <a:avLst/>
          </a:prstGeom>
          <a:noFill/>
        </p:spPr>
        <p:txBody>
          <a:bodyPr wrap="square">
            <a:spAutoFit/>
          </a:bodyPr>
          <a:lstStyle/>
          <a:p>
            <a:r>
              <a:rPr lang="fr" sz="1000" dirty="0">
                <a:solidFill>
                  <a:schemeClr val="bg1"/>
                </a:solidFill>
                <a:latin typeface="Aptos" panose="020B0004020202020204" pitchFamily="34" charset="0"/>
              </a:rPr>
              <a:t>Une gouvernance efficace, des cadres politiques solides et une capacité institutionnelle visant à améliorer la prestation de services, la responsabilité et l’efficacité du secteur public.</a:t>
            </a:r>
            <a:endParaRPr lang="en-GB" sz="1000" dirty="0">
              <a:solidFill>
                <a:schemeClr val="bg1"/>
              </a:solidFill>
              <a:latin typeface="Aptos" panose="020B0004020202020204" pitchFamily="34" charset="0"/>
            </a:endParaRPr>
          </a:p>
        </p:txBody>
      </p:sp>
      <p:sp>
        <p:nvSpPr>
          <p:cNvPr id="40" name="TextBox 39">
            <a:extLst>
              <a:ext uri="{FF2B5EF4-FFF2-40B4-BE49-F238E27FC236}">
                <a16:creationId xmlns:a16="http://schemas.microsoft.com/office/drawing/2014/main" id="{BCFEAAEF-CCE5-2A17-07FE-EFD6C4874590}"/>
              </a:ext>
            </a:extLst>
          </p:cNvPr>
          <p:cNvSpPr txBox="1"/>
          <p:nvPr/>
        </p:nvSpPr>
        <p:spPr>
          <a:xfrm>
            <a:off x="5796136" y="2170210"/>
            <a:ext cx="2916000" cy="707886"/>
          </a:xfrm>
          <a:prstGeom prst="rect">
            <a:avLst/>
          </a:prstGeom>
          <a:noFill/>
        </p:spPr>
        <p:txBody>
          <a:bodyPr wrap="square">
            <a:spAutoFit/>
          </a:bodyPr>
          <a:lstStyle>
            <a:defPPr>
              <a:defRPr lang="en-US"/>
            </a:defPPr>
            <a:lvl1pPr algn="just">
              <a:defRPr sz="1050">
                <a:solidFill>
                  <a:schemeClr val="bg1"/>
                </a:solidFill>
                <a:latin typeface="Aptos" panose="020B0004020202020204" pitchFamily="34" charset="0"/>
              </a:defRPr>
            </a:lvl1pPr>
          </a:lstStyle>
          <a:p>
            <a:r>
              <a:rPr lang="fr" sz="1000" dirty="0"/>
              <a:t>Durabilité environnementale - agriculture durable qui renforcera et soutiendra les chaînes de valeur agricoles, les solutions intelligentes face au climat et la gestion durable des terres et de l’eau.</a:t>
            </a:r>
            <a:endParaRPr lang="en-GB" sz="1000" dirty="0"/>
          </a:p>
        </p:txBody>
      </p:sp>
      <p:sp>
        <p:nvSpPr>
          <p:cNvPr id="41" name="TextBox 40">
            <a:extLst>
              <a:ext uri="{FF2B5EF4-FFF2-40B4-BE49-F238E27FC236}">
                <a16:creationId xmlns:a16="http://schemas.microsoft.com/office/drawing/2014/main" id="{4A17805D-D494-8B50-0102-B2F67920FD42}"/>
              </a:ext>
            </a:extLst>
          </p:cNvPr>
          <p:cNvSpPr txBox="1"/>
          <p:nvPr/>
        </p:nvSpPr>
        <p:spPr>
          <a:xfrm>
            <a:off x="5796136" y="3419441"/>
            <a:ext cx="3096344" cy="861774"/>
          </a:xfrm>
          <a:prstGeom prst="rect">
            <a:avLst/>
          </a:prstGeom>
          <a:noFill/>
        </p:spPr>
        <p:txBody>
          <a:bodyPr wrap="square">
            <a:spAutoFit/>
          </a:bodyPr>
          <a:lstStyle/>
          <a:p>
            <a:r>
              <a:rPr lang="fr" sz="1000" dirty="0">
                <a:solidFill>
                  <a:schemeClr val="bg1"/>
                </a:solidFill>
                <a:latin typeface="Aptos" panose="020B0004020202020204" pitchFamily="34" charset="0"/>
              </a:rPr>
              <a:t>Exclusions – définir clairement les activités non éligibles pour garantir que les recettes ne soient pas dirigées vers des projets ou des activités qui entrent en conflit avec les objectifs climatiques, la protection de l’environnement ou l’équité sociale.</a:t>
            </a:r>
            <a:endParaRPr lang="en-GB" sz="1000" dirty="0">
              <a:solidFill>
                <a:schemeClr val="bg1"/>
              </a:solidFill>
              <a:latin typeface="Aptos" panose="020B0004020202020204" pitchFamily="34" charset="0"/>
            </a:endParaRPr>
          </a:p>
        </p:txBody>
      </p:sp>
      <p:grpSp>
        <p:nvGrpSpPr>
          <p:cNvPr id="52" name="Group 1">
            <a:extLst>
              <a:ext uri="{FF2B5EF4-FFF2-40B4-BE49-F238E27FC236}">
                <a16:creationId xmlns:a16="http://schemas.microsoft.com/office/drawing/2014/main" id="{6D192C24-C51B-9B07-7354-B64C39CD42F5}"/>
              </a:ext>
            </a:extLst>
          </p:cNvPr>
          <p:cNvGrpSpPr/>
          <p:nvPr/>
        </p:nvGrpSpPr>
        <p:grpSpPr>
          <a:xfrm>
            <a:off x="3814609" y="2429957"/>
            <a:ext cx="1512000" cy="1512000"/>
            <a:chOff x="-1" y="-1"/>
            <a:chExt cx="3357108" cy="3306838"/>
          </a:xfrm>
        </p:grpSpPr>
        <p:sp>
          <p:nvSpPr>
            <p:cNvPr id="53" name="Freeform 5">
              <a:extLst>
                <a:ext uri="{FF2B5EF4-FFF2-40B4-BE49-F238E27FC236}">
                  <a16:creationId xmlns:a16="http://schemas.microsoft.com/office/drawing/2014/main" id="{B96A354A-CF71-834B-E2A6-F70C1C07BD9C}"/>
                </a:ext>
              </a:extLst>
            </p:cNvPr>
            <p:cNvSpPr/>
            <p:nvPr/>
          </p:nvSpPr>
          <p:spPr>
            <a:xfrm>
              <a:off x="-1" y="2121140"/>
              <a:ext cx="2239166" cy="1185697"/>
            </a:xfrm>
            <a:custGeom>
              <a:avLst/>
              <a:gdLst/>
              <a:ahLst/>
              <a:cxnLst>
                <a:cxn ang="0">
                  <a:pos x="wd2" y="hd2"/>
                </a:cxn>
                <a:cxn ang="5400000">
                  <a:pos x="wd2" y="hd2"/>
                </a:cxn>
                <a:cxn ang="10800000">
                  <a:pos x="wd2" y="hd2"/>
                </a:cxn>
                <a:cxn ang="16200000">
                  <a:pos x="wd2" y="hd2"/>
                </a:cxn>
              </a:cxnLst>
              <a:rect l="0" t="0" r="r" b="b"/>
              <a:pathLst>
                <a:path w="21600" h="21600" extrusionOk="0">
                  <a:moveTo>
                    <a:pt x="5740" y="21600"/>
                  </a:moveTo>
                  <a:cubicBezTo>
                    <a:pt x="2585" y="21600"/>
                    <a:pt x="0" y="16727"/>
                    <a:pt x="0" y="10779"/>
                  </a:cubicBezTo>
                  <a:cubicBezTo>
                    <a:pt x="0" y="4832"/>
                    <a:pt x="2585" y="0"/>
                    <a:pt x="5740" y="0"/>
                  </a:cubicBezTo>
                  <a:cubicBezTo>
                    <a:pt x="6791" y="0"/>
                    <a:pt x="7843" y="537"/>
                    <a:pt x="8741" y="1569"/>
                  </a:cubicBezTo>
                  <a:cubicBezTo>
                    <a:pt x="11654" y="4956"/>
                    <a:pt x="13933" y="7062"/>
                    <a:pt x="16189" y="7062"/>
                  </a:cubicBezTo>
                  <a:cubicBezTo>
                    <a:pt x="17744" y="7062"/>
                    <a:pt x="19344" y="6112"/>
                    <a:pt x="21578" y="3841"/>
                  </a:cubicBezTo>
                  <a:cubicBezTo>
                    <a:pt x="21490" y="4089"/>
                    <a:pt x="21403" y="4378"/>
                    <a:pt x="21315" y="4626"/>
                  </a:cubicBezTo>
                  <a:cubicBezTo>
                    <a:pt x="20724" y="6484"/>
                    <a:pt x="20395" y="8590"/>
                    <a:pt x="20395" y="10779"/>
                  </a:cubicBezTo>
                  <a:cubicBezTo>
                    <a:pt x="20395" y="13340"/>
                    <a:pt x="20833" y="15777"/>
                    <a:pt x="21600" y="17759"/>
                  </a:cubicBezTo>
                  <a:cubicBezTo>
                    <a:pt x="19606" y="15694"/>
                    <a:pt x="17898" y="14496"/>
                    <a:pt x="16189" y="14496"/>
                  </a:cubicBezTo>
                  <a:cubicBezTo>
                    <a:pt x="13933" y="14496"/>
                    <a:pt x="11654" y="16603"/>
                    <a:pt x="8741" y="19989"/>
                  </a:cubicBezTo>
                  <a:cubicBezTo>
                    <a:pt x="7843" y="21022"/>
                    <a:pt x="6791" y="21600"/>
                    <a:pt x="5740" y="21600"/>
                  </a:cubicBezTo>
                  <a:close/>
                </a:path>
              </a:pathLst>
            </a:custGeom>
            <a:noFill/>
            <a:ln w="19050" cap="flat">
              <a:solidFill>
                <a:schemeClr val="bg1"/>
              </a:solidFill>
              <a:miter lim="400000"/>
            </a:ln>
            <a:effectLst/>
          </p:spPr>
          <p:txBody>
            <a:bodyPr wrap="square" lIns="45719" tIns="45719" rIns="45719" bIns="45719" numCol="1" anchor="t">
              <a:noAutofit/>
            </a:bodyPr>
            <a:lstStyle/>
            <a:p>
              <a:endParaRPr/>
            </a:p>
          </p:txBody>
        </p:sp>
        <p:sp>
          <p:nvSpPr>
            <p:cNvPr id="54" name="Freeform 6">
              <a:extLst>
                <a:ext uri="{FF2B5EF4-FFF2-40B4-BE49-F238E27FC236}">
                  <a16:creationId xmlns:a16="http://schemas.microsoft.com/office/drawing/2014/main" id="{F142CE22-00ED-FAA9-2523-E40778C2A8F4}"/>
                </a:ext>
              </a:extLst>
            </p:cNvPr>
            <p:cNvSpPr/>
            <p:nvPr/>
          </p:nvSpPr>
          <p:spPr>
            <a:xfrm>
              <a:off x="2167039" y="1115756"/>
              <a:ext cx="1190068" cy="219108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4" y="21600"/>
                    <a:pt x="0" y="18961"/>
                    <a:pt x="0" y="15742"/>
                  </a:cubicBezTo>
                  <a:cubicBezTo>
                    <a:pt x="0" y="14668"/>
                    <a:pt x="577" y="13595"/>
                    <a:pt x="1608" y="12678"/>
                  </a:cubicBezTo>
                  <a:cubicBezTo>
                    <a:pt x="7915" y="7111"/>
                    <a:pt x="8492" y="4673"/>
                    <a:pt x="3875" y="22"/>
                  </a:cubicBezTo>
                  <a:cubicBezTo>
                    <a:pt x="4122" y="112"/>
                    <a:pt x="4369" y="201"/>
                    <a:pt x="4658" y="291"/>
                  </a:cubicBezTo>
                  <a:cubicBezTo>
                    <a:pt x="6513" y="894"/>
                    <a:pt x="8615" y="1230"/>
                    <a:pt x="10800" y="1230"/>
                  </a:cubicBezTo>
                  <a:cubicBezTo>
                    <a:pt x="13356" y="1230"/>
                    <a:pt x="15788" y="783"/>
                    <a:pt x="17766" y="0"/>
                  </a:cubicBezTo>
                  <a:cubicBezTo>
                    <a:pt x="12985" y="4785"/>
                    <a:pt x="13727" y="7155"/>
                    <a:pt x="19992" y="12678"/>
                  </a:cubicBezTo>
                  <a:cubicBezTo>
                    <a:pt x="21023" y="13595"/>
                    <a:pt x="21600" y="14668"/>
                    <a:pt x="21600" y="15742"/>
                  </a:cubicBezTo>
                  <a:cubicBezTo>
                    <a:pt x="21600" y="18961"/>
                    <a:pt x="16736" y="21600"/>
                    <a:pt x="10800" y="21600"/>
                  </a:cubicBezTo>
                  <a:close/>
                </a:path>
              </a:pathLst>
            </a:custGeom>
            <a:noFill/>
            <a:ln w="19050" cap="flat">
              <a:solidFill>
                <a:schemeClr val="bg1"/>
              </a:solidFill>
              <a:miter lim="400000"/>
            </a:ln>
            <a:effectLst/>
          </p:spPr>
          <p:txBody>
            <a:bodyPr wrap="square" lIns="45719" tIns="45719" rIns="45719" bIns="45719" numCol="1" anchor="t">
              <a:noAutofit/>
            </a:bodyPr>
            <a:lstStyle/>
            <a:p>
              <a:endParaRPr/>
            </a:p>
          </p:txBody>
        </p:sp>
        <p:sp>
          <p:nvSpPr>
            <p:cNvPr id="55" name="Freeform 7">
              <a:extLst>
                <a:ext uri="{FF2B5EF4-FFF2-40B4-BE49-F238E27FC236}">
                  <a16:creationId xmlns:a16="http://schemas.microsoft.com/office/drawing/2014/main" id="{C2668EF7-3DC7-B698-017E-D4198EA92355}"/>
                </a:ext>
              </a:extLst>
            </p:cNvPr>
            <p:cNvSpPr/>
            <p:nvPr/>
          </p:nvSpPr>
          <p:spPr>
            <a:xfrm>
              <a:off x="1117941" y="-1"/>
              <a:ext cx="2239166" cy="1185697"/>
            </a:xfrm>
            <a:custGeom>
              <a:avLst/>
              <a:gdLst/>
              <a:ahLst/>
              <a:cxnLst>
                <a:cxn ang="0">
                  <a:pos x="wd2" y="hd2"/>
                </a:cxn>
                <a:cxn ang="5400000">
                  <a:pos x="wd2" y="hd2"/>
                </a:cxn>
                <a:cxn ang="10800000">
                  <a:pos x="wd2" y="hd2"/>
                </a:cxn>
                <a:cxn ang="16200000">
                  <a:pos x="wd2" y="hd2"/>
                </a:cxn>
              </a:cxnLst>
              <a:rect l="0" t="0" r="r" b="b"/>
              <a:pathLst>
                <a:path w="21600" h="21600" extrusionOk="0">
                  <a:moveTo>
                    <a:pt x="15860" y="21600"/>
                  </a:moveTo>
                  <a:cubicBezTo>
                    <a:pt x="14787" y="21600"/>
                    <a:pt x="13757" y="21063"/>
                    <a:pt x="12859" y="20031"/>
                  </a:cubicBezTo>
                  <a:cubicBezTo>
                    <a:pt x="9924" y="16644"/>
                    <a:pt x="7667" y="14538"/>
                    <a:pt x="5411" y="14538"/>
                  </a:cubicBezTo>
                  <a:cubicBezTo>
                    <a:pt x="3856" y="14538"/>
                    <a:pt x="2256" y="15488"/>
                    <a:pt x="22" y="17759"/>
                  </a:cubicBezTo>
                  <a:cubicBezTo>
                    <a:pt x="110" y="17511"/>
                    <a:pt x="197" y="17222"/>
                    <a:pt x="285" y="16974"/>
                  </a:cubicBezTo>
                  <a:cubicBezTo>
                    <a:pt x="876" y="15116"/>
                    <a:pt x="1205" y="13010"/>
                    <a:pt x="1205" y="10821"/>
                  </a:cubicBezTo>
                  <a:cubicBezTo>
                    <a:pt x="1205" y="8260"/>
                    <a:pt x="767" y="5823"/>
                    <a:pt x="0" y="3841"/>
                  </a:cubicBezTo>
                  <a:cubicBezTo>
                    <a:pt x="1994" y="5906"/>
                    <a:pt x="3702" y="7104"/>
                    <a:pt x="5411" y="7104"/>
                  </a:cubicBezTo>
                  <a:cubicBezTo>
                    <a:pt x="7667" y="7104"/>
                    <a:pt x="9924" y="4997"/>
                    <a:pt x="12859" y="1611"/>
                  </a:cubicBezTo>
                  <a:cubicBezTo>
                    <a:pt x="13757" y="578"/>
                    <a:pt x="14787" y="0"/>
                    <a:pt x="15860" y="0"/>
                  </a:cubicBezTo>
                  <a:cubicBezTo>
                    <a:pt x="19015" y="0"/>
                    <a:pt x="21600" y="4873"/>
                    <a:pt x="21600" y="10821"/>
                  </a:cubicBezTo>
                  <a:cubicBezTo>
                    <a:pt x="21600" y="16768"/>
                    <a:pt x="19015" y="21600"/>
                    <a:pt x="15860" y="21600"/>
                  </a:cubicBezTo>
                  <a:close/>
                </a:path>
              </a:pathLst>
            </a:custGeom>
            <a:noFill/>
            <a:ln w="19050" cap="flat">
              <a:solidFill>
                <a:schemeClr val="bg1"/>
              </a:solidFill>
              <a:miter lim="400000"/>
            </a:ln>
            <a:effectLst/>
          </p:spPr>
          <p:txBody>
            <a:bodyPr wrap="square" lIns="45719" tIns="45719" rIns="45719" bIns="45719" numCol="1" anchor="t">
              <a:noAutofit/>
            </a:bodyPr>
            <a:lstStyle/>
            <a:p>
              <a:endParaRPr/>
            </a:p>
          </p:txBody>
        </p:sp>
        <p:sp>
          <p:nvSpPr>
            <p:cNvPr id="56" name="Freeform 8">
              <a:extLst>
                <a:ext uri="{FF2B5EF4-FFF2-40B4-BE49-F238E27FC236}">
                  <a16:creationId xmlns:a16="http://schemas.microsoft.com/office/drawing/2014/main" id="{2B1D13C1-F55D-E619-5661-30625AA2793C}"/>
                </a:ext>
              </a:extLst>
            </p:cNvPr>
            <p:cNvSpPr/>
            <p:nvPr/>
          </p:nvSpPr>
          <p:spPr>
            <a:xfrm>
              <a:off x="-1" y="-1"/>
              <a:ext cx="1187884" cy="2191081"/>
            </a:xfrm>
            <a:custGeom>
              <a:avLst/>
              <a:gdLst/>
              <a:ahLst/>
              <a:cxnLst>
                <a:cxn ang="0">
                  <a:pos x="wd2" y="hd2"/>
                </a:cxn>
                <a:cxn ang="5400000">
                  <a:pos x="wd2" y="hd2"/>
                </a:cxn>
                <a:cxn ang="10800000">
                  <a:pos x="wd2" y="hd2"/>
                </a:cxn>
                <a:cxn ang="16200000">
                  <a:pos x="wd2" y="hd2"/>
                </a:cxn>
              </a:cxnLst>
              <a:rect l="0" t="0" r="r" b="b"/>
              <a:pathLst>
                <a:path w="21600" h="21600" extrusionOk="0">
                  <a:moveTo>
                    <a:pt x="3841" y="21600"/>
                  </a:moveTo>
                  <a:cubicBezTo>
                    <a:pt x="8632" y="16815"/>
                    <a:pt x="7888" y="14445"/>
                    <a:pt x="1611" y="8922"/>
                  </a:cubicBezTo>
                  <a:cubicBezTo>
                    <a:pt x="578" y="8005"/>
                    <a:pt x="0" y="6932"/>
                    <a:pt x="0" y="5858"/>
                  </a:cubicBezTo>
                  <a:cubicBezTo>
                    <a:pt x="0" y="2639"/>
                    <a:pt x="4873" y="0"/>
                    <a:pt x="10821" y="0"/>
                  </a:cubicBezTo>
                  <a:cubicBezTo>
                    <a:pt x="16768" y="0"/>
                    <a:pt x="21600" y="2639"/>
                    <a:pt x="21600" y="5858"/>
                  </a:cubicBezTo>
                  <a:cubicBezTo>
                    <a:pt x="21600" y="6932"/>
                    <a:pt x="21063" y="8005"/>
                    <a:pt x="20031" y="8922"/>
                  </a:cubicBezTo>
                  <a:cubicBezTo>
                    <a:pt x="13712" y="14489"/>
                    <a:pt x="13133" y="16927"/>
                    <a:pt x="17759" y="21578"/>
                  </a:cubicBezTo>
                  <a:cubicBezTo>
                    <a:pt x="17511" y="21488"/>
                    <a:pt x="17263" y="21399"/>
                    <a:pt x="16974" y="21332"/>
                  </a:cubicBezTo>
                  <a:cubicBezTo>
                    <a:pt x="15116" y="20706"/>
                    <a:pt x="13010" y="20370"/>
                    <a:pt x="10821" y="20370"/>
                  </a:cubicBezTo>
                  <a:cubicBezTo>
                    <a:pt x="8260" y="20370"/>
                    <a:pt x="5823" y="20817"/>
                    <a:pt x="3841" y="21600"/>
                  </a:cubicBezTo>
                  <a:close/>
                </a:path>
              </a:pathLst>
            </a:custGeom>
            <a:noFill/>
            <a:ln w="19050" cap="flat">
              <a:solidFill>
                <a:schemeClr val="bg1"/>
              </a:solidFill>
              <a:miter lim="400000"/>
            </a:ln>
            <a:effectLst/>
          </p:spPr>
          <p:txBody>
            <a:bodyPr wrap="square" lIns="45719" tIns="45719" rIns="45719" bIns="45719" numCol="1" anchor="t">
              <a:noAutofit/>
            </a:bodyPr>
            <a:lstStyle/>
            <a:p>
              <a:endParaRPr dirty="0"/>
            </a:p>
          </p:txBody>
        </p:sp>
        <p:sp>
          <p:nvSpPr>
            <p:cNvPr id="57" name="Oval 9">
              <a:extLst>
                <a:ext uri="{FF2B5EF4-FFF2-40B4-BE49-F238E27FC236}">
                  <a16:creationId xmlns:a16="http://schemas.microsoft.com/office/drawing/2014/main" id="{7E868746-77FE-0545-1F2D-BDBBB7B213BB}"/>
                </a:ext>
              </a:extLst>
            </p:cNvPr>
            <p:cNvSpPr/>
            <p:nvPr/>
          </p:nvSpPr>
          <p:spPr>
            <a:xfrm>
              <a:off x="132230" y="2250090"/>
              <a:ext cx="926701" cy="925609"/>
            </a:xfrm>
            <a:prstGeom prst="ellipse">
              <a:avLst/>
            </a:prstGeom>
            <a:solidFill>
              <a:srgbClr val="FFFFFF"/>
            </a:solidFill>
            <a:ln w="12700" cap="flat">
              <a:noFill/>
              <a:miter lim="400000"/>
            </a:ln>
            <a:effectLst/>
          </p:spPr>
          <p:txBody>
            <a:bodyPr wrap="square" lIns="45719" tIns="45719" rIns="45719" bIns="45719" numCol="1" anchor="t">
              <a:noAutofit/>
            </a:bodyPr>
            <a:lstStyle/>
            <a:p>
              <a:endParaRPr/>
            </a:p>
          </p:txBody>
        </p:sp>
        <p:sp>
          <p:nvSpPr>
            <p:cNvPr id="58" name="Oval 10">
              <a:extLst>
                <a:ext uri="{FF2B5EF4-FFF2-40B4-BE49-F238E27FC236}">
                  <a16:creationId xmlns:a16="http://schemas.microsoft.com/office/drawing/2014/main" id="{45E9264D-D5BE-DF4B-4F58-4E9798F1FE14}"/>
                </a:ext>
              </a:extLst>
            </p:cNvPr>
            <p:cNvSpPr/>
            <p:nvPr/>
          </p:nvSpPr>
          <p:spPr>
            <a:xfrm>
              <a:off x="2298175" y="2250090"/>
              <a:ext cx="926701" cy="925609"/>
            </a:xfrm>
            <a:prstGeom prst="ellipse">
              <a:avLst/>
            </a:prstGeom>
            <a:solidFill>
              <a:srgbClr val="FFFFFF"/>
            </a:solidFill>
            <a:ln w="12700" cap="flat">
              <a:noFill/>
              <a:miter lim="400000"/>
            </a:ln>
            <a:effectLst/>
          </p:spPr>
          <p:txBody>
            <a:bodyPr wrap="square" lIns="45719" tIns="45719" rIns="45719" bIns="45719" numCol="1" anchor="t">
              <a:noAutofit/>
            </a:bodyPr>
            <a:lstStyle/>
            <a:p>
              <a:endParaRPr/>
            </a:p>
          </p:txBody>
        </p:sp>
        <p:sp>
          <p:nvSpPr>
            <p:cNvPr id="59" name="Oval 11">
              <a:extLst>
                <a:ext uri="{FF2B5EF4-FFF2-40B4-BE49-F238E27FC236}">
                  <a16:creationId xmlns:a16="http://schemas.microsoft.com/office/drawing/2014/main" id="{5E3DF499-B49B-66DD-C7D4-067BFE4FE74A}"/>
                </a:ext>
              </a:extLst>
            </p:cNvPr>
            <p:cNvSpPr/>
            <p:nvPr/>
          </p:nvSpPr>
          <p:spPr>
            <a:xfrm>
              <a:off x="2298175" y="131136"/>
              <a:ext cx="926701" cy="925609"/>
            </a:xfrm>
            <a:prstGeom prst="ellipse">
              <a:avLst/>
            </a:prstGeom>
            <a:solidFill>
              <a:srgbClr val="FFFFFF"/>
            </a:solidFill>
            <a:ln w="12700" cap="flat">
              <a:noFill/>
              <a:miter lim="400000"/>
            </a:ln>
            <a:effectLst/>
          </p:spPr>
          <p:txBody>
            <a:bodyPr wrap="square" lIns="45719" tIns="45719" rIns="45719" bIns="45719" numCol="1" anchor="t">
              <a:noAutofit/>
            </a:bodyPr>
            <a:lstStyle/>
            <a:p>
              <a:endParaRPr/>
            </a:p>
          </p:txBody>
        </p:sp>
        <p:sp>
          <p:nvSpPr>
            <p:cNvPr id="60" name="Oval 12">
              <a:extLst>
                <a:ext uri="{FF2B5EF4-FFF2-40B4-BE49-F238E27FC236}">
                  <a16:creationId xmlns:a16="http://schemas.microsoft.com/office/drawing/2014/main" id="{5F8AA886-E699-8A94-825C-B5DB4D7F4F81}"/>
                </a:ext>
              </a:extLst>
            </p:cNvPr>
            <p:cNvSpPr/>
            <p:nvPr/>
          </p:nvSpPr>
          <p:spPr>
            <a:xfrm>
              <a:off x="132230" y="131136"/>
              <a:ext cx="926701" cy="925609"/>
            </a:xfrm>
            <a:prstGeom prst="ellipse">
              <a:avLst/>
            </a:prstGeom>
            <a:solidFill>
              <a:srgbClr val="FFFFFF"/>
            </a:solidFill>
            <a:ln w="12700" cap="flat">
              <a:noFill/>
              <a:miter lim="400000"/>
            </a:ln>
            <a:effectLst/>
          </p:spPr>
          <p:txBody>
            <a:bodyPr wrap="square" lIns="45719" tIns="45719" rIns="45719" bIns="45719" numCol="1" anchor="t">
              <a:noAutofit/>
            </a:bodyPr>
            <a:lstStyle/>
            <a:p>
              <a:endParaRPr/>
            </a:p>
          </p:txBody>
        </p:sp>
      </p:grpSp>
      <p:sp>
        <p:nvSpPr>
          <p:cNvPr id="61" name="Rectangle 60">
            <a:extLst>
              <a:ext uri="{FF2B5EF4-FFF2-40B4-BE49-F238E27FC236}">
                <a16:creationId xmlns:a16="http://schemas.microsoft.com/office/drawing/2014/main" id="{1E443549-EBB6-450D-AA5F-00829F4170E1}"/>
              </a:ext>
            </a:extLst>
          </p:cNvPr>
          <p:cNvSpPr/>
          <p:nvPr/>
        </p:nvSpPr>
        <p:spPr>
          <a:xfrm>
            <a:off x="3943213" y="2493388"/>
            <a:ext cx="285656" cy="400110"/>
          </a:xfrm>
          <a:prstGeom prst="rect">
            <a:avLst/>
          </a:prstGeom>
        </p:spPr>
        <p:txBody>
          <a:bodyPr wrap="none">
            <a:spAutoFit/>
          </a:bodyPr>
          <a:lstStyle/>
          <a:p>
            <a:pPr algn="ctr"/>
            <a:r>
              <a:rPr lang="fr" sz="2000" b="1" dirty="0">
                <a:solidFill>
                  <a:srgbClr val="66799F"/>
                </a:solidFill>
                <a:latin typeface="Montserrat" panose="00000500000000000000" pitchFamily="50" charset="0"/>
              </a:rPr>
              <a:t>1</a:t>
            </a:r>
            <a:endParaRPr lang="en-US" sz="2000" dirty="0">
              <a:solidFill>
                <a:srgbClr val="66799F"/>
              </a:solidFill>
            </a:endParaRPr>
          </a:p>
        </p:txBody>
      </p:sp>
      <p:sp>
        <p:nvSpPr>
          <p:cNvPr id="62" name="Rectangle 61">
            <a:extLst>
              <a:ext uri="{FF2B5EF4-FFF2-40B4-BE49-F238E27FC236}">
                <a16:creationId xmlns:a16="http://schemas.microsoft.com/office/drawing/2014/main" id="{3E8D4B26-AF95-F811-2914-94F9EB0D962B}"/>
              </a:ext>
            </a:extLst>
          </p:cNvPr>
          <p:cNvSpPr/>
          <p:nvPr/>
        </p:nvSpPr>
        <p:spPr>
          <a:xfrm>
            <a:off x="4901572" y="2493388"/>
            <a:ext cx="335349" cy="400110"/>
          </a:xfrm>
          <a:prstGeom prst="rect">
            <a:avLst/>
          </a:prstGeom>
        </p:spPr>
        <p:txBody>
          <a:bodyPr wrap="none">
            <a:spAutoFit/>
          </a:bodyPr>
          <a:lstStyle/>
          <a:p>
            <a:pPr algn="ctr"/>
            <a:r>
              <a:rPr lang="fr" sz="2000" b="1" dirty="0">
                <a:solidFill>
                  <a:srgbClr val="66799F"/>
                </a:solidFill>
                <a:latin typeface="Montserrat" panose="00000500000000000000" pitchFamily="50" charset="0"/>
              </a:rPr>
              <a:t>2</a:t>
            </a:r>
            <a:endParaRPr lang="en-US" sz="2000" dirty="0">
              <a:solidFill>
                <a:srgbClr val="66799F"/>
              </a:solidFill>
            </a:endParaRPr>
          </a:p>
        </p:txBody>
      </p:sp>
      <p:sp>
        <p:nvSpPr>
          <p:cNvPr id="63" name="Rectangle 62">
            <a:extLst>
              <a:ext uri="{FF2B5EF4-FFF2-40B4-BE49-F238E27FC236}">
                <a16:creationId xmlns:a16="http://schemas.microsoft.com/office/drawing/2014/main" id="{E96C7E2C-D6E3-3B11-83B3-A18EAA6FA39E}"/>
              </a:ext>
            </a:extLst>
          </p:cNvPr>
          <p:cNvSpPr/>
          <p:nvPr/>
        </p:nvSpPr>
        <p:spPr>
          <a:xfrm>
            <a:off x="3918367" y="3455591"/>
            <a:ext cx="335349" cy="400110"/>
          </a:xfrm>
          <a:prstGeom prst="rect">
            <a:avLst/>
          </a:prstGeom>
        </p:spPr>
        <p:txBody>
          <a:bodyPr wrap="none">
            <a:spAutoFit/>
          </a:bodyPr>
          <a:lstStyle/>
          <a:p>
            <a:pPr algn="ctr"/>
            <a:r>
              <a:rPr lang="fr" sz="2000" b="1" dirty="0">
                <a:solidFill>
                  <a:srgbClr val="66799F"/>
                </a:solidFill>
                <a:latin typeface="Montserrat" panose="00000500000000000000" pitchFamily="50" charset="0"/>
              </a:rPr>
              <a:t>3</a:t>
            </a:r>
            <a:endParaRPr lang="en-US" sz="2000" dirty="0">
              <a:solidFill>
                <a:srgbClr val="66799F"/>
              </a:solidFill>
            </a:endParaRPr>
          </a:p>
        </p:txBody>
      </p:sp>
      <p:sp>
        <p:nvSpPr>
          <p:cNvPr id="64" name="Rectangle 63">
            <a:extLst>
              <a:ext uri="{FF2B5EF4-FFF2-40B4-BE49-F238E27FC236}">
                <a16:creationId xmlns:a16="http://schemas.microsoft.com/office/drawing/2014/main" id="{9C3AF750-2F97-E1BF-F995-4B9832D62D98}"/>
              </a:ext>
            </a:extLst>
          </p:cNvPr>
          <p:cNvSpPr/>
          <p:nvPr/>
        </p:nvSpPr>
        <p:spPr>
          <a:xfrm>
            <a:off x="4888748" y="3460570"/>
            <a:ext cx="360997" cy="400110"/>
          </a:xfrm>
          <a:prstGeom prst="rect">
            <a:avLst/>
          </a:prstGeom>
        </p:spPr>
        <p:txBody>
          <a:bodyPr wrap="none">
            <a:spAutoFit/>
          </a:bodyPr>
          <a:lstStyle/>
          <a:p>
            <a:pPr algn="ctr"/>
            <a:r>
              <a:rPr lang="fr" sz="2000" b="1" dirty="0">
                <a:solidFill>
                  <a:srgbClr val="66799F"/>
                </a:solidFill>
                <a:latin typeface="Montserrat" panose="00000500000000000000" pitchFamily="50" charset="0"/>
              </a:rPr>
              <a:t>4</a:t>
            </a:r>
            <a:endParaRPr lang="en-US" sz="2000" dirty="0">
              <a:solidFill>
                <a:srgbClr val="66799F"/>
              </a:solidFill>
            </a:endParaRPr>
          </a:p>
        </p:txBody>
      </p:sp>
    </p:spTree>
    <p:extLst>
      <p:ext uri="{BB962C8B-B14F-4D97-AF65-F5344CB8AC3E}">
        <p14:creationId xmlns:p14="http://schemas.microsoft.com/office/powerpoint/2010/main" val="208907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52"/>
                                        </p:tgtEl>
                                        <p:attrNameLst>
                                          <p:attrName>style.visibility</p:attrName>
                                        </p:attrNameLst>
                                      </p:cBhvr>
                                      <p:to>
                                        <p:strVal val="visible"/>
                                      </p:to>
                                    </p:set>
                                    <p:animEffect transition="in" filter="fade">
                                      <p:cBhvr>
                                        <p:cTn id="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advAuto="0"/>
    </p:bldLst>
  </p:timing>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84" charset="-128"/>
            <a:cs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84" charset="-128"/>
            <a:cs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XML_x0020_Order xmlns="713ee0f6-1013-4344-8397-c4c32a18ad53">9</XML_x0020_Order>
    <XML_x0020_Document xmlns="713ee0f6-1013-4344-8397-c4c32a18ad53" xsi:nil="true"/>
    <XML_x0020_Description xmlns="713ee0f6-1013-4344-8397-c4c32a18ad5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Template" ma:contentTypeID="0x01010045A1717290A946268837FC00898726ED001D87CDFB0366C54D87C13823D62CF041" ma:contentTypeVersion="138" ma:contentTypeDescription="My Content Type" ma:contentTypeScope="" ma:versionID="716cefbc3049a0dc98cb7055c888810b">
  <xsd:schema xmlns:xsd="http://www.w3.org/2001/XMLSchema" xmlns:xs="http://www.w3.org/2001/XMLSchema" xmlns:p="http://schemas.microsoft.com/office/2006/metadata/properties" xmlns:ns2="713ee0f6-1013-4344-8397-c4c32a18ad53" targetNamespace="http://schemas.microsoft.com/office/2006/metadata/properties" ma:root="true" ma:fieldsID="069c3577f7bea5654d18c95c713cebf5" ns2:_="">
    <xsd:import namespace="713ee0f6-1013-4344-8397-c4c32a18ad53"/>
    <xsd:element name="properties">
      <xsd:complexType>
        <xsd:sequence>
          <xsd:element name="documentManagement">
            <xsd:complexType>
              <xsd:all>
                <xsd:element ref="ns2:XML_x0020_Document" minOccurs="0"/>
                <xsd:element ref="ns2:XML_x0020_Description" minOccurs="0"/>
                <xsd:element ref="ns2:XML_x0020_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3ee0f6-1013-4344-8397-c4c32a18ad53" elementFormDefault="qualified">
    <xsd:import namespace="http://schemas.microsoft.com/office/2006/documentManagement/types"/>
    <xsd:import namespace="http://schemas.microsoft.com/office/infopath/2007/PartnerControls"/>
    <xsd:element name="XML_x0020_Document" ma:index="8" nillable="true" ma:displayName="XML Document" ma:internalName="XML_x0020_Document">
      <xsd:simpleType>
        <xsd:restriction base="dms:Text">
          <xsd:maxLength value="255"/>
        </xsd:restriction>
      </xsd:simpleType>
    </xsd:element>
    <xsd:element name="XML_x0020_Description" ma:index="9" nillable="true" ma:displayName="XML Description" ma:internalName="XML_x0020_Description">
      <xsd:simpleType>
        <xsd:restriction base="dms:Text">
          <xsd:maxLength value="255"/>
        </xsd:restriction>
      </xsd:simpleType>
    </xsd:element>
    <xsd:element name="XML_x0020_Order" ma:index="10" nillable="true" ma:displayName="XML Order" ma:internalName="XML_x0020_Order">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
    <Synchronization>Asynchronous</Synchronization>
    <Type>10001</Type>
    <SequenceNumber>10000</SequenceNumber>
    <Url/>
    <Assembly>Ifad.XDESK.IRT, Version=1.0.0.0, Culture=neutral, PublicKeyToken=ae61937e39a16d31</Assembly>
    <Class>Ifad.XDESK.IRT.DocumentTemplateER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FormUrls xmlns="http://schemas.microsoft.com/sharepoint/v3/contenttype/forms/url">
  <Edit>_layouts/Ifad.XDESK.IRT/Pages/DocumentTemplate.aspx</Edit>
  <New>_layouts/Ifad.XDESK.IRT/Pages/DocumentTemplate.aspx</New>
</FormUrls>
</file>

<file path=customXml/itemProps1.xml><?xml version="1.0" encoding="utf-8"?>
<ds:datastoreItem xmlns:ds="http://schemas.openxmlformats.org/officeDocument/2006/customXml" ds:itemID="{4E3DF1FE-095C-477D-8B0E-5AF6E0D3F32A}">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713ee0f6-1013-4344-8397-c4c32a18ad5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924DE06-4044-41D3-95A3-0E5E48F56A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3ee0f6-1013-4344-8397-c4c32a18ad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D24F18-38C0-4D03-B8FD-CEBA96A25A59}">
  <ds:schemaRefs>
    <ds:schemaRef ds:uri="http://schemas.microsoft.com/sharepoint/events"/>
  </ds:schemaRefs>
</ds:datastoreItem>
</file>

<file path=customXml/itemProps4.xml><?xml version="1.0" encoding="utf-8"?>
<ds:datastoreItem xmlns:ds="http://schemas.openxmlformats.org/officeDocument/2006/customXml" ds:itemID="{76442746-508C-4444-8DBB-75164DB7293C}">
  <ds:schemaRefs>
    <ds:schemaRef ds:uri="http://schemas.microsoft.com/sharepoint/v3/contenttype/forms"/>
  </ds:schemaRefs>
</ds:datastoreItem>
</file>

<file path=customXml/itemProps5.xml><?xml version="1.0" encoding="utf-8"?>
<ds:datastoreItem xmlns:ds="http://schemas.openxmlformats.org/officeDocument/2006/customXml" ds:itemID="{DA28F2A2-F77E-4901-B0C0-CDA21386349B}">
  <ds:schemaRefs>
    <ds:schemaRef ds:uri="http://schemas.microsoft.com/sharepoint/v3/contenttype/forms/url"/>
  </ds:schemaRefs>
</ds:datastoreItem>
</file>

<file path=docProps/app.xml><?xml version="1.0" encoding="utf-8"?>
<Properties xmlns="http://schemas.openxmlformats.org/officeDocument/2006/extended-properties" xmlns:vt="http://schemas.openxmlformats.org/officeDocument/2006/docPropsVTypes">
  <Template/>
  <TotalTime>68044</TotalTime>
  <Words>1193</Words>
  <Application>Microsoft Macintosh PowerPoint</Application>
  <PresentationFormat>全屏显示(16:9)</PresentationFormat>
  <Paragraphs>130</Paragraphs>
  <Slides>14</Slides>
  <Notes>13</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14</vt:i4>
      </vt:variant>
    </vt:vector>
  </HeadingPairs>
  <TitlesOfParts>
    <vt:vector size="21" baseType="lpstr">
      <vt:lpstr>Brush Script MT</vt:lpstr>
      <vt:lpstr>ＭＳ Ｐゴシック</vt:lpstr>
      <vt:lpstr>Aptos</vt:lpstr>
      <vt:lpstr>Arial</vt:lpstr>
      <vt:lpstr>Montserrat</vt:lpstr>
      <vt:lpstr>Wingdings</vt:lpstr>
      <vt:lpstr>1_Blank Presentation</vt:lpstr>
      <vt:lpstr>PowerPoint 演示文稿</vt:lpstr>
      <vt:lpstr>Introduction du RTFF</vt:lpstr>
      <vt:lpstr>Pourquoi le RTFF a été développé</vt:lpstr>
      <vt:lpstr>À qui s'adresse le RTFF</vt:lpstr>
      <vt:lpstr>Principaux avantages pour les banques publiques de développement</vt:lpstr>
      <vt:lpstr>Que comprend le RTFF</vt:lpstr>
      <vt:lpstr>Comment utiliser ce cadre – guide étape par étape pour les BPDs</vt:lpstr>
      <vt:lpstr>Un parcours structuré pour un investissement rural durable</vt:lpstr>
      <vt:lpstr>Les quatre principes directeurs de la RTFF</vt:lpstr>
      <vt:lpstr>Les six domaines d’investissement du RTFF</vt:lpstr>
      <vt:lpstr>Le Compendium de taxonomie</vt:lpstr>
      <vt:lpstr>Indicateurs : mesurer ce qui compte</vt:lpstr>
      <vt:lpstr>Prochaines étapes pour les BPDs</vt:lpstr>
      <vt:lpstr>PowerPoint 演示文稿</vt:lpstr>
    </vt:vector>
  </TitlesOfParts>
  <Company>Ifad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Pacchiana, Luca</dc:creator>
  <cp:lastModifiedBy>Chen75,W (pgt)</cp:lastModifiedBy>
  <cp:revision>705</cp:revision>
  <cp:lastPrinted>2023-08-14T14:59:14Z</cp:lastPrinted>
  <dcterms:created xsi:type="dcterms:W3CDTF">2022-04-21T14:29:03Z</dcterms:created>
  <dcterms:modified xsi:type="dcterms:W3CDTF">2025-10-21T09:19:03Z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0x01010045A1717290A946268837FC00898726ED001D87CDFB0366C54D87C13823D62CF041</vt:lpwstr>
  </property>
</Properties>
</file>