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ink/ink2.xml" ContentType="application/inkml+xml"/>
  <Override PartName="/ppt/ink/ink1.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75" r:id="rId3"/>
    <p:sldId id="4888" r:id="rId4"/>
    <p:sldId id="4889" r:id="rId5"/>
    <p:sldId id="4890" r:id="rId6"/>
    <p:sldId id="4892" r:id="rId7"/>
    <p:sldId id="4893" r:id="rId8"/>
    <p:sldId id="4894" r:id="rId9"/>
    <p:sldId id="4421" r:id="rId10"/>
    <p:sldId id="4896" r:id="rId11"/>
    <p:sldId id="276" r:id="rId12"/>
    <p:sldId id="4897" r:id="rId13"/>
    <p:sldId id="4898" r:id="rId14"/>
    <p:sldId id="489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22:11:23.684"/>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0,'4246'0,"-4150"5,2 6,145 30,-133-18,153 11,1279-24,-790-17,3682 7,-4302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22:11:23.685"/>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21,'8'0,"14"0,9 0,10 0,6 0,4 0,2 0,1 0,0 0,0 0,-1 0,-8-9,-14-2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79F9E-A721-0B65-AA18-E92716DDC6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25FE523-E544-F370-85E1-A051201BF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8AEB062-D372-28F3-BB1B-BE14868C0070}"/>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A5D9752C-EAF2-F415-8FEA-68E70462FF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A3340AF-5566-649A-B850-42B8CF1DDCDA}"/>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28613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5BB55-A578-409B-EB33-51F850B24D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3020C4E-23FE-6FA6-9891-A4543D4C17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BBF077-0CFA-C616-CF9B-A0561FCBC6C5}"/>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9BC9AC11-4B1E-586C-60EE-6A87EB4C521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533C70A-AC43-901F-DE78-0585565EF50B}"/>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305855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0ACD6-67E9-FEEF-BB94-4BBE95087E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A35A615-00B1-61E5-D656-DF6B30590DE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EDC596C-5413-11A1-0F40-7AB036481B05}"/>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F725C287-8009-67D4-5054-3CC973D7B3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B147B55-3AF0-979B-A3B9-98AFE636EDD3}"/>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256084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0DE86B8-C71C-9B4D-AD4D-F841D78486DB}"/>
              </a:ext>
            </a:extLst>
          </p:cNvPr>
          <p:cNvSpPr/>
          <p:nvPr userDrawn="1"/>
        </p:nvSpPr>
        <p:spPr>
          <a:xfrm>
            <a:off x="0" y="0"/>
            <a:ext cx="12192000" cy="5751871"/>
          </a:xfrm>
          <a:prstGeom prst="rect">
            <a:avLst/>
          </a:prstGeom>
          <a:gradFill flip="none" rotWithShape="1">
            <a:gsLst>
              <a:gs pos="0">
                <a:srgbClr val="0A3D6E"/>
              </a:gs>
              <a:gs pos="50000">
                <a:srgbClr val="083561"/>
              </a:gs>
              <a:gs pos="100000">
                <a:srgbClr val="021E3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orma libre 20">
            <a:extLst>
              <a:ext uri="{FF2B5EF4-FFF2-40B4-BE49-F238E27FC236}">
                <a16:creationId xmlns:a16="http://schemas.microsoft.com/office/drawing/2014/main" id="{3CEAB703-E325-B34E-B565-6D53DF58C6C3}"/>
              </a:ext>
            </a:extLst>
          </p:cNvPr>
          <p:cNvSpPr>
            <a:spLocks/>
          </p:cNvSpPr>
          <p:nvPr userDrawn="1"/>
        </p:nvSpPr>
        <p:spPr>
          <a:xfrm>
            <a:off x="0" y="5751871"/>
            <a:ext cx="1106129" cy="1106129"/>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orma libre 22">
            <a:extLst>
              <a:ext uri="{FF2B5EF4-FFF2-40B4-BE49-F238E27FC236}">
                <a16:creationId xmlns:a16="http://schemas.microsoft.com/office/drawing/2014/main" id="{6113B77F-70C3-8145-8C52-5F2BEC059917}"/>
              </a:ext>
            </a:extLst>
          </p:cNvPr>
          <p:cNvSpPr>
            <a:spLocks/>
          </p:cNvSpPr>
          <p:nvPr userDrawn="1"/>
        </p:nvSpPr>
        <p:spPr>
          <a:xfrm rot="10800000">
            <a:off x="7180927" y="0"/>
            <a:ext cx="1106129" cy="1106129"/>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Marcador de posición de imagen 28">
            <a:extLst>
              <a:ext uri="{FF2B5EF4-FFF2-40B4-BE49-F238E27FC236}">
                <a16:creationId xmlns:a16="http://schemas.microsoft.com/office/drawing/2014/main" id="{EF864734-C9BA-0240-8F22-77BBFEF4A17B}"/>
              </a:ext>
            </a:extLst>
          </p:cNvPr>
          <p:cNvSpPr>
            <a:spLocks noGrp="1"/>
          </p:cNvSpPr>
          <p:nvPr>
            <p:ph type="pic" sz="quarter" idx="10" hasCustomPrompt="1"/>
          </p:nvPr>
        </p:nvSpPr>
        <p:spPr>
          <a:xfrm>
            <a:off x="1106129" y="1106129"/>
            <a:ext cx="6074798" cy="4645741"/>
          </a:xfrm>
          <a:prstGeom prst="round2DiagRect">
            <a:avLst>
              <a:gd name="adj1" fmla="val 50000"/>
              <a:gd name="adj2" fmla="val 0"/>
            </a:avLst>
          </a:prstGeom>
          <a:solidFill>
            <a:srgbClr val="E7E6E6">
              <a:alpha val="20000"/>
            </a:srgbClr>
          </a:solidFill>
        </p:spPr>
        <p:txBody>
          <a:bodyPr/>
          <a:lstStyle>
            <a:lvl1pPr marL="0" indent="0" algn="ctr">
              <a:buNone/>
              <a:defRPr sz="2000" b="0" i="0">
                <a:solidFill>
                  <a:schemeClr val="bg1"/>
                </a:solidFill>
                <a:latin typeface="+mj-lt"/>
                <a:ea typeface="Verdana" panose="020B0604030504040204" pitchFamily="34" charset="0"/>
                <a:cs typeface="Verdana" panose="020B0604030504040204" pitchFamily="34" charset="0"/>
              </a:defRPr>
            </a:lvl1pPr>
          </a:lstStyle>
          <a:p>
            <a:r>
              <a:rPr lang="es-MX" dirty="0"/>
              <a:t>Insertar imagen</a:t>
            </a:r>
          </a:p>
          <a:p>
            <a:endParaRPr lang="es-MX" dirty="0"/>
          </a:p>
        </p:txBody>
      </p:sp>
      <p:sp>
        <p:nvSpPr>
          <p:cNvPr id="32" name="Marcador de texto 31">
            <a:extLst>
              <a:ext uri="{FF2B5EF4-FFF2-40B4-BE49-F238E27FC236}">
                <a16:creationId xmlns:a16="http://schemas.microsoft.com/office/drawing/2014/main" id="{318C2A75-9617-694D-9DC8-EC84473A9428}"/>
              </a:ext>
            </a:extLst>
          </p:cNvPr>
          <p:cNvSpPr>
            <a:spLocks noGrp="1"/>
          </p:cNvSpPr>
          <p:nvPr>
            <p:ph type="body" sz="quarter" idx="11" hasCustomPrompt="1"/>
          </p:nvPr>
        </p:nvSpPr>
        <p:spPr>
          <a:xfrm>
            <a:off x="7615772" y="1317299"/>
            <a:ext cx="4141383" cy="4223401"/>
          </a:xfrm>
          <a:prstGeom prst="rect">
            <a:avLst/>
          </a:prstGeom>
        </p:spPr>
        <p:txBody>
          <a:bodyPr anchor="ctr"/>
          <a:lstStyle>
            <a:lvl1pPr marL="0" indent="0" algn="ctr">
              <a:lnSpc>
                <a:spcPct val="100000"/>
              </a:lnSpc>
              <a:buNone/>
              <a:defRPr sz="2800" b="1" i="0">
                <a:solidFill>
                  <a:schemeClr val="bg1"/>
                </a:solidFill>
                <a:latin typeface="Futura Medium" panose="020B0602020204020303" pitchFamily="34" charset="-79"/>
                <a:ea typeface="Verdana" panose="020B0604030504040204" pitchFamily="34" charset="0"/>
                <a:cs typeface="Futura Medium" panose="020B0602020204020303" pitchFamily="34" charset="-79"/>
              </a:defRPr>
            </a:lvl1pPr>
          </a:lstStyle>
          <a:p>
            <a:r>
              <a:rPr lang="es-ES" dirty="0"/>
              <a:t>TÍTULO DE PRESENTACIÓN</a:t>
            </a:r>
          </a:p>
        </p:txBody>
      </p:sp>
      <p:sp>
        <p:nvSpPr>
          <p:cNvPr id="34" name="Marcador de texto 33">
            <a:extLst>
              <a:ext uri="{FF2B5EF4-FFF2-40B4-BE49-F238E27FC236}">
                <a16:creationId xmlns:a16="http://schemas.microsoft.com/office/drawing/2014/main" id="{2751A418-1856-8148-BB13-E0983AC6C1E3}"/>
              </a:ext>
            </a:extLst>
          </p:cNvPr>
          <p:cNvSpPr>
            <a:spLocks noGrp="1"/>
          </p:cNvSpPr>
          <p:nvPr>
            <p:ph type="body" sz="quarter" idx="12" hasCustomPrompt="1"/>
          </p:nvPr>
        </p:nvSpPr>
        <p:spPr>
          <a:xfrm>
            <a:off x="1353125" y="6009025"/>
            <a:ext cx="5910263" cy="686819"/>
          </a:xfrm>
          <a:prstGeom prst="rect">
            <a:avLst/>
          </a:prstGeom>
        </p:spPr>
        <p:txBody>
          <a:bodyPr anchor="ctr"/>
          <a:lstStyle>
            <a:lvl1pPr marL="0" indent="0" algn="l">
              <a:buNone/>
              <a:defRPr sz="1800" b="0" i="0">
                <a:latin typeface="+mj-lt"/>
                <a:ea typeface="Verdana" panose="020B0604030504040204" pitchFamily="34" charset="0"/>
                <a:cs typeface="Verdana" panose="020B0604030504040204" pitchFamily="34" charset="0"/>
              </a:defRPr>
            </a:lvl1pPr>
          </a:lstStyle>
          <a:p>
            <a:r>
              <a:rPr lang="es-ES" dirty="0"/>
              <a:t>Fecha</a:t>
            </a:r>
            <a:endParaRPr lang="es-MX" dirty="0"/>
          </a:p>
        </p:txBody>
      </p:sp>
      <p:pic>
        <p:nvPicPr>
          <p:cNvPr id="47" name="Gráfico 46">
            <a:extLst>
              <a:ext uri="{FF2B5EF4-FFF2-40B4-BE49-F238E27FC236}">
                <a16:creationId xmlns:a16="http://schemas.microsoft.com/office/drawing/2014/main" id="{4B8FA10A-212C-BC4A-8622-62A1EC31FD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4308" r="81185" b="12442"/>
          <a:stretch/>
        </p:blipFill>
        <p:spPr>
          <a:xfrm>
            <a:off x="257405" y="4929544"/>
            <a:ext cx="247787" cy="822326"/>
          </a:xfrm>
          <a:prstGeom prst="rect">
            <a:avLst/>
          </a:prstGeom>
        </p:spPr>
      </p:pic>
      <p:pic>
        <p:nvPicPr>
          <p:cNvPr id="48" name="Gráfico 47">
            <a:extLst>
              <a:ext uri="{FF2B5EF4-FFF2-40B4-BE49-F238E27FC236}">
                <a16:creationId xmlns:a16="http://schemas.microsoft.com/office/drawing/2014/main" id="{8D1B10D4-D5D1-C944-863D-BE92E8D592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721" t="4308" r="-704" b="12442"/>
          <a:stretch/>
        </p:blipFill>
        <p:spPr>
          <a:xfrm>
            <a:off x="611882" y="4929544"/>
            <a:ext cx="236843" cy="822326"/>
          </a:xfrm>
          <a:prstGeom prst="rect">
            <a:avLst/>
          </a:prstGeom>
        </p:spPr>
      </p:pic>
      <p:pic>
        <p:nvPicPr>
          <p:cNvPr id="10" name="Gráfico 9">
            <a:extLst>
              <a:ext uri="{FF2B5EF4-FFF2-40B4-BE49-F238E27FC236}">
                <a16:creationId xmlns:a16="http://schemas.microsoft.com/office/drawing/2014/main" id="{1252750B-814A-4740-8EF6-D026BC6E5C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80329" y="5869183"/>
            <a:ext cx="1812264" cy="869198"/>
          </a:xfrm>
          <a:prstGeom prst="rect">
            <a:avLst/>
          </a:prstGeom>
        </p:spPr>
      </p:pic>
    </p:spTree>
    <p:extLst>
      <p:ext uri="{BB962C8B-B14F-4D97-AF65-F5344CB8AC3E}">
        <p14:creationId xmlns:p14="http://schemas.microsoft.com/office/powerpoint/2010/main" val="3050175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25" name="Forma libre 24">
            <a:extLst>
              <a:ext uri="{FF2B5EF4-FFF2-40B4-BE49-F238E27FC236}">
                <a16:creationId xmlns:a16="http://schemas.microsoft.com/office/drawing/2014/main" id="{BA40C6AF-73F5-6F49-B35B-5037AD67DDD2}"/>
              </a:ext>
            </a:extLst>
          </p:cNvPr>
          <p:cNvSpPr/>
          <p:nvPr userDrawn="1"/>
        </p:nvSpPr>
        <p:spPr>
          <a:xfrm flipH="1">
            <a:off x="1348867" y="132283"/>
            <a:ext cx="10584513" cy="1335507"/>
          </a:xfrm>
          <a:custGeom>
            <a:avLst/>
            <a:gdLst>
              <a:gd name="connsiteX0" fmla="*/ 11768928 w 11768928"/>
              <a:gd name="connsiteY0" fmla="*/ 0 h 1335507"/>
              <a:gd name="connsiteX1" fmla="*/ 10847594 w 11768928"/>
              <a:gd name="connsiteY1" fmla="*/ 0 h 1335507"/>
              <a:gd name="connsiteX2" fmla="*/ 10696045 w 11768928"/>
              <a:gd name="connsiteY2" fmla="*/ 0 h 1335507"/>
              <a:gd name="connsiteX3" fmla="*/ 0 w 11768928"/>
              <a:gd name="connsiteY3" fmla="*/ 0 h 1335507"/>
              <a:gd name="connsiteX4" fmla="*/ 0 w 11768928"/>
              <a:gd name="connsiteY4" fmla="*/ 457523 h 1335507"/>
              <a:gd name="connsiteX5" fmla="*/ 877984 w 11768928"/>
              <a:gd name="connsiteY5" fmla="*/ 1335507 h 1335507"/>
              <a:gd name="connsiteX6" fmla="*/ 10696045 w 11768928"/>
              <a:gd name="connsiteY6" fmla="*/ 1335507 h 1335507"/>
              <a:gd name="connsiteX7" fmla="*/ 10847594 w 11768928"/>
              <a:gd name="connsiteY7" fmla="*/ 1335507 h 1335507"/>
              <a:gd name="connsiteX8" fmla="*/ 11768928 w 11768928"/>
              <a:gd name="connsiteY8" fmla="*/ 1335507 h 13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8928" h="1335507">
                <a:moveTo>
                  <a:pt x="11768928" y="0"/>
                </a:moveTo>
                <a:lnTo>
                  <a:pt x="10847594" y="0"/>
                </a:lnTo>
                <a:lnTo>
                  <a:pt x="10696045" y="0"/>
                </a:lnTo>
                <a:lnTo>
                  <a:pt x="0" y="0"/>
                </a:lnTo>
                <a:lnTo>
                  <a:pt x="0" y="457523"/>
                </a:lnTo>
                <a:cubicBezTo>
                  <a:pt x="0" y="942420"/>
                  <a:pt x="393087" y="1335507"/>
                  <a:pt x="877984" y="1335507"/>
                </a:cubicBezTo>
                <a:lnTo>
                  <a:pt x="10696045" y="1335507"/>
                </a:lnTo>
                <a:lnTo>
                  <a:pt x="10847594" y="1335507"/>
                </a:lnTo>
                <a:lnTo>
                  <a:pt x="11768928" y="1335507"/>
                </a:lnTo>
                <a:close/>
              </a:path>
            </a:pathLst>
          </a:custGeom>
          <a:solidFill>
            <a:srgbClr val="4F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8A8D70C1-9755-584A-B9A0-8D332E303274}"/>
              </a:ext>
            </a:extLst>
          </p:cNvPr>
          <p:cNvSpPr/>
          <p:nvPr userDrawn="1"/>
        </p:nvSpPr>
        <p:spPr>
          <a:xfrm>
            <a:off x="1" y="0"/>
            <a:ext cx="1349826" cy="6858000"/>
          </a:xfrm>
          <a:prstGeom prst="rect">
            <a:avLst/>
          </a:prstGeom>
          <a:gradFill flip="none" rotWithShape="1">
            <a:gsLst>
              <a:gs pos="0">
                <a:srgbClr val="0A3D6E"/>
              </a:gs>
              <a:gs pos="50000">
                <a:srgbClr val="083561"/>
              </a:gs>
              <a:gs pos="100000">
                <a:srgbClr val="021E3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47576569-BC2B-A14E-9F92-F3459496A538}"/>
              </a:ext>
            </a:extLst>
          </p:cNvPr>
          <p:cNvSpPr/>
          <p:nvPr userDrawn="1"/>
        </p:nvSpPr>
        <p:spPr>
          <a:xfrm>
            <a:off x="0" y="5753392"/>
            <a:ext cx="1349827" cy="85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Marcador de texto 31">
            <a:extLst>
              <a:ext uri="{FF2B5EF4-FFF2-40B4-BE49-F238E27FC236}">
                <a16:creationId xmlns:a16="http://schemas.microsoft.com/office/drawing/2014/main" id="{E545FB9B-9DE1-F64C-943A-30B23B872B1A}"/>
              </a:ext>
            </a:extLst>
          </p:cNvPr>
          <p:cNvSpPr>
            <a:spLocks noGrp="1"/>
          </p:cNvSpPr>
          <p:nvPr>
            <p:ph type="body" sz="quarter" idx="12" hasCustomPrompt="1"/>
          </p:nvPr>
        </p:nvSpPr>
        <p:spPr>
          <a:xfrm>
            <a:off x="1643742" y="1600075"/>
            <a:ext cx="10289639" cy="5007037"/>
          </a:xfrm>
          <a:prstGeom prst="rect">
            <a:avLst/>
          </a:prstGeom>
        </p:spPr>
        <p:txBody>
          <a:bodyPr anchor="t"/>
          <a:lstStyle>
            <a:lvl1pPr marL="0" indent="0" algn="l">
              <a:buNone/>
              <a:defRPr sz="1600" b="0" i="0">
                <a:solidFill>
                  <a:srgbClr val="0A3D6E"/>
                </a:solidFill>
                <a:latin typeface="+mj-lt"/>
                <a:ea typeface="Verdana" panose="020B0604030504040204" pitchFamily="34" charset="0"/>
                <a:cs typeface="Futura Medium" panose="020B0602020204020303" pitchFamily="34" charset="-79"/>
              </a:defRPr>
            </a:lvl1pPr>
          </a:lstStyle>
          <a:p>
            <a:r>
              <a:rPr lang="es-MX" dirty="0"/>
              <a:t>Insertar texto - Fuente: Calibri Light 16 pt.</a:t>
            </a:r>
          </a:p>
        </p:txBody>
      </p:sp>
      <p:sp>
        <p:nvSpPr>
          <p:cNvPr id="17" name="Marcador de texto 31">
            <a:extLst>
              <a:ext uri="{FF2B5EF4-FFF2-40B4-BE49-F238E27FC236}">
                <a16:creationId xmlns:a16="http://schemas.microsoft.com/office/drawing/2014/main" id="{47118AE1-C85B-D34B-8930-AE85E6DB5109}"/>
              </a:ext>
            </a:extLst>
          </p:cNvPr>
          <p:cNvSpPr>
            <a:spLocks noGrp="1"/>
          </p:cNvSpPr>
          <p:nvPr>
            <p:ph type="body" sz="quarter" idx="11" hasCustomPrompt="1"/>
          </p:nvPr>
        </p:nvSpPr>
        <p:spPr>
          <a:xfrm>
            <a:off x="1643743" y="261256"/>
            <a:ext cx="10289637" cy="1077563"/>
          </a:xfrm>
          <a:prstGeom prst="rect">
            <a:avLst/>
          </a:prstGeom>
        </p:spPr>
        <p:txBody>
          <a:bodyPr anchor="ctr"/>
          <a:lstStyle>
            <a:lvl1pPr marL="0" indent="0" algn="ctr">
              <a:lnSpc>
                <a:spcPct val="100000"/>
              </a:lnSpc>
              <a:buNone/>
              <a:defRPr sz="2000" b="1" i="0">
                <a:solidFill>
                  <a:schemeClr val="bg1"/>
                </a:solidFill>
                <a:latin typeface="Futura" panose="020B0602020204020303" pitchFamily="34" charset="-79"/>
                <a:ea typeface="Verdana" panose="020B0604030504040204" pitchFamily="34" charset="0"/>
                <a:cs typeface="Futura" panose="020B0602020204020303" pitchFamily="34" charset="-79"/>
              </a:defRPr>
            </a:lvl1pPr>
          </a:lstStyle>
          <a:p>
            <a:r>
              <a:rPr lang="es-ES" dirty="0"/>
              <a:t>INSERTAR TÍTULO</a:t>
            </a:r>
            <a:endParaRPr lang="es-MX" dirty="0"/>
          </a:p>
        </p:txBody>
      </p:sp>
      <p:sp>
        <p:nvSpPr>
          <p:cNvPr id="22" name="Forma libre 21">
            <a:extLst>
              <a:ext uri="{FF2B5EF4-FFF2-40B4-BE49-F238E27FC236}">
                <a16:creationId xmlns:a16="http://schemas.microsoft.com/office/drawing/2014/main" id="{90C98964-9A3B-2243-871D-DE823624D515}"/>
              </a:ext>
            </a:extLst>
          </p:cNvPr>
          <p:cNvSpPr>
            <a:spLocks/>
          </p:cNvSpPr>
          <p:nvPr userDrawn="1"/>
        </p:nvSpPr>
        <p:spPr>
          <a:xfrm>
            <a:off x="131243" y="4535769"/>
            <a:ext cx="1217624" cy="1217624"/>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Gráfico 22">
            <a:extLst>
              <a:ext uri="{FF2B5EF4-FFF2-40B4-BE49-F238E27FC236}">
                <a16:creationId xmlns:a16="http://schemas.microsoft.com/office/drawing/2014/main" id="{D896221D-4009-6247-911F-3EDCE96ED2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4308" r="81185" b="12442"/>
          <a:stretch/>
        </p:blipFill>
        <p:spPr>
          <a:xfrm>
            <a:off x="654333" y="4848178"/>
            <a:ext cx="272763" cy="905214"/>
          </a:xfrm>
          <a:prstGeom prst="rect">
            <a:avLst/>
          </a:prstGeom>
        </p:spPr>
      </p:pic>
      <p:pic>
        <p:nvPicPr>
          <p:cNvPr id="24" name="Gráfico 23">
            <a:extLst>
              <a:ext uri="{FF2B5EF4-FFF2-40B4-BE49-F238E27FC236}">
                <a16:creationId xmlns:a16="http://schemas.microsoft.com/office/drawing/2014/main" id="{6CA47649-48E0-674F-A8AB-20786D4A0E8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721" t="4308" r="-704" b="12442"/>
          <a:stretch/>
        </p:blipFill>
        <p:spPr>
          <a:xfrm>
            <a:off x="1009914" y="4848179"/>
            <a:ext cx="260716" cy="905213"/>
          </a:xfrm>
          <a:prstGeom prst="rect">
            <a:avLst/>
          </a:prstGeom>
        </p:spPr>
      </p:pic>
      <p:pic>
        <p:nvPicPr>
          <p:cNvPr id="11" name="Gráfico 10">
            <a:extLst>
              <a:ext uri="{FF2B5EF4-FFF2-40B4-BE49-F238E27FC236}">
                <a16:creationId xmlns:a16="http://schemas.microsoft.com/office/drawing/2014/main" id="{93B9C85B-B003-5541-94F8-04B8FFC99A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276" y="5910401"/>
            <a:ext cx="1125274" cy="539704"/>
          </a:xfrm>
          <a:prstGeom prst="rect">
            <a:avLst/>
          </a:prstGeom>
        </p:spPr>
      </p:pic>
    </p:spTree>
    <p:extLst>
      <p:ext uri="{BB962C8B-B14F-4D97-AF65-F5344CB8AC3E}">
        <p14:creationId xmlns:p14="http://schemas.microsoft.com/office/powerpoint/2010/main" val="273795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 15">
    <p:spTree>
      <p:nvGrpSpPr>
        <p:cNvPr id="1" name=""/>
        <p:cNvGrpSpPr/>
        <p:nvPr/>
      </p:nvGrpSpPr>
      <p:grpSpPr>
        <a:xfrm>
          <a:off x="0" y="0"/>
          <a:ext cx="0" cy="0"/>
          <a:chOff x="0" y="0"/>
          <a:chExt cx="0" cy="0"/>
        </a:xfrm>
      </p:grpSpPr>
      <p:sp>
        <p:nvSpPr>
          <p:cNvPr id="56" name="Forma libre 55">
            <a:extLst>
              <a:ext uri="{FF2B5EF4-FFF2-40B4-BE49-F238E27FC236}">
                <a16:creationId xmlns:a16="http://schemas.microsoft.com/office/drawing/2014/main" id="{4019B520-3DEB-5942-9FCD-71D43456C7E0}"/>
              </a:ext>
            </a:extLst>
          </p:cNvPr>
          <p:cNvSpPr/>
          <p:nvPr userDrawn="1"/>
        </p:nvSpPr>
        <p:spPr>
          <a:xfrm flipH="1">
            <a:off x="4224735" y="1"/>
            <a:ext cx="7755728" cy="880100"/>
          </a:xfrm>
          <a:custGeom>
            <a:avLst/>
            <a:gdLst>
              <a:gd name="connsiteX0" fmla="*/ 11768928 w 11768928"/>
              <a:gd name="connsiteY0" fmla="*/ 0 h 1335507"/>
              <a:gd name="connsiteX1" fmla="*/ 10847594 w 11768928"/>
              <a:gd name="connsiteY1" fmla="*/ 0 h 1335507"/>
              <a:gd name="connsiteX2" fmla="*/ 10696045 w 11768928"/>
              <a:gd name="connsiteY2" fmla="*/ 0 h 1335507"/>
              <a:gd name="connsiteX3" fmla="*/ 0 w 11768928"/>
              <a:gd name="connsiteY3" fmla="*/ 0 h 1335507"/>
              <a:gd name="connsiteX4" fmla="*/ 0 w 11768928"/>
              <a:gd name="connsiteY4" fmla="*/ 457523 h 1335507"/>
              <a:gd name="connsiteX5" fmla="*/ 877984 w 11768928"/>
              <a:gd name="connsiteY5" fmla="*/ 1335507 h 1335507"/>
              <a:gd name="connsiteX6" fmla="*/ 10696045 w 11768928"/>
              <a:gd name="connsiteY6" fmla="*/ 1335507 h 1335507"/>
              <a:gd name="connsiteX7" fmla="*/ 10847594 w 11768928"/>
              <a:gd name="connsiteY7" fmla="*/ 1335507 h 1335507"/>
              <a:gd name="connsiteX8" fmla="*/ 11768928 w 11768928"/>
              <a:gd name="connsiteY8" fmla="*/ 1335507 h 13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8928" h="1335507">
                <a:moveTo>
                  <a:pt x="11768928" y="0"/>
                </a:moveTo>
                <a:lnTo>
                  <a:pt x="10847594" y="0"/>
                </a:lnTo>
                <a:lnTo>
                  <a:pt x="10696045" y="0"/>
                </a:lnTo>
                <a:lnTo>
                  <a:pt x="0" y="0"/>
                </a:lnTo>
                <a:lnTo>
                  <a:pt x="0" y="457523"/>
                </a:lnTo>
                <a:cubicBezTo>
                  <a:pt x="0" y="942420"/>
                  <a:pt x="393087" y="1335507"/>
                  <a:pt x="877984" y="1335507"/>
                </a:cubicBezTo>
                <a:lnTo>
                  <a:pt x="10696045" y="1335507"/>
                </a:lnTo>
                <a:lnTo>
                  <a:pt x="10847594" y="1335507"/>
                </a:lnTo>
                <a:lnTo>
                  <a:pt x="11768928" y="1335507"/>
                </a:lnTo>
                <a:close/>
              </a:path>
            </a:pathLst>
          </a:custGeom>
          <a:solidFill>
            <a:srgbClr val="4F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redondeado 1">
            <a:extLst>
              <a:ext uri="{FF2B5EF4-FFF2-40B4-BE49-F238E27FC236}">
                <a16:creationId xmlns:a16="http://schemas.microsoft.com/office/drawing/2014/main" id="{2B9D5B8C-A562-5A44-80B7-14755341DED5}"/>
              </a:ext>
            </a:extLst>
          </p:cNvPr>
          <p:cNvSpPr/>
          <p:nvPr userDrawn="1"/>
        </p:nvSpPr>
        <p:spPr>
          <a:xfrm>
            <a:off x="0" y="0"/>
            <a:ext cx="211535" cy="880101"/>
          </a:xfrm>
          <a:prstGeom prst="roundRect">
            <a:avLst>
              <a:gd name="adj" fmla="val 0"/>
            </a:avLst>
          </a:pr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Marcador de texto 31">
            <a:extLst>
              <a:ext uri="{FF2B5EF4-FFF2-40B4-BE49-F238E27FC236}">
                <a16:creationId xmlns:a16="http://schemas.microsoft.com/office/drawing/2014/main" id="{BCCFAC15-D800-8449-85A4-777B67A75C89}"/>
              </a:ext>
            </a:extLst>
          </p:cNvPr>
          <p:cNvSpPr>
            <a:spLocks noGrp="1"/>
          </p:cNvSpPr>
          <p:nvPr>
            <p:ph type="body" sz="quarter" idx="13" hasCustomPrompt="1"/>
          </p:nvPr>
        </p:nvSpPr>
        <p:spPr>
          <a:xfrm>
            <a:off x="310754" y="1038465"/>
            <a:ext cx="11570492" cy="5238198"/>
          </a:xfrm>
          <a:prstGeom prst="rect">
            <a:avLst/>
          </a:prstGeom>
        </p:spPr>
        <p:txBody>
          <a:bodyPr anchor="t"/>
          <a:lstStyle>
            <a:lvl1pPr marL="0" indent="0" algn="l">
              <a:buNone/>
              <a:defRPr sz="1600" b="0" i="0">
                <a:solidFill>
                  <a:srgbClr val="0A3D6E"/>
                </a:solidFill>
                <a:latin typeface="+mj-lt"/>
                <a:ea typeface="Verdana" panose="020B0604030504040204" pitchFamily="34" charset="0"/>
                <a:cs typeface="Futura Medium" panose="020B0602020204020303" pitchFamily="34" charset="-79"/>
              </a:defRPr>
            </a:lvl1pPr>
          </a:lstStyle>
          <a:p>
            <a:r>
              <a:rPr lang="es-MX" dirty="0"/>
              <a:t>Insertar texto - Fuente: Calibri Light 16 pt.</a:t>
            </a:r>
          </a:p>
        </p:txBody>
      </p:sp>
      <p:pic>
        <p:nvPicPr>
          <p:cNvPr id="23" name="Gráfico 22">
            <a:extLst>
              <a:ext uri="{FF2B5EF4-FFF2-40B4-BE49-F238E27FC236}">
                <a16:creationId xmlns:a16="http://schemas.microsoft.com/office/drawing/2014/main" id="{BE8353EC-F6F6-154D-8CE3-8C5558FE32B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4308" r="81185" b="12442"/>
          <a:stretch/>
        </p:blipFill>
        <p:spPr>
          <a:xfrm>
            <a:off x="211535" y="6035674"/>
            <a:ext cx="247787" cy="822326"/>
          </a:xfrm>
          <a:prstGeom prst="rect">
            <a:avLst/>
          </a:prstGeom>
        </p:spPr>
      </p:pic>
      <p:pic>
        <p:nvPicPr>
          <p:cNvPr id="24" name="Gráfico 23">
            <a:extLst>
              <a:ext uri="{FF2B5EF4-FFF2-40B4-BE49-F238E27FC236}">
                <a16:creationId xmlns:a16="http://schemas.microsoft.com/office/drawing/2014/main" id="{EF9A6440-E5B5-484A-8501-CA551BC95E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721" t="4308" r="-704" b="12442"/>
          <a:stretch/>
        </p:blipFill>
        <p:spPr>
          <a:xfrm>
            <a:off x="566012" y="6035674"/>
            <a:ext cx="236843" cy="822326"/>
          </a:xfrm>
          <a:prstGeom prst="rect">
            <a:avLst/>
          </a:prstGeom>
        </p:spPr>
      </p:pic>
      <p:pic>
        <p:nvPicPr>
          <p:cNvPr id="9" name="Gráfico 8">
            <a:extLst>
              <a:ext uri="{FF2B5EF4-FFF2-40B4-BE49-F238E27FC236}">
                <a16:creationId xmlns:a16="http://schemas.microsoft.com/office/drawing/2014/main" id="{8EE8708E-7937-0A43-8A12-D371F89B90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57487" y="6301928"/>
            <a:ext cx="1022976" cy="490640"/>
          </a:xfrm>
          <a:prstGeom prst="rect">
            <a:avLst/>
          </a:prstGeom>
        </p:spPr>
      </p:pic>
      <p:sp>
        <p:nvSpPr>
          <p:cNvPr id="3" name="Rectángulo 2">
            <a:extLst>
              <a:ext uri="{FF2B5EF4-FFF2-40B4-BE49-F238E27FC236}">
                <a16:creationId xmlns:a16="http://schemas.microsoft.com/office/drawing/2014/main" id="{FC3F6E99-2B6B-E94E-9790-039A1FC5D411}"/>
              </a:ext>
            </a:extLst>
          </p:cNvPr>
          <p:cNvSpPr/>
          <p:nvPr userDrawn="1"/>
        </p:nvSpPr>
        <p:spPr>
          <a:xfrm>
            <a:off x="211535" y="0"/>
            <a:ext cx="4487465" cy="880101"/>
          </a:xfrm>
          <a:prstGeom prst="rect">
            <a:avLst/>
          </a:prstGeom>
          <a:solidFill>
            <a:srgbClr val="4F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Marcador de texto 31">
            <a:extLst>
              <a:ext uri="{FF2B5EF4-FFF2-40B4-BE49-F238E27FC236}">
                <a16:creationId xmlns:a16="http://schemas.microsoft.com/office/drawing/2014/main" id="{E9777A19-B653-6948-8287-606469F08E3E}"/>
              </a:ext>
            </a:extLst>
          </p:cNvPr>
          <p:cNvSpPr>
            <a:spLocks noGrp="1"/>
          </p:cNvSpPr>
          <p:nvPr>
            <p:ph type="body" sz="quarter" idx="12" hasCustomPrompt="1"/>
          </p:nvPr>
        </p:nvSpPr>
        <p:spPr>
          <a:xfrm>
            <a:off x="295136" y="117669"/>
            <a:ext cx="11601729" cy="686664"/>
          </a:xfrm>
          <a:prstGeom prst="rect">
            <a:avLst/>
          </a:prstGeom>
        </p:spPr>
        <p:txBody>
          <a:bodyPr anchor="ctr"/>
          <a:lstStyle>
            <a:lvl1pPr marL="0" indent="0" algn="ctr">
              <a:lnSpc>
                <a:spcPct val="100000"/>
              </a:lnSpc>
              <a:buNone/>
              <a:defRPr sz="2000" b="1" i="0">
                <a:solidFill>
                  <a:schemeClr val="bg1"/>
                </a:solidFill>
                <a:latin typeface="Futura" panose="020B0602020204020303" pitchFamily="34" charset="-79"/>
                <a:ea typeface="Verdana" panose="020B0604030504040204" pitchFamily="34" charset="0"/>
                <a:cs typeface="Futura" panose="020B0602020204020303" pitchFamily="34" charset="-79"/>
              </a:defRPr>
            </a:lvl1pPr>
          </a:lstStyle>
          <a:p>
            <a:r>
              <a:rPr lang="es-ES" dirty="0"/>
              <a:t>INSERTAR TÍTULO</a:t>
            </a:r>
            <a:endParaRPr lang="es-MX" dirty="0"/>
          </a:p>
        </p:txBody>
      </p:sp>
    </p:spTree>
    <p:extLst>
      <p:ext uri="{BB962C8B-B14F-4D97-AF65-F5344CB8AC3E}">
        <p14:creationId xmlns:p14="http://schemas.microsoft.com/office/powerpoint/2010/main" val="1848091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BFCC9DA9-3537-5247-9896-C1EC43D0E1D1}"/>
              </a:ext>
            </a:extLst>
          </p:cNvPr>
          <p:cNvSpPr/>
          <p:nvPr userDrawn="1"/>
        </p:nvSpPr>
        <p:spPr>
          <a:xfrm>
            <a:off x="0" y="2587291"/>
            <a:ext cx="12192000" cy="3360342"/>
          </a:xfrm>
          <a:prstGeom prst="rect">
            <a:avLst/>
          </a:prstGeom>
          <a:gradFill flip="none" rotWithShape="1">
            <a:gsLst>
              <a:gs pos="0">
                <a:srgbClr val="0A3D6E"/>
              </a:gs>
              <a:gs pos="50000">
                <a:srgbClr val="083561"/>
              </a:gs>
              <a:gs pos="100000">
                <a:srgbClr val="021E3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Marcador de texto 31">
            <a:extLst>
              <a:ext uri="{FF2B5EF4-FFF2-40B4-BE49-F238E27FC236}">
                <a16:creationId xmlns:a16="http://schemas.microsoft.com/office/drawing/2014/main" id="{CBFB338C-86E1-5A46-AD3B-D6CD5D017F66}"/>
              </a:ext>
            </a:extLst>
          </p:cNvPr>
          <p:cNvSpPr>
            <a:spLocks noGrp="1"/>
          </p:cNvSpPr>
          <p:nvPr>
            <p:ph type="body" sz="quarter" idx="11" hasCustomPrompt="1"/>
          </p:nvPr>
        </p:nvSpPr>
        <p:spPr>
          <a:xfrm>
            <a:off x="1237423" y="1310863"/>
            <a:ext cx="9739588" cy="983259"/>
          </a:xfrm>
          <a:prstGeom prst="rect">
            <a:avLst/>
          </a:prstGeom>
        </p:spPr>
        <p:txBody>
          <a:bodyPr anchor="ctr"/>
          <a:lstStyle>
            <a:lvl1pPr marL="0" indent="0" algn="ctr">
              <a:lnSpc>
                <a:spcPct val="100000"/>
              </a:lnSpc>
              <a:buNone/>
              <a:defRPr sz="2800" b="1" i="0">
                <a:solidFill>
                  <a:srgbClr val="1A3C6E"/>
                </a:solidFill>
                <a:latin typeface="Futura Medium" panose="020B0602020204020303" pitchFamily="34" charset="-79"/>
                <a:ea typeface="Verdana" panose="020B0604030504040204" pitchFamily="34" charset="0"/>
                <a:cs typeface="Futura Medium" panose="020B0602020204020303" pitchFamily="34" charset="-79"/>
              </a:defRPr>
            </a:lvl1pPr>
          </a:lstStyle>
          <a:p>
            <a:r>
              <a:rPr lang="es-ES" dirty="0"/>
              <a:t>¡GRACIAS POR TU ATENCIÓN!</a:t>
            </a:r>
            <a:endParaRPr lang="es-MX" dirty="0"/>
          </a:p>
        </p:txBody>
      </p:sp>
      <p:sp>
        <p:nvSpPr>
          <p:cNvPr id="31" name="Forma libre 30">
            <a:extLst>
              <a:ext uri="{FF2B5EF4-FFF2-40B4-BE49-F238E27FC236}">
                <a16:creationId xmlns:a16="http://schemas.microsoft.com/office/drawing/2014/main" id="{0F156DBB-03DE-2A44-B2A7-6E2A38988075}"/>
              </a:ext>
            </a:extLst>
          </p:cNvPr>
          <p:cNvSpPr>
            <a:spLocks/>
          </p:cNvSpPr>
          <p:nvPr userDrawn="1"/>
        </p:nvSpPr>
        <p:spPr>
          <a:xfrm rot="16200000">
            <a:off x="163290" y="5943844"/>
            <a:ext cx="914156" cy="914156"/>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Gráfico 3">
            <a:extLst>
              <a:ext uri="{FF2B5EF4-FFF2-40B4-BE49-F238E27FC236}">
                <a16:creationId xmlns:a16="http://schemas.microsoft.com/office/drawing/2014/main" id="{B113D522-3E33-E24D-8AA1-BC697DA5BD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12403" y="6273000"/>
            <a:ext cx="6367194" cy="259633"/>
          </a:xfrm>
          <a:prstGeom prst="rect">
            <a:avLst/>
          </a:prstGeom>
        </p:spPr>
      </p:pic>
      <p:sp>
        <p:nvSpPr>
          <p:cNvPr id="38" name="Forma libre 37">
            <a:extLst>
              <a:ext uri="{FF2B5EF4-FFF2-40B4-BE49-F238E27FC236}">
                <a16:creationId xmlns:a16="http://schemas.microsoft.com/office/drawing/2014/main" id="{78D2BC2C-D42E-EB4A-9CD4-5A2088BE0B66}"/>
              </a:ext>
            </a:extLst>
          </p:cNvPr>
          <p:cNvSpPr>
            <a:spLocks/>
          </p:cNvSpPr>
          <p:nvPr userDrawn="1"/>
        </p:nvSpPr>
        <p:spPr>
          <a:xfrm rot="10800000">
            <a:off x="11109114" y="5943844"/>
            <a:ext cx="914156" cy="914156"/>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8" name="Gráfico 27">
            <a:extLst>
              <a:ext uri="{FF2B5EF4-FFF2-40B4-BE49-F238E27FC236}">
                <a16:creationId xmlns:a16="http://schemas.microsoft.com/office/drawing/2014/main" id="{A083A8FF-5E89-D14A-8012-A0D066D0EF9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4308" r="81185" b="12442"/>
          <a:stretch/>
        </p:blipFill>
        <p:spPr>
          <a:xfrm>
            <a:off x="566144" y="6043907"/>
            <a:ext cx="247787" cy="822326"/>
          </a:xfrm>
          <a:prstGeom prst="rect">
            <a:avLst/>
          </a:prstGeom>
        </p:spPr>
      </p:pic>
      <p:pic>
        <p:nvPicPr>
          <p:cNvPr id="42" name="Gráfico 41">
            <a:extLst>
              <a:ext uri="{FF2B5EF4-FFF2-40B4-BE49-F238E27FC236}">
                <a16:creationId xmlns:a16="http://schemas.microsoft.com/office/drawing/2014/main" id="{7F1589E1-D89D-2E43-B476-6213A5CF184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4308" r="81185" b="12442"/>
          <a:stretch/>
        </p:blipFill>
        <p:spPr>
          <a:xfrm>
            <a:off x="11442298" y="6043907"/>
            <a:ext cx="247787" cy="822326"/>
          </a:xfrm>
          <a:prstGeom prst="rect">
            <a:avLst/>
          </a:prstGeom>
        </p:spPr>
      </p:pic>
      <p:pic>
        <p:nvPicPr>
          <p:cNvPr id="46" name="Gráfico 45">
            <a:extLst>
              <a:ext uri="{FF2B5EF4-FFF2-40B4-BE49-F238E27FC236}">
                <a16:creationId xmlns:a16="http://schemas.microsoft.com/office/drawing/2014/main" id="{B3A66732-D835-B242-9C52-A4784C0C7A0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22979"/>
          <a:stretch/>
        </p:blipFill>
        <p:spPr>
          <a:xfrm>
            <a:off x="2257350" y="2817190"/>
            <a:ext cx="7662631" cy="3039880"/>
          </a:xfrm>
          <a:prstGeom prst="rect">
            <a:avLst/>
          </a:prstGeom>
        </p:spPr>
      </p:pic>
      <p:sp>
        <p:nvSpPr>
          <p:cNvPr id="37" name="Forma libre 36">
            <a:extLst>
              <a:ext uri="{FF2B5EF4-FFF2-40B4-BE49-F238E27FC236}">
                <a16:creationId xmlns:a16="http://schemas.microsoft.com/office/drawing/2014/main" id="{466BC6B2-C06F-1943-91C9-D54DAD90775D}"/>
              </a:ext>
            </a:extLst>
          </p:cNvPr>
          <p:cNvSpPr>
            <a:spLocks/>
          </p:cNvSpPr>
          <p:nvPr userDrawn="1"/>
        </p:nvSpPr>
        <p:spPr>
          <a:xfrm rot="5400000">
            <a:off x="1078921" y="5026138"/>
            <a:ext cx="914156" cy="914156"/>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Forma libre 38">
            <a:extLst>
              <a:ext uri="{FF2B5EF4-FFF2-40B4-BE49-F238E27FC236}">
                <a16:creationId xmlns:a16="http://schemas.microsoft.com/office/drawing/2014/main" id="{6CFC5B4F-E7C6-CB4A-9BE3-DC61F2D46B93}"/>
              </a:ext>
            </a:extLst>
          </p:cNvPr>
          <p:cNvSpPr>
            <a:spLocks/>
          </p:cNvSpPr>
          <p:nvPr userDrawn="1"/>
        </p:nvSpPr>
        <p:spPr>
          <a:xfrm>
            <a:off x="10193483" y="5026138"/>
            <a:ext cx="914156" cy="914156"/>
          </a:xfrm>
          <a:custGeom>
            <a:avLst/>
            <a:gdLst>
              <a:gd name="connsiteX0" fmla="*/ 1080000 w 1080000"/>
              <a:gd name="connsiteY0" fmla="*/ 0 h 1080000"/>
              <a:gd name="connsiteX1" fmla="*/ 1080000 w 1080000"/>
              <a:gd name="connsiteY1" fmla="*/ 1080000 h 1080000"/>
              <a:gd name="connsiteX2" fmla="*/ 0 w 1080000"/>
              <a:gd name="connsiteY2" fmla="*/ 1080000 h 1080000"/>
              <a:gd name="connsiteX3" fmla="*/ 1080000 w 1080000"/>
              <a:gd name="connsiteY3" fmla="*/ 0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80000" y="1080000"/>
                </a:lnTo>
                <a:lnTo>
                  <a:pt x="0" y="1080000"/>
                </a:lnTo>
                <a:cubicBezTo>
                  <a:pt x="0" y="483532"/>
                  <a:pt x="483532" y="0"/>
                  <a:pt x="1080000" y="0"/>
                </a:cubicBezTo>
                <a:close/>
              </a:path>
            </a:pathLst>
          </a:custGeom>
          <a:solidFill>
            <a:srgbClr val="9DB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0" name="Gráfico 29">
            <a:extLst>
              <a:ext uri="{FF2B5EF4-FFF2-40B4-BE49-F238E27FC236}">
                <a16:creationId xmlns:a16="http://schemas.microsoft.com/office/drawing/2014/main" id="{2AE8D9AE-36E6-A64E-A702-B7DC7F6B8C6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2721" t="4308" r="-704" b="12442"/>
          <a:stretch/>
        </p:blipFill>
        <p:spPr>
          <a:xfrm>
            <a:off x="1350694" y="5287991"/>
            <a:ext cx="236843" cy="822326"/>
          </a:xfrm>
          <a:prstGeom prst="rect">
            <a:avLst/>
          </a:prstGeom>
        </p:spPr>
      </p:pic>
      <p:pic>
        <p:nvPicPr>
          <p:cNvPr id="43" name="Gráfico 42">
            <a:extLst>
              <a:ext uri="{FF2B5EF4-FFF2-40B4-BE49-F238E27FC236}">
                <a16:creationId xmlns:a16="http://schemas.microsoft.com/office/drawing/2014/main" id="{861A34DC-22A2-B648-AA0F-02188139B8F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2721" t="4308" r="-704" b="12442"/>
          <a:stretch/>
        </p:blipFill>
        <p:spPr>
          <a:xfrm>
            <a:off x="10599197" y="5287991"/>
            <a:ext cx="236843" cy="822326"/>
          </a:xfrm>
          <a:prstGeom prst="rect">
            <a:avLst/>
          </a:prstGeom>
        </p:spPr>
      </p:pic>
      <p:sp>
        <p:nvSpPr>
          <p:cNvPr id="40" name="Marcador de texto 31">
            <a:extLst>
              <a:ext uri="{FF2B5EF4-FFF2-40B4-BE49-F238E27FC236}">
                <a16:creationId xmlns:a16="http://schemas.microsoft.com/office/drawing/2014/main" id="{7BC8B01B-66BB-2747-88FE-BCF9C4A0F0EF}"/>
              </a:ext>
            </a:extLst>
          </p:cNvPr>
          <p:cNvSpPr>
            <a:spLocks noGrp="1"/>
          </p:cNvSpPr>
          <p:nvPr>
            <p:ph type="body" sz="quarter" idx="12" hasCustomPrompt="1"/>
          </p:nvPr>
        </p:nvSpPr>
        <p:spPr>
          <a:xfrm>
            <a:off x="1237423" y="3358411"/>
            <a:ext cx="9739588" cy="674731"/>
          </a:xfrm>
          <a:prstGeom prst="rect">
            <a:avLst/>
          </a:prstGeom>
        </p:spPr>
        <p:txBody>
          <a:bodyPr anchor="ctr"/>
          <a:lstStyle>
            <a:lvl1pPr marL="0" indent="0" algn="ctr">
              <a:lnSpc>
                <a:spcPct val="100000"/>
              </a:lnSpc>
              <a:buNone/>
              <a:defRPr sz="2800" b="1" i="0">
                <a:solidFill>
                  <a:schemeClr val="bg1"/>
                </a:solidFill>
                <a:latin typeface="Futura Medium" panose="020B0602020204020303" pitchFamily="34" charset="-79"/>
                <a:ea typeface="Verdana" panose="020B0604030504040204" pitchFamily="34" charset="0"/>
                <a:cs typeface="Futura Medium" panose="020B0602020204020303" pitchFamily="34" charset="-79"/>
              </a:defRPr>
            </a:lvl1pPr>
          </a:lstStyle>
          <a:p>
            <a:r>
              <a:rPr lang="es-ES" dirty="0"/>
              <a:t>Insertar texto</a:t>
            </a:r>
            <a:endParaRPr lang="es-MX" dirty="0"/>
          </a:p>
        </p:txBody>
      </p:sp>
      <p:sp>
        <p:nvSpPr>
          <p:cNvPr id="44" name="Marcador de texto 31">
            <a:extLst>
              <a:ext uri="{FF2B5EF4-FFF2-40B4-BE49-F238E27FC236}">
                <a16:creationId xmlns:a16="http://schemas.microsoft.com/office/drawing/2014/main" id="{EA5D611D-4D4E-CC4C-92C6-26B9597E23A9}"/>
              </a:ext>
            </a:extLst>
          </p:cNvPr>
          <p:cNvSpPr>
            <a:spLocks noGrp="1"/>
          </p:cNvSpPr>
          <p:nvPr>
            <p:ph type="body" sz="quarter" idx="13" hasCustomPrompt="1"/>
          </p:nvPr>
        </p:nvSpPr>
        <p:spPr>
          <a:xfrm>
            <a:off x="1237423" y="4129210"/>
            <a:ext cx="9739588" cy="438955"/>
          </a:xfrm>
          <a:prstGeom prst="rect">
            <a:avLst/>
          </a:prstGeom>
        </p:spPr>
        <p:txBody>
          <a:bodyPr anchor="ctr"/>
          <a:lstStyle>
            <a:lvl1pPr marL="0" indent="0" algn="ctr">
              <a:lnSpc>
                <a:spcPct val="100000"/>
              </a:lnSpc>
              <a:buNone/>
              <a:defRPr sz="2000" b="0" i="0">
                <a:solidFill>
                  <a:schemeClr val="bg1"/>
                </a:solidFill>
                <a:latin typeface="+mj-lt"/>
                <a:ea typeface="Verdana" panose="020B0604030504040204" pitchFamily="34" charset="0"/>
                <a:cs typeface="Futura Medium" panose="020B0602020204020303" pitchFamily="34" charset="-79"/>
              </a:defRPr>
            </a:lvl1pPr>
          </a:lstStyle>
          <a:p>
            <a:r>
              <a:rPr lang="es-MX" dirty="0"/>
              <a:t>Insertar texto</a:t>
            </a:r>
          </a:p>
        </p:txBody>
      </p:sp>
      <p:pic>
        <p:nvPicPr>
          <p:cNvPr id="17" name="Gráfico 16">
            <a:extLst>
              <a:ext uri="{FF2B5EF4-FFF2-40B4-BE49-F238E27FC236}">
                <a16:creationId xmlns:a16="http://schemas.microsoft.com/office/drawing/2014/main" id="{6871416E-DDA3-8D48-AEA4-D9CBA0EECD7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182533" y="248163"/>
            <a:ext cx="1812264" cy="869198"/>
          </a:xfrm>
          <a:prstGeom prst="rect">
            <a:avLst/>
          </a:prstGeom>
        </p:spPr>
      </p:pic>
    </p:spTree>
    <p:extLst>
      <p:ext uri="{BB962C8B-B14F-4D97-AF65-F5344CB8AC3E}">
        <p14:creationId xmlns:p14="http://schemas.microsoft.com/office/powerpoint/2010/main" val="189055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AFBEF-3F61-384F-0B3A-1C69C957BBB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7B4F3D9-10E9-06F3-6754-825C95A2EA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D47C56-903C-1415-0693-2029D6696CE5}"/>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B35D2A8F-8B6F-0B8A-C1FD-354098ABBBD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5F033C-5A96-45A5-090B-6F6C8155D70E}"/>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12965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B1AEF-7189-FD48-9DCB-637B270FC6D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32BA2BE-6CD8-8430-B68B-7078AB70BE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A16B69-B6E3-BC54-0548-FE0440EBACFB}"/>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7DB4649B-BD9D-4493-FD63-21D5D8C4C2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EA2ADB-1366-45EF-541F-20F82B92AE7A}"/>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251011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86D1C-EFC6-2F49-2442-D2C031E41F6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C41E7B-C689-3A69-931C-6A7D80692D3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7E7BB1D-4E1F-8ACF-AA77-19CCAFD7037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2AFC146-1AB5-63D6-65AB-94655188E678}"/>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6" name="Marcador de pie de página 5">
            <a:extLst>
              <a:ext uri="{FF2B5EF4-FFF2-40B4-BE49-F238E27FC236}">
                <a16:creationId xmlns:a16="http://schemas.microsoft.com/office/drawing/2014/main" id="{F05BA8A8-8EAD-FF27-DF5E-F4C2140451F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C31BC25-D0F6-C504-27C9-DDB52DA1D858}"/>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3702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4F909-62BD-A28F-59CC-1D41D31D3D3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EB9CDA3-ADCB-FDB8-ABED-C92EFE876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9F6FB4C-2C9B-5E47-11D9-129EEA9CF7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8CE61A7-97D1-DFAA-931B-232698A7A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7FDB763-861A-DD2A-9839-7BC01D41489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C8EA183-FD72-FA62-DDBD-6A1F8FFDC7F3}"/>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8" name="Marcador de pie de página 7">
            <a:extLst>
              <a:ext uri="{FF2B5EF4-FFF2-40B4-BE49-F238E27FC236}">
                <a16:creationId xmlns:a16="http://schemas.microsoft.com/office/drawing/2014/main" id="{813A5D40-B90E-1855-2DD6-B6A443706F7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5AEB634-729B-AE3A-09F8-E008079CF8C3}"/>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415144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FD0D4-94AE-4D29-9B91-FCB404BEFC1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47673C3-E5CD-A796-7513-C97675C76FDD}"/>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4" name="Marcador de pie de página 3">
            <a:extLst>
              <a:ext uri="{FF2B5EF4-FFF2-40B4-BE49-F238E27FC236}">
                <a16:creationId xmlns:a16="http://schemas.microsoft.com/office/drawing/2014/main" id="{FC3A1ED2-64B6-4752-1E2E-0C45BC3A3AB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759B174-A883-D873-E93A-79926C0E95EA}"/>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20779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CE91B2-0C4F-0946-5FB1-CF52231A725F}"/>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3" name="Marcador de pie de página 2">
            <a:extLst>
              <a:ext uri="{FF2B5EF4-FFF2-40B4-BE49-F238E27FC236}">
                <a16:creationId xmlns:a16="http://schemas.microsoft.com/office/drawing/2014/main" id="{8D33DD32-8CC7-A930-D491-33972B4394A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CA109AF-5095-8CA2-9B01-6797585BF741}"/>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23114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8E6F8-C517-F755-59F8-9EAAC75765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53F6A88-48C9-2F1E-A6F6-3F39E2169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57A6D166-3AB6-4F60-314C-DA31DAC28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BED983-5F5B-E81E-12DA-BAF6F0E7EDFA}"/>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6" name="Marcador de pie de página 5">
            <a:extLst>
              <a:ext uri="{FF2B5EF4-FFF2-40B4-BE49-F238E27FC236}">
                <a16:creationId xmlns:a16="http://schemas.microsoft.com/office/drawing/2014/main" id="{6DFA7B27-0744-77C4-47CA-34D503CC6D7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3F89151-8626-ACC3-E134-C6461CE67C8C}"/>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329810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58C8E-06BB-7CD5-C7D0-66BE52A6E9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11CC17BE-C24D-1513-1D1D-9D0600DD1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4D757CF-D041-36D1-AD83-E30977B2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7EDC1E-F9E0-8032-FB36-B050EF084F53}"/>
              </a:ext>
            </a:extLst>
          </p:cNvPr>
          <p:cNvSpPr>
            <a:spLocks noGrp="1"/>
          </p:cNvSpPr>
          <p:nvPr>
            <p:ph type="dt" sz="half" idx="10"/>
          </p:nvPr>
        </p:nvSpPr>
        <p:spPr/>
        <p:txBody>
          <a:bodyPr/>
          <a:lstStyle/>
          <a:p>
            <a:fld id="{BCD60863-1042-412E-A58A-A4DC3D4D3E04}" type="datetimeFigureOut">
              <a:rPr lang="es-MX" smtClean="0"/>
              <a:t>25/09/2024</a:t>
            </a:fld>
            <a:endParaRPr lang="es-MX"/>
          </a:p>
        </p:txBody>
      </p:sp>
      <p:sp>
        <p:nvSpPr>
          <p:cNvPr id="6" name="Marcador de pie de página 5">
            <a:extLst>
              <a:ext uri="{FF2B5EF4-FFF2-40B4-BE49-F238E27FC236}">
                <a16:creationId xmlns:a16="http://schemas.microsoft.com/office/drawing/2014/main" id="{3F439858-769A-FC39-7605-6BE73F30511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AC86C3C-3395-E83A-F515-877483C6C429}"/>
              </a:ext>
            </a:extLst>
          </p:cNvPr>
          <p:cNvSpPr>
            <a:spLocks noGrp="1"/>
          </p:cNvSpPr>
          <p:nvPr>
            <p:ph type="sldNum" sz="quarter" idx="12"/>
          </p:nvPr>
        </p:nvSpPr>
        <p:spPr/>
        <p:txBody>
          <a:bodyPr/>
          <a:lstStyle/>
          <a:p>
            <a:fld id="{7A48BFA6-3C12-4128-87F5-F71D4FAA20BA}" type="slidenum">
              <a:rPr lang="es-MX" smtClean="0"/>
              <a:t>‹Nº›</a:t>
            </a:fld>
            <a:endParaRPr lang="es-MX"/>
          </a:p>
        </p:txBody>
      </p:sp>
    </p:spTree>
    <p:extLst>
      <p:ext uri="{BB962C8B-B14F-4D97-AF65-F5344CB8AC3E}">
        <p14:creationId xmlns:p14="http://schemas.microsoft.com/office/powerpoint/2010/main" val="321957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21872B-C868-8144-356E-DA356AE5C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1A8DF75-62A7-7EB6-5D47-1996FB80F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FB08B47-1E3B-590C-D56F-7EF4E8416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60863-1042-412E-A58A-A4DC3D4D3E04}" type="datetimeFigureOut">
              <a:rPr lang="es-MX" smtClean="0"/>
              <a:t>25/09/2024</a:t>
            </a:fld>
            <a:endParaRPr lang="es-MX"/>
          </a:p>
        </p:txBody>
      </p:sp>
      <p:sp>
        <p:nvSpPr>
          <p:cNvPr id="5" name="Marcador de pie de página 4">
            <a:extLst>
              <a:ext uri="{FF2B5EF4-FFF2-40B4-BE49-F238E27FC236}">
                <a16:creationId xmlns:a16="http://schemas.microsoft.com/office/drawing/2014/main" id="{5D4FC446-93D9-83E4-279E-D747F6B58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6EE41E2B-CE57-F850-795A-B69A98E7A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48BFA6-3C12-4128-87F5-F71D4FAA20BA}" type="slidenum">
              <a:rPr lang="es-MX" smtClean="0"/>
              <a:t>‹Nº›</a:t>
            </a:fld>
            <a:endParaRPr lang="es-MX"/>
          </a:p>
        </p:txBody>
      </p:sp>
    </p:spTree>
    <p:extLst>
      <p:ext uri="{BB962C8B-B14F-4D97-AF65-F5344CB8AC3E}">
        <p14:creationId xmlns:p14="http://schemas.microsoft.com/office/powerpoint/2010/main" val="231472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customXml" Target="../ink/ink2.xm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customXml" Target="../ink/ink1.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5DF8FD1-833D-6643-964A-9DE7BE198F12}"/>
              </a:ext>
            </a:extLst>
          </p:cNvPr>
          <p:cNvSpPr>
            <a:spLocks noGrp="1"/>
          </p:cNvSpPr>
          <p:nvPr>
            <p:ph type="body" sz="quarter" idx="12"/>
          </p:nvPr>
        </p:nvSpPr>
        <p:spPr/>
        <p:txBody>
          <a:bodyPr/>
          <a:lstStyle/>
          <a:p>
            <a:r>
              <a:rPr lang="es-MX" dirty="0" err="1"/>
              <a:t>September</a:t>
            </a:r>
            <a:r>
              <a:rPr lang="es-MX" dirty="0"/>
              <a:t> 26</a:t>
            </a:r>
            <a:r>
              <a:rPr lang="es-MX" baseline="30000" dirty="0"/>
              <a:t>th</a:t>
            </a:r>
            <a:r>
              <a:rPr lang="es-MX" dirty="0"/>
              <a:t> / 2024.</a:t>
            </a:r>
          </a:p>
        </p:txBody>
      </p:sp>
      <p:sp>
        <p:nvSpPr>
          <p:cNvPr id="6" name="Marcador de texto 5">
            <a:extLst>
              <a:ext uri="{FF2B5EF4-FFF2-40B4-BE49-F238E27FC236}">
                <a16:creationId xmlns:a16="http://schemas.microsoft.com/office/drawing/2014/main" id="{C756EC3F-A743-9B49-8BCF-E58BA07791B1}"/>
              </a:ext>
            </a:extLst>
          </p:cNvPr>
          <p:cNvSpPr>
            <a:spLocks noGrp="1"/>
          </p:cNvSpPr>
          <p:nvPr>
            <p:ph type="body" sz="quarter" idx="11"/>
          </p:nvPr>
        </p:nvSpPr>
        <p:spPr/>
        <p:txBody>
          <a:bodyPr/>
          <a:lstStyle/>
          <a:p>
            <a:r>
              <a:rPr lang="es-MX" dirty="0" err="1"/>
              <a:t>Climate</a:t>
            </a:r>
            <a:r>
              <a:rPr lang="es-MX" dirty="0"/>
              <a:t> </a:t>
            </a:r>
            <a:r>
              <a:rPr lang="es-MX" dirty="0" err="1"/>
              <a:t>Adaptation</a:t>
            </a:r>
            <a:r>
              <a:rPr lang="es-MX" dirty="0"/>
              <a:t> Bonds </a:t>
            </a:r>
            <a:r>
              <a:rPr lang="es-MX" dirty="0" err="1"/>
              <a:t>for</a:t>
            </a:r>
            <a:r>
              <a:rPr lang="es-MX" dirty="0"/>
              <a:t> </a:t>
            </a:r>
            <a:r>
              <a:rPr lang="es-MX" dirty="0" err="1"/>
              <a:t>Agriculture</a:t>
            </a:r>
            <a:r>
              <a:rPr lang="es-MX" dirty="0"/>
              <a:t> </a:t>
            </a:r>
            <a:r>
              <a:rPr lang="es-MX" dirty="0" err="1"/>
              <a:t>Resilience</a:t>
            </a:r>
            <a:endParaRPr lang="es-MX" dirty="0"/>
          </a:p>
          <a:p>
            <a:endParaRPr lang="es-MX" dirty="0"/>
          </a:p>
          <a:p>
            <a:r>
              <a:rPr lang="en-US" dirty="0"/>
              <a:t>Case: FIRA's green resilience bond</a:t>
            </a:r>
            <a:endParaRPr lang="es-MX" dirty="0"/>
          </a:p>
        </p:txBody>
      </p:sp>
      <p:pic>
        <p:nvPicPr>
          <p:cNvPr id="10" name="Marcador de posición de imagen 9">
            <a:extLst>
              <a:ext uri="{FF2B5EF4-FFF2-40B4-BE49-F238E27FC236}">
                <a16:creationId xmlns:a16="http://schemas.microsoft.com/office/drawing/2014/main" id="{F9654B5F-1DBB-89ED-A073-DDFA7C351134}"/>
              </a:ext>
            </a:extLst>
          </p:cNvPr>
          <p:cNvPicPr>
            <a:picLocks noGrp="1" noChangeAspect="1"/>
          </p:cNvPicPr>
          <p:nvPr>
            <p:ph type="pic" sz="quarter" idx="10"/>
          </p:nvPr>
        </p:nvPicPr>
        <p:blipFill>
          <a:blip r:embed="rId2"/>
          <a:srcRect l="6414" r="6414"/>
          <a:stretch>
            <a:fillRect/>
          </a:stretch>
        </p:blipFill>
        <p:spPr/>
      </p:pic>
    </p:spTree>
    <p:extLst>
      <p:ext uri="{BB962C8B-B14F-4D97-AF65-F5344CB8AC3E}">
        <p14:creationId xmlns:p14="http://schemas.microsoft.com/office/powerpoint/2010/main" val="128144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98D4B6-37CE-B55E-A126-09DFECE9CA4E}"/>
              </a:ext>
            </a:extLst>
          </p:cNvPr>
          <p:cNvSpPr>
            <a:spLocks noGrp="1"/>
          </p:cNvSpPr>
          <p:nvPr>
            <p:ph type="body" sz="quarter" idx="11"/>
          </p:nvPr>
        </p:nvSpPr>
        <p:spPr/>
        <p:txBody>
          <a:bodyPr/>
          <a:lstStyle/>
          <a:p>
            <a:r>
              <a:rPr lang="en-US" dirty="0"/>
              <a:t>Results of the first resilience bond (April 2023 – April 2024).</a:t>
            </a:r>
            <a:endParaRPr lang="es-MX" dirty="0"/>
          </a:p>
        </p:txBody>
      </p:sp>
      <p:sp>
        <p:nvSpPr>
          <p:cNvPr id="4" name="CuadroTexto 3">
            <a:extLst>
              <a:ext uri="{FF2B5EF4-FFF2-40B4-BE49-F238E27FC236}">
                <a16:creationId xmlns:a16="http://schemas.microsoft.com/office/drawing/2014/main" id="{D8A2BD12-5260-B544-C7FF-2C68975FAA73}"/>
              </a:ext>
            </a:extLst>
          </p:cNvPr>
          <p:cNvSpPr txBox="1"/>
          <p:nvPr/>
        </p:nvSpPr>
        <p:spPr>
          <a:xfrm>
            <a:off x="1523824" y="1794993"/>
            <a:ext cx="3752716" cy="3785652"/>
          </a:xfrm>
          <a:prstGeom prst="rect">
            <a:avLst/>
          </a:prstGeom>
          <a:noFill/>
        </p:spPr>
        <p:txBody>
          <a:bodyPr wrap="square">
            <a:spAutoFit/>
          </a:bodyPr>
          <a:lstStyle/>
          <a:p>
            <a:pPr algn="just"/>
            <a:r>
              <a:rPr lang="en-US" sz="2000" dirty="0">
                <a:solidFill>
                  <a:srgbClr val="0A3D6E"/>
                </a:solidFill>
                <a:latin typeface="+mj-lt"/>
                <a:ea typeface="Verdana" panose="020B0604030504040204" pitchFamily="34" charset="0"/>
                <a:cs typeface="Futura Medium" panose="020B0602020204020303" pitchFamily="34" charset="-79"/>
              </a:rPr>
              <a:t>During the first year, </a:t>
            </a:r>
            <a:r>
              <a:rPr lang="en-US" sz="2000" b="1" dirty="0">
                <a:solidFill>
                  <a:srgbClr val="0A3D6E"/>
                </a:solidFill>
                <a:latin typeface="+mj-lt"/>
                <a:ea typeface="Verdana" panose="020B0604030504040204" pitchFamily="34" charset="0"/>
                <a:cs typeface="Futura Medium" panose="020B0602020204020303" pitchFamily="34" charset="-79"/>
              </a:rPr>
              <a:t>100% of the bond resources were allocated, amounting to 2.985 billion pesos </a:t>
            </a:r>
            <a:r>
              <a:rPr lang="en-US" sz="2000" dirty="0">
                <a:solidFill>
                  <a:srgbClr val="0A3D6E"/>
                </a:solidFill>
                <a:latin typeface="+mj-lt"/>
                <a:ea typeface="Verdana" panose="020B0604030504040204" pitchFamily="34" charset="0"/>
                <a:cs typeface="Futura Medium" panose="020B0602020204020303" pitchFamily="34" charset="-79"/>
              </a:rPr>
              <a:t>benefiting 2,285 producers. The resources were distributed across the two categories of the taxonomy, with </a:t>
            </a:r>
            <a:r>
              <a:rPr lang="en-US" sz="2000" b="1" dirty="0">
                <a:solidFill>
                  <a:srgbClr val="0A3D6E"/>
                </a:solidFill>
                <a:latin typeface="+mj-lt"/>
                <a:ea typeface="Verdana" panose="020B0604030504040204" pitchFamily="34" charset="0"/>
                <a:cs typeface="Futura Medium" panose="020B0602020204020303" pitchFamily="34" charset="-79"/>
              </a:rPr>
              <a:t>88% allocated to the category of absorption of extreme climate events</a:t>
            </a:r>
            <a:r>
              <a:rPr lang="en-US" sz="2000" dirty="0">
                <a:solidFill>
                  <a:srgbClr val="0A3D6E"/>
                </a:solidFill>
                <a:latin typeface="+mj-lt"/>
                <a:ea typeface="Verdana" panose="020B0604030504040204" pitchFamily="34" charset="0"/>
                <a:cs typeface="Futura Medium" panose="020B0602020204020303" pitchFamily="34" charset="-79"/>
              </a:rPr>
              <a:t>, and the remaining </a:t>
            </a:r>
            <a:r>
              <a:rPr lang="en-US" sz="2000" b="1" dirty="0">
                <a:solidFill>
                  <a:srgbClr val="0A3D6E"/>
                </a:solidFill>
                <a:latin typeface="+mj-lt"/>
                <a:ea typeface="Verdana" panose="020B0604030504040204" pitchFamily="34" charset="0"/>
                <a:cs typeface="Futura Medium" panose="020B0602020204020303" pitchFamily="34" charset="-79"/>
              </a:rPr>
              <a:t>22% to the category of adaptation to extreme climate events</a:t>
            </a:r>
            <a:r>
              <a:rPr lang="en-US" sz="2000" dirty="0">
                <a:solidFill>
                  <a:srgbClr val="0A3D6E"/>
                </a:solidFill>
                <a:latin typeface="+mj-lt"/>
                <a:ea typeface="Verdana" panose="020B0604030504040204" pitchFamily="34" charset="0"/>
                <a:cs typeface="Futura Medium" panose="020B0602020204020303" pitchFamily="34" charset="-79"/>
              </a:rPr>
              <a:t>.</a:t>
            </a:r>
            <a:endParaRPr lang="es-MX" sz="2000" dirty="0">
              <a:solidFill>
                <a:srgbClr val="0A3D6E"/>
              </a:solidFill>
              <a:latin typeface="+mj-lt"/>
              <a:ea typeface="Verdana" panose="020B0604030504040204" pitchFamily="34" charset="0"/>
              <a:cs typeface="Futura Medium" panose="020B0602020204020303" pitchFamily="34" charset="-79"/>
            </a:endParaRPr>
          </a:p>
        </p:txBody>
      </p:sp>
      <p:graphicFrame>
        <p:nvGraphicFramePr>
          <p:cNvPr id="34" name="Tabla 33">
            <a:extLst>
              <a:ext uri="{FF2B5EF4-FFF2-40B4-BE49-F238E27FC236}">
                <a16:creationId xmlns:a16="http://schemas.microsoft.com/office/drawing/2014/main" id="{3BD8BAA2-AEF4-8F58-A15E-93433C63E208}"/>
              </a:ext>
            </a:extLst>
          </p:cNvPr>
          <p:cNvGraphicFramePr>
            <a:graphicFrameLocks noGrp="1"/>
          </p:cNvGraphicFramePr>
          <p:nvPr/>
        </p:nvGraphicFramePr>
        <p:xfrm>
          <a:off x="5741234" y="1519610"/>
          <a:ext cx="5901143" cy="2023555"/>
        </p:xfrm>
        <a:graphic>
          <a:graphicData uri="http://schemas.openxmlformats.org/drawingml/2006/table">
            <a:tbl>
              <a:tblPr firstRow="1" firstCol="1" bandRow="1">
                <a:tableStyleId>{5C22544A-7EE6-4342-B048-85BDC9FD1C3A}</a:tableStyleId>
              </a:tblPr>
              <a:tblGrid>
                <a:gridCol w="1941135">
                  <a:extLst>
                    <a:ext uri="{9D8B030D-6E8A-4147-A177-3AD203B41FA5}">
                      <a16:colId xmlns:a16="http://schemas.microsoft.com/office/drawing/2014/main" val="3395144081"/>
                    </a:ext>
                  </a:extLst>
                </a:gridCol>
                <a:gridCol w="1630188">
                  <a:extLst>
                    <a:ext uri="{9D8B030D-6E8A-4147-A177-3AD203B41FA5}">
                      <a16:colId xmlns:a16="http://schemas.microsoft.com/office/drawing/2014/main" val="3171509576"/>
                    </a:ext>
                  </a:extLst>
                </a:gridCol>
                <a:gridCol w="1182058">
                  <a:extLst>
                    <a:ext uri="{9D8B030D-6E8A-4147-A177-3AD203B41FA5}">
                      <a16:colId xmlns:a16="http://schemas.microsoft.com/office/drawing/2014/main" val="2200700323"/>
                    </a:ext>
                  </a:extLst>
                </a:gridCol>
                <a:gridCol w="1147762">
                  <a:extLst>
                    <a:ext uri="{9D8B030D-6E8A-4147-A177-3AD203B41FA5}">
                      <a16:colId xmlns:a16="http://schemas.microsoft.com/office/drawing/2014/main" val="3758381367"/>
                    </a:ext>
                  </a:extLst>
                </a:gridCol>
              </a:tblGrid>
              <a:tr h="190500">
                <a:tc>
                  <a:txBody>
                    <a:bodyPr/>
                    <a:lstStyle/>
                    <a:p>
                      <a:pPr algn="ctr">
                        <a:lnSpc>
                          <a:spcPct val="107000"/>
                        </a:lnSpc>
                        <a:spcAft>
                          <a:spcPts val="800"/>
                        </a:spcAft>
                      </a:pPr>
                      <a:r>
                        <a:rPr lang="es-MX" sz="1400" kern="100">
                          <a:effectLst/>
                        </a:rPr>
                        <a:t>Category</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400" kern="100">
                          <a:effectLst/>
                        </a:rPr>
                        <a:t>Number of funded projects</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kern="100">
                          <a:effectLst/>
                        </a:rPr>
                        <a:t>Credit granted (MXN millions)</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400" kern="100">
                          <a:effectLst/>
                        </a:rPr>
                        <a:t>Number of beneficiaries</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8425347"/>
                  </a:ext>
                </a:extLst>
              </a:tr>
              <a:tr h="287655">
                <a:tc>
                  <a:txBody>
                    <a:bodyPr/>
                    <a:lstStyle/>
                    <a:p>
                      <a:pPr>
                        <a:lnSpc>
                          <a:spcPct val="107000"/>
                        </a:lnSpc>
                        <a:spcAft>
                          <a:spcPts val="800"/>
                        </a:spcAft>
                      </a:pPr>
                      <a:r>
                        <a:rPr lang="en-US" sz="1400" kern="100">
                          <a:effectLst/>
                        </a:rPr>
                        <a:t>Absorption of extreme climatic events</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206</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2,625</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238</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808556"/>
                  </a:ext>
                </a:extLst>
              </a:tr>
              <a:tr h="301625">
                <a:tc>
                  <a:txBody>
                    <a:bodyPr/>
                    <a:lstStyle/>
                    <a:p>
                      <a:pPr>
                        <a:lnSpc>
                          <a:spcPct val="107000"/>
                        </a:lnSpc>
                        <a:spcAft>
                          <a:spcPts val="800"/>
                        </a:spcAft>
                      </a:pPr>
                      <a:r>
                        <a:rPr lang="en-US" sz="1400" kern="100">
                          <a:effectLst/>
                        </a:rPr>
                        <a:t>Adaptation to extreme climatic events</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70</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360</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2,047</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5262248"/>
                  </a:ext>
                </a:extLst>
              </a:tr>
              <a:tr h="190500">
                <a:tc>
                  <a:txBody>
                    <a:bodyPr/>
                    <a:lstStyle/>
                    <a:p>
                      <a:pPr>
                        <a:lnSpc>
                          <a:spcPct val="107000"/>
                        </a:lnSpc>
                        <a:spcAft>
                          <a:spcPts val="800"/>
                        </a:spcAft>
                      </a:pPr>
                      <a:r>
                        <a:rPr lang="es-MX" sz="1400" kern="100">
                          <a:effectLst/>
                        </a:rPr>
                        <a:t>Total</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276</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a:effectLst/>
                        </a:rPr>
                        <a:t>2,985</a:t>
                      </a:r>
                      <a:endParaRPr lang="es-MX"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MX" sz="1400" kern="100" dirty="0">
                          <a:effectLst/>
                        </a:rPr>
                        <a:t>2,285</a:t>
                      </a:r>
                      <a:endParaRPr lang="es-MX"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321958"/>
                  </a:ext>
                </a:extLst>
              </a:tr>
            </a:tbl>
          </a:graphicData>
        </a:graphic>
      </p:graphicFrame>
      <p:pic>
        <p:nvPicPr>
          <p:cNvPr id="40" name="Imagen 39" descr="Mapa&#10;&#10;Descripción generada automáticamente">
            <a:extLst>
              <a:ext uri="{FF2B5EF4-FFF2-40B4-BE49-F238E27FC236}">
                <a16:creationId xmlns:a16="http://schemas.microsoft.com/office/drawing/2014/main" id="{CA50B964-40EB-9C33-B45C-573917F40200}"/>
              </a:ext>
            </a:extLst>
          </p:cNvPr>
          <p:cNvPicPr>
            <a:picLocks noChangeAspect="1"/>
          </p:cNvPicPr>
          <p:nvPr/>
        </p:nvPicPr>
        <p:blipFill>
          <a:blip r:embed="rId2"/>
          <a:stretch>
            <a:fillRect/>
          </a:stretch>
        </p:blipFill>
        <p:spPr>
          <a:xfrm>
            <a:off x="5726244" y="3866978"/>
            <a:ext cx="4585007" cy="2981198"/>
          </a:xfrm>
          <a:prstGeom prst="rect">
            <a:avLst/>
          </a:prstGeom>
        </p:spPr>
      </p:pic>
      <p:pic>
        <p:nvPicPr>
          <p:cNvPr id="36" name="Imagen 35">
            <a:extLst>
              <a:ext uri="{FF2B5EF4-FFF2-40B4-BE49-F238E27FC236}">
                <a16:creationId xmlns:a16="http://schemas.microsoft.com/office/drawing/2014/main" id="{5E7BA9A3-F423-71BE-01E8-B35ED102F44A}"/>
              </a:ext>
            </a:extLst>
          </p:cNvPr>
          <p:cNvPicPr>
            <a:picLocks noChangeAspect="1"/>
          </p:cNvPicPr>
          <p:nvPr/>
        </p:nvPicPr>
        <p:blipFill>
          <a:blip r:embed="rId3"/>
          <a:stretch>
            <a:fillRect/>
          </a:stretch>
        </p:blipFill>
        <p:spPr>
          <a:xfrm>
            <a:off x="9853553" y="3897679"/>
            <a:ext cx="2143577" cy="1479534"/>
          </a:xfrm>
          <a:prstGeom prst="rect">
            <a:avLst/>
          </a:prstGeom>
        </p:spPr>
      </p:pic>
      <p:sp>
        <p:nvSpPr>
          <p:cNvPr id="42" name="CuadroTexto 41">
            <a:extLst>
              <a:ext uri="{FF2B5EF4-FFF2-40B4-BE49-F238E27FC236}">
                <a16:creationId xmlns:a16="http://schemas.microsoft.com/office/drawing/2014/main" id="{B8A69BE4-C15E-CBC4-06A7-C9EF1698CB3F}"/>
              </a:ext>
            </a:extLst>
          </p:cNvPr>
          <p:cNvSpPr txBox="1"/>
          <p:nvPr/>
        </p:nvSpPr>
        <p:spPr>
          <a:xfrm>
            <a:off x="6404371" y="3460284"/>
            <a:ext cx="6093500" cy="353943"/>
          </a:xfrm>
          <a:prstGeom prst="rect">
            <a:avLst/>
          </a:prstGeom>
          <a:noFill/>
        </p:spPr>
        <p:txBody>
          <a:bodyPr wrap="square">
            <a:spAutoFit/>
          </a:bodyPr>
          <a:lstStyle/>
          <a:p>
            <a:r>
              <a:rPr lang="es-MX" sz="1700" b="1" dirty="0" err="1">
                <a:solidFill>
                  <a:srgbClr val="0A3D6E"/>
                </a:solidFill>
                <a:latin typeface="+mj-lt"/>
                <a:ea typeface="Verdana" panose="020B0604030504040204" pitchFamily="34" charset="0"/>
                <a:cs typeface="Futura Medium" panose="020B0602020204020303" pitchFamily="34" charset="-79"/>
              </a:rPr>
              <a:t>Geographical</a:t>
            </a:r>
            <a:r>
              <a:rPr lang="es-MX" sz="1700" b="1" dirty="0">
                <a:solidFill>
                  <a:srgbClr val="0A3D6E"/>
                </a:solidFill>
                <a:latin typeface="+mj-lt"/>
                <a:ea typeface="Verdana" panose="020B0604030504040204" pitchFamily="34" charset="0"/>
                <a:cs typeface="Futura Medium" panose="020B0602020204020303" pitchFamily="34" charset="-79"/>
              </a:rPr>
              <a:t> </a:t>
            </a:r>
            <a:r>
              <a:rPr lang="es-MX" sz="1700" b="1" dirty="0" err="1">
                <a:solidFill>
                  <a:srgbClr val="0A3D6E"/>
                </a:solidFill>
                <a:latin typeface="+mj-lt"/>
                <a:ea typeface="Verdana" panose="020B0604030504040204" pitchFamily="34" charset="0"/>
                <a:cs typeface="Futura Medium" panose="020B0602020204020303" pitchFamily="34" charset="-79"/>
              </a:rPr>
              <a:t>distribution</a:t>
            </a:r>
            <a:r>
              <a:rPr lang="es-MX" sz="1700" b="1" dirty="0">
                <a:solidFill>
                  <a:srgbClr val="0A3D6E"/>
                </a:solidFill>
                <a:latin typeface="+mj-lt"/>
                <a:ea typeface="Verdana" panose="020B0604030504040204" pitchFamily="34" charset="0"/>
                <a:cs typeface="Futura Medium" panose="020B0602020204020303" pitchFamily="34" charset="-79"/>
              </a:rPr>
              <a:t> and </a:t>
            </a:r>
            <a:r>
              <a:rPr lang="es-MX" sz="1700" b="1" dirty="0" err="1">
                <a:solidFill>
                  <a:srgbClr val="0A3D6E"/>
                </a:solidFill>
                <a:latin typeface="+mj-lt"/>
                <a:ea typeface="Verdana" panose="020B0604030504040204" pitchFamily="34" charset="0"/>
                <a:cs typeface="Futura Medium" panose="020B0602020204020303" pitchFamily="34" charset="-79"/>
              </a:rPr>
              <a:t>type</a:t>
            </a:r>
            <a:r>
              <a:rPr lang="es-MX" sz="1700" b="1" dirty="0">
                <a:solidFill>
                  <a:srgbClr val="0A3D6E"/>
                </a:solidFill>
                <a:latin typeface="+mj-lt"/>
                <a:ea typeface="Verdana" panose="020B0604030504040204" pitchFamily="34" charset="0"/>
                <a:cs typeface="Futura Medium" panose="020B0602020204020303" pitchFamily="34" charset="-79"/>
              </a:rPr>
              <a:t> </a:t>
            </a:r>
            <a:r>
              <a:rPr lang="es-MX" sz="1700" b="1" dirty="0" err="1">
                <a:solidFill>
                  <a:srgbClr val="0A3D6E"/>
                </a:solidFill>
                <a:latin typeface="+mj-lt"/>
                <a:ea typeface="Verdana" panose="020B0604030504040204" pitchFamily="34" charset="0"/>
                <a:cs typeface="Futura Medium" panose="020B0602020204020303" pitchFamily="34" charset="-79"/>
              </a:rPr>
              <a:t>of</a:t>
            </a:r>
            <a:r>
              <a:rPr lang="es-MX" sz="1700" b="1" dirty="0">
                <a:solidFill>
                  <a:srgbClr val="0A3D6E"/>
                </a:solidFill>
                <a:latin typeface="+mj-lt"/>
                <a:ea typeface="Verdana" panose="020B0604030504040204" pitchFamily="34" charset="0"/>
                <a:cs typeface="Futura Medium" panose="020B0602020204020303" pitchFamily="34" charset="-79"/>
              </a:rPr>
              <a:t> </a:t>
            </a:r>
            <a:r>
              <a:rPr lang="es-MX" sz="1700" b="1" dirty="0" err="1">
                <a:solidFill>
                  <a:srgbClr val="0A3D6E"/>
                </a:solidFill>
                <a:latin typeface="+mj-lt"/>
                <a:ea typeface="Verdana" panose="020B0604030504040204" pitchFamily="34" charset="0"/>
                <a:cs typeface="Futura Medium" panose="020B0602020204020303" pitchFamily="34" charset="-79"/>
              </a:rPr>
              <a:t>projects</a:t>
            </a:r>
            <a:r>
              <a:rPr lang="es-MX" sz="1700" b="1" dirty="0">
                <a:solidFill>
                  <a:srgbClr val="0A3D6E"/>
                </a:solidFill>
                <a:latin typeface="+mj-lt"/>
                <a:ea typeface="Verdana" panose="020B0604030504040204" pitchFamily="34" charset="0"/>
                <a:cs typeface="Futura Medium" panose="020B0602020204020303" pitchFamily="34" charset="-79"/>
              </a:rPr>
              <a:t> </a:t>
            </a:r>
            <a:r>
              <a:rPr lang="es-MX" sz="1700" b="1" dirty="0" err="1">
                <a:solidFill>
                  <a:srgbClr val="0A3D6E"/>
                </a:solidFill>
                <a:latin typeface="+mj-lt"/>
                <a:ea typeface="Verdana" panose="020B0604030504040204" pitchFamily="34" charset="0"/>
                <a:cs typeface="Futura Medium" panose="020B0602020204020303" pitchFamily="34" charset="-79"/>
              </a:rPr>
              <a:t>funded</a:t>
            </a:r>
            <a:endParaRPr lang="es-MX" sz="1700" b="1" dirty="0">
              <a:solidFill>
                <a:srgbClr val="0A3D6E"/>
              </a:solidFill>
              <a:latin typeface="+mj-lt"/>
              <a:ea typeface="Verdana" panose="020B0604030504040204" pitchFamily="34" charset="0"/>
              <a:cs typeface="Futura Medium" panose="020B0602020204020303" pitchFamily="34" charset="-79"/>
            </a:endParaRPr>
          </a:p>
        </p:txBody>
      </p:sp>
      <p:sp>
        <p:nvSpPr>
          <p:cNvPr id="43" name="Rectángulo 42">
            <a:extLst>
              <a:ext uri="{FF2B5EF4-FFF2-40B4-BE49-F238E27FC236}">
                <a16:creationId xmlns:a16="http://schemas.microsoft.com/office/drawing/2014/main" id="{76ADFF82-EFAA-E6BD-AD02-8E8D1352CE12}"/>
              </a:ext>
            </a:extLst>
          </p:cNvPr>
          <p:cNvSpPr/>
          <p:nvPr/>
        </p:nvSpPr>
        <p:spPr>
          <a:xfrm>
            <a:off x="8931645" y="3931281"/>
            <a:ext cx="1161748" cy="3385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b="1" dirty="0" err="1">
                <a:solidFill>
                  <a:srgbClr val="1A3D6D"/>
                </a:solidFill>
              </a:rPr>
              <a:t>Proyects</a:t>
            </a:r>
            <a:r>
              <a:rPr lang="es-MX" sz="1200" b="1" dirty="0">
                <a:solidFill>
                  <a:srgbClr val="1A3D6D"/>
                </a:solidFill>
              </a:rPr>
              <a:t> </a:t>
            </a:r>
          </a:p>
        </p:txBody>
      </p:sp>
      <p:sp>
        <p:nvSpPr>
          <p:cNvPr id="2" name="CuadroTexto 1">
            <a:extLst>
              <a:ext uri="{FF2B5EF4-FFF2-40B4-BE49-F238E27FC236}">
                <a16:creationId xmlns:a16="http://schemas.microsoft.com/office/drawing/2014/main" id="{40B9C6D1-5019-5780-235D-B2CF5250C054}"/>
              </a:ext>
            </a:extLst>
          </p:cNvPr>
          <p:cNvSpPr txBox="1"/>
          <p:nvPr/>
        </p:nvSpPr>
        <p:spPr>
          <a:xfrm>
            <a:off x="1785811" y="6036819"/>
            <a:ext cx="3957403" cy="738664"/>
          </a:xfrm>
          <a:prstGeom prst="rect">
            <a:avLst/>
          </a:prstGeom>
          <a:noFill/>
        </p:spPr>
        <p:txBody>
          <a:bodyPr wrap="square" rtlCol="0">
            <a:spAutoFit/>
          </a:bodyPr>
          <a:lstStyle/>
          <a:p>
            <a:r>
              <a:rPr lang="es-MX" sz="1400" dirty="0"/>
              <a:t>ABC: </a:t>
            </a:r>
            <a:r>
              <a:rPr lang="es-MX" sz="1400" dirty="0" err="1"/>
              <a:t>Community</a:t>
            </a:r>
            <a:r>
              <a:rPr lang="es-MX" sz="1400" dirty="0"/>
              <a:t> </a:t>
            </a:r>
            <a:r>
              <a:rPr lang="es-MX" sz="1400" dirty="0" err="1"/>
              <a:t>based</a:t>
            </a:r>
            <a:r>
              <a:rPr lang="es-MX" sz="1400" dirty="0"/>
              <a:t> </a:t>
            </a:r>
            <a:r>
              <a:rPr lang="es-MX" sz="1400" dirty="0" err="1"/>
              <a:t>adaptation</a:t>
            </a:r>
            <a:endParaRPr lang="es-MX" sz="1400" dirty="0"/>
          </a:p>
          <a:p>
            <a:r>
              <a:rPr lang="es-MX" sz="1400" dirty="0"/>
              <a:t>ABE: </a:t>
            </a:r>
            <a:r>
              <a:rPr lang="es-MX" sz="1400" dirty="0" err="1"/>
              <a:t>Ecosystems</a:t>
            </a:r>
            <a:r>
              <a:rPr lang="es-MX" sz="1400" dirty="0"/>
              <a:t> </a:t>
            </a:r>
            <a:r>
              <a:rPr lang="es-MX" sz="1400" dirty="0" err="1"/>
              <a:t>based</a:t>
            </a:r>
            <a:r>
              <a:rPr lang="es-MX" sz="1400" dirty="0"/>
              <a:t> </a:t>
            </a:r>
            <a:r>
              <a:rPr lang="es-MX" sz="1400" dirty="0" err="1"/>
              <a:t>adaptation</a:t>
            </a:r>
            <a:endParaRPr lang="es-MX" sz="1400" dirty="0"/>
          </a:p>
          <a:p>
            <a:r>
              <a:rPr lang="es-MX" sz="1400" dirty="0"/>
              <a:t>ABRRD: </a:t>
            </a:r>
            <a:r>
              <a:rPr lang="es-MX" sz="1400" dirty="0" err="1"/>
              <a:t>Reductin</a:t>
            </a:r>
            <a:r>
              <a:rPr lang="es-MX" sz="1400" dirty="0"/>
              <a:t> </a:t>
            </a:r>
            <a:r>
              <a:rPr lang="es-MX" sz="1400" dirty="0" err="1"/>
              <a:t>of</a:t>
            </a:r>
            <a:r>
              <a:rPr lang="es-MX" sz="1400" dirty="0"/>
              <a:t> </a:t>
            </a:r>
            <a:r>
              <a:rPr lang="es-MX" sz="1400" dirty="0" err="1"/>
              <a:t>dissasters</a:t>
            </a:r>
            <a:r>
              <a:rPr lang="es-MX" sz="1400" dirty="0"/>
              <a:t> </a:t>
            </a:r>
            <a:r>
              <a:rPr lang="es-MX" sz="1400" dirty="0" err="1"/>
              <a:t>based</a:t>
            </a:r>
            <a:r>
              <a:rPr lang="es-MX" sz="1400" dirty="0"/>
              <a:t> </a:t>
            </a:r>
            <a:r>
              <a:rPr lang="es-MX" sz="1400" dirty="0" err="1"/>
              <a:t>adaptation</a:t>
            </a:r>
            <a:endParaRPr lang="es-MX" sz="1400" dirty="0"/>
          </a:p>
        </p:txBody>
      </p:sp>
    </p:spTree>
    <p:extLst>
      <p:ext uri="{BB962C8B-B14F-4D97-AF65-F5344CB8AC3E}">
        <p14:creationId xmlns:p14="http://schemas.microsoft.com/office/powerpoint/2010/main" val="139789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31E15151-C941-2D48-ADB7-93ABCCB4C3CB}"/>
              </a:ext>
            </a:extLst>
          </p:cNvPr>
          <p:cNvSpPr>
            <a:spLocks noGrp="1"/>
          </p:cNvSpPr>
          <p:nvPr>
            <p:ph type="body" sz="quarter" idx="11"/>
          </p:nvPr>
        </p:nvSpPr>
        <p:spPr/>
        <p:txBody>
          <a:bodyPr/>
          <a:lstStyle/>
          <a:p>
            <a:r>
              <a:rPr lang="es-MX" dirty="0" err="1"/>
              <a:t>Thank</a:t>
            </a:r>
            <a:r>
              <a:rPr lang="es-MX" dirty="0"/>
              <a:t> </a:t>
            </a:r>
            <a:r>
              <a:rPr lang="es-MX" dirty="0" err="1"/>
              <a:t>you</a:t>
            </a:r>
            <a:endParaRPr lang="es-MX" dirty="0"/>
          </a:p>
        </p:txBody>
      </p:sp>
      <p:sp>
        <p:nvSpPr>
          <p:cNvPr id="5" name="Marcador de texto 4">
            <a:extLst>
              <a:ext uri="{FF2B5EF4-FFF2-40B4-BE49-F238E27FC236}">
                <a16:creationId xmlns:a16="http://schemas.microsoft.com/office/drawing/2014/main" id="{51117C53-6ACB-9C47-8A88-8B8363878C82}"/>
              </a:ext>
            </a:extLst>
          </p:cNvPr>
          <p:cNvSpPr>
            <a:spLocks noGrp="1"/>
          </p:cNvSpPr>
          <p:nvPr>
            <p:ph type="body" sz="quarter" idx="12"/>
          </p:nvPr>
        </p:nvSpPr>
        <p:spPr/>
        <p:txBody>
          <a:bodyPr/>
          <a:lstStyle/>
          <a:p>
            <a:r>
              <a:rPr lang="es-MX" dirty="0"/>
              <a:t>Erick Rodriguez Maldonado</a:t>
            </a:r>
          </a:p>
        </p:txBody>
      </p:sp>
      <p:sp>
        <p:nvSpPr>
          <p:cNvPr id="6" name="Marcador de texto 5">
            <a:extLst>
              <a:ext uri="{FF2B5EF4-FFF2-40B4-BE49-F238E27FC236}">
                <a16:creationId xmlns:a16="http://schemas.microsoft.com/office/drawing/2014/main" id="{039DB8E5-E870-4241-9851-97ED5E6C2440}"/>
              </a:ext>
            </a:extLst>
          </p:cNvPr>
          <p:cNvSpPr>
            <a:spLocks noGrp="1"/>
          </p:cNvSpPr>
          <p:nvPr>
            <p:ph type="body" sz="quarter" idx="13"/>
          </p:nvPr>
        </p:nvSpPr>
        <p:spPr>
          <a:xfrm>
            <a:off x="1237423" y="3845173"/>
            <a:ext cx="9739588" cy="1701964"/>
          </a:xfrm>
        </p:spPr>
        <p:txBody>
          <a:bodyPr>
            <a:normAutofit/>
          </a:bodyPr>
          <a:lstStyle/>
          <a:p>
            <a:r>
              <a:rPr lang="es-MX" sz="2800" dirty="0" err="1"/>
              <a:t>Deputy</a:t>
            </a:r>
            <a:r>
              <a:rPr lang="es-MX" sz="2800" dirty="0"/>
              <a:t> director </a:t>
            </a:r>
            <a:r>
              <a:rPr lang="es-MX" sz="2800" dirty="0" err="1"/>
              <a:t>for</a:t>
            </a:r>
            <a:r>
              <a:rPr lang="es-MX" sz="2800" dirty="0"/>
              <a:t> </a:t>
            </a:r>
            <a:r>
              <a:rPr lang="es-MX" sz="2800" dirty="0" err="1"/>
              <a:t>the</a:t>
            </a:r>
            <a:r>
              <a:rPr lang="es-MX" sz="2800" dirty="0"/>
              <a:t> </a:t>
            </a:r>
            <a:r>
              <a:rPr lang="es-MX" sz="2800" dirty="0" err="1"/>
              <a:t>environment</a:t>
            </a:r>
            <a:r>
              <a:rPr lang="es-MX" sz="2800" dirty="0"/>
              <a:t> (erodriguez@fira.gob.mx) </a:t>
            </a:r>
          </a:p>
        </p:txBody>
      </p:sp>
    </p:spTree>
    <p:extLst>
      <p:ext uri="{BB962C8B-B14F-4D97-AF65-F5344CB8AC3E}">
        <p14:creationId xmlns:p14="http://schemas.microsoft.com/office/powerpoint/2010/main" val="151341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98D4B6-37CE-B55E-A126-09DFECE9CA4E}"/>
              </a:ext>
            </a:extLst>
          </p:cNvPr>
          <p:cNvSpPr>
            <a:spLocks noGrp="1"/>
          </p:cNvSpPr>
          <p:nvPr>
            <p:ph type="body" sz="quarter" idx="11"/>
          </p:nvPr>
        </p:nvSpPr>
        <p:spPr/>
        <p:txBody>
          <a:bodyPr/>
          <a:lstStyle/>
          <a:p>
            <a:r>
              <a:rPr lang="en-US" dirty="0"/>
              <a:t>Categories and KPIs of the </a:t>
            </a:r>
            <a:r>
              <a:rPr lang="en-US" sz="2000" b="1" dirty="0">
                <a:latin typeface="Arial" panose="020B0604020202020204" pitchFamily="34" charset="0"/>
                <a:cs typeface="Arial" panose="020B0604020202020204" pitchFamily="34" charset="0"/>
              </a:rPr>
              <a:t>First Climate Resilience and Adaptation Bond</a:t>
            </a:r>
            <a:r>
              <a:rPr lang="en-US" dirty="0"/>
              <a:t> </a:t>
            </a:r>
            <a:endParaRPr lang="es-MX" dirty="0"/>
          </a:p>
        </p:txBody>
      </p:sp>
      <p:graphicFrame>
        <p:nvGraphicFramePr>
          <p:cNvPr id="8" name="Tabla 7">
            <a:extLst>
              <a:ext uri="{FF2B5EF4-FFF2-40B4-BE49-F238E27FC236}">
                <a16:creationId xmlns:a16="http://schemas.microsoft.com/office/drawing/2014/main" id="{0534D47F-469B-6E8D-5FC3-D7831BA1D0E4}"/>
              </a:ext>
            </a:extLst>
          </p:cNvPr>
          <p:cNvGraphicFramePr>
            <a:graphicFrameLocks noGrp="1"/>
          </p:cNvGraphicFramePr>
          <p:nvPr>
            <p:extLst>
              <p:ext uri="{D42A27DB-BD31-4B8C-83A1-F6EECF244321}">
                <p14:modId xmlns:p14="http://schemas.microsoft.com/office/powerpoint/2010/main" val="2801235407"/>
              </p:ext>
            </p:extLst>
          </p:nvPr>
        </p:nvGraphicFramePr>
        <p:xfrm>
          <a:off x="1848397" y="1795180"/>
          <a:ext cx="9880327" cy="4693920"/>
        </p:xfrm>
        <a:graphic>
          <a:graphicData uri="http://schemas.openxmlformats.org/drawingml/2006/table">
            <a:tbl>
              <a:tblPr bandRow="1"/>
              <a:tblGrid>
                <a:gridCol w="1505307">
                  <a:extLst>
                    <a:ext uri="{9D8B030D-6E8A-4147-A177-3AD203B41FA5}">
                      <a16:colId xmlns:a16="http://schemas.microsoft.com/office/drawing/2014/main" val="2786955110"/>
                    </a:ext>
                  </a:extLst>
                </a:gridCol>
                <a:gridCol w="3415242">
                  <a:extLst>
                    <a:ext uri="{9D8B030D-6E8A-4147-A177-3AD203B41FA5}">
                      <a16:colId xmlns:a16="http://schemas.microsoft.com/office/drawing/2014/main" val="3375646622"/>
                    </a:ext>
                  </a:extLst>
                </a:gridCol>
                <a:gridCol w="4959778">
                  <a:extLst>
                    <a:ext uri="{9D8B030D-6E8A-4147-A177-3AD203B41FA5}">
                      <a16:colId xmlns:a16="http://schemas.microsoft.com/office/drawing/2014/main" val="1846442426"/>
                    </a:ext>
                  </a:extLst>
                </a:gridCol>
              </a:tblGrid>
              <a:tr h="187960">
                <a:tc>
                  <a:txBody>
                    <a:bodyPr/>
                    <a:lstStyle/>
                    <a:p>
                      <a:pPr algn="l"/>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Use of Proceeds</a:t>
                      </a:r>
                      <a:endParaRPr lang="es-MX" sz="1400" b="1" dirty="0">
                        <a:effectLst/>
                        <a:latin typeface="Roboto" panose="02000000000000000000" pitchFamily="2" charset="0"/>
                        <a:ea typeface="Times New Roman" panose="02020603050405020304" pitchFamily="18" charset="0"/>
                        <a:cs typeface="Times New Roman" panose="02020603050405020304" pitchFamily="18" charset="0"/>
                      </a:endParaRPr>
                    </a:p>
                    <a:p>
                      <a:pPr algn="l"/>
                      <a:r>
                        <a:rPr lang="en-US" sz="1400" b="1" dirty="0">
                          <a:effectLst/>
                          <a:latin typeface="Roboto" panose="02000000000000000000" pitchFamily="2" charset="0"/>
                          <a:ea typeface="Times New Roman" panose="02020603050405020304" pitchFamily="18" charset="0"/>
                          <a:cs typeface="Times New Roman" panose="02020603050405020304" pitchFamily="18" charset="0"/>
                        </a:rPr>
                        <a:t>Category</a:t>
                      </a:r>
                      <a:endParaRPr lang="es-MX" sz="1400" b="1" dirty="0">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a:r>
                        <a:rPr lang="en-US" sz="1400" b="1">
                          <a:effectLst/>
                          <a:latin typeface="Roboto" panose="02000000000000000000" pitchFamily="2" charset="0"/>
                          <a:ea typeface="Times New Roman" panose="02020603050405020304" pitchFamily="18" charset="0"/>
                          <a:cs typeface="Times New Roman" panose="02020603050405020304" pitchFamily="18" charset="0"/>
                        </a:rPr>
                        <a:t>Eligibility Criteria</a:t>
                      </a:r>
                      <a:endParaRPr lang="es-MX" sz="1400" b="1">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a:r>
                        <a:rPr lang="en-GB" sz="1400" b="1">
                          <a:effectLst/>
                          <a:latin typeface="Roboto" panose="02000000000000000000" pitchFamily="2" charset="0"/>
                          <a:ea typeface="MS Mincho" panose="02020609040205080304" pitchFamily="49" charset="-128"/>
                          <a:cs typeface="Times New Roman" panose="02020603050405020304" pitchFamily="18" charset="0"/>
                        </a:rPr>
                        <a:t>Key Performance Indicators</a:t>
                      </a:r>
                      <a:endParaRPr lang="es-MX" sz="1400" b="1">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017092253"/>
                  </a:ext>
                </a:extLst>
              </a:tr>
              <a:tr h="0">
                <a:tc>
                  <a:txBody>
                    <a:bodyPr/>
                    <a:lstStyle/>
                    <a:p>
                      <a:pPr algn="l"/>
                      <a:r>
                        <a:rPr lang="en-US" sz="1400" b="1">
                          <a:effectLst/>
                          <a:latin typeface="Roboto" panose="02000000000000000000" pitchFamily="2" charset="0"/>
                          <a:ea typeface="Times New Roman" panose="02020603050405020304" pitchFamily="18" charset="0"/>
                          <a:cs typeface="Times New Roman" panose="02020603050405020304" pitchFamily="18" charset="0"/>
                        </a:rPr>
                        <a:t>Absorption before extreme climate events</a:t>
                      </a:r>
                      <a:endParaRPr lang="es-MX" sz="1400" b="1">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a:spcAft>
                          <a:spcPts val="600"/>
                        </a:spcAft>
                      </a:pPr>
                      <a:r>
                        <a:rPr lang="en-US" sz="1400" dirty="0">
                          <a:effectLst/>
                          <a:latin typeface="Roboto" panose="02000000000000000000" pitchFamily="2" charset="0"/>
                          <a:ea typeface="Calibri" panose="020F0502020204030204" pitchFamily="34" charset="0"/>
                          <a:cs typeface="Times New Roman" panose="02020603050405020304" pitchFamily="18" charset="0"/>
                        </a:rPr>
                        <a:t>Credits for projects that help </a:t>
                      </a:r>
                      <a:r>
                        <a:rPr lang="en-US" sz="1400" b="1" dirty="0">
                          <a:effectLst/>
                          <a:latin typeface="Roboto" panose="02000000000000000000" pitchFamily="2" charset="0"/>
                          <a:ea typeface="Calibri" panose="020F0502020204030204" pitchFamily="34" charset="0"/>
                          <a:cs typeface="Times New Roman" panose="02020603050405020304" pitchFamily="18" charset="0"/>
                        </a:rPr>
                        <a:t>reduce or prevent the impacts from extreme climate events</a:t>
                      </a:r>
                      <a:r>
                        <a:rPr lang="en-US" sz="1400" dirty="0">
                          <a:effectLst/>
                          <a:latin typeface="Roboto" panose="02000000000000000000" pitchFamily="2" charset="0"/>
                          <a:ea typeface="Calibri" panose="020F0502020204030204" pitchFamily="34" charset="0"/>
                          <a:cs typeface="Times New Roman" panose="02020603050405020304" pitchFamily="18" charset="0"/>
                        </a:rPr>
                        <a:t> in the municipalities with highest vulnerability to climate change according to the climate change vulnerability assessment of INECC, in order to preserve and restore essential functions and structures in the agricultural, forestry, livestock, fishing, food and rural sectors.</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342900" lvl="0" indent="-342900" algn="l">
                        <a:spcAft>
                          <a:spcPts val="600"/>
                        </a:spcAft>
                        <a:buClr>
                          <a:srgbClr val="000000"/>
                        </a:buClr>
                        <a:buFont typeface="+mj-lt"/>
                        <a:buAutoNum type="romanLcPeriod"/>
                      </a:pPr>
                      <a:r>
                        <a:rPr lang="en-US" sz="1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Volume of credit granted to increase the absorption capacity to face the impact of extreme climate events.</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l">
                        <a:spcAft>
                          <a:spcPts val="600"/>
                        </a:spcAft>
                        <a:buClr>
                          <a:srgbClr val="000000"/>
                        </a:buClr>
                        <a:buFont typeface="+mj-lt"/>
                        <a:buAutoNum type="romanLcPeriod"/>
                      </a:pPr>
                      <a:r>
                        <a:rPr lang="en-US" sz="1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Volume of credit disbursed to increase the absorption capacity in municipalities with a vulnerability index of 2 and 3, according to the classification of the National Atlas of Vulnerability to climate change of the INECC.</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l">
                        <a:spcAft>
                          <a:spcPts val="600"/>
                        </a:spcAft>
                        <a:buClr>
                          <a:srgbClr val="000000"/>
                        </a:buClr>
                        <a:buFont typeface="+mj-lt"/>
                        <a:buAutoNum type="romanLcPeriod"/>
                      </a:pPr>
                      <a:r>
                        <a:rPr lang="en-US" sz="1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Number of beneficiary borrowers with increased the absorption capacity in the face of extreme weather events.</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285967186"/>
                  </a:ext>
                </a:extLst>
              </a:tr>
              <a:tr h="0">
                <a:tc>
                  <a:txBody>
                    <a:bodyPr/>
                    <a:lstStyle/>
                    <a:p>
                      <a:pPr algn="l"/>
                      <a:r>
                        <a:rPr lang="en-US" sz="1400" b="1">
                          <a:effectLst/>
                          <a:latin typeface="Roboto" panose="02000000000000000000" pitchFamily="2" charset="0"/>
                          <a:ea typeface="Times New Roman" panose="02020603050405020304" pitchFamily="18" charset="0"/>
                          <a:cs typeface="Times New Roman" panose="02020603050405020304" pitchFamily="18" charset="0"/>
                        </a:rPr>
                        <a:t>Adaptation to extreme climate events</a:t>
                      </a:r>
                      <a:endParaRPr lang="es-MX" sz="1400" b="1">
                        <a:effectLst/>
                        <a:latin typeface="Roboto" panose="020000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l">
                        <a:spcAft>
                          <a:spcPts val="600"/>
                        </a:spcAft>
                      </a:pPr>
                      <a:r>
                        <a:rPr lang="en-US" sz="1400" dirty="0">
                          <a:effectLst/>
                          <a:latin typeface="Roboto" panose="02000000000000000000" pitchFamily="2" charset="0"/>
                          <a:ea typeface="Calibri" panose="020F0502020204030204" pitchFamily="34" charset="0"/>
                          <a:cs typeface="Times New Roman" panose="02020603050405020304" pitchFamily="18" charset="0"/>
                        </a:rPr>
                        <a:t>Credits for projects that contribute to </a:t>
                      </a:r>
                      <a:r>
                        <a:rPr lang="en-US" sz="1400" b="1" dirty="0">
                          <a:effectLst/>
                          <a:latin typeface="Roboto" panose="02000000000000000000" pitchFamily="2" charset="0"/>
                          <a:ea typeface="Calibri" panose="020F0502020204030204" pitchFamily="34" charset="0"/>
                          <a:cs typeface="Times New Roman" panose="02020603050405020304" pitchFamily="18" charset="0"/>
                        </a:rPr>
                        <a:t>adjust, modify or change the characteristics of a productive system to better respond to climate change </a:t>
                      </a:r>
                      <a:r>
                        <a:rPr lang="en-US" sz="1400" dirty="0">
                          <a:effectLst/>
                          <a:latin typeface="Roboto" panose="02000000000000000000" pitchFamily="2" charset="0"/>
                          <a:ea typeface="Calibri" panose="020F0502020204030204" pitchFamily="34" charset="0"/>
                          <a:cs typeface="Times New Roman" panose="02020603050405020304" pitchFamily="18" charset="0"/>
                        </a:rPr>
                        <a:t>induced shocks and stresses in the agricultural, forestry, fishing, food and rural sectors, in the municipalities with highest vulnerability to climate change according to the climate change vulnerability assessment of INECC.</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L="342900" lvl="0" indent="-342900" algn="l">
                        <a:spcAft>
                          <a:spcPts val="600"/>
                        </a:spcAft>
                        <a:buFont typeface="+mj-lt"/>
                        <a:buAutoNum type="romanLcPeriod"/>
                      </a:pPr>
                      <a:r>
                        <a:rPr lang="en-US" sz="1400" dirty="0">
                          <a:effectLst/>
                          <a:latin typeface="Roboto" panose="02000000000000000000" pitchFamily="2" charset="0"/>
                          <a:ea typeface="Calibri" panose="020F0502020204030204" pitchFamily="34" charset="0"/>
                          <a:cs typeface="Times New Roman" panose="02020603050405020304" pitchFamily="18" charset="0"/>
                        </a:rPr>
                        <a:t>Volume of credit disbursed to increase adaptive capacity to the impact of extreme climate events.</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l">
                        <a:spcAft>
                          <a:spcPts val="600"/>
                        </a:spcAft>
                        <a:buFont typeface="+mj-lt"/>
                        <a:buAutoNum type="romanLcPeriod"/>
                      </a:pPr>
                      <a:r>
                        <a:rPr lang="en-US" sz="1400" dirty="0">
                          <a:effectLst/>
                          <a:latin typeface="Roboto" panose="02000000000000000000" pitchFamily="2" charset="0"/>
                          <a:ea typeface="Calibri" panose="020F0502020204030204" pitchFamily="34" charset="0"/>
                          <a:cs typeface="Times New Roman" panose="02020603050405020304" pitchFamily="18" charset="0"/>
                        </a:rPr>
                        <a:t>Volume of credit disbursed to increase adaptive capacity in municipalities with vulnerability index of 2 and 3, according to the classification of the National Atlas of Vulnerability to climate change of the INECC.</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l">
                        <a:spcAft>
                          <a:spcPts val="600"/>
                        </a:spcAft>
                        <a:buFont typeface="+mj-lt"/>
                        <a:buAutoNum type="romanLcPeriod"/>
                      </a:pPr>
                      <a:r>
                        <a:rPr lang="en-US" sz="1400" dirty="0">
                          <a:effectLst/>
                          <a:latin typeface="Roboto" panose="02000000000000000000" pitchFamily="2" charset="0"/>
                          <a:ea typeface="Calibri" panose="020F0502020204030204" pitchFamily="34" charset="0"/>
                          <a:cs typeface="Times New Roman" panose="02020603050405020304" pitchFamily="18" charset="0"/>
                        </a:rPr>
                        <a:t>Number of beneficiary borrowers with the productive systems with increased adaptive to withstand extreme climate events.</a:t>
                      </a:r>
                      <a:endParaRPr lang="es-MX" sz="14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2454740"/>
                  </a:ext>
                </a:extLst>
              </a:tr>
            </a:tbl>
          </a:graphicData>
        </a:graphic>
      </p:graphicFrame>
      <p:sp>
        <p:nvSpPr>
          <p:cNvPr id="9" name="Rectangle 4">
            <a:extLst>
              <a:ext uri="{FF2B5EF4-FFF2-40B4-BE49-F238E27FC236}">
                <a16:creationId xmlns:a16="http://schemas.microsoft.com/office/drawing/2014/main" id="{CAA6DE4C-C54A-FAFB-1EB9-6EB088C96F30}"/>
              </a:ext>
            </a:extLst>
          </p:cNvPr>
          <p:cNvSpPr>
            <a:spLocks noChangeArrowheads="1"/>
          </p:cNvSpPr>
          <p:nvPr/>
        </p:nvSpPr>
        <p:spPr bwMode="auto">
          <a:xfrm>
            <a:off x="3297238" y="2135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603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41AE7E3-CEC9-FC90-427E-EC70DD132F8D}"/>
              </a:ext>
            </a:extLst>
          </p:cNvPr>
          <p:cNvSpPr>
            <a:spLocks noGrp="1"/>
          </p:cNvSpPr>
          <p:nvPr>
            <p:ph type="body" sz="quarter" idx="11"/>
          </p:nvPr>
        </p:nvSpPr>
        <p:spPr/>
        <p:txBody>
          <a:bodyPr/>
          <a:lstStyle/>
          <a:p>
            <a:r>
              <a:rPr lang="es-MX" dirty="0"/>
              <a:t>Taxonomía de adaptación y resiliencia al cambio climático de FIRA</a:t>
            </a:r>
          </a:p>
          <a:p>
            <a:r>
              <a:rPr lang="es-MX" dirty="0"/>
              <a:t>89 conceptos de inversión</a:t>
            </a:r>
          </a:p>
        </p:txBody>
      </p:sp>
      <p:graphicFrame>
        <p:nvGraphicFramePr>
          <p:cNvPr id="4" name="Tabla 3">
            <a:extLst>
              <a:ext uri="{FF2B5EF4-FFF2-40B4-BE49-F238E27FC236}">
                <a16:creationId xmlns:a16="http://schemas.microsoft.com/office/drawing/2014/main" id="{EDA96F34-74AA-9C1E-2EC6-D9ECEEA4B769}"/>
              </a:ext>
            </a:extLst>
          </p:cNvPr>
          <p:cNvGraphicFramePr>
            <a:graphicFrameLocks noGrp="1"/>
          </p:cNvGraphicFramePr>
          <p:nvPr>
            <p:extLst>
              <p:ext uri="{D42A27DB-BD31-4B8C-83A1-F6EECF244321}">
                <p14:modId xmlns:p14="http://schemas.microsoft.com/office/powerpoint/2010/main" val="2320024114"/>
              </p:ext>
            </p:extLst>
          </p:nvPr>
        </p:nvGraphicFramePr>
        <p:xfrm>
          <a:off x="1783660" y="1479858"/>
          <a:ext cx="3124200" cy="5116886"/>
        </p:xfrm>
        <a:graphic>
          <a:graphicData uri="http://schemas.openxmlformats.org/drawingml/2006/table">
            <a:tbl>
              <a:tblPr/>
              <a:tblGrid>
                <a:gridCol w="3124200">
                  <a:extLst>
                    <a:ext uri="{9D8B030D-6E8A-4147-A177-3AD203B41FA5}">
                      <a16:colId xmlns:a16="http://schemas.microsoft.com/office/drawing/2014/main" val="1573612278"/>
                    </a:ext>
                  </a:extLst>
                </a:gridCol>
              </a:tblGrid>
              <a:tr h="268562">
                <a:tc>
                  <a:txBody>
                    <a:bodyPr/>
                    <a:lstStyle/>
                    <a:p>
                      <a:pPr algn="l" rtl="0" fontAlgn="base"/>
                      <a:r>
                        <a:rPr lang="es-US" sz="1400" b="1" i="0" dirty="0">
                          <a:solidFill>
                            <a:srgbClr val="FFFFFF"/>
                          </a:solidFill>
                          <a:effectLst/>
                          <a:latin typeface="+mn-lt"/>
                        </a:rPr>
                        <a:t>Concepto de Inversión Elegible</a:t>
                      </a:r>
                    </a:p>
                  </a:txBody>
                  <a:tcPr marL="58538" marR="58538" marT="29269" marB="2926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POZO PROFUNDO ADEME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66074914"/>
                  </a:ext>
                </a:extLst>
              </a:tr>
              <a:tr h="2346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EQUIPO BOMBEO POZO PROFUNDO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57432114"/>
                  </a:ext>
                </a:extLst>
              </a:tr>
              <a:tr h="38631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DRENES CONSTRUCCION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292847">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DRENAJE PARCELARIO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5735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DRENES MANTENIMIENTO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DEPOSITOS DE AGUA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234360">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COSECHA DE AGUA PARA RIEGO AGRICOLA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3233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EQUIPO DE BOMBEO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599113523"/>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POZO PROFUNDO EQUIPO PERFORACION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760146953"/>
                  </a:ext>
                </a:extLst>
              </a:tr>
              <a:tr h="25187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POZO PROFUNDO PERFORACION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185177454"/>
                  </a:ext>
                </a:extLst>
              </a:tr>
              <a:tr h="27288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POZO PROFUNDO REHABILITACION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88221910"/>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POZO PROFUNDO ESTUDIO/SONDEO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921767793"/>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NORIAS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4245765341"/>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PRESA ALMACENADORA CONSTRUCCION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37963882"/>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PRESA ALMACENADORA MANTENIMIENTO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049188091"/>
                  </a:ext>
                </a:extLst>
              </a:tr>
              <a:tr h="23436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PRESA DERIVADORA CONSTRUCCION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39009283"/>
                  </a:ext>
                </a:extLst>
              </a:tr>
            </a:tbl>
          </a:graphicData>
        </a:graphic>
      </p:graphicFrame>
      <p:graphicFrame>
        <p:nvGraphicFramePr>
          <p:cNvPr id="5" name="Tabla 4">
            <a:extLst>
              <a:ext uri="{FF2B5EF4-FFF2-40B4-BE49-F238E27FC236}">
                <a16:creationId xmlns:a16="http://schemas.microsoft.com/office/drawing/2014/main" id="{26A9898D-2067-148F-2882-AF2672597B11}"/>
              </a:ext>
            </a:extLst>
          </p:cNvPr>
          <p:cNvGraphicFramePr>
            <a:graphicFrameLocks noGrp="1"/>
          </p:cNvGraphicFramePr>
          <p:nvPr>
            <p:extLst>
              <p:ext uri="{D42A27DB-BD31-4B8C-83A1-F6EECF244321}">
                <p14:modId xmlns:p14="http://schemas.microsoft.com/office/powerpoint/2010/main" val="2626678122"/>
              </p:ext>
            </p:extLst>
          </p:nvPr>
        </p:nvGraphicFramePr>
        <p:xfrm>
          <a:off x="5136460" y="1479858"/>
          <a:ext cx="3279540" cy="4480507"/>
        </p:xfrm>
        <a:graphic>
          <a:graphicData uri="http://schemas.openxmlformats.org/drawingml/2006/table">
            <a:tbl>
              <a:tblPr/>
              <a:tblGrid>
                <a:gridCol w="3279540">
                  <a:extLst>
                    <a:ext uri="{9D8B030D-6E8A-4147-A177-3AD203B41FA5}">
                      <a16:colId xmlns:a16="http://schemas.microsoft.com/office/drawing/2014/main" val="1573612278"/>
                    </a:ext>
                  </a:extLst>
                </a:gridCol>
              </a:tblGrid>
              <a:tr h="262222">
                <a:tc>
                  <a:txBody>
                    <a:bodyPr/>
                    <a:lstStyle/>
                    <a:p>
                      <a:pPr algn="l" rtl="0" fontAlgn="base"/>
                      <a:r>
                        <a:rPr lang="es-US" sz="1400" b="1" i="0" dirty="0">
                          <a:solidFill>
                            <a:srgbClr val="FFFFFF"/>
                          </a:solidFill>
                          <a:effectLst/>
                          <a:latin typeface="+mn-lt"/>
                        </a:rPr>
                        <a:t>Concepto de Inversión Elegible</a:t>
                      </a:r>
                    </a:p>
                  </a:txBody>
                  <a:tcPr marL="58538" marR="58538" marT="29269" marB="292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2906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PRESA DERIVADORA MANTENIMIENTO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57432114"/>
                  </a:ext>
                </a:extLst>
              </a:tr>
              <a:tr h="355503">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MANTENIMIENTO CONSTRUCCS E INSTALAC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285933">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GALERAS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5127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CASAS CABAÑAS VIVIENDA RURAL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COBERTIZOS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CAMINOS INTERNOS EN EXPLOTACIONES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2685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CAMINOS VECINALES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599113523"/>
                  </a:ext>
                </a:extLst>
              </a:tr>
              <a:tr h="355503">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ESTACION CLIMATOLOGICA CONSTRUCCIO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760146953"/>
                  </a:ext>
                </a:extLst>
              </a:tr>
              <a:tr h="245927">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FRIGORIFICOS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185177454"/>
                  </a:ext>
                </a:extLst>
              </a:tr>
              <a:tr h="26644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HORNOS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88221910"/>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PUENTES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921767793"/>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SANITARIOS RODANTES O FIJOS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4245765341"/>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SILOS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37963882"/>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TANQUES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049188091"/>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TOLDOS Y MALLAS PROTECTORAS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707912451"/>
                  </a:ext>
                </a:extLst>
              </a:tr>
              <a:tr h="22882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ZAHURDAS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110828103"/>
                  </a:ext>
                </a:extLst>
              </a:tr>
            </a:tbl>
          </a:graphicData>
        </a:graphic>
      </p:graphicFrame>
      <p:graphicFrame>
        <p:nvGraphicFramePr>
          <p:cNvPr id="6" name="Tabla 5">
            <a:extLst>
              <a:ext uri="{FF2B5EF4-FFF2-40B4-BE49-F238E27FC236}">
                <a16:creationId xmlns:a16="http://schemas.microsoft.com/office/drawing/2014/main" id="{B698153F-6C80-32D3-011E-2441A10934AD}"/>
              </a:ext>
            </a:extLst>
          </p:cNvPr>
          <p:cNvGraphicFramePr>
            <a:graphicFrameLocks noGrp="1"/>
          </p:cNvGraphicFramePr>
          <p:nvPr>
            <p:extLst>
              <p:ext uri="{D42A27DB-BD31-4B8C-83A1-F6EECF244321}">
                <p14:modId xmlns:p14="http://schemas.microsoft.com/office/powerpoint/2010/main" val="3273362589"/>
              </p:ext>
            </p:extLst>
          </p:nvPr>
        </p:nvGraphicFramePr>
        <p:xfrm>
          <a:off x="8601425" y="1479858"/>
          <a:ext cx="3088235" cy="4513766"/>
        </p:xfrm>
        <a:graphic>
          <a:graphicData uri="http://schemas.openxmlformats.org/drawingml/2006/table">
            <a:tbl>
              <a:tblPr/>
              <a:tblGrid>
                <a:gridCol w="3088235">
                  <a:extLst>
                    <a:ext uri="{9D8B030D-6E8A-4147-A177-3AD203B41FA5}">
                      <a16:colId xmlns:a16="http://schemas.microsoft.com/office/drawing/2014/main" val="1573612278"/>
                    </a:ext>
                  </a:extLst>
                </a:gridCol>
              </a:tblGrid>
              <a:tr h="256778">
                <a:tc>
                  <a:txBody>
                    <a:bodyPr/>
                    <a:lstStyle/>
                    <a:p>
                      <a:pPr algn="l" rtl="0" fontAlgn="base"/>
                      <a:r>
                        <a:rPr lang="es-US" sz="1400" b="1" i="0" dirty="0">
                          <a:solidFill>
                            <a:srgbClr val="FFFFFF"/>
                          </a:solidFill>
                          <a:effectLst/>
                          <a:latin typeface="+mn-lt"/>
                        </a:rPr>
                        <a:t>Concepto de Inversión Elegible</a:t>
                      </a:r>
                    </a:p>
                  </a:txBody>
                  <a:tcPr marL="58538" marR="58538" marT="29269" marB="292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24307">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PLANTAS Y GENERADORES ELECTRICIDAD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957432114"/>
                  </a:ext>
                </a:extLst>
              </a:tr>
              <a:tr h="224307">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LABORATORIOS CONSTRUCCION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3168933844"/>
                  </a:ext>
                </a:extLst>
              </a:tr>
              <a:tr h="31393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LABORATORIOS EQUIPAMIENTO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27999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OBRAS DE CAPTACION DE AGUA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4605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CORRALES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CARROS DE CAMPO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CLASIFICADORA SELECCIONADORA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2214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COMPRESORES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599113523"/>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DESGRANADORAS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760146953"/>
                  </a:ext>
                </a:extLst>
              </a:tr>
              <a:tr h="240821">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EMPACADORAS DE FORRAJE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185177454"/>
                  </a:ext>
                </a:extLst>
              </a:tr>
              <a:tr h="26091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EQUIPO PARA ENSILAR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88221910"/>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ESCREPAS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921767793"/>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SISTEMAS DE ENFRIAMIENTO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4245765341"/>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GRUAS MECANICAS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37963882"/>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LAVADORA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049188091"/>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MOTOCONFORMADORA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707912451"/>
                  </a:ext>
                </a:extLst>
              </a:tr>
              <a:tr h="22407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MAQUINARIA PESADA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110828103"/>
                  </a:ext>
                </a:extLst>
              </a:tr>
            </a:tbl>
          </a:graphicData>
        </a:graphic>
      </p:graphicFrame>
    </p:spTree>
    <p:extLst>
      <p:ext uri="{BB962C8B-B14F-4D97-AF65-F5344CB8AC3E}">
        <p14:creationId xmlns:p14="http://schemas.microsoft.com/office/powerpoint/2010/main" val="139541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9FF1574-2FCC-D9AB-AB14-A9C1698191AB}"/>
              </a:ext>
            </a:extLst>
          </p:cNvPr>
          <p:cNvSpPr>
            <a:spLocks noGrp="1"/>
          </p:cNvSpPr>
          <p:nvPr>
            <p:ph type="body" sz="quarter" idx="11"/>
          </p:nvPr>
        </p:nvSpPr>
        <p:spPr/>
        <p:txBody>
          <a:bodyPr/>
          <a:lstStyle/>
          <a:p>
            <a:r>
              <a:rPr lang="es-MX" dirty="0"/>
              <a:t>Taxonomía de adaptación y resiliencia al cambio climático de FIRA</a:t>
            </a:r>
          </a:p>
          <a:p>
            <a:r>
              <a:rPr lang="es-MX" dirty="0"/>
              <a:t>89 conceptos de inversión</a:t>
            </a:r>
          </a:p>
        </p:txBody>
      </p:sp>
      <p:graphicFrame>
        <p:nvGraphicFramePr>
          <p:cNvPr id="4" name="Tabla 3">
            <a:extLst>
              <a:ext uri="{FF2B5EF4-FFF2-40B4-BE49-F238E27FC236}">
                <a16:creationId xmlns:a16="http://schemas.microsoft.com/office/drawing/2014/main" id="{7E0084D1-86FE-C501-BBC8-D87F750EC9D5}"/>
              </a:ext>
            </a:extLst>
          </p:cNvPr>
          <p:cNvGraphicFramePr>
            <a:graphicFrameLocks noGrp="1"/>
          </p:cNvGraphicFramePr>
          <p:nvPr>
            <p:extLst>
              <p:ext uri="{D42A27DB-BD31-4B8C-83A1-F6EECF244321}">
                <p14:modId xmlns:p14="http://schemas.microsoft.com/office/powerpoint/2010/main" val="4132605945"/>
              </p:ext>
            </p:extLst>
          </p:nvPr>
        </p:nvGraphicFramePr>
        <p:xfrm>
          <a:off x="5282349" y="1900612"/>
          <a:ext cx="3349988" cy="4274307"/>
        </p:xfrm>
        <a:graphic>
          <a:graphicData uri="http://schemas.openxmlformats.org/drawingml/2006/table">
            <a:tbl>
              <a:tblPr/>
              <a:tblGrid>
                <a:gridCol w="3349988">
                  <a:extLst>
                    <a:ext uri="{9D8B030D-6E8A-4147-A177-3AD203B41FA5}">
                      <a16:colId xmlns:a16="http://schemas.microsoft.com/office/drawing/2014/main" val="1573612278"/>
                    </a:ext>
                  </a:extLst>
                </a:gridCol>
              </a:tblGrid>
              <a:tr h="259325">
                <a:tc>
                  <a:txBody>
                    <a:bodyPr/>
                    <a:lstStyle/>
                    <a:p>
                      <a:pPr algn="l" rtl="0" fontAlgn="base"/>
                      <a:r>
                        <a:rPr lang="es-US" sz="1400" b="1" i="0" dirty="0">
                          <a:solidFill>
                            <a:srgbClr val="FFFFFF"/>
                          </a:solidFill>
                          <a:effectLst/>
                          <a:latin typeface="+mn-lt"/>
                        </a:rPr>
                        <a:t>Concepto de Inversión Elegible</a:t>
                      </a:r>
                    </a:p>
                  </a:txBody>
                  <a:tcPr marL="58538" marR="58538" marT="29269" marB="292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26531">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DRAGAS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57432114"/>
                  </a:ext>
                </a:extLst>
              </a:tr>
              <a:tr h="35157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NIVELACIONES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282774">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SUBSOLEOS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48498">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SUELDOS Y SALARIOS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263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CONGELADORA PROD. PESQUEROS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2263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EMBARCACION MAYOR NUEVA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24344">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EMBARCACION MAYOR REHABILITACION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599113523"/>
                  </a:ext>
                </a:extLst>
              </a:tr>
              <a:tr h="35157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EMBARCACION MENOR NUEVA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760146953"/>
                  </a:ext>
                </a:extLst>
              </a:tr>
              <a:tr h="24320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EMBARCACION MENOR REHABILITACION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185177454"/>
                  </a:ext>
                </a:extLst>
              </a:tr>
              <a:tr h="263503">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CONSTRUCCION DE ESTANQUERIA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88221910"/>
                  </a:ext>
                </a:extLst>
              </a:tr>
              <a:tr h="2263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CAPITAL DE TRABAJO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921767793"/>
                  </a:ext>
                </a:extLst>
              </a:tr>
              <a:tr h="2263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BODEGAS Y ALMACENES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4245765341"/>
                  </a:ext>
                </a:extLst>
              </a:tr>
              <a:tr h="226300">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MAQUINARIA Y EQUIPO DE PROCESO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37963882"/>
                  </a:ext>
                </a:extLst>
              </a:tr>
              <a:tr h="226300">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EQUIPO DE TRANSPORTE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049188091"/>
                  </a:ext>
                </a:extLst>
              </a:tr>
              <a:tr h="226300">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REPARACIÓN DE MAQUINARIA Y EQUIPO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707912451"/>
                  </a:ext>
                </a:extLst>
              </a:tr>
              <a:tr h="226300">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REPARACION DE EQUIPO DE COSECHA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110828103"/>
                  </a:ext>
                </a:extLst>
              </a:tr>
            </a:tbl>
          </a:graphicData>
        </a:graphic>
      </p:graphicFrame>
      <p:graphicFrame>
        <p:nvGraphicFramePr>
          <p:cNvPr id="5" name="Tabla 4">
            <a:extLst>
              <a:ext uri="{FF2B5EF4-FFF2-40B4-BE49-F238E27FC236}">
                <a16:creationId xmlns:a16="http://schemas.microsoft.com/office/drawing/2014/main" id="{EB33CC1B-E361-C0BA-CAF3-BFDD9E75204E}"/>
              </a:ext>
            </a:extLst>
          </p:cNvPr>
          <p:cNvGraphicFramePr>
            <a:graphicFrameLocks noGrp="1"/>
          </p:cNvGraphicFramePr>
          <p:nvPr>
            <p:extLst>
              <p:ext uri="{D42A27DB-BD31-4B8C-83A1-F6EECF244321}">
                <p14:modId xmlns:p14="http://schemas.microsoft.com/office/powerpoint/2010/main" val="505771935"/>
              </p:ext>
            </p:extLst>
          </p:nvPr>
        </p:nvGraphicFramePr>
        <p:xfrm>
          <a:off x="8842012" y="1886418"/>
          <a:ext cx="3349988" cy="2898300"/>
        </p:xfrm>
        <a:graphic>
          <a:graphicData uri="http://schemas.openxmlformats.org/drawingml/2006/table">
            <a:tbl>
              <a:tblPr/>
              <a:tblGrid>
                <a:gridCol w="3349988">
                  <a:extLst>
                    <a:ext uri="{9D8B030D-6E8A-4147-A177-3AD203B41FA5}">
                      <a16:colId xmlns:a16="http://schemas.microsoft.com/office/drawing/2014/main" val="1573612278"/>
                    </a:ext>
                  </a:extLst>
                </a:gridCol>
              </a:tblGrid>
              <a:tr h="309706">
                <a:tc>
                  <a:txBody>
                    <a:bodyPr/>
                    <a:lstStyle/>
                    <a:p>
                      <a:pPr algn="l" rtl="0" fontAlgn="base"/>
                      <a:r>
                        <a:rPr lang="es-US" sz="1400" b="1" i="0" dirty="0">
                          <a:solidFill>
                            <a:srgbClr val="FFFFFF"/>
                          </a:solidFill>
                          <a:effectLst/>
                          <a:latin typeface="+mn-lt"/>
                        </a:rPr>
                        <a:t>Concepto de Inversión Elegible</a:t>
                      </a:r>
                    </a:p>
                  </a:txBody>
                  <a:tcPr marL="58538" marR="58538" marT="29269" marB="292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7054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DRENAJE INTERPARCELARIO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957432114"/>
                  </a:ext>
                </a:extLst>
              </a:tr>
              <a:tr h="27054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MODERNIZACIÓN DE ESTANQUERÍA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3168933844"/>
                  </a:ext>
                </a:extLst>
              </a:tr>
              <a:tr h="37864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INFRAESTRUCTURA PARA PROD. PESQUEROS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33771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MOTOGENERADORES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9677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SISTEMAS DE BOMBEO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7026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CONSTRUCCIONES INDUSTRIALES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417051">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EQUIPOS DE COMUNICACION E INFRAESTRUCTURA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70266">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TRACTOR CAT 2 (HASTA 100 HP) NUEVO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3130011975"/>
                  </a:ext>
                </a:extLst>
              </a:tr>
            </a:tbl>
          </a:graphicData>
        </a:graphic>
      </p:graphicFrame>
      <p:graphicFrame>
        <p:nvGraphicFramePr>
          <p:cNvPr id="6" name="Tabla 5">
            <a:extLst>
              <a:ext uri="{FF2B5EF4-FFF2-40B4-BE49-F238E27FC236}">
                <a16:creationId xmlns:a16="http://schemas.microsoft.com/office/drawing/2014/main" id="{06C8B3F8-C65E-FBD6-C282-62F3C8123A01}"/>
              </a:ext>
            </a:extLst>
          </p:cNvPr>
          <p:cNvGraphicFramePr>
            <a:graphicFrameLocks noGrp="1"/>
          </p:cNvGraphicFramePr>
          <p:nvPr>
            <p:extLst>
              <p:ext uri="{D42A27DB-BD31-4B8C-83A1-F6EECF244321}">
                <p14:modId xmlns:p14="http://schemas.microsoft.com/office/powerpoint/2010/main" val="122046701"/>
              </p:ext>
            </p:extLst>
          </p:nvPr>
        </p:nvGraphicFramePr>
        <p:xfrm>
          <a:off x="1879502" y="1873095"/>
          <a:ext cx="3225898" cy="4501230"/>
        </p:xfrm>
        <a:graphic>
          <a:graphicData uri="http://schemas.openxmlformats.org/drawingml/2006/table">
            <a:tbl>
              <a:tblPr/>
              <a:tblGrid>
                <a:gridCol w="3225898">
                  <a:extLst>
                    <a:ext uri="{9D8B030D-6E8A-4147-A177-3AD203B41FA5}">
                      <a16:colId xmlns:a16="http://schemas.microsoft.com/office/drawing/2014/main" val="1573612278"/>
                    </a:ext>
                  </a:extLst>
                </a:gridCol>
              </a:tblGrid>
              <a:tr h="280259">
                <a:tc>
                  <a:txBody>
                    <a:bodyPr/>
                    <a:lstStyle/>
                    <a:p>
                      <a:pPr algn="l" rtl="0" fontAlgn="base"/>
                      <a:r>
                        <a:rPr lang="es-US" sz="1400" b="1" i="0" dirty="0">
                          <a:solidFill>
                            <a:srgbClr val="FFFFFF"/>
                          </a:solidFill>
                          <a:effectLst/>
                          <a:latin typeface="+mn-lt"/>
                        </a:rPr>
                        <a:t>Concepto de Inversión Elegible</a:t>
                      </a:r>
                    </a:p>
                  </a:txBody>
                  <a:tcPr marL="58538" marR="58538" marT="29269" marB="2926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822899066"/>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MOLINO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66074914"/>
                  </a:ext>
                </a:extLst>
              </a:tr>
              <a:tr h="237081">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NIVELADORA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57432114"/>
                  </a:ext>
                </a:extLst>
              </a:tr>
              <a:tr h="331815">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NIVELADORA LASSER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804481823"/>
                  </a:ext>
                </a:extLst>
              </a:tr>
              <a:tr h="295943">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ESTACION CLIMATOLOGICA EQUIPO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749498442"/>
                  </a:ext>
                </a:extLst>
              </a:tr>
              <a:tr h="260071">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PRENSAS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52864171"/>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EQUIPO COMUNICACION (RADIO TELEFON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668545774"/>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REVOLVEDORAS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933494550"/>
                  </a:ext>
                </a:extLst>
              </a:tr>
              <a:tr h="234792">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SECADORAS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599113523"/>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SEMBRADORAS DE PRECISION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3760146953"/>
                  </a:ext>
                </a:extLst>
              </a:tr>
              <a:tr h="254536">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TANQUE ENFRIADOR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1185177454"/>
                  </a:ext>
                </a:extLst>
              </a:tr>
              <a:tr h="275776">
                <a:tc>
                  <a:txBody>
                    <a:bodyPr/>
                    <a:lstStyle/>
                    <a:p>
                      <a:pPr marL="0" algn="l" defTabSz="914400" rtl="0" eaLnBrk="1" fontAlgn="ctr" latinLnBrk="0" hangingPunct="1"/>
                      <a:r>
                        <a:rPr lang="es-ES" sz="1400" b="0" i="0" u="none" strike="noStrike" kern="1200" dirty="0">
                          <a:solidFill>
                            <a:srgbClr val="032F51"/>
                          </a:solidFill>
                          <a:effectLst/>
                          <a:latin typeface="+mn-lt"/>
                          <a:ea typeface="+mn-ea"/>
                          <a:cs typeface="+mn-cs"/>
                        </a:rPr>
                        <a:t>TRACTOR CAT 1 (HASTA 45 HP) NUEVO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2288221910"/>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TRACTOR CAT 3 (MAS DE 100 HP) NUEVO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921767793"/>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REPARACIONES Y/O REHABILITACIONES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4245765341"/>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TRASCABO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2937963882"/>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VEHICULOS DE CAMPO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E2DA"/>
                    </a:solidFill>
                  </a:tcPr>
                </a:tc>
                <a:extLst>
                  <a:ext uri="{0D108BD9-81ED-4DB2-BD59-A6C34878D82A}">
                    <a16:rowId xmlns:a16="http://schemas.microsoft.com/office/drawing/2014/main" val="1049188091"/>
                  </a:ext>
                </a:extLst>
              </a:tr>
              <a:tr h="236839">
                <a:tc>
                  <a:txBody>
                    <a:bodyPr/>
                    <a:lstStyle/>
                    <a:p>
                      <a:pPr marL="0" algn="l" defTabSz="914400" rtl="0" eaLnBrk="1" fontAlgn="ctr" latinLnBrk="0" hangingPunct="1"/>
                      <a:r>
                        <a:rPr lang="es-MX" sz="1400" b="0" i="0" u="none" strike="noStrike" kern="1200" dirty="0">
                          <a:solidFill>
                            <a:srgbClr val="032F51"/>
                          </a:solidFill>
                          <a:effectLst/>
                          <a:latin typeface="+mn-lt"/>
                          <a:ea typeface="+mn-ea"/>
                          <a:cs typeface="+mn-cs"/>
                        </a:rPr>
                        <a:t>ZANJEADORAS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1ED"/>
                    </a:solidFill>
                  </a:tcPr>
                </a:tc>
                <a:extLst>
                  <a:ext uri="{0D108BD9-81ED-4DB2-BD59-A6C34878D82A}">
                    <a16:rowId xmlns:a16="http://schemas.microsoft.com/office/drawing/2014/main" val="39009283"/>
                  </a:ext>
                </a:extLst>
              </a:tr>
            </a:tbl>
          </a:graphicData>
        </a:graphic>
      </p:graphicFrame>
    </p:spTree>
    <p:extLst>
      <p:ext uri="{BB962C8B-B14F-4D97-AF65-F5344CB8AC3E}">
        <p14:creationId xmlns:p14="http://schemas.microsoft.com/office/powerpoint/2010/main" val="102699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577393E-0D74-DB4E-99D8-2156CA9EE20E}"/>
              </a:ext>
            </a:extLst>
          </p:cNvPr>
          <p:cNvSpPr>
            <a:spLocks noGrp="1"/>
          </p:cNvSpPr>
          <p:nvPr>
            <p:ph type="body" sz="quarter" idx="11"/>
          </p:nvPr>
        </p:nvSpPr>
        <p:spPr/>
        <p:txBody>
          <a:bodyPr/>
          <a:lstStyle/>
          <a:p>
            <a:r>
              <a:rPr lang="en-US" dirty="0"/>
              <a:t>Created in 1954 by the Ministry of Finance (SHCP) and the Central Bank of Mexico (Banco de Mexico).</a:t>
            </a:r>
          </a:p>
        </p:txBody>
      </p:sp>
      <p:pic>
        <p:nvPicPr>
          <p:cNvPr id="3" name="Marcador de contenido 5">
            <a:extLst>
              <a:ext uri="{FF2B5EF4-FFF2-40B4-BE49-F238E27FC236}">
                <a16:creationId xmlns:a16="http://schemas.microsoft.com/office/drawing/2014/main" id="{B4F142D9-C33C-4114-16B6-DDA0685AB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5053" y="2054663"/>
            <a:ext cx="5039516" cy="4593458"/>
          </a:xfrm>
          <a:prstGeom prst="rect">
            <a:avLst/>
          </a:prstGeom>
        </p:spPr>
      </p:pic>
      <p:sp>
        <p:nvSpPr>
          <p:cNvPr id="6" name="Rectángulo 5">
            <a:extLst>
              <a:ext uri="{FF2B5EF4-FFF2-40B4-BE49-F238E27FC236}">
                <a16:creationId xmlns:a16="http://schemas.microsoft.com/office/drawing/2014/main" id="{F1EA4BD9-4C79-C7B4-8999-C18F2E52A483}"/>
              </a:ext>
            </a:extLst>
          </p:cNvPr>
          <p:cNvSpPr/>
          <p:nvPr/>
        </p:nvSpPr>
        <p:spPr>
          <a:xfrm>
            <a:off x="1473535" y="2470565"/>
            <a:ext cx="1721153" cy="609600"/>
          </a:xfrm>
          <a:prstGeom prst="rect">
            <a:avLst/>
          </a:prstGeom>
          <a:solidFill>
            <a:srgbClr val="003D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46ABDFF1-2E60-6A03-4A1F-9F2D75CC56AF}"/>
              </a:ext>
            </a:extLst>
          </p:cNvPr>
          <p:cNvSpPr/>
          <p:nvPr/>
        </p:nvSpPr>
        <p:spPr>
          <a:xfrm>
            <a:off x="3220816" y="2470565"/>
            <a:ext cx="3157359" cy="609600"/>
          </a:xfrm>
          <a:prstGeom prst="rect">
            <a:avLst/>
          </a:prstGeom>
          <a:solidFill>
            <a:srgbClr val="003D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44840344-392B-976F-D0BA-8571D47A13CA}"/>
              </a:ext>
            </a:extLst>
          </p:cNvPr>
          <p:cNvSpPr/>
          <p:nvPr/>
        </p:nvSpPr>
        <p:spPr>
          <a:xfrm>
            <a:off x="1718968" y="2370870"/>
            <a:ext cx="177799" cy="825821"/>
          </a:xfrm>
          <a:prstGeom prst="rect">
            <a:avLst/>
          </a:prstGeom>
          <a:solidFill>
            <a:srgbClr val="E0E2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BB9CF449-08A7-F460-D518-82984EEFC751}"/>
              </a:ext>
            </a:extLst>
          </p:cNvPr>
          <p:cNvSpPr/>
          <p:nvPr/>
        </p:nvSpPr>
        <p:spPr>
          <a:xfrm>
            <a:off x="1473535" y="3487871"/>
            <a:ext cx="1721153" cy="609600"/>
          </a:xfrm>
          <a:prstGeom prst="rect">
            <a:avLst/>
          </a:prstGeom>
          <a:solidFill>
            <a:srgbClr val="1975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26681508-D49B-60BB-A0C4-F152A8D66FE5}"/>
              </a:ext>
            </a:extLst>
          </p:cNvPr>
          <p:cNvSpPr/>
          <p:nvPr/>
        </p:nvSpPr>
        <p:spPr>
          <a:xfrm>
            <a:off x="3220816" y="3487871"/>
            <a:ext cx="3157359" cy="609600"/>
          </a:xfrm>
          <a:prstGeom prst="rect">
            <a:avLst/>
          </a:prstGeom>
          <a:solidFill>
            <a:srgbClr val="1975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CBEBD610-3677-60AB-A915-E92FEFFE263A}"/>
              </a:ext>
            </a:extLst>
          </p:cNvPr>
          <p:cNvSpPr/>
          <p:nvPr/>
        </p:nvSpPr>
        <p:spPr>
          <a:xfrm>
            <a:off x="1718968" y="3379760"/>
            <a:ext cx="177799" cy="825821"/>
          </a:xfrm>
          <a:prstGeom prst="rect">
            <a:avLst/>
          </a:prstGeom>
          <a:solidFill>
            <a:srgbClr val="E0E2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0ADFCC7B-0DCB-2C6D-64C3-0C4B911A44EA}"/>
              </a:ext>
            </a:extLst>
          </p:cNvPr>
          <p:cNvSpPr/>
          <p:nvPr/>
        </p:nvSpPr>
        <p:spPr>
          <a:xfrm>
            <a:off x="1473535" y="4488165"/>
            <a:ext cx="1721153" cy="609600"/>
          </a:xfrm>
          <a:prstGeom prst="rect">
            <a:avLst/>
          </a:prstGeom>
          <a:solidFill>
            <a:srgbClr val="019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CB9008FF-D5CA-CADA-59F7-31FC34799DC8}"/>
              </a:ext>
            </a:extLst>
          </p:cNvPr>
          <p:cNvSpPr/>
          <p:nvPr/>
        </p:nvSpPr>
        <p:spPr>
          <a:xfrm>
            <a:off x="3220816" y="4488165"/>
            <a:ext cx="3157359" cy="609600"/>
          </a:xfrm>
          <a:prstGeom prst="rect">
            <a:avLst/>
          </a:prstGeom>
          <a:solidFill>
            <a:srgbClr val="019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63CAA26A-613F-10AB-8C63-7F8C7F775EF0}"/>
              </a:ext>
            </a:extLst>
          </p:cNvPr>
          <p:cNvSpPr/>
          <p:nvPr/>
        </p:nvSpPr>
        <p:spPr>
          <a:xfrm>
            <a:off x="1718968" y="4380054"/>
            <a:ext cx="177799" cy="825821"/>
          </a:xfrm>
          <a:prstGeom prst="rect">
            <a:avLst/>
          </a:prstGeom>
          <a:solidFill>
            <a:srgbClr val="E0E2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6A0ACFC7-0035-2D70-F3FF-D9B0A52AC29F}"/>
              </a:ext>
            </a:extLst>
          </p:cNvPr>
          <p:cNvSpPr/>
          <p:nvPr/>
        </p:nvSpPr>
        <p:spPr>
          <a:xfrm>
            <a:off x="1473535" y="5535337"/>
            <a:ext cx="1721153" cy="609600"/>
          </a:xfrm>
          <a:prstGeom prst="rect">
            <a:avLst/>
          </a:prstGeom>
          <a:solidFill>
            <a:srgbClr val="8E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26DE2700-829B-7791-1771-09EFC6AA5659}"/>
              </a:ext>
            </a:extLst>
          </p:cNvPr>
          <p:cNvSpPr/>
          <p:nvPr/>
        </p:nvSpPr>
        <p:spPr>
          <a:xfrm>
            <a:off x="3220816" y="5535337"/>
            <a:ext cx="3157359" cy="609600"/>
          </a:xfrm>
          <a:prstGeom prst="rect">
            <a:avLst/>
          </a:prstGeom>
          <a:solidFill>
            <a:srgbClr val="8E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52116858-886D-4058-E28A-14096C45C7AA}"/>
              </a:ext>
            </a:extLst>
          </p:cNvPr>
          <p:cNvSpPr/>
          <p:nvPr/>
        </p:nvSpPr>
        <p:spPr>
          <a:xfrm>
            <a:off x="1718968" y="5427226"/>
            <a:ext cx="177799" cy="825821"/>
          </a:xfrm>
          <a:prstGeom prst="rect">
            <a:avLst/>
          </a:prstGeom>
          <a:solidFill>
            <a:srgbClr val="E0E2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1C8C27CE-A5D6-B720-56F6-543DDD5021E4}"/>
              </a:ext>
            </a:extLst>
          </p:cNvPr>
          <p:cNvSpPr txBox="1"/>
          <p:nvPr/>
        </p:nvSpPr>
        <p:spPr>
          <a:xfrm>
            <a:off x="1990378" y="2625969"/>
            <a:ext cx="1148453" cy="344105"/>
          </a:xfrm>
          <a:prstGeom prst="rect">
            <a:avLst/>
          </a:prstGeom>
        </p:spPr>
        <p:txBody>
          <a:bodyPr vert="horz" wrap="square" lIns="91440" tIns="45720" rIns="91440" bIns="45720" rtlCol="0" anchor="ctr">
            <a:normAutofit fontScale="92500" lnSpcReduction="20000"/>
          </a:bodyPr>
          <a:lstStyle/>
          <a:p>
            <a:pPr algn="ctr"/>
            <a:r>
              <a:rPr lang="es-MX" sz="2000" b="1" dirty="0">
                <a:solidFill>
                  <a:schemeClr val="bg1"/>
                </a:solidFill>
              </a:rPr>
              <a:t>FONDO</a:t>
            </a:r>
          </a:p>
        </p:txBody>
      </p:sp>
      <p:sp>
        <p:nvSpPr>
          <p:cNvPr id="19" name="CuadroTexto 18">
            <a:extLst>
              <a:ext uri="{FF2B5EF4-FFF2-40B4-BE49-F238E27FC236}">
                <a16:creationId xmlns:a16="http://schemas.microsoft.com/office/drawing/2014/main" id="{80588C4C-4D11-ABFC-AB2D-1CBA195131A6}"/>
              </a:ext>
            </a:extLst>
          </p:cNvPr>
          <p:cNvSpPr txBox="1"/>
          <p:nvPr/>
        </p:nvSpPr>
        <p:spPr>
          <a:xfrm>
            <a:off x="1990378" y="3639765"/>
            <a:ext cx="1148453" cy="344105"/>
          </a:xfrm>
          <a:prstGeom prst="rect">
            <a:avLst/>
          </a:prstGeom>
        </p:spPr>
        <p:txBody>
          <a:bodyPr vert="horz" wrap="square" lIns="91440" tIns="45720" rIns="91440" bIns="45720" rtlCol="0" anchor="ctr">
            <a:noAutofit/>
          </a:bodyPr>
          <a:lstStyle/>
          <a:p>
            <a:pPr algn="ctr"/>
            <a:r>
              <a:rPr lang="es-MX" sz="2000" b="1" dirty="0">
                <a:solidFill>
                  <a:schemeClr val="bg1"/>
                </a:solidFill>
              </a:rPr>
              <a:t>FEFA</a:t>
            </a:r>
          </a:p>
        </p:txBody>
      </p:sp>
      <p:sp>
        <p:nvSpPr>
          <p:cNvPr id="20" name="CuadroTexto 19">
            <a:extLst>
              <a:ext uri="{FF2B5EF4-FFF2-40B4-BE49-F238E27FC236}">
                <a16:creationId xmlns:a16="http://schemas.microsoft.com/office/drawing/2014/main" id="{359184FA-C00F-EA23-802C-270EAC1BB3AD}"/>
              </a:ext>
            </a:extLst>
          </p:cNvPr>
          <p:cNvSpPr txBox="1"/>
          <p:nvPr/>
        </p:nvSpPr>
        <p:spPr>
          <a:xfrm>
            <a:off x="1990378" y="4646082"/>
            <a:ext cx="1148453" cy="344105"/>
          </a:xfrm>
          <a:prstGeom prst="rect">
            <a:avLst/>
          </a:prstGeom>
        </p:spPr>
        <p:txBody>
          <a:bodyPr vert="horz" wrap="square" lIns="91440" tIns="45720" rIns="91440" bIns="45720" rtlCol="0" anchor="ctr">
            <a:noAutofit/>
          </a:bodyPr>
          <a:lstStyle/>
          <a:p>
            <a:pPr algn="ctr"/>
            <a:r>
              <a:rPr lang="es-MX" sz="2000" b="1" dirty="0">
                <a:solidFill>
                  <a:schemeClr val="bg1"/>
                </a:solidFill>
              </a:rPr>
              <a:t>FEGA</a:t>
            </a:r>
          </a:p>
        </p:txBody>
      </p:sp>
      <p:sp>
        <p:nvSpPr>
          <p:cNvPr id="21" name="CuadroTexto 20">
            <a:extLst>
              <a:ext uri="{FF2B5EF4-FFF2-40B4-BE49-F238E27FC236}">
                <a16:creationId xmlns:a16="http://schemas.microsoft.com/office/drawing/2014/main" id="{DB5C4E3C-3EEC-B9E2-A9A1-26C18CB66D7F}"/>
              </a:ext>
            </a:extLst>
          </p:cNvPr>
          <p:cNvSpPr txBox="1"/>
          <p:nvPr/>
        </p:nvSpPr>
        <p:spPr>
          <a:xfrm>
            <a:off x="1990378" y="5691964"/>
            <a:ext cx="1148453" cy="344105"/>
          </a:xfrm>
          <a:prstGeom prst="rect">
            <a:avLst/>
          </a:prstGeom>
        </p:spPr>
        <p:txBody>
          <a:bodyPr vert="horz" wrap="square" lIns="91440" tIns="45720" rIns="91440" bIns="45720" rtlCol="0" anchor="ctr">
            <a:noAutofit/>
          </a:bodyPr>
          <a:lstStyle/>
          <a:p>
            <a:pPr algn="ctr"/>
            <a:r>
              <a:rPr lang="es-MX" sz="2000" b="1" dirty="0">
                <a:solidFill>
                  <a:schemeClr val="bg1"/>
                </a:solidFill>
              </a:rPr>
              <a:t>FOPESCA</a:t>
            </a:r>
          </a:p>
        </p:txBody>
      </p:sp>
      <p:sp>
        <p:nvSpPr>
          <p:cNvPr id="22" name="CuadroTexto 21">
            <a:extLst>
              <a:ext uri="{FF2B5EF4-FFF2-40B4-BE49-F238E27FC236}">
                <a16:creationId xmlns:a16="http://schemas.microsoft.com/office/drawing/2014/main" id="{862DFD4B-62DA-AA10-3CE7-D3F3F1A3740B}"/>
              </a:ext>
            </a:extLst>
          </p:cNvPr>
          <p:cNvSpPr txBox="1"/>
          <p:nvPr/>
        </p:nvSpPr>
        <p:spPr>
          <a:xfrm>
            <a:off x="3345105" y="2506522"/>
            <a:ext cx="2933529" cy="531901"/>
          </a:xfrm>
          <a:prstGeom prst="rect">
            <a:avLst/>
          </a:prstGeom>
        </p:spPr>
        <p:txBody>
          <a:bodyPr vert="horz" wrap="square" lIns="91440" tIns="45720" rIns="91440" bIns="45720" rtlCol="0" anchor="ctr">
            <a:normAutofit/>
          </a:bodyPr>
          <a:lstStyle/>
          <a:p>
            <a:pPr lvl="0"/>
            <a:r>
              <a:rPr lang="es-MX" sz="1400" b="1" dirty="0">
                <a:solidFill>
                  <a:schemeClr val="bg1"/>
                </a:solidFill>
                <a:latin typeface="+mj-lt"/>
              </a:rPr>
              <a:t>Fondo de Garantía y Fomento para la Agricultura, Ganadería y Avicultura.</a:t>
            </a:r>
            <a:endParaRPr lang="es-ES" sz="1400" b="1" dirty="0">
              <a:solidFill>
                <a:schemeClr val="bg1"/>
              </a:solidFill>
              <a:latin typeface="+mj-lt"/>
            </a:endParaRPr>
          </a:p>
        </p:txBody>
      </p:sp>
      <p:sp>
        <p:nvSpPr>
          <p:cNvPr id="23" name="CuadroTexto 22">
            <a:extLst>
              <a:ext uri="{FF2B5EF4-FFF2-40B4-BE49-F238E27FC236}">
                <a16:creationId xmlns:a16="http://schemas.microsoft.com/office/drawing/2014/main" id="{D7745754-11C4-88F6-7DAD-74DF39531F2B}"/>
              </a:ext>
            </a:extLst>
          </p:cNvPr>
          <p:cNvSpPr txBox="1"/>
          <p:nvPr/>
        </p:nvSpPr>
        <p:spPr>
          <a:xfrm>
            <a:off x="3345105" y="3528330"/>
            <a:ext cx="2933529" cy="531901"/>
          </a:xfrm>
          <a:prstGeom prst="rect">
            <a:avLst/>
          </a:prstGeom>
        </p:spPr>
        <p:txBody>
          <a:bodyPr vert="horz" wrap="square" lIns="91440" tIns="45720" rIns="91440" bIns="45720" rtlCol="0" anchor="ctr">
            <a:normAutofit/>
          </a:bodyPr>
          <a:lstStyle/>
          <a:p>
            <a:pPr lvl="0" defTabSz="711200">
              <a:lnSpc>
                <a:spcPct val="90000"/>
              </a:lnSpc>
              <a:spcBef>
                <a:spcPct val="0"/>
              </a:spcBef>
              <a:spcAft>
                <a:spcPct val="15000"/>
              </a:spcAft>
            </a:pPr>
            <a:r>
              <a:rPr lang="es-MX" sz="1400" b="1" dirty="0">
                <a:solidFill>
                  <a:schemeClr val="bg1"/>
                </a:solidFill>
                <a:latin typeface="+mj-lt"/>
              </a:rPr>
              <a:t>Fondo Especial para Financiamientos Agropecuarios.</a:t>
            </a:r>
            <a:endParaRPr lang="es-ES" sz="1400" b="1" dirty="0">
              <a:solidFill>
                <a:schemeClr val="bg1"/>
              </a:solidFill>
              <a:latin typeface="+mj-lt"/>
            </a:endParaRPr>
          </a:p>
        </p:txBody>
      </p:sp>
      <p:sp>
        <p:nvSpPr>
          <p:cNvPr id="24" name="CuadroTexto 23">
            <a:extLst>
              <a:ext uri="{FF2B5EF4-FFF2-40B4-BE49-F238E27FC236}">
                <a16:creationId xmlns:a16="http://schemas.microsoft.com/office/drawing/2014/main" id="{7374E96B-31E3-339C-1F3C-B0F4F80D9C01}"/>
              </a:ext>
            </a:extLst>
          </p:cNvPr>
          <p:cNvSpPr txBox="1"/>
          <p:nvPr/>
        </p:nvSpPr>
        <p:spPr>
          <a:xfrm>
            <a:off x="3345105" y="4531192"/>
            <a:ext cx="2933529" cy="531901"/>
          </a:xfrm>
          <a:prstGeom prst="rect">
            <a:avLst/>
          </a:prstGeom>
        </p:spPr>
        <p:txBody>
          <a:bodyPr vert="horz" wrap="square" lIns="91440" tIns="45720" rIns="91440" bIns="45720" rtlCol="0" anchor="ctr">
            <a:normAutofit fontScale="92500"/>
          </a:bodyPr>
          <a:lstStyle/>
          <a:p>
            <a:pPr lvl="0" defTabSz="711200">
              <a:lnSpc>
                <a:spcPct val="90000"/>
              </a:lnSpc>
              <a:spcBef>
                <a:spcPct val="0"/>
              </a:spcBef>
              <a:spcAft>
                <a:spcPct val="15000"/>
              </a:spcAft>
            </a:pPr>
            <a:r>
              <a:rPr lang="es-MX" sz="1400" b="1" dirty="0">
                <a:solidFill>
                  <a:schemeClr val="bg1"/>
                </a:solidFill>
                <a:latin typeface="+mj-lt"/>
              </a:rPr>
              <a:t>Fondo Especial de Asistencia Técnica y</a:t>
            </a:r>
          </a:p>
          <a:p>
            <a:pPr lvl="0" defTabSz="711200">
              <a:lnSpc>
                <a:spcPct val="90000"/>
              </a:lnSpc>
              <a:spcBef>
                <a:spcPct val="0"/>
              </a:spcBef>
              <a:spcAft>
                <a:spcPct val="15000"/>
              </a:spcAft>
            </a:pPr>
            <a:r>
              <a:rPr lang="es-MX" sz="1400" b="1" dirty="0">
                <a:solidFill>
                  <a:schemeClr val="bg1"/>
                </a:solidFill>
                <a:latin typeface="+mj-lt"/>
              </a:rPr>
              <a:t>Garantía para Créditos Agropecuarios.</a:t>
            </a:r>
            <a:endParaRPr lang="es-ES" sz="1400" b="1" dirty="0">
              <a:solidFill>
                <a:schemeClr val="bg1"/>
              </a:solidFill>
              <a:latin typeface="+mj-lt"/>
            </a:endParaRPr>
          </a:p>
        </p:txBody>
      </p:sp>
      <p:sp>
        <p:nvSpPr>
          <p:cNvPr id="25" name="CuadroTexto 24">
            <a:extLst>
              <a:ext uri="{FF2B5EF4-FFF2-40B4-BE49-F238E27FC236}">
                <a16:creationId xmlns:a16="http://schemas.microsoft.com/office/drawing/2014/main" id="{87E765CD-40F7-A211-D192-AAFFA6BD447C}"/>
              </a:ext>
            </a:extLst>
          </p:cNvPr>
          <p:cNvSpPr txBox="1"/>
          <p:nvPr/>
        </p:nvSpPr>
        <p:spPr>
          <a:xfrm>
            <a:off x="3345105" y="5574185"/>
            <a:ext cx="2933529" cy="531901"/>
          </a:xfrm>
          <a:prstGeom prst="rect">
            <a:avLst/>
          </a:prstGeom>
        </p:spPr>
        <p:txBody>
          <a:bodyPr vert="horz" wrap="square" lIns="91440" tIns="45720" rIns="91440" bIns="45720" rtlCol="0" anchor="ctr">
            <a:normAutofit/>
          </a:bodyPr>
          <a:lstStyle/>
          <a:p>
            <a:pPr lvl="0"/>
            <a:r>
              <a:rPr lang="es-MX" sz="1400" b="1" dirty="0">
                <a:solidFill>
                  <a:schemeClr val="bg1"/>
                </a:solidFill>
                <a:latin typeface="+mj-lt"/>
              </a:rPr>
              <a:t>Fondo de Garantía y Fomento para las Actividades Pesqueras.</a:t>
            </a:r>
            <a:endParaRPr lang="es-ES" sz="1400" b="1" dirty="0">
              <a:solidFill>
                <a:schemeClr val="bg1"/>
              </a:solidFill>
              <a:latin typeface="+mj-lt"/>
            </a:endParaRPr>
          </a:p>
        </p:txBody>
      </p:sp>
      <p:sp>
        <p:nvSpPr>
          <p:cNvPr id="34" name="Rectángulo 33">
            <a:extLst>
              <a:ext uri="{FF2B5EF4-FFF2-40B4-BE49-F238E27FC236}">
                <a16:creationId xmlns:a16="http://schemas.microsoft.com/office/drawing/2014/main" id="{FB29166D-DBC7-42E4-2F20-CD2517509C2B}"/>
              </a:ext>
            </a:extLst>
          </p:cNvPr>
          <p:cNvSpPr/>
          <p:nvPr/>
        </p:nvSpPr>
        <p:spPr>
          <a:xfrm>
            <a:off x="1502545" y="1606658"/>
            <a:ext cx="7667213" cy="646331"/>
          </a:xfrm>
          <a:prstGeom prst="rect">
            <a:avLst/>
          </a:prstGeom>
        </p:spPr>
        <p:txBody>
          <a:bodyPr wrap="square">
            <a:spAutoFit/>
          </a:bodyPr>
          <a:lstStyle/>
          <a:p>
            <a:pPr algn="just"/>
            <a:r>
              <a:rPr lang="en-US" dirty="0">
                <a:latin typeface="Arial Nova" panose="020B0504020202020204" pitchFamily="34" charset="0"/>
                <a:ea typeface="+mj-ea"/>
                <a:cs typeface="+mj-cs"/>
              </a:rPr>
              <a:t>We support any agri-food sector related activity in any part of the country; and non-traditional activities in cities with less than 50,000 inhabitants.</a:t>
            </a:r>
          </a:p>
        </p:txBody>
      </p:sp>
      <p:sp>
        <p:nvSpPr>
          <p:cNvPr id="28" name="Rectángulo 27">
            <a:extLst>
              <a:ext uri="{FF2B5EF4-FFF2-40B4-BE49-F238E27FC236}">
                <a16:creationId xmlns:a16="http://schemas.microsoft.com/office/drawing/2014/main" id="{99EBE7BF-C8C6-202E-9418-7110840EEF31}"/>
              </a:ext>
            </a:extLst>
          </p:cNvPr>
          <p:cNvSpPr/>
          <p:nvPr/>
        </p:nvSpPr>
        <p:spPr>
          <a:xfrm>
            <a:off x="9669760" y="2177720"/>
            <a:ext cx="988252" cy="404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0000F8D4-D298-0411-9D8A-0221616F4205}"/>
              </a:ext>
            </a:extLst>
          </p:cNvPr>
          <p:cNvSpPr txBox="1"/>
          <p:nvPr/>
        </p:nvSpPr>
        <p:spPr>
          <a:xfrm>
            <a:off x="9621400" y="2156277"/>
            <a:ext cx="1845369" cy="307777"/>
          </a:xfrm>
          <a:prstGeom prst="rect">
            <a:avLst/>
          </a:prstGeom>
          <a:noFill/>
        </p:spPr>
        <p:txBody>
          <a:bodyPr wrap="square" rtlCol="0">
            <a:spAutoFit/>
          </a:bodyPr>
          <a:lstStyle/>
          <a:p>
            <a:r>
              <a:rPr lang="es-ES" sz="1400" b="1" dirty="0" err="1">
                <a:solidFill>
                  <a:srgbClr val="002060"/>
                </a:solidFill>
              </a:rPr>
              <a:t>Primary</a:t>
            </a:r>
            <a:r>
              <a:rPr lang="es-ES" sz="1400" b="1" dirty="0">
                <a:solidFill>
                  <a:srgbClr val="002060"/>
                </a:solidFill>
              </a:rPr>
              <a:t> </a:t>
            </a:r>
            <a:r>
              <a:rPr lang="es-ES" sz="1400" b="1" dirty="0" err="1">
                <a:solidFill>
                  <a:srgbClr val="002060"/>
                </a:solidFill>
              </a:rPr>
              <a:t>production</a:t>
            </a:r>
            <a:endParaRPr lang="es-MX" sz="1400" b="1" dirty="0">
              <a:solidFill>
                <a:srgbClr val="002060"/>
              </a:solidFill>
            </a:endParaRPr>
          </a:p>
        </p:txBody>
      </p:sp>
      <p:sp>
        <p:nvSpPr>
          <p:cNvPr id="29" name="Rectángulo 28">
            <a:extLst>
              <a:ext uri="{FF2B5EF4-FFF2-40B4-BE49-F238E27FC236}">
                <a16:creationId xmlns:a16="http://schemas.microsoft.com/office/drawing/2014/main" id="{D06B726D-C7A8-E2B8-C5C9-3285F05A5D02}"/>
              </a:ext>
            </a:extLst>
          </p:cNvPr>
          <p:cNvSpPr/>
          <p:nvPr/>
        </p:nvSpPr>
        <p:spPr>
          <a:xfrm>
            <a:off x="10625088" y="3326890"/>
            <a:ext cx="1093467" cy="404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a:extLst>
              <a:ext uri="{FF2B5EF4-FFF2-40B4-BE49-F238E27FC236}">
                <a16:creationId xmlns:a16="http://schemas.microsoft.com/office/drawing/2014/main" id="{E6CAC6ED-3D9D-65A5-AF39-74D20DDCA8E0}"/>
              </a:ext>
            </a:extLst>
          </p:cNvPr>
          <p:cNvSpPr/>
          <p:nvPr/>
        </p:nvSpPr>
        <p:spPr>
          <a:xfrm>
            <a:off x="10596926" y="4895426"/>
            <a:ext cx="950398" cy="404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a:extLst>
              <a:ext uri="{FF2B5EF4-FFF2-40B4-BE49-F238E27FC236}">
                <a16:creationId xmlns:a16="http://schemas.microsoft.com/office/drawing/2014/main" id="{603B7A04-09C1-C504-6B03-EC66746910BA}"/>
              </a:ext>
            </a:extLst>
          </p:cNvPr>
          <p:cNvSpPr txBox="1"/>
          <p:nvPr/>
        </p:nvSpPr>
        <p:spPr>
          <a:xfrm>
            <a:off x="10554314" y="3412426"/>
            <a:ext cx="1572738" cy="307777"/>
          </a:xfrm>
          <a:prstGeom prst="rect">
            <a:avLst/>
          </a:prstGeom>
          <a:noFill/>
        </p:spPr>
        <p:txBody>
          <a:bodyPr wrap="square" rtlCol="0">
            <a:spAutoFit/>
          </a:bodyPr>
          <a:lstStyle/>
          <a:p>
            <a:r>
              <a:rPr lang="es-ES" sz="1400" b="1" dirty="0" err="1">
                <a:solidFill>
                  <a:srgbClr val="002060"/>
                </a:solidFill>
              </a:rPr>
              <a:t>Commercialization</a:t>
            </a:r>
            <a:endParaRPr lang="es-MX" sz="1400" b="1" dirty="0">
              <a:solidFill>
                <a:srgbClr val="002060"/>
              </a:solidFill>
            </a:endParaRPr>
          </a:p>
        </p:txBody>
      </p:sp>
      <p:sp>
        <p:nvSpPr>
          <p:cNvPr id="5" name="CuadroTexto 4">
            <a:extLst>
              <a:ext uri="{FF2B5EF4-FFF2-40B4-BE49-F238E27FC236}">
                <a16:creationId xmlns:a16="http://schemas.microsoft.com/office/drawing/2014/main" id="{E56CA0DB-CB3D-EB87-7D2B-11CE712B11CF}"/>
              </a:ext>
            </a:extLst>
          </p:cNvPr>
          <p:cNvSpPr txBox="1"/>
          <p:nvPr/>
        </p:nvSpPr>
        <p:spPr>
          <a:xfrm>
            <a:off x="10664798" y="4884062"/>
            <a:ext cx="1152688" cy="307777"/>
          </a:xfrm>
          <a:prstGeom prst="rect">
            <a:avLst/>
          </a:prstGeom>
          <a:noFill/>
        </p:spPr>
        <p:txBody>
          <a:bodyPr wrap="none" rtlCol="0">
            <a:spAutoFit/>
          </a:bodyPr>
          <a:lstStyle/>
          <a:p>
            <a:r>
              <a:rPr lang="es-ES" sz="1400" b="1" dirty="0" err="1">
                <a:solidFill>
                  <a:srgbClr val="002060"/>
                </a:solidFill>
              </a:rPr>
              <a:t>Agroindustry</a:t>
            </a:r>
            <a:endParaRPr lang="es-MX" sz="1400" b="1" dirty="0">
              <a:solidFill>
                <a:srgbClr val="002060"/>
              </a:solidFill>
            </a:endParaRPr>
          </a:p>
        </p:txBody>
      </p:sp>
      <p:sp>
        <p:nvSpPr>
          <p:cNvPr id="31" name="Rectángulo 30">
            <a:extLst>
              <a:ext uri="{FF2B5EF4-FFF2-40B4-BE49-F238E27FC236}">
                <a16:creationId xmlns:a16="http://schemas.microsoft.com/office/drawing/2014/main" id="{57135118-93FC-E0D6-A655-C9D35020F655}"/>
              </a:ext>
            </a:extLst>
          </p:cNvPr>
          <p:cNvSpPr/>
          <p:nvPr/>
        </p:nvSpPr>
        <p:spPr>
          <a:xfrm>
            <a:off x="9611031" y="6106087"/>
            <a:ext cx="1461093" cy="369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id="{20EA21EC-C5D2-5DC6-BF2D-A70CEC325E3F}"/>
              </a:ext>
            </a:extLst>
          </p:cNvPr>
          <p:cNvSpPr txBox="1"/>
          <p:nvPr/>
        </p:nvSpPr>
        <p:spPr>
          <a:xfrm>
            <a:off x="9546179" y="6038504"/>
            <a:ext cx="1920590" cy="523220"/>
          </a:xfrm>
          <a:prstGeom prst="rect">
            <a:avLst/>
          </a:prstGeom>
          <a:noFill/>
        </p:spPr>
        <p:txBody>
          <a:bodyPr wrap="none" rtlCol="0">
            <a:spAutoFit/>
          </a:bodyPr>
          <a:lstStyle/>
          <a:p>
            <a:pPr algn="ctr"/>
            <a:r>
              <a:rPr lang="es-ES" sz="1400" b="1" dirty="0" err="1">
                <a:solidFill>
                  <a:srgbClr val="002060"/>
                </a:solidFill>
              </a:rPr>
              <a:t>Value</a:t>
            </a:r>
            <a:r>
              <a:rPr lang="es-ES" sz="1400" b="1" dirty="0">
                <a:solidFill>
                  <a:srgbClr val="002060"/>
                </a:solidFill>
              </a:rPr>
              <a:t> </a:t>
            </a:r>
            <a:r>
              <a:rPr lang="es-ES" sz="1400" b="1" dirty="0" err="1">
                <a:solidFill>
                  <a:srgbClr val="002060"/>
                </a:solidFill>
              </a:rPr>
              <a:t>Chain</a:t>
            </a:r>
            <a:r>
              <a:rPr lang="es-ES" sz="1400" b="1" dirty="0">
                <a:solidFill>
                  <a:srgbClr val="002060"/>
                </a:solidFill>
              </a:rPr>
              <a:t> </a:t>
            </a:r>
            <a:r>
              <a:rPr lang="es-ES" sz="1400" b="1" dirty="0" err="1">
                <a:solidFill>
                  <a:srgbClr val="002060"/>
                </a:solidFill>
              </a:rPr>
              <a:t>integration</a:t>
            </a:r>
            <a:endParaRPr lang="es-ES" sz="1400" b="1" dirty="0">
              <a:solidFill>
                <a:srgbClr val="002060"/>
              </a:solidFill>
            </a:endParaRPr>
          </a:p>
          <a:p>
            <a:pPr algn="ctr"/>
            <a:r>
              <a:rPr lang="es-ES" sz="1400" b="1" dirty="0">
                <a:solidFill>
                  <a:srgbClr val="002060"/>
                </a:solidFill>
              </a:rPr>
              <a:t> </a:t>
            </a:r>
            <a:r>
              <a:rPr lang="es-ES" sz="1400" b="1" dirty="0" err="1">
                <a:solidFill>
                  <a:srgbClr val="002060"/>
                </a:solidFill>
              </a:rPr>
              <a:t>related</a:t>
            </a:r>
            <a:r>
              <a:rPr lang="es-ES" sz="1400" b="1" dirty="0">
                <a:solidFill>
                  <a:srgbClr val="002060"/>
                </a:solidFill>
              </a:rPr>
              <a:t> </a:t>
            </a:r>
            <a:r>
              <a:rPr lang="es-ES" sz="1400" b="1" dirty="0" err="1">
                <a:solidFill>
                  <a:srgbClr val="002060"/>
                </a:solidFill>
              </a:rPr>
              <a:t>services</a:t>
            </a:r>
            <a:endParaRPr lang="es-MX" sz="1400" b="1" dirty="0">
              <a:solidFill>
                <a:srgbClr val="002060"/>
              </a:solidFill>
            </a:endParaRPr>
          </a:p>
        </p:txBody>
      </p:sp>
    </p:spTree>
    <p:extLst>
      <p:ext uri="{BB962C8B-B14F-4D97-AF65-F5344CB8AC3E}">
        <p14:creationId xmlns:p14="http://schemas.microsoft.com/office/powerpoint/2010/main" val="22696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AFF37E5-8159-9B07-1538-E7AD88AF014B}"/>
              </a:ext>
            </a:extLst>
          </p:cNvPr>
          <p:cNvSpPr>
            <a:spLocks noGrp="1"/>
          </p:cNvSpPr>
          <p:nvPr>
            <p:ph type="body" sz="quarter" idx="11"/>
          </p:nvPr>
        </p:nvSpPr>
        <p:spPr/>
        <p:txBody>
          <a:bodyPr/>
          <a:lstStyle/>
          <a:p>
            <a:r>
              <a:rPr lang="en-US" dirty="0"/>
              <a:t>As a second-tier Development Bank, our business model is supported by a Financial Intermediaries’ network, as the channel for financing producers and companies.</a:t>
            </a:r>
          </a:p>
        </p:txBody>
      </p:sp>
      <p:grpSp>
        <p:nvGrpSpPr>
          <p:cNvPr id="4" name="Grupo 3">
            <a:extLst>
              <a:ext uri="{FF2B5EF4-FFF2-40B4-BE49-F238E27FC236}">
                <a16:creationId xmlns:a16="http://schemas.microsoft.com/office/drawing/2014/main" id="{FAE42561-E556-40C6-89FC-C357D3A8800D}"/>
              </a:ext>
            </a:extLst>
          </p:cNvPr>
          <p:cNvGrpSpPr/>
          <p:nvPr/>
        </p:nvGrpSpPr>
        <p:grpSpPr>
          <a:xfrm>
            <a:off x="2708253" y="1789273"/>
            <a:ext cx="8044054" cy="4454802"/>
            <a:chOff x="2186051" y="1171474"/>
            <a:chExt cx="8044054" cy="4454802"/>
          </a:xfrm>
        </p:grpSpPr>
        <p:cxnSp>
          <p:nvCxnSpPr>
            <p:cNvPr id="7" name="Conector recto 6">
              <a:extLst>
                <a:ext uri="{FF2B5EF4-FFF2-40B4-BE49-F238E27FC236}">
                  <a16:creationId xmlns:a16="http://schemas.microsoft.com/office/drawing/2014/main" id="{9BB06BDD-6311-4717-8119-BAF0C1574DEA}"/>
                </a:ext>
              </a:extLst>
            </p:cNvPr>
            <p:cNvCxnSpPr/>
            <p:nvPr/>
          </p:nvCxnSpPr>
          <p:spPr>
            <a:xfrm flipV="1">
              <a:off x="9527870" y="4633470"/>
              <a:ext cx="1" cy="969056"/>
            </a:xfrm>
            <a:prstGeom prst="line">
              <a:avLst/>
            </a:prstGeom>
            <a:ln>
              <a:solidFill>
                <a:srgbClr val="244689"/>
              </a:solidFill>
            </a:ln>
          </p:spPr>
          <p:style>
            <a:lnRef idx="1">
              <a:schemeClr val="accent1"/>
            </a:lnRef>
            <a:fillRef idx="0">
              <a:schemeClr val="accent1"/>
            </a:fillRef>
            <a:effectRef idx="0">
              <a:schemeClr val="accent1"/>
            </a:effectRef>
            <a:fontRef idx="minor">
              <a:schemeClr val="tx1"/>
            </a:fontRef>
          </p:style>
        </p:cxnSp>
        <p:grpSp>
          <p:nvGrpSpPr>
            <p:cNvPr id="49" name="Grupo 48">
              <a:extLst>
                <a:ext uri="{FF2B5EF4-FFF2-40B4-BE49-F238E27FC236}">
                  <a16:creationId xmlns:a16="http://schemas.microsoft.com/office/drawing/2014/main" id="{CC84AF4C-379C-6944-A1EA-CEB020CB64C1}"/>
                </a:ext>
              </a:extLst>
            </p:cNvPr>
            <p:cNvGrpSpPr/>
            <p:nvPr/>
          </p:nvGrpSpPr>
          <p:grpSpPr>
            <a:xfrm>
              <a:off x="2186051" y="1171474"/>
              <a:ext cx="8044054" cy="4454802"/>
              <a:chOff x="2186051" y="1171474"/>
              <a:chExt cx="8044054" cy="4454802"/>
            </a:xfrm>
          </p:grpSpPr>
          <p:cxnSp>
            <p:nvCxnSpPr>
              <p:cNvPr id="18" name="Conector angular 17">
                <a:extLst>
                  <a:ext uri="{FF2B5EF4-FFF2-40B4-BE49-F238E27FC236}">
                    <a16:creationId xmlns:a16="http://schemas.microsoft.com/office/drawing/2014/main" id="{E6620658-ACC3-6E45-B46F-980326154F75}"/>
                  </a:ext>
                </a:extLst>
              </p:cNvPr>
              <p:cNvCxnSpPr>
                <a:cxnSpLocks/>
              </p:cNvCxnSpPr>
              <p:nvPr/>
            </p:nvCxnSpPr>
            <p:spPr>
              <a:xfrm rot="10800000" flipV="1">
                <a:off x="2676962" y="1520791"/>
                <a:ext cx="3194449" cy="450675"/>
              </a:xfrm>
              <a:prstGeom prst="bentConnector3">
                <a:avLst>
                  <a:gd name="adj1" fmla="val 100319"/>
                </a:avLst>
              </a:prstGeom>
              <a:ln w="12700">
                <a:solidFill>
                  <a:srgbClr val="244689"/>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9DE24E7-E5D7-D944-A6D7-E68D90C07B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6260" y="1171474"/>
                <a:ext cx="1592313" cy="912449"/>
              </a:xfrm>
              <a:prstGeom prst="rect">
                <a:avLst/>
              </a:prstGeom>
            </p:spPr>
          </p:pic>
          <p:cxnSp>
            <p:nvCxnSpPr>
              <p:cNvPr id="22" name="Conector angular 21">
                <a:extLst>
                  <a:ext uri="{FF2B5EF4-FFF2-40B4-BE49-F238E27FC236}">
                    <a16:creationId xmlns:a16="http://schemas.microsoft.com/office/drawing/2014/main" id="{5C46CC81-6278-D946-A8F1-7A3BF0016E4C}"/>
                  </a:ext>
                </a:extLst>
              </p:cNvPr>
              <p:cNvCxnSpPr>
                <a:cxnSpLocks/>
              </p:cNvCxnSpPr>
              <p:nvPr/>
            </p:nvCxnSpPr>
            <p:spPr>
              <a:xfrm>
                <a:off x="6737684" y="1520792"/>
                <a:ext cx="2790186" cy="450675"/>
              </a:xfrm>
              <a:prstGeom prst="bentConnector3">
                <a:avLst>
                  <a:gd name="adj1" fmla="val 99675"/>
                </a:avLst>
              </a:prstGeom>
              <a:ln w="12700">
                <a:solidFill>
                  <a:srgbClr val="244689"/>
                </a:solidFill>
              </a:ln>
            </p:spPr>
            <p:style>
              <a:lnRef idx="1">
                <a:schemeClr val="accent1"/>
              </a:lnRef>
              <a:fillRef idx="0">
                <a:schemeClr val="accent1"/>
              </a:fillRef>
              <a:effectRef idx="0">
                <a:schemeClr val="accent1"/>
              </a:effectRef>
              <a:fontRef idx="minor">
                <a:schemeClr val="tx1"/>
              </a:fontRef>
            </p:style>
          </p:cxnSp>
          <p:sp>
            <p:nvSpPr>
              <p:cNvPr id="31" name="Flecha abajo 30">
                <a:extLst>
                  <a:ext uri="{FF2B5EF4-FFF2-40B4-BE49-F238E27FC236}">
                    <a16:creationId xmlns:a16="http://schemas.microsoft.com/office/drawing/2014/main" id="{BD2E5F46-270C-5749-9F3F-231F66D6BF5C}"/>
                  </a:ext>
                </a:extLst>
              </p:cNvPr>
              <p:cNvSpPr/>
              <p:nvPr/>
            </p:nvSpPr>
            <p:spPr>
              <a:xfrm>
                <a:off x="5278616" y="4329426"/>
                <a:ext cx="531129" cy="335100"/>
              </a:xfrm>
              <a:prstGeom prst="downArrow">
                <a:avLst/>
              </a:prstGeom>
              <a:solidFill>
                <a:srgbClr val="24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redondeado 28">
                <a:extLst>
                  <a:ext uri="{FF2B5EF4-FFF2-40B4-BE49-F238E27FC236}">
                    <a16:creationId xmlns:a16="http://schemas.microsoft.com/office/drawing/2014/main" id="{89576D09-7A5E-6140-9F9E-6E6F82FD140E}"/>
                  </a:ext>
                </a:extLst>
              </p:cNvPr>
              <p:cNvSpPr/>
              <p:nvPr/>
            </p:nvSpPr>
            <p:spPr>
              <a:xfrm rot="16200000">
                <a:off x="5181390" y="3478484"/>
                <a:ext cx="539015" cy="1328285"/>
              </a:xfrm>
              <a:prstGeom prst="roundRect">
                <a:avLst>
                  <a:gd name="adj" fmla="val 50000"/>
                </a:avLst>
              </a:prstGeom>
              <a:solidFill>
                <a:srgbClr val="8E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CuadroTexto 29">
                <a:extLst>
                  <a:ext uri="{FF2B5EF4-FFF2-40B4-BE49-F238E27FC236}">
                    <a16:creationId xmlns:a16="http://schemas.microsoft.com/office/drawing/2014/main" id="{9F33880F-D7F4-054E-8728-E21FD6949C79}"/>
                  </a:ext>
                </a:extLst>
              </p:cNvPr>
              <p:cNvSpPr txBox="1"/>
              <p:nvPr/>
            </p:nvSpPr>
            <p:spPr>
              <a:xfrm>
                <a:off x="4988121" y="3957960"/>
                <a:ext cx="1090395" cy="369332"/>
              </a:xfrm>
              <a:prstGeom prst="rect">
                <a:avLst/>
              </a:prstGeom>
              <a:noFill/>
            </p:spPr>
            <p:txBody>
              <a:bodyPr wrap="square" rtlCol="0">
                <a:spAutoFit/>
              </a:bodyPr>
              <a:lstStyle/>
              <a:p>
                <a:pPr algn="ctr"/>
                <a:r>
                  <a:rPr lang="es-MX" b="1" dirty="0">
                    <a:solidFill>
                      <a:schemeClr val="bg1"/>
                    </a:solidFill>
                  </a:rPr>
                  <a:t>BANKS</a:t>
                </a:r>
              </a:p>
            </p:txBody>
          </p:sp>
          <p:sp>
            <p:nvSpPr>
              <p:cNvPr id="32" name="Flecha abajo 31">
                <a:extLst>
                  <a:ext uri="{FF2B5EF4-FFF2-40B4-BE49-F238E27FC236}">
                    <a16:creationId xmlns:a16="http://schemas.microsoft.com/office/drawing/2014/main" id="{26ECFD03-D9B2-4A4D-95B6-4396486ED6A6}"/>
                  </a:ext>
                </a:extLst>
              </p:cNvPr>
              <p:cNvSpPr/>
              <p:nvPr/>
            </p:nvSpPr>
            <p:spPr>
              <a:xfrm>
                <a:off x="6654191" y="4329426"/>
                <a:ext cx="531129" cy="335100"/>
              </a:xfrm>
              <a:prstGeom prst="downArrow">
                <a:avLst/>
              </a:prstGeom>
              <a:solidFill>
                <a:srgbClr val="24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redondeado 32">
                <a:extLst>
                  <a:ext uri="{FF2B5EF4-FFF2-40B4-BE49-F238E27FC236}">
                    <a16:creationId xmlns:a16="http://schemas.microsoft.com/office/drawing/2014/main" id="{F159EB59-2E78-D543-9733-FC4A4F60238B}"/>
                  </a:ext>
                </a:extLst>
              </p:cNvPr>
              <p:cNvSpPr/>
              <p:nvPr/>
            </p:nvSpPr>
            <p:spPr>
              <a:xfrm rot="16200000">
                <a:off x="6616928" y="3478484"/>
                <a:ext cx="539015" cy="1328285"/>
              </a:xfrm>
              <a:prstGeom prst="roundRect">
                <a:avLst>
                  <a:gd name="adj" fmla="val 50000"/>
                </a:avLst>
              </a:prstGeom>
              <a:solidFill>
                <a:srgbClr val="4C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uadroTexto 33">
                <a:extLst>
                  <a:ext uri="{FF2B5EF4-FFF2-40B4-BE49-F238E27FC236}">
                    <a16:creationId xmlns:a16="http://schemas.microsoft.com/office/drawing/2014/main" id="{D97E860F-FA13-D74E-B2C1-3E63C962839D}"/>
                  </a:ext>
                </a:extLst>
              </p:cNvPr>
              <p:cNvSpPr txBox="1"/>
              <p:nvPr/>
            </p:nvSpPr>
            <p:spPr>
              <a:xfrm>
                <a:off x="6303733" y="3957960"/>
                <a:ext cx="1090395" cy="369332"/>
              </a:xfrm>
              <a:prstGeom prst="rect">
                <a:avLst/>
              </a:prstGeom>
              <a:noFill/>
            </p:spPr>
            <p:txBody>
              <a:bodyPr wrap="square" rtlCol="0">
                <a:spAutoFit/>
              </a:bodyPr>
              <a:lstStyle/>
              <a:p>
                <a:pPr algn="ctr"/>
                <a:r>
                  <a:rPr lang="es-MX" b="1" dirty="0">
                    <a:solidFill>
                      <a:schemeClr val="bg1"/>
                    </a:solidFill>
                  </a:rPr>
                  <a:t>NBFI</a:t>
                </a:r>
              </a:p>
            </p:txBody>
          </p:sp>
          <p:sp>
            <p:nvSpPr>
              <p:cNvPr id="38" name="CuadroTexto 37">
                <a:extLst>
                  <a:ext uri="{FF2B5EF4-FFF2-40B4-BE49-F238E27FC236}">
                    <a16:creationId xmlns:a16="http://schemas.microsoft.com/office/drawing/2014/main" id="{269D2699-FA84-904C-811C-32FE02B28F20}"/>
                  </a:ext>
                </a:extLst>
              </p:cNvPr>
              <p:cNvSpPr txBox="1"/>
              <p:nvPr/>
            </p:nvSpPr>
            <p:spPr>
              <a:xfrm>
                <a:off x="4538047" y="2399958"/>
                <a:ext cx="1366787" cy="369332"/>
              </a:xfrm>
              <a:prstGeom prst="rect">
                <a:avLst/>
              </a:prstGeom>
              <a:noFill/>
            </p:spPr>
            <p:txBody>
              <a:bodyPr wrap="square" rtlCol="0">
                <a:spAutoFit/>
              </a:bodyPr>
              <a:lstStyle/>
              <a:p>
                <a:pPr algn="ctr"/>
                <a:r>
                  <a:rPr lang="es-ES" b="1" dirty="0">
                    <a:solidFill>
                      <a:srgbClr val="019675"/>
                    </a:solidFill>
                    <a:latin typeface="Aharoni" panose="02010803020104030203" pitchFamily="2" charset="-79"/>
                    <a:cs typeface="Aharoni" panose="02010803020104030203" pitchFamily="2" charset="-79"/>
                  </a:rPr>
                  <a:t>FUNDING</a:t>
                </a:r>
                <a:endParaRPr lang="es-MX" b="1" dirty="0">
                  <a:solidFill>
                    <a:srgbClr val="019675"/>
                  </a:solidFill>
                  <a:latin typeface="Aharoni" panose="02010803020104030203" pitchFamily="2" charset="-79"/>
                  <a:cs typeface="Aharoni" panose="02010803020104030203" pitchFamily="2" charset="-79"/>
                </a:endParaRPr>
              </a:p>
            </p:txBody>
          </p:sp>
          <p:sp>
            <p:nvSpPr>
              <p:cNvPr id="39" name="CuadroTexto 38">
                <a:extLst>
                  <a:ext uri="{FF2B5EF4-FFF2-40B4-BE49-F238E27FC236}">
                    <a16:creationId xmlns:a16="http://schemas.microsoft.com/office/drawing/2014/main" id="{DD41B36C-0D57-EF42-9446-30418D5E9F11}"/>
                  </a:ext>
                </a:extLst>
              </p:cNvPr>
              <p:cNvSpPr txBox="1"/>
              <p:nvPr/>
            </p:nvSpPr>
            <p:spPr>
              <a:xfrm>
                <a:off x="4361544" y="3470255"/>
                <a:ext cx="3494104" cy="400110"/>
              </a:xfrm>
              <a:prstGeom prst="rect">
                <a:avLst/>
              </a:prstGeom>
              <a:noFill/>
            </p:spPr>
            <p:txBody>
              <a:bodyPr wrap="square" rtlCol="0">
                <a:spAutoFit/>
              </a:bodyPr>
              <a:lstStyle/>
              <a:p>
                <a:pPr algn="ctr"/>
                <a:r>
                  <a:rPr lang="es-MX" sz="2000" b="1" dirty="0">
                    <a:solidFill>
                      <a:srgbClr val="244689"/>
                    </a:solidFill>
                  </a:rPr>
                  <a:t>Financial </a:t>
                </a:r>
                <a:r>
                  <a:rPr lang="es-MX" sz="2000" b="1" dirty="0" err="1">
                    <a:solidFill>
                      <a:srgbClr val="244689"/>
                    </a:solidFill>
                  </a:rPr>
                  <a:t>Intermediaries</a:t>
                </a:r>
                <a:endParaRPr lang="es-MX" sz="2000" b="1" dirty="0">
                  <a:solidFill>
                    <a:srgbClr val="244689"/>
                  </a:solidFill>
                </a:endParaRPr>
              </a:p>
            </p:txBody>
          </p:sp>
          <p:sp>
            <p:nvSpPr>
              <p:cNvPr id="41" name="CuadroTexto 40">
                <a:extLst>
                  <a:ext uri="{FF2B5EF4-FFF2-40B4-BE49-F238E27FC236}">
                    <a16:creationId xmlns:a16="http://schemas.microsoft.com/office/drawing/2014/main" id="{CB497E7A-7B62-3543-983F-34CE2ABBDAB6}"/>
                  </a:ext>
                </a:extLst>
              </p:cNvPr>
              <p:cNvSpPr txBox="1"/>
              <p:nvPr/>
            </p:nvSpPr>
            <p:spPr>
              <a:xfrm>
                <a:off x="3917535" y="4657220"/>
                <a:ext cx="4334988" cy="307777"/>
              </a:xfrm>
              <a:prstGeom prst="rect">
                <a:avLst/>
              </a:prstGeom>
              <a:noFill/>
            </p:spPr>
            <p:txBody>
              <a:bodyPr wrap="square" rtlCol="0">
                <a:spAutoFit/>
              </a:bodyPr>
              <a:lstStyle/>
              <a:p>
                <a:pPr algn="ctr"/>
                <a:r>
                  <a:rPr lang="es-MX" sz="1400" b="1" dirty="0">
                    <a:solidFill>
                      <a:srgbClr val="019675"/>
                    </a:solidFill>
                  </a:rPr>
                  <a:t>Productores, empresarios, comerciantes y proveedores</a:t>
                </a:r>
              </a:p>
            </p:txBody>
          </p:sp>
          <p:pic>
            <p:nvPicPr>
              <p:cNvPr id="43" name="Imagen 42">
                <a:extLst>
                  <a:ext uri="{FF2B5EF4-FFF2-40B4-BE49-F238E27FC236}">
                    <a16:creationId xmlns:a16="http://schemas.microsoft.com/office/drawing/2014/main" id="{483D3AE3-3DD0-1E43-9E04-C7AA4EF16FCF}"/>
                  </a:ext>
                </a:extLst>
              </p:cNvPr>
              <p:cNvPicPr>
                <a:picLocks noChangeAspect="1"/>
              </p:cNvPicPr>
              <p:nvPr/>
            </p:nvPicPr>
            <p:blipFill>
              <a:blip r:embed="rId3"/>
              <a:stretch>
                <a:fillRect/>
              </a:stretch>
            </p:blipFill>
            <p:spPr>
              <a:xfrm>
                <a:off x="2676963" y="4501501"/>
                <a:ext cx="6850908" cy="1124775"/>
              </a:xfrm>
              <a:prstGeom prst="rect">
                <a:avLst/>
              </a:prstGeom>
            </p:spPr>
          </p:pic>
          <p:sp>
            <p:nvSpPr>
              <p:cNvPr id="8" name="Rectángulo redondeado 7">
                <a:extLst>
                  <a:ext uri="{FF2B5EF4-FFF2-40B4-BE49-F238E27FC236}">
                    <a16:creationId xmlns:a16="http://schemas.microsoft.com/office/drawing/2014/main" id="{C1355A63-AFDD-C144-9EAE-DCD5C248AD00}"/>
                  </a:ext>
                </a:extLst>
              </p:cNvPr>
              <p:cNvSpPr/>
              <p:nvPr/>
            </p:nvSpPr>
            <p:spPr>
              <a:xfrm>
                <a:off x="2186051" y="2282156"/>
                <a:ext cx="1235009" cy="2571347"/>
              </a:xfrm>
              <a:prstGeom prst="roundRect">
                <a:avLst>
                  <a:gd name="adj" fmla="val 50000"/>
                </a:avLst>
              </a:prstGeom>
              <a:solidFill>
                <a:srgbClr val="36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44689"/>
                  </a:solidFill>
                </a:endParaRPr>
              </a:p>
            </p:txBody>
          </p:sp>
          <p:sp>
            <p:nvSpPr>
              <p:cNvPr id="9" name="Rectángulo redondeado 8">
                <a:extLst>
                  <a:ext uri="{FF2B5EF4-FFF2-40B4-BE49-F238E27FC236}">
                    <a16:creationId xmlns:a16="http://schemas.microsoft.com/office/drawing/2014/main" id="{59279672-3766-9B47-BE02-2813FCA0A557}"/>
                  </a:ext>
                </a:extLst>
              </p:cNvPr>
              <p:cNvSpPr/>
              <p:nvPr/>
            </p:nvSpPr>
            <p:spPr>
              <a:xfrm>
                <a:off x="8877279" y="2248564"/>
                <a:ext cx="1234800" cy="2570400"/>
              </a:xfrm>
              <a:prstGeom prst="roundRect">
                <a:avLst>
                  <a:gd name="adj" fmla="val 50000"/>
                </a:avLst>
              </a:prstGeom>
              <a:solidFill>
                <a:srgbClr val="36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244689"/>
                  </a:solidFill>
                </a:endParaRPr>
              </a:p>
            </p:txBody>
          </p:sp>
          <p:pic>
            <p:nvPicPr>
              <p:cNvPr id="10" name="Imagen 9">
                <a:extLst>
                  <a:ext uri="{FF2B5EF4-FFF2-40B4-BE49-F238E27FC236}">
                    <a16:creationId xmlns:a16="http://schemas.microsoft.com/office/drawing/2014/main" id="{EDAFE99B-D557-7B49-865D-C0A151E579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502" y="2306851"/>
                <a:ext cx="1183858" cy="669814"/>
              </a:xfrm>
              <a:prstGeom prst="rect">
                <a:avLst/>
              </a:prstGeom>
            </p:spPr>
          </p:pic>
          <p:pic>
            <p:nvPicPr>
              <p:cNvPr id="11" name="Imagen 10">
                <a:extLst>
                  <a:ext uri="{FF2B5EF4-FFF2-40B4-BE49-F238E27FC236}">
                    <a16:creationId xmlns:a16="http://schemas.microsoft.com/office/drawing/2014/main" id="{36BE239A-9121-6747-BFAD-49AF116FE0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4384" y="2381684"/>
                <a:ext cx="1191797" cy="713510"/>
              </a:xfrm>
              <a:prstGeom prst="rect">
                <a:avLst/>
              </a:prstGeom>
            </p:spPr>
          </p:pic>
          <p:sp>
            <p:nvSpPr>
              <p:cNvPr id="45" name="CuadroTexto 44">
                <a:extLst>
                  <a:ext uri="{FF2B5EF4-FFF2-40B4-BE49-F238E27FC236}">
                    <a16:creationId xmlns:a16="http://schemas.microsoft.com/office/drawing/2014/main" id="{F26662D9-EAEA-6D4A-AE01-CCADBB60EF38}"/>
                  </a:ext>
                </a:extLst>
              </p:cNvPr>
              <p:cNvSpPr txBox="1"/>
              <p:nvPr/>
            </p:nvSpPr>
            <p:spPr>
              <a:xfrm>
                <a:off x="2195835" y="3020201"/>
                <a:ext cx="1358973" cy="1569660"/>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bg1"/>
                    </a:solidFill>
                  </a:rPr>
                  <a:t>International financial organizations</a:t>
                </a:r>
              </a:p>
              <a:p>
                <a:pPr marL="171450" indent="-171450">
                  <a:buFont typeface="Arial" panose="020B0604020202020204" pitchFamily="34" charset="0"/>
                  <a:buChar char="•"/>
                </a:pPr>
                <a:r>
                  <a:rPr lang="en-US" sz="1200" b="1" dirty="0">
                    <a:solidFill>
                      <a:schemeClr val="bg1"/>
                    </a:solidFill>
                  </a:rPr>
                  <a:t>Federal and State Government Offices</a:t>
                </a:r>
              </a:p>
              <a:p>
                <a:pPr marL="171450" indent="-171450">
                  <a:buFont typeface="Arial" panose="020B0604020202020204" pitchFamily="34" charset="0"/>
                  <a:buChar char="•"/>
                </a:pPr>
                <a:r>
                  <a:rPr lang="en-US" sz="1200" b="1" dirty="0">
                    <a:solidFill>
                      <a:schemeClr val="bg1"/>
                    </a:solidFill>
                  </a:rPr>
                  <a:t>Private sector</a:t>
                </a:r>
              </a:p>
            </p:txBody>
          </p:sp>
          <p:sp>
            <p:nvSpPr>
              <p:cNvPr id="47" name="CuadroTexto 46">
                <a:extLst>
                  <a:ext uri="{FF2B5EF4-FFF2-40B4-BE49-F238E27FC236}">
                    <a16:creationId xmlns:a16="http://schemas.microsoft.com/office/drawing/2014/main" id="{6C380534-9FDE-5B48-803F-36E2AE868C13}"/>
                  </a:ext>
                </a:extLst>
              </p:cNvPr>
              <p:cNvSpPr txBox="1"/>
              <p:nvPr/>
            </p:nvSpPr>
            <p:spPr>
              <a:xfrm>
                <a:off x="8871132" y="3504892"/>
                <a:ext cx="1358973" cy="1015663"/>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bg1"/>
                    </a:solidFill>
                  </a:rPr>
                  <a:t>Training</a:t>
                </a:r>
              </a:p>
              <a:p>
                <a:pPr marL="171450" indent="-171450">
                  <a:buFont typeface="Arial" panose="020B0604020202020204" pitchFamily="34" charset="0"/>
                  <a:buChar char="•"/>
                </a:pPr>
                <a:r>
                  <a:rPr lang="en-US" sz="1200" b="1" dirty="0">
                    <a:solidFill>
                      <a:schemeClr val="bg1"/>
                    </a:solidFill>
                  </a:rPr>
                  <a:t>Advisory</a:t>
                </a:r>
              </a:p>
              <a:p>
                <a:pPr marL="171450" indent="-171450">
                  <a:buFont typeface="Arial" panose="020B0604020202020204" pitchFamily="34" charset="0"/>
                  <a:buChar char="•"/>
                </a:pPr>
                <a:r>
                  <a:rPr lang="en-US" sz="1200" b="1" dirty="0">
                    <a:solidFill>
                      <a:schemeClr val="bg1"/>
                    </a:solidFill>
                  </a:rPr>
                  <a:t>Technology transfer</a:t>
                </a:r>
              </a:p>
              <a:p>
                <a:pPr marL="171450" indent="-171450">
                  <a:buFont typeface="Arial" panose="020B0604020202020204" pitchFamily="34" charset="0"/>
                  <a:buChar char="•"/>
                </a:pPr>
                <a:r>
                  <a:rPr lang="en-US" sz="1200" b="1" dirty="0">
                    <a:solidFill>
                      <a:schemeClr val="bg1"/>
                    </a:solidFill>
                  </a:rPr>
                  <a:t>Strengthening</a:t>
                </a:r>
              </a:p>
            </p:txBody>
          </p:sp>
          <p:sp>
            <p:nvSpPr>
              <p:cNvPr id="48" name="CuadroTexto 47">
                <a:extLst>
                  <a:ext uri="{FF2B5EF4-FFF2-40B4-BE49-F238E27FC236}">
                    <a16:creationId xmlns:a16="http://schemas.microsoft.com/office/drawing/2014/main" id="{07E3DF51-9DEA-F945-84A6-D363544BE8AB}"/>
                  </a:ext>
                </a:extLst>
              </p:cNvPr>
              <p:cNvSpPr txBox="1"/>
              <p:nvPr/>
            </p:nvSpPr>
            <p:spPr>
              <a:xfrm>
                <a:off x="8815192" y="3145574"/>
                <a:ext cx="1358973" cy="307777"/>
              </a:xfrm>
              <a:prstGeom prst="rect">
                <a:avLst/>
              </a:prstGeom>
              <a:noFill/>
            </p:spPr>
            <p:txBody>
              <a:bodyPr wrap="square" rtlCol="0">
                <a:spAutoFit/>
              </a:bodyPr>
              <a:lstStyle/>
              <a:p>
                <a:pPr algn="ctr"/>
                <a:r>
                  <a:rPr lang="es-MX" sz="1400" b="1" dirty="0">
                    <a:solidFill>
                      <a:srgbClr val="BAD2E1"/>
                    </a:solidFill>
                  </a:rPr>
                  <a:t>Producers</a:t>
                </a:r>
              </a:p>
            </p:txBody>
          </p:sp>
        </p:grpSp>
      </p:grpSp>
      <p:sp>
        <p:nvSpPr>
          <p:cNvPr id="50" name="CuadroTexto 49">
            <a:extLst>
              <a:ext uri="{FF2B5EF4-FFF2-40B4-BE49-F238E27FC236}">
                <a16:creationId xmlns:a16="http://schemas.microsoft.com/office/drawing/2014/main" id="{6A1174E3-7E98-4765-93F5-A1357F526121}"/>
              </a:ext>
            </a:extLst>
          </p:cNvPr>
          <p:cNvSpPr txBox="1"/>
          <p:nvPr/>
        </p:nvSpPr>
        <p:spPr>
          <a:xfrm>
            <a:off x="6722259" y="3017757"/>
            <a:ext cx="1969722" cy="369332"/>
          </a:xfrm>
          <a:prstGeom prst="rect">
            <a:avLst/>
          </a:prstGeom>
          <a:noFill/>
        </p:spPr>
        <p:txBody>
          <a:bodyPr wrap="square" rtlCol="0">
            <a:spAutoFit/>
          </a:bodyPr>
          <a:lstStyle/>
          <a:p>
            <a:pPr algn="ctr"/>
            <a:r>
              <a:rPr lang="es-MX" b="1" dirty="0">
                <a:solidFill>
                  <a:srgbClr val="019675"/>
                </a:solidFill>
                <a:latin typeface="Aharoni" panose="02010803020104030203" pitchFamily="2" charset="-79"/>
                <a:cs typeface="Aharoni" panose="02010803020104030203" pitchFamily="2" charset="-79"/>
              </a:rPr>
              <a:t>GUARANTEES</a:t>
            </a:r>
          </a:p>
        </p:txBody>
      </p:sp>
      <p:cxnSp>
        <p:nvCxnSpPr>
          <p:cNvPr id="52" name="Conector recto de flecha 51">
            <a:extLst>
              <a:ext uri="{FF2B5EF4-FFF2-40B4-BE49-F238E27FC236}">
                <a16:creationId xmlns:a16="http://schemas.microsoft.com/office/drawing/2014/main" id="{5FDC9BD9-9EE3-432F-A39B-F3AD7134728E}"/>
              </a:ext>
            </a:extLst>
          </p:cNvPr>
          <p:cNvCxnSpPr>
            <a:cxnSpLocks/>
          </p:cNvCxnSpPr>
          <p:nvPr/>
        </p:nvCxnSpPr>
        <p:spPr>
          <a:xfrm>
            <a:off x="6620483" y="2729946"/>
            <a:ext cx="0" cy="6480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A9C65987-0DA8-4696-9D77-33D5EFB3E90A}"/>
              </a:ext>
            </a:extLst>
          </p:cNvPr>
          <p:cNvSpPr txBox="1"/>
          <p:nvPr/>
        </p:nvSpPr>
        <p:spPr>
          <a:xfrm>
            <a:off x="2309410" y="2483269"/>
            <a:ext cx="1779508" cy="369332"/>
          </a:xfrm>
          <a:prstGeom prst="rect">
            <a:avLst/>
          </a:prstGeom>
          <a:solidFill>
            <a:schemeClr val="bg1"/>
          </a:solidFill>
        </p:spPr>
        <p:txBody>
          <a:bodyPr wrap="square" rtlCol="0">
            <a:spAutoFit/>
          </a:bodyPr>
          <a:lstStyle/>
          <a:p>
            <a:pPr algn="ctr"/>
            <a:r>
              <a:rPr lang="es-MX" b="1" dirty="0">
                <a:solidFill>
                  <a:srgbClr val="019675"/>
                </a:solidFill>
                <a:latin typeface="Aharoni" panose="02010803020104030203" pitchFamily="2" charset="-79"/>
                <a:cs typeface="Aharoni" panose="02010803020104030203" pitchFamily="2" charset="-79"/>
              </a:rPr>
              <a:t>PROGRAMS</a:t>
            </a:r>
          </a:p>
        </p:txBody>
      </p:sp>
      <p:sp>
        <p:nvSpPr>
          <p:cNvPr id="56" name="CuadroTexto 55">
            <a:extLst>
              <a:ext uri="{FF2B5EF4-FFF2-40B4-BE49-F238E27FC236}">
                <a16:creationId xmlns:a16="http://schemas.microsoft.com/office/drawing/2014/main" id="{FEE1B203-1417-48E2-ACF4-9F9E0C4F4139}"/>
              </a:ext>
            </a:extLst>
          </p:cNvPr>
          <p:cNvSpPr txBox="1"/>
          <p:nvPr/>
        </p:nvSpPr>
        <p:spPr>
          <a:xfrm>
            <a:off x="8674419" y="2421258"/>
            <a:ext cx="2743195" cy="369332"/>
          </a:xfrm>
          <a:prstGeom prst="rect">
            <a:avLst/>
          </a:prstGeom>
          <a:solidFill>
            <a:schemeClr val="bg1"/>
          </a:solidFill>
        </p:spPr>
        <p:txBody>
          <a:bodyPr wrap="square" rtlCol="0">
            <a:spAutoFit/>
          </a:bodyPr>
          <a:lstStyle/>
          <a:p>
            <a:pPr algn="ctr"/>
            <a:r>
              <a:rPr lang="es-ES" b="1" dirty="0">
                <a:solidFill>
                  <a:srgbClr val="019675"/>
                </a:solidFill>
                <a:latin typeface="Aharoni" panose="02010803020104030203" pitchFamily="2" charset="-79"/>
                <a:cs typeface="Aharoni" panose="02010803020104030203" pitchFamily="2" charset="-79"/>
              </a:rPr>
              <a:t>TECHNICAL SUPPORT</a:t>
            </a:r>
            <a:endParaRPr lang="es-MX" b="1" dirty="0">
              <a:solidFill>
                <a:srgbClr val="019675"/>
              </a:solidFill>
              <a:latin typeface="Aharoni" panose="02010803020104030203" pitchFamily="2" charset="-79"/>
              <a:cs typeface="Aharoni" panose="02010803020104030203" pitchFamily="2" charset="-79"/>
            </a:endParaRPr>
          </a:p>
        </p:txBody>
      </p:sp>
      <p:pic>
        <p:nvPicPr>
          <p:cNvPr id="57" name="Imagen 56">
            <a:extLst>
              <a:ext uri="{FF2B5EF4-FFF2-40B4-BE49-F238E27FC236}">
                <a16:creationId xmlns:a16="http://schemas.microsoft.com/office/drawing/2014/main" id="{571D4E95-AECC-45F0-A494-8E0AD1DF32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9064" y="3433126"/>
            <a:ext cx="1735100" cy="685645"/>
          </a:xfrm>
          <a:prstGeom prst="rect">
            <a:avLst/>
          </a:prstGeom>
        </p:spPr>
      </p:pic>
      <p:sp>
        <p:nvSpPr>
          <p:cNvPr id="5" name="Rectángulo 4">
            <a:extLst>
              <a:ext uri="{FF2B5EF4-FFF2-40B4-BE49-F238E27FC236}">
                <a16:creationId xmlns:a16="http://schemas.microsoft.com/office/drawing/2014/main" id="{BA087A7E-04D4-4EE6-9BEF-4D8BC9C94237}"/>
              </a:ext>
            </a:extLst>
          </p:cNvPr>
          <p:cNvSpPr/>
          <p:nvPr/>
        </p:nvSpPr>
        <p:spPr>
          <a:xfrm>
            <a:off x="4574439" y="5328455"/>
            <a:ext cx="410329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22B6097B-665D-48A5-BC26-DF84CE753BDE}"/>
              </a:ext>
            </a:extLst>
          </p:cNvPr>
          <p:cNvSpPr/>
          <p:nvPr/>
        </p:nvSpPr>
        <p:spPr>
          <a:xfrm>
            <a:off x="4599466" y="5406597"/>
            <a:ext cx="4245586" cy="338554"/>
          </a:xfrm>
          <a:prstGeom prst="rect">
            <a:avLst/>
          </a:prstGeom>
          <a:solidFill>
            <a:schemeClr val="bg1"/>
          </a:solidFill>
        </p:spPr>
        <p:txBody>
          <a:bodyPr wrap="none">
            <a:spAutoFit/>
          </a:bodyPr>
          <a:lstStyle/>
          <a:p>
            <a:r>
              <a:rPr lang="es-MX" sz="1600" b="1" dirty="0">
                <a:solidFill>
                  <a:srgbClr val="009999"/>
                </a:solidFill>
              </a:rPr>
              <a:t>Producers, </a:t>
            </a:r>
            <a:r>
              <a:rPr lang="es-MX" sz="1600" b="1" dirty="0" err="1">
                <a:solidFill>
                  <a:srgbClr val="009999"/>
                </a:solidFill>
              </a:rPr>
              <a:t>entrepreneurs</a:t>
            </a:r>
            <a:r>
              <a:rPr lang="es-MX" sz="1600" b="1" dirty="0">
                <a:solidFill>
                  <a:srgbClr val="009999"/>
                </a:solidFill>
              </a:rPr>
              <a:t>, </a:t>
            </a:r>
            <a:r>
              <a:rPr lang="es-MX" sz="1600" b="1" dirty="0" err="1">
                <a:solidFill>
                  <a:srgbClr val="009999"/>
                </a:solidFill>
              </a:rPr>
              <a:t>traders</a:t>
            </a:r>
            <a:r>
              <a:rPr lang="es-MX" sz="1600" b="1" dirty="0">
                <a:solidFill>
                  <a:srgbClr val="009999"/>
                </a:solidFill>
              </a:rPr>
              <a:t> and </a:t>
            </a:r>
            <a:r>
              <a:rPr lang="es-MX" sz="1600" b="1" dirty="0" err="1">
                <a:solidFill>
                  <a:srgbClr val="009999"/>
                </a:solidFill>
              </a:rPr>
              <a:t>suppliers</a:t>
            </a:r>
            <a:endParaRPr lang="es-MX" sz="1600" b="1" dirty="0">
              <a:solidFill>
                <a:srgbClr val="009999"/>
              </a:solidFill>
            </a:endParaRPr>
          </a:p>
        </p:txBody>
      </p:sp>
    </p:spTree>
    <p:extLst>
      <p:ext uri="{BB962C8B-B14F-4D97-AF65-F5344CB8AC3E}">
        <p14:creationId xmlns:p14="http://schemas.microsoft.com/office/powerpoint/2010/main" val="87587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39ADB56-6F4D-F62E-5F56-FD8B71AE7EE7}"/>
              </a:ext>
            </a:extLst>
          </p:cNvPr>
          <p:cNvSpPr>
            <a:spLocks noGrp="1"/>
          </p:cNvSpPr>
          <p:nvPr>
            <p:ph type="body" sz="quarter" idx="11"/>
          </p:nvPr>
        </p:nvSpPr>
        <p:spPr/>
        <p:txBody>
          <a:bodyPr/>
          <a:lstStyle/>
          <a:p>
            <a:r>
              <a:rPr lang="es-MX" dirty="0" err="1"/>
              <a:t>Priority</a:t>
            </a:r>
            <a:r>
              <a:rPr lang="es-MX" dirty="0"/>
              <a:t> </a:t>
            </a:r>
            <a:r>
              <a:rPr lang="es-MX" dirty="0" err="1"/>
              <a:t>Objectives</a:t>
            </a:r>
            <a:endParaRPr lang="es-MX" dirty="0"/>
          </a:p>
        </p:txBody>
      </p:sp>
      <p:sp>
        <p:nvSpPr>
          <p:cNvPr id="4" name="Freeform 86">
            <a:extLst>
              <a:ext uri="{FF2B5EF4-FFF2-40B4-BE49-F238E27FC236}">
                <a16:creationId xmlns:a16="http://schemas.microsoft.com/office/drawing/2014/main" id="{D5DCAB82-F894-48AA-8202-162E4E1D8B6F}"/>
              </a:ext>
            </a:extLst>
          </p:cNvPr>
          <p:cNvSpPr>
            <a:spLocks noChangeAspect="1" noChangeArrowheads="1"/>
          </p:cNvSpPr>
          <p:nvPr/>
        </p:nvSpPr>
        <p:spPr bwMode="auto">
          <a:xfrm>
            <a:off x="1359048" y="3447203"/>
            <a:ext cx="2834455" cy="2163972"/>
          </a:xfrm>
          <a:prstGeom prst="rect">
            <a:avLst/>
          </a:prstGeom>
          <a:solidFill>
            <a:srgbClr val="6A1A31"/>
          </a:solidFill>
          <a:ln w="50800">
            <a:noFill/>
            <a:miter lim="800000"/>
          </a:ln>
          <a:effectLst/>
        </p:spPr>
        <p:txBody>
          <a:bodyPr wrap="none" anchor="ctr"/>
          <a:lstStyle/>
          <a:p>
            <a:endParaRPr lang="en-US" sz="9950" b="1" dirty="0">
              <a:latin typeface="Montserrat" pitchFamily="2" charset="77"/>
            </a:endParaRPr>
          </a:p>
        </p:txBody>
      </p:sp>
      <p:sp>
        <p:nvSpPr>
          <p:cNvPr id="5" name="TextBox 18">
            <a:extLst>
              <a:ext uri="{FF2B5EF4-FFF2-40B4-BE49-F238E27FC236}">
                <a16:creationId xmlns:a16="http://schemas.microsoft.com/office/drawing/2014/main" id="{A3E6080E-88C9-4224-B5F4-0BFD512F1F7F}"/>
              </a:ext>
            </a:extLst>
          </p:cNvPr>
          <p:cNvSpPr txBox="1"/>
          <p:nvPr/>
        </p:nvSpPr>
        <p:spPr>
          <a:xfrm>
            <a:off x="2464676" y="3652268"/>
            <a:ext cx="641522" cy="369332"/>
          </a:xfrm>
          <a:prstGeom prst="rect">
            <a:avLst/>
          </a:prstGeom>
          <a:noFill/>
        </p:spPr>
        <p:txBody>
          <a:bodyPr wrap="none" rtlCol="0" anchor="ctr" anchorCtr="0">
            <a:spAutoFit/>
          </a:bodyPr>
          <a:lstStyle/>
          <a:p>
            <a:pPr algn="ctr"/>
            <a:r>
              <a:rPr lang="es-MX" b="1" dirty="0">
                <a:solidFill>
                  <a:schemeClr val="bg1"/>
                </a:solidFill>
                <a:latin typeface="Arial Nova" panose="020B0504020202020204" pitchFamily="34" charset="0"/>
              </a:rPr>
              <a:t>OP1</a:t>
            </a:r>
            <a:endParaRPr lang="en-US" b="1" dirty="0">
              <a:solidFill>
                <a:schemeClr val="bg1"/>
              </a:solidFill>
              <a:latin typeface="Montserrat" pitchFamily="2" charset="77"/>
              <a:ea typeface="Source Sans Pro" panose="020B0503030403020204" pitchFamily="34" charset="0"/>
              <a:cs typeface="Lato" panose="020F0502020204030203" pitchFamily="34" charset="0"/>
            </a:endParaRPr>
          </a:p>
        </p:txBody>
      </p:sp>
      <p:sp>
        <p:nvSpPr>
          <p:cNvPr id="6" name="Subtitle 2">
            <a:extLst>
              <a:ext uri="{FF2B5EF4-FFF2-40B4-BE49-F238E27FC236}">
                <a16:creationId xmlns:a16="http://schemas.microsoft.com/office/drawing/2014/main" id="{76E9F299-4195-49BA-8C4C-0D20B6CFC032}"/>
              </a:ext>
            </a:extLst>
          </p:cNvPr>
          <p:cNvSpPr txBox="1">
            <a:spLocks/>
          </p:cNvSpPr>
          <p:nvPr/>
        </p:nvSpPr>
        <p:spPr>
          <a:xfrm>
            <a:off x="1397992" y="4184267"/>
            <a:ext cx="2774890" cy="137836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00" dirty="0">
                <a:solidFill>
                  <a:schemeClr val="bg1"/>
                </a:solidFill>
                <a:latin typeface="Arial Nova" panose="020B0504020202020204" pitchFamily="34" charset="0"/>
              </a:rPr>
              <a:t>Promote </a:t>
            </a:r>
            <a:r>
              <a:rPr lang="en-US" sz="1400" b="1" dirty="0">
                <a:solidFill>
                  <a:srgbClr val="FFFF00"/>
                </a:solidFill>
                <a:latin typeface="Arial Nova" panose="020B0504020202020204" pitchFamily="34" charset="0"/>
              </a:rPr>
              <a:t>financial inclusion</a:t>
            </a:r>
            <a:r>
              <a:rPr lang="en-US" sz="1400" dirty="0">
                <a:solidFill>
                  <a:schemeClr val="bg1"/>
                </a:solidFill>
                <a:latin typeface="Arial Nova" panose="020B0504020202020204" pitchFamily="34" charset="0"/>
              </a:rPr>
              <a:t> and lower access barriers to financial services for producers, with an emphasis on smaller-scale ones.</a:t>
            </a:r>
          </a:p>
        </p:txBody>
      </p:sp>
      <p:pic>
        <p:nvPicPr>
          <p:cNvPr id="11" name="Imagen 10">
            <a:extLst>
              <a:ext uri="{FF2B5EF4-FFF2-40B4-BE49-F238E27FC236}">
                <a16:creationId xmlns:a16="http://schemas.microsoft.com/office/drawing/2014/main" id="{9ED25F74-A033-4A8E-9109-7C32424C50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9048" y="3047065"/>
            <a:ext cx="868693" cy="1025267"/>
          </a:xfrm>
          <a:prstGeom prst="rect">
            <a:avLst/>
          </a:prstGeom>
        </p:spPr>
      </p:pic>
      <p:sp>
        <p:nvSpPr>
          <p:cNvPr id="12" name="Freeform 86">
            <a:extLst>
              <a:ext uri="{FF2B5EF4-FFF2-40B4-BE49-F238E27FC236}">
                <a16:creationId xmlns:a16="http://schemas.microsoft.com/office/drawing/2014/main" id="{9F6D2809-078A-47AE-BCF9-40E6155B93D6}"/>
              </a:ext>
            </a:extLst>
          </p:cNvPr>
          <p:cNvSpPr>
            <a:spLocks noChangeAspect="1" noChangeArrowheads="1"/>
          </p:cNvSpPr>
          <p:nvPr/>
        </p:nvSpPr>
        <p:spPr bwMode="auto">
          <a:xfrm>
            <a:off x="5280808" y="3904060"/>
            <a:ext cx="2834455" cy="2163972"/>
          </a:xfrm>
          <a:prstGeom prst="rect">
            <a:avLst/>
          </a:prstGeom>
          <a:solidFill>
            <a:srgbClr val="014A9C"/>
          </a:solidFill>
          <a:ln w="50800">
            <a:noFill/>
            <a:miter lim="800000"/>
          </a:ln>
          <a:effectLst/>
        </p:spPr>
        <p:txBody>
          <a:bodyPr wrap="none" anchor="ctr"/>
          <a:lstStyle/>
          <a:p>
            <a:endParaRPr lang="en-US" sz="9950" b="1" dirty="0">
              <a:latin typeface="Montserrat" pitchFamily="2" charset="77"/>
            </a:endParaRPr>
          </a:p>
        </p:txBody>
      </p:sp>
      <p:sp>
        <p:nvSpPr>
          <p:cNvPr id="13" name="TextBox 18">
            <a:extLst>
              <a:ext uri="{FF2B5EF4-FFF2-40B4-BE49-F238E27FC236}">
                <a16:creationId xmlns:a16="http://schemas.microsoft.com/office/drawing/2014/main" id="{9F6148D3-04B4-4E86-A2F9-5D3C27761987}"/>
              </a:ext>
            </a:extLst>
          </p:cNvPr>
          <p:cNvSpPr txBox="1"/>
          <p:nvPr/>
        </p:nvSpPr>
        <p:spPr>
          <a:xfrm>
            <a:off x="6386436" y="4109125"/>
            <a:ext cx="641522" cy="369332"/>
          </a:xfrm>
          <a:prstGeom prst="rect">
            <a:avLst/>
          </a:prstGeom>
          <a:noFill/>
        </p:spPr>
        <p:txBody>
          <a:bodyPr wrap="none" rtlCol="0" anchor="ctr" anchorCtr="0">
            <a:spAutoFit/>
          </a:bodyPr>
          <a:lstStyle/>
          <a:p>
            <a:pPr algn="ctr"/>
            <a:r>
              <a:rPr lang="es-MX" b="1" dirty="0">
                <a:solidFill>
                  <a:schemeClr val="bg1"/>
                </a:solidFill>
                <a:latin typeface="Arial Nova" panose="020B0504020202020204" pitchFamily="34" charset="0"/>
              </a:rPr>
              <a:t>OP2</a:t>
            </a:r>
            <a:endParaRPr lang="en-US" b="1" dirty="0">
              <a:solidFill>
                <a:schemeClr val="bg1"/>
              </a:solidFill>
              <a:latin typeface="Montserrat" pitchFamily="2" charset="77"/>
              <a:ea typeface="Source Sans Pro" panose="020B0503030403020204" pitchFamily="34" charset="0"/>
              <a:cs typeface="Lato" panose="020F0502020204030203" pitchFamily="34" charset="0"/>
            </a:endParaRPr>
          </a:p>
        </p:txBody>
      </p:sp>
      <p:sp>
        <p:nvSpPr>
          <p:cNvPr id="14" name="Subtitle 2">
            <a:extLst>
              <a:ext uri="{FF2B5EF4-FFF2-40B4-BE49-F238E27FC236}">
                <a16:creationId xmlns:a16="http://schemas.microsoft.com/office/drawing/2014/main" id="{18FA7AF7-1B50-47E3-955A-6703245A87D3}"/>
              </a:ext>
            </a:extLst>
          </p:cNvPr>
          <p:cNvSpPr txBox="1">
            <a:spLocks/>
          </p:cNvSpPr>
          <p:nvPr/>
        </p:nvSpPr>
        <p:spPr>
          <a:xfrm>
            <a:off x="5418166" y="4632872"/>
            <a:ext cx="2578061" cy="111982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00" dirty="0">
                <a:solidFill>
                  <a:schemeClr val="bg1"/>
                </a:solidFill>
                <a:latin typeface="Arial Nova" panose="020B0504020202020204" pitchFamily="34" charset="0"/>
              </a:rPr>
              <a:t>Promote increased </a:t>
            </a:r>
            <a:r>
              <a:rPr lang="en-US" sz="1400" b="1" dirty="0">
                <a:solidFill>
                  <a:srgbClr val="FFFF00"/>
                </a:solidFill>
                <a:latin typeface="Arial Nova" panose="020B0504020202020204" pitchFamily="34" charset="0"/>
              </a:rPr>
              <a:t>productivity and efficiency</a:t>
            </a:r>
            <a:r>
              <a:rPr lang="en-US" sz="1400" dirty="0">
                <a:solidFill>
                  <a:schemeClr val="bg1"/>
                </a:solidFill>
                <a:latin typeface="Arial Nova" panose="020B0504020202020204" pitchFamily="34" charset="0"/>
              </a:rPr>
              <a:t> in all value chain links of the field.</a:t>
            </a:r>
          </a:p>
        </p:txBody>
      </p:sp>
      <p:sp>
        <p:nvSpPr>
          <p:cNvPr id="15" name="Freeform 86">
            <a:extLst>
              <a:ext uri="{FF2B5EF4-FFF2-40B4-BE49-F238E27FC236}">
                <a16:creationId xmlns:a16="http://schemas.microsoft.com/office/drawing/2014/main" id="{726EA858-E1CD-44FD-868A-6DE93BCD95B2}"/>
              </a:ext>
            </a:extLst>
          </p:cNvPr>
          <p:cNvSpPr>
            <a:spLocks noChangeAspect="1" noChangeArrowheads="1"/>
          </p:cNvSpPr>
          <p:nvPr/>
        </p:nvSpPr>
        <p:spPr bwMode="auto">
          <a:xfrm>
            <a:off x="9202568" y="3447203"/>
            <a:ext cx="2834455" cy="2163972"/>
          </a:xfrm>
          <a:prstGeom prst="rect">
            <a:avLst/>
          </a:prstGeom>
          <a:solidFill>
            <a:srgbClr val="006250"/>
          </a:solidFill>
          <a:ln w="50800">
            <a:noFill/>
            <a:miter lim="800000"/>
          </a:ln>
          <a:effectLst/>
        </p:spPr>
        <p:txBody>
          <a:bodyPr wrap="none" anchor="ctr"/>
          <a:lstStyle/>
          <a:p>
            <a:endParaRPr lang="en-US" sz="9950" b="1" dirty="0">
              <a:latin typeface="Montserrat" pitchFamily="2" charset="77"/>
            </a:endParaRPr>
          </a:p>
        </p:txBody>
      </p:sp>
      <p:sp>
        <p:nvSpPr>
          <p:cNvPr id="16" name="TextBox 18">
            <a:extLst>
              <a:ext uri="{FF2B5EF4-FFF2-40B4-BE49-F238E27FC236}">
                <a16:creationId xmlns:a16="http://schemas.microsoft.com/office/drawing/2014/main" id="{78AA3FE2-82A1-4B22-97EF-F26E5D5A068B}"/>
              </a:ext>
            </a:extLst>
          </p:cNvPr>
          <p:cNvSpPr txBox="1"/>
          <p:nvPr/>
        </p:nvSpPr>
        <p:spPr>
          <a:xfrm>
            <a:off x="10308196" y="3652268"/>
            <a:ext cx="641522" cy="369332"/>
          </a:xfrm>
          <a:prstGeom prst="rect">
            <a:avLst/>
          </a:prstGeom>
          <a:noFill/>
        </p:spPr>
        <p:txBody>
          <a:bodyPr wrap="none" rtlCol="0" anchor="ctr" anchorCtr="0">
            <a:spAutoFit/>
          </a:bodyPr>
          <a:lstStyle/>
          <a:p>
            <a:pPr algn="ctr"/>
            <a:r>
              <a:rPr lang="es-MX" b="1" dirty="0">
                <a:solidFill>
                  <a:schemeClr val="bg1"/>
                </a:solidFill>
                <a:latin typeface="Arial Nova" panose="020B0504020202020204" pitchFamily="34" charset="0"/>
              </a:rPr>
              <a:t>OP3</a:t>
            </a:r>
            <a:endParaRPr lang="en-US" b="1" dirty="0">
              <a:solidFill>
                <a:schemeClr val="bg1"/>
              </a:solidFill>
              <a:latin typeface="Montserrat" pitchFamily="2" charset="77"/>
              <a:ea typeface="Source Sans Pro" panose="020B0503030403020204" pitchFamily="34" charset="0"/>
              <a:cs typeface="Lato" panose="020F0502020204030203" pitchFamily="34" charset="0"/>
            </a:endParaRPr>
          </a:p>
        </p:txBody>
      </p:sp>
      <p:sp>
        <p:nvSpPr>
          <p:cNvPr id="17" name="Subtitle 2">
            <a:extLst>
              <a:ext uri="{FF2B5EF4-FFF2-40B4-BE49-F238E27FC236}">
                <a16:creationId xmlns:a16="http://schemas.microsoft.com/office/drawing/2014/main" id="{3E2093E6-6CBF-43AE-9D89-8242EECBC5EB}"/>
              </a:ext>
            </a:extLst>
          </p:cNvPr>
          <p:cNvSpPr txBox="1">
            <a:spLocks/>
          </p:cNvSpPr>
          <p:nvPr/>
        </p:nvSpPr>
        <p:spPr>
          <a:xfrm>
            <a:off x="9241512" y="4184267"/>
            <a:ext cx="2774890" cy="11629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400" dirty="0">
                <a:solidFill>
                  <a:schemeClr val="bg1"/>
                </a:solidFill>
                <a:latin typeface="Arial Nova" panose="020B0504020202020204" pitchFamily="34" charset="0"/>
              </a:rPr>
              <a:t>Contribute to the development</a:t>
            </a:r>
          </a:p>
          <a:p>
            <a:r>
              <a:rPr lang="en-US" sz="1400" dirty="0">
                <a:solidFill>
                  <a:schemeClr val="bg1"/>
                </a:solidFill>
                <a:latin typeface="Arial Nova" panose="020B0504020202020204" pitchFamily="34" charset="0"/>
              </a:rPr>
              <a:t>of a responsible and </a:t>
            </a:r>
            <a:r>
              <a:rPr lang="en-US" sz="1400" b="1" dirty="0">
                <a:solidFill>
                  <a:srgbClr val="FFFF00"/>
                </a:solidFill>
                <a:latin typeface="Arial Nova" panose="020B0504020202020204" pitchFamily="34" charset="0"/>
              </a:rPr>
              <a:t>sustainable</a:t>
            </a:r>
            <a:r>
              <a:rPr lang="en-US" sz="1400" dirty="0">
                <a:solidFill>
                  <a:schemeClr val="bg1"/>
                </a:solidFill>
                <a:latin typeface="Arial Nova" panose="020B0504020202020204" pitchFamily="34" charset="0"/>
              </a:rPr>
              <a:t> agricultural, forestry and fishing sector.</a:t>
            </a:r>
          </a:p>
        </p:txBody>
      </p:sp>
      <p:pic>
        <p:nvPicPr>
          <p:cNvPr id="18" name="Imagen 17">
            <a:extLst>
              <a:ext uri="{FF2B5EF4-FFF2-40B4-BE49-F238E27FC236}">
                <a16:creationId xmlns:a16="http://schemas.microsoft.com/office/drawing/2014/main" id="{381C30A5-03CB-4466-8B35-2E5B5EB0C1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8510" y="3447203"/>
            <a:ext cx="950075" cy="980604"/>
          </a:xfrm>
          <a:prstGeom prst="rect">
            <a:avLst/>
          </a:prstGeom>
        </p:spPr>
      </p:pic>
      <p:pic>
        <p:nvPicPr>
          <p:cNvPr id="19" name="Imagen 18">
            <a:extLst>
              <a:ext uri="{FF2B5EF4-FFF2-40B4-BE49-F238E27FC236}">
                <a16:creationId xmlns:a16="http://schemas.microsoft.com/office/drawing/2014/main" id="{793268AC-578F-4DD8-BE6A-B754C9DB5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5666" y="3094960"/>
            <a:ext cx="980269" cy="1007973"/>
          </a:xfrm>
          <a:prstGeom prst="rect">
            <a:avLst/>
          </a:prstGeom>
        </p:spPr>
      </p:pic>
      <p:sp>
        <p:nvSpPr>
          <p:cNvPr id="9" name="CuadroTexto 8">
            <a:extLst>
              <a:ext uri="{FF2B5EF4-FFF2-40B4-BE49-F238E27FC236}">
                <a16:creationId xmlns:a16="http://schemas.microsoft.com/office/drawing/2014/main" id="{3EC7ED5B-9F24-57F4-9A69-75141B37F361}"/>
              </a:ext>
            </a:extLst>
          </p:cNvPr>
          <p:cNvSpPr txBox="1"/>
          <p:nvPr/>
        </p:nvSpPr>
        <p:spPr>
          <a:xfrm>
            <a:off x="1798821" y="1814915"/>
            <a:ext cx="8885222" cy="1311128"/>
          </a:xfrm>
          <a:prstGeom prst="rect">
            <a:avLst/>
          </a:prstGeom>
          <a:noFill/>
        </p:spPr>
        <p:txBody>
          <a:bodyPr wrap="square">
            <a:spAutoFit/>
          </a:bodyPr>
          <a:lstStyle/>
          <a:p>
            <a:pPr algn="ctr">
              <a:lnSpc>
                <a:spcPct val="90000"/>
              </a:lnSpc>
              <a:spcBef>
                <a:spcPts val="1000"/>
              </a:spcBef>
              <a:spcAft>
                <a:spcPts val="600"/>
              </a:spcAft>
            </a:pPr>
            <a:r>
              <a:rPr lang="en-US" sz="2200" dirty="0">
                <a:solidFill>
                  <a:srgbClr val="0A3D6E"/>
                </a:solidFill>
                <a:latin typeface="+mj-lt"/>
                <a:ea typeface="Verdana" panose="020B0604030504040204" pitchFamily="34" charset="0"/>
                <a:cs typeface="Futura Medium" panose="020B0602020204020303" pitchFamily="34" charset="-79"/>
              </a:rPr>
              <a:t>FIRA governs its actions with the </a:t>
            </a:r>
            <a:r>
              <a:rPr lang="en-US" sz="2200" b="1" dirty="0">
                <a:solidFill>
                  <a:srgbClr val="0A3D6E"/>
                </a:solidFill>
                <a:latin typeface="+mj-lt"/>
                <a:ea typeface="Verdana" panose="020B0604030504040204" pitchFamily="34" charset="0"/>
                <a:cs typeface="Futura Medium" panose="020B0602020204020303" pitchFamily="34" charset="-79"/>
              </a:rPr>
              <a:t>2020-2024 Institutional Program</a:t>
            </a:r>
            <a:r>
              <a:rPr lang="en-US" sz="2200" dirty="0">
                <a:solidFill>
                  <a:srgbClr val="0A3D6E"/>
                </a:solidFill>
                <a:latin typeface="+mj-lt"/>
                <a:ea typeface="Verdana" panose="020B0604030504040204" pitchFamily="34" charset="0"/>
                <a:cs typeface="Futura Medium" panose="020B0602020204020303" pitchFamily="34" charset="-79"/>
              </a:rPr>
              <a:t>, which considers three priority objectives.  Each one, with specific strategies and actions that contribute favorably to the attention of the agri-food sector and the rural population.</a:t>
            </a:r>
          </a:p>
        </p:txBody>
      </p:sp>
    </p:spTree>
    <p:extLst>
      <p:ext uri="{BB962C8B-B14F-4D97-AF65-F5344CB8AC3E}">
        <p14:creationId xmlns:p14="http://schemas.microsoft.com/office/powerpoint/2010/main" val="146749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28DFD48-21A8-8E71-DDDD-76DEF437B6BC}"/>
              </a:ext>
            </a:extLst>
          </p:cNvPr>
          <p:cNvSpPr>
            <a:spLocks noGrp="1"/>
          </p:cNvSpPr>
          <p:nvPr>
            <p:ph type="body" sz="quarter" idx="11"/>
          </p:nvPr>
        </p:nvSpPr>
        <p:spPr/>
        <p:txBody>
          <a:bodyPr/>
          <a:lstStyle/>
          <a:p>
            <a:r>
              <a:rPr lang="en-US" dirty="0"/>
              <a:t>There is enough scientific evidence to affirm that the global temperature of the planet is increasing exponentially.</a:t>
            </a:r>
            <a:endParaRPr lang="es-MX" dirty="0"/>
          </a:p>
        </p:txBody>
      </p:sp>
      <p:pic>
        <p:nvPicPr>
          <p:cNvPr id="6" name="Imagen 5">
            <a:extLst>
              <a:ext uri="{FF2B5EF4-FFF2-40B4-BE49-F238E27FC236}">
                <a16:creationId xmlns:a16="http://schemas.microsoft.com/office/drawing/2014/main" id="{8359C6B3-DC4C-DBE2-B109-8CB49CE33D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4545" y="1467401"/>
            <a:ext cx="9409004" cy="3775126"/>
          </a:xfrm>
          <a:prstGeom prst="rect">
            <a:avLst/>
          </a:prstGeom>
        </p:spPr>
      </p:pic>
      <p:sp>
        <p:nvSpPr>
          <p:cNvPr id="7" name="Rectángulo 6">
            <a:extLst>
              <a:ext uri="{FF2B5EF4-FFF2-40B4-BE49-F238E27FC236}">
                <a16:creationId xmlns:a16="http://schemas.microsoft.com/office/drawing/2014/main" id="{F7509D0A-F0A6-9F24-2034-4831F2E5271C}"/>
              </a:ext>
            </a:extLst>
          </p:cNvPr>
          <p:cNvSpPr/>
          <p:nvPr/>
        </p:nvSpPr>
        <p:spPr>
          <a:xfrm>
            <a:off x="1355249" y="5242527"/>
            <a:ext cx="10427597" cy="135421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spcBef>
                <a:spcPts val="600"/>
              </a:spcBef>
              <a:spcAft>
                <a:spcPts val="600"/>
              </a:spcAft>
              <a:buFont typeface="Wingdings" panose="05000000000000000000" pitchFamily="2" charset="2"/>
              <a:buChar char="ü"/>
            </a:pPr>
            <a:r>
              <a:rPr lang="en" dirty="0">
                <a:solidFill>
                  <a:srgbClr val="002060"/>
                </a:solidFill>
                <a:cs typeface="Arial" panose="020B0604020202020204" pitchFamily="34" charset="0"/>
              </a:rPr>
              <a:t>Climate change will affect agricultural production by negatively </a:t>
            </a:r>
            <a:r>
              <a:rPr lang="en" b="1" dirty="0">
                <a:solidFill>
                  <a:srgbClr val="002060"/>
                </a:solidFill>
                <a:cs typeface="Arial" panose="020B0604020202020204" pitchFamily="34" charset="0"/>
              </a:rPr>
              <a:t>altering crop yields </a:t>
            </a:r>
            <a:r>
              <a:rPr lang="en" dirty="0">
                <a:solidFill>
                  <a:srgbClr val="002060"/>
                </a:solidFill>
                <a:cs typeface="Arial" panose="020B0604020202020204" pitchFamily="34" charset="0"/>
              </a:rPr>
              <a:t>in the main producing areas.</a:t>
            </a:r>
          </a:p>
          <a:p>
            <a:pPr marL="285750" indent="-285750" algn="just">
              <a:spcBef>
                <a:spcPts val="600"/>
              </a:spcBef>
              <a:spcAft>
                <a:spcPts val="600"/>
              </a:spcAft>
              <a:buFont typeface="Wingdings" panose="05000000000000000000" pitchFamily="2" charset="2"/>
              <a:buChar char="ü"/>
            </a:pPr>
            <a:r>
              <a:rPr lang="en" dirty="0">
                <a:solidFill>
                  <a:srgbClr val="002060"/>
                </a:solidFill>
                <a:cs typeface="Arial" panose="020B0604020202020204" pitchFamily="34" charset="0"/>
              </a:rPr>
              <a:t>This will </a:t>
            </a:r>
            <a:r>
              <a:rPr lang="en" b="1" dirty="0">
                <a:solidFill>
                  <a:srgbClr val="002060"/>
                </a:solidFill>
                <a:cs typeface="Arial" panose="020B0604020202020204" pitchFamily="34" charset="0"/>
              </a:rPr>
              <a:t>mainly affect small producers </a:t>
            </a:r>
            <a:r>
              <a:rPr lang="en" dirty="0">
                <a:solidFill>
                  <a:srgbClr val="002060"/>
                </a:solidFill>
                <a:cs typeface="Arial" panose="020B0604020202020204" pitchFamily="34" charset="0"/>
              </a:rPr>
              <a:t>who produce under rainfed conditions and </a:t>
            </a:r>
            <a:r>
              <a:rPr lang="en" b="1" dirty="0">
                <a:solidFill>
                  <a:srgbClr val="002060"/>
                </a:solidFill>
                <a:cs typeface="Arial" panose="020B0604020202020204" pitchFamily="34" charset="0"/>
              </a:rPr>
              <a:t>who lack sufficient resources to adapt to new climatic conditions.</a:t>
            </a:r>
          </a:p>
        </p:txBody>
      </p:sp>
    </p:spTree>
    <p:extLst>
      <p:ext uri="{BB962C8B-B14F-4D97-AF65-F5344CB8AC3E}">
        <p14:creationId xmlns:p14="http://schemas.microsoft.com/office/powerpoint/2010/main" val="84434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435C261-6747-EEB4-DB63-C1D5F863B179}"/>
              </a:ext>
            </a:extLst>
          </p:cNvPr>
          <p:cNvSpPr>
            <a:spLocks noGrp="1"/>
          </p:cNvSpPr>
          <p:nvPr>
            <p:ph type="body" sz="quarter" idx="12"/>
          </p:nvPr>
        </p:nvSpPr>
        <p:spPr>
          <a:xfrm>
            <a:off x="7330190" y="1600075"/>
            <a:ext cx="4603191" cy="5007037"/>
          </a:xfrm>
        </p:spPr>
        <p:txBody>
          <a:bodyPr/>
          <a:lstStyle/>
          <a:p>
            <a:pPr marL="285750" indent="-285750" algn="just">
              <a:buFont typeface="Arial" panose="020B0604020202020204" pitchFamily="34" charset="0"/>
              <a:buChar char="•"/>
            </a:pPr>
            <a:r>
              <a:rPr lang="en-US" sz="2000" dirty="0"/>
              <a:t>Given the evidence of the changes that are certain to occur, </a:t>
            </a:r>
            <a:r>
              <a:rPr lang="en-US" sz="2000" b="1" dirty="0"/>
              <a:t>it is necessary to invest in adaptation to the effects of climate change.</a:t>
            </a:r>
          </a:p>
          <a:p>
            <a:pPr marL="285750" indent="-285750" algn="just">
              <a:buFont typeface="Arial" panose="020B0604020202020204" pitchFamily="34" charset="0"/>
              <a:buChar char="•"/>
            </a:pPr>
            <a:r>
              <a:rPr lang="en-US" sz="2000" dirty="0"/>
              <a:t>To this end, the National Institute of Ecology and Climate Change developed the </a:t>
            </a:r>
            <a:r>
              <a:rPr lang="en-US" sz="2000" b="1" dirty="0"/>
              <a:t>National Atlas of Vulnerability to Climate Change.</a:t>
            </a:r>
          </a:p>
          <a:p>
            <a:pPr marL="285750" indent="-285750" algn="just">
              <a:buFont typeface="Arial" panose="020B0604020202020204" pitchFamily="34" charset="0"/>
              <a:buChar char="•"/>
            </a:pPr>
            <a:r>
              <a:rPr lang="en-US" sz="2000" dirty="0"/>
              <a:t>This atlas is a tool that analyses specific climate-related problems and aims to show the differential vulnerability of the territory considering current conditions and future scenarios.</a:t>
            </a:r>
            <a:endParaRPr lang="es-MX" sz="2000" dirty="0"/>
          </a:p>
        </p:txBody>
      </p:sp>
      <p:sp>
        <p:nvSpPr>
          <p:cNvPr id="3" name="Marcador de texto 2">
            <a:extLst>
              <a:ext uri="{FF2B5EF4-FFF2-40B4-BE49-F238E27FC236}">
                <a16:creationId xmlns:a16="http://schemas.microsoft.com/office/drawing/2014/main" id="{12808833-698B-3448-F0EA-B3BFF6652752}"/>
              </a:ext>
            </a:extLst>
          </p:cNvPr>
          <p:cNvSpPr>
            <a:spLocks noGrp="1"/>
          </p:cNvSpPr>
          <p:nvPr>
            <p:ph type="body" sz="quarter" idx="11"/>
          </p:nvPr>
        </p:nvSpPr>
        <p:spPr/>
        <p:txBody>
          <a:bodyPr/>
          <a:lstStyle/>
          <a:p>
            <a:r>
              <a:rPr lang="en-US" dirty="0"/>
              <a:t>The effects of climate change for Mexico are expected </a:t>
            </a:r>
            <a:r>
              <a:rPr lang="en-US" dirty="0">
                <a:solidFill>
                  <a:srgbClr val="F5B73C"/>
                </a:solidFill>
              </a:rPr>
              <a:t>to be greater than the global average</a:t>
            </a:r>
            <a:r>
              <a:rPr lang="en-US" dirty="0"/>
              <a:t>, bringing sea level rise, ocean acidification, heat waves, extreme weather events, reduced precipitation, drought and wild fires.</a:t>
            </a:r>
            <a:endParaRPr lang="es-MX" dirty="0"/>
          </a:p>
        </p:txBody>
      </p:sp>
      <p:pic>
        <p:nvPicPr>
          <p:cNvPr id="5" name="Imagen 4">
            <a:extLst>
              <a:ext uri="{FF2B5EF4-FFF2-40B4-BE49-F238E27FC236}">
                <a16:creationId xmlns:a16="http://schemas.microsoft.com/office/drawing/2014/main" id="{455A8230-AE5D-214A-8A56-934AD6A5A24B}"/>
              </a:ext>
            </a:extLst>
          </p:cNvPr>
          <p:cNvPicPr>
            <a:picLocks noChangeAspect="1"/>
          </p:cNvPicPr>
          <p:nvPr/>
        </p:nvPicPr>
        <p:blipFill rotWithShape="1">
          <a:blip r:embed="rId2"/>
          <a:srcRect l="1177" t="3435" r="27072" b="2233"/>
          <a:stretch/>
        </p:blipFill>
        <p:spPr>
          <a:xfrm>
            <a:off x="1953483" y="2425101"/>
            <a:ext cx="5200009" cy="3665234"/>
          </a:xfrm>
          <a:prstGeom prst="rect">
            <a:avLst/>
          </a:prstGeom>
        </p:spPr>
      </p:pic>
      <p:sp>
        <p:nvSpPr>
          <p:cNvPr id="7" name="Footer Placeholder 4">
            <a:extLst>
              <a:ext uri="{FF2B5EF4-FFF2-40B4-BE49-F238E27FC236}">
                <a16:creationId xmlns:a16="http://schemas.microsoft.com/office/drawing/2014/main" id="{B7CCCF87-FA3C-2ADA-6E48-8F0FEEF99067}"/>
              </a:ext>
            </a:extLst>
          </p:cNvPr>
          <p:cNvSpPr txBox="1">
            <a:spLocks/>
          </p:cNvSpPr>
          <p:nvPr/>
        </p:nvSpPr>
        <p:spPr>
          <a:xfrm>
            <a:off x="1935270" y="6150462"/>
            <a:ext cx="5218222" cy="482238"/>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dirty="0">
                <a:ea typeface="+mn-lt"/>
                <a:cs typeface="+mn-lt"/>
              </a:rPr>
              <a:t>Source: Own elaboration based on data provided by National Institute of Ecology and Climate Change of </a:t>
            </a:r>
            <a:r>
              <a:rPr lang="en-US" sz="900" dirty="0" err="1">
                <a:ea typeface="+mn-lt"/>
                <a:cs typeface="+mn-lt"/>
              </a:rPr>
              <a:t>prioritised</a:t>
            </a:r>
            <a:r>
              <a:rPr lang="en-US" sz="900" dirty="0">
                <a:ea typeface="+mn-lt"/>
                <a:cs typeface="+mn-lt"/>
              </a:rPr>
              <a:t> municipalities, 2019. </a:t>
            </a:r>
            <a:endParaRPr lang="en-US" sz="1100" dirty="0"/>
          </a:p>
        </p:txBody>
      </p:sp>
      <p:sp>
        <p:nvSpPr>
          <p:cNvPr id="8" name="CuadroTexto 7">
            <a:extLst>
              <a:ext uri="{FF2B5EF4-FFF2-40B4-BE49-F238E27FC236}">
                <a16:creationId xmlns:a16="http://schemas.microsoft.com/office/drawing/2014/main" id="{5A93F577-9ACC-2D34-8451-C17E86481F19}"/>
              </a:ext>
            </a:extLst>
          </p:cNvPr>
          <p:cNvSpPr txBox="1"/>
          <p:nvPr/>
        </p:nvSpPr>
        <p:spPr>
          <a:xfrm>
            <a:off x="2252700" y="1647419"/>
            <a:ext cx="5218222" cy="369332"/>
          </a:xfrm>
          <a:prstGeom prst="rect">
            <a:avLst/>
          </a:prstGeom>
          <a:noFill/>
        </p:spPr>
        <p:txBody>
          <a:bodyPr wrap="square" rtlCol="0">
            <a:spAutoFit/>
          </a:bodyPr>
          <a:lstStyle/>
          <a:p>
            <a:r>
              <a:rPr lang="es-MX" b="1" dirty="0">
                <a:solidFill>
                  <a:srgbClr val="0A3D6E"/>
                </a:solidFill>
                <a:latin typeface="+mj-lt"/>
                <a:ea typeface="Verdana" panose="020B0604030504040204" pitchFamily="34" charset="0"/>
                <a:cs typeface="Futura Medium" panose="020B0602020204020303" pitchFamily="34" charset="-79"/>
              </a:rPr>
              <a:t>1,448 </a:t>
            </a:r>
            <a:r>
              <a:rPr lang="es-MX" b="1" dirty="0" err="1">
                <a:solidFill>
                  <a:srgbClr val="0A3D6E"/>
                </a:solidFill>
                <a:latin typeface="+mj-lt"/>
                <a:ea typeface="Verdana" panose="020B0604030504040204" pitchFamily="34" charset="0"/>
                <a:cs typeface="Futura Medium" panose="020B0602020204020303" pitchFamily="34" charset="-79"/>
              </a:rPr>
              <a:t>Municipalities</a:t>
            </a:r>
            <a:r>
              <a:rPr lang="es-MX" b="1" dirty="0">
                <a:solidFill>
                  <a:srgbClr val="0A3D6E"/>
                </a:solidFill>
                <a:latin typeface="+mj-lt"/>
                <a:ea typeface="Verdana" panose="020B0604030504040204" pitchFamily="34" charset="0"/>
                <a:cs typeface="Futura Medium" panose="020B0602020204020303" pitchFamily="34" charset="-79"/>
              </a:rPr>
              <a:t> vulnerable </a:t>
            </a:r>
            <a:r>
              <a:rPr lang="es-MX" b="1" dirty="0" err="1">
                <a:solidFill>
                  <a:srgbClr val="0A3D6E"/>
                </a:solidFill>
                <a:latin typeface="+mj-lt"/>
                <a:ea typeface="Verdana" panose="020B0604030504040204" pitchFamily="34" charset="0"/>
                <a:cs typeface="Futura Medium" panose="020B0602020204020303" pitchFamily="34" charset="-79"/>
              </a:rPr>
              <a:t>to</a:t>
            </a:r>
            <a:r>
              <a:rPr lang="es-MX" b="1" dirty="0">
                <a:solidFill>
                  <a:srgbClr val="0A3D6E"/>
                </a:solidFill>
                <a:latin typeface="+mj-lt"/>
                <a:ea typeface="Verdana" panose="020B0604030504040204" pitchFamily="34" charset="0"/>
                <a:cs typeface="Futura Medium" panose="020B0602020204020303" pitchFamily="34" charset="-79"/>
              </a:rPr>
              <a:t> </a:t>
            </a:r>
            <a:r>
              <a:rPr lang="es-MX" b="1" dirty="0" err="1">
                <a:solidFill>
                  <a:srgbClr val="0A3D6E"/>
                </a:solidFill>
                <a:latin typeface="+mj-lt"/>
                <a:ea typeface="Verdana" panose="020B0604030504040204" pitchFamily="34" charset="0"/>
                <a:cs typeface="Futura Medium" panose="020B0602020204020303" pitchFamily="34" charset="-79"/>
              </a:rPr>
              <a:t>climate</a:t>
            </a:r>
            <a:r>
              <a:rPr lang="es-MX" b="1" dirty="0">
                <a:solidFill>
                  <a:srgbClr val="0A3D6E"/>
                </a:solidFill>
                <a:latin typeface="+mj-lt"/>
                <a:ea typeface="Verdana" panose="020B0604030504040204" pitchFamily="34" charset="0"/>
                <a:cs typeface="Futura Medium" panose="020B0602020204020303" pitchFamily="34" charset="-79"/>
              </a:rPr>
              <a:t> </a:t>
            </a:r>
            <a:r>
              <a:rPr lang="es-MX" b="1" dirty="0" err="1">
                <a:solidFill>
                  <a:srgbClr val="0A3D6E"/>
                </a:solidFill>
                <a:latin typeface="+mj-lt"/>
                <a:ea typeface="Verdana" panose="020B0604030504040204" pitchFamily="34" charset="0"/>
                <a:cs typeface="Futura Medium" panose="020B0602020204020303" pitchFamily="34" charset="-79"/>
              </a:rPr>
              <a:t>change</a:t>
            </a:r>
            <a:r>
              <a:rPr lang="es-MX" b="1" dirty="0">
                <a:solidFill>
                  <a:srgbClr val="0A3D6E"/>
                </a:solidFill>
                <a:latin typeface="+mj-lt"/>
                <a:ea typeface="Verdana" panose="020B0604030504040204" pitchFamily="34" charset="0"/>
                <a:cs typeface="Futura Medium" panose="020B0602020204020303" pitchFamily="34" charset="-79"/>
              </a:rPr>
              <a:t> </a:t>
            </a:r>
          </a:p>
        </p:txBody>
      </p:sp>
    </p:spTree>
    <p:extLst>
      <p:ext uri="{BB962C8B-B14F-4D97-AF65-F5344CB8AC3E}">
        <p14:creationId xmlns:p14="http://schemas.microsoft.com/office/powerpoint/2010/main" val="289099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BBA7567-E88F-7E05-6DC0-970B1487FB1A}"/>
              </a:ext>
            </a:extLst>
          </p:cNvPr>
          <p:cNvSpPr>
            <a:spLocks noGrp="1"/>
          </p:cNvSpPr>
          <p:nvPr>
            <p:ph type="body" sz="quarter" idx="12"/>
          </p:nvPr>
        </p:nvSpPr>
        <p:spPr>
          <a:xfrm>
            <a:off x="7363531" y="1692958"/>
            <a:ext cx="4006769" cy="5007037"/>
          </a:xfrm>
        </p:spPr>
        <p:txBody>
          <a:bodyPr/>
          <a:lstStyle/>
          <a:p>
            <a:pPr marL="285750" indent="-285750" algn="just">
              <a:buFont typeface="Arial" panose="020B0604020202020204" pitchFamily="34" charset="0"/>
              <a:buChar char="•"/>
            </a:pPr>
            <a:r>
              <a:rPr lang="en-US" sz="2000" dirty="0"/>
              <a:t>Due to extreme weather conditions, FIRA undertook a series of actions to address the impacts of climate change, including the development of a </a:t>
            </a:r>
            <a:r>
              <a:rPr lang="en-US" sz="2000" b="1" dirty="0"/>
              <a:t>taxonomy for climate change adaptation and resilience</a:t>
            </a:r>
            <a:r>
              <a:rPr lang="en-US" sz="2000" dirty="0"/>
              <a:t>. </a:t>
            </a:r>
          </a:p>
          <a:p>
            <a:pPr marL="285750" indent="-285750" algn="just">
              <a:buFont typeface="Arial" panose="020B0604020202020204" pitchFamily="34" charset="0"/>
              <a:buChar char="•"/>
            </a:pPr>
            <a:r>
              <a:rPr lang="en-US" sz="2000" dirty="0"/>
              <a:t>And in the </a:t>
            </a:r>
            <a:r>
              <a:rPr lang="en-US" sz="2000" b="1" dirty="0"/>
              <a:t>Sustainable Taxonomy of Mexico </a:t>
            </a:r>
            <a:r>
              <a:rPr lang="en-US" sz="2000" dirty="0"/>
              <a:t>(TSM) the climate change </a:t>
            </a:r>
            <a:r>
              <a:rPr lang="en-US" sz="2000" b="1" dirty="0"/>
              <a:t>adaptation component </a:t>
            </a:r>
            <a:r>
              <a:rPr lang="en-US" sz="2000" dirty="0"/>
              <a:t>is one of the environmental objectives.</a:t>
            </a:r>
            <a:endParaRPr lang="es-MX" sz="2000" dirty="0"/>
          </a:p>
        </p:txBody>
      </p:sp>
      <p:sp>
        <p:nvSpPr>
          <p:cNvPr id="3" name="Marcador de texto 2">
            <a:extLst>
              <a:ext uri="{FF2B5EF4-FFF2-40B4-BE49-F238E27FC236}">
                <a16:creationId xmlns:a16="http://schemas.microsoft.com/office/drawing/2014/main" id="{2C7D2BCC-F9EE-8CDD-548B-E7C6E75BC00D}"/>
              </a:ext>
            </a:extLst>
          </p:cNvPr>
          <p:cNvSpPr>
            <a:spLocks noGrp="1"/>
          </p:cNvSpPr>
          <p:nvPr>
            <p:ph type="body" sz="quarter" idx="11"/>
          </p:nvPr>
        </p:nvSpPr>
        <p:spPr/>
        <p:txBody>
          <a:bodyPr/>
          <a:lstStyle/>
          <a:p>
            <a:r>
              <a:rPr lang="en-US" dirty="0"/>
              <a:t>The taxonomy developed for FIRA on climate change adaptation and resilience uses two criteria: </a:t>
            </a:r>
            <a:r>
              <a:rPr lang="en-US" dirty="0">
                <a:solidFill>
                  <a:srgbClr val="F5B73C"/>
                </a:solidFill>
              </a:rPr>
              <a:t>geographical location and investment concepts</a:t>
            </a:r>
            <a:r>
              <a:rPr lang="en-US" dirty="0"/>
              <a:t>.</a:t>
            </a:r>
            <a:endParaRPr lang="es-MX" dirty="0"/>
          </a:p>
        </p:txBody>
      </p:sp>
      <p:sp>
        <p:nvSpPr>
          <p:cNvPr id="4" name="Rectángulo: esquinas diagonales redondeadas 3">
            <a:extLst>
              <a:ext uri="{FF2B5EF4-FFF2-40B4-BE49-F238E27FC236}">
                <a16:creationId xmlns:a16="http://schemas.microsoft.com/office/drawing/2014/main" id="{70EA84F6-5E30-2928-CA4B-127F65FC2F6F}"/>
              </a:ext>
            </a:extLst>
          </p:cNvPr>
          <p:cNvSpPr/>
          <p:nvPr/>
        </p:nvSpPr>
        <p:spPr>
          <a:xfrm>
            <a:off x="1380359" y="1632197"/>
            <a:ext cx="2698369" cy="2969783"/>
          </a:xfrm>
          <a:prstGeom prst="round2Diag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MX" sz="1741"/>
          </a:p>
        </p:txBody>
      </p:sp>
      <p:pic>
        <p:nvPicPr>
          <p:cNvPr id="5" name="Imagen 4">
            <a:extLst>
              <a:ext uri="{FF2B5EF4-FFF2-40B4-BE49-F238E27FC236}">
                <a16:creationId xmlns:a16="http://schemas.microsoft.com/office/drawing/2014/main" id="{7268572F-7A80-A418-8B54-208658ADAC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6259" y="3500470"/>
            <a:ext cx="2677255" cy="696007"/>
          </a:xfrm>
          <a:prstGeom prst="rect">
            <a:avLst/>
          </a:prstGeom>
        </p:spPr>
      </p:pic>
      <p:sp>
        <p:nvSpPr>
          <p:cNvPr id="6" name="Rectángulo: esquinas diagonales redondeadas 5">
            <a:extLst>
              <a:ext uri="{FF2B5EF4-FFF2-40B4-BE49-F238E27FC236}">
                <a16:creationId xmlns:a16="http://schemas.microsoft.com/office/drawing/2014/main" id="{F8EF92CC-4157-42F3-2027-A874B07D28AD}"/>
              </a:ext>
            </a:extLst>
          </p:cNvPr>
          <p:cNvSpPr/>
          <p:nvPr/>
        </p:nvSpPr>
        <p:spPr>
          <a:xfrm>
            <a:off x="4280717" y="1632197"/>
            <a:ext cx="2625757" cy="2969783"/>
          </a:xfrm>
          <a:prstGeom prst="round2DiagRect">
            <a:avLst/>
          </a:prstGeom>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sz="1741"/>
          </a:p>
        </p:txBody>
      </p:sp>
      <p:pic>
        <p:nvPicPr>
          <p:cNvPr id="7" name="Imagen 6">
            <a:extLst>
              <a:ext uri="{FF2B5EF4-FFF2-40B4-BE49-F238E27FC236}">
                <a16:creationId xmlns:a16="http://schemas.microsoft.com/office/drawing/2014/main" id="{41DF6A79-8A5F-7CFC-D71C-152C02EC9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8034" y="5191352"/>
            <a:ext cx="1298528" cy="536726"/>
          </a:xfrm>
          <a:prstGeom prst="rect">
            <a:avLst/>
          </a:prstGeom>
        </p:spPr>
      </p:pic>
      <p:pic>
        <p:nvPicPr>
          <p:cNvPr id="8" name="Picture 2">
            <a:extLst>
              <a:ext uri="{FF2B5EF4-FFF2-40B4-BE49-F238E27FC236}">
                <a16:creationId xmlns:a16="http://schemas.microsoft.com/office/drawing/2014/main" id="{3BA9AEEF-EEFC-E7D7-81B1-20A80C24C4C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7789" y="6025800"/>
            <a:ext cx="1222616" cy="455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upload.wikimedia.org/wikipedia/commons/6/6c/Car...">
            <a:extLst>
              <a:ext uri="{FF2B5EF4-FFF2-40B4-BE49-F238E27FC236}">
                <a16:creationId xmlns:a16="http://schemas.microsoft.com/office/drawing/2014/main" id="{ED144FCD-CD17-A663-E8EC-A6F22F20D56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75200" y="5064917"/>
            <a:ext cx="1057764" cy="787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Quienes somos – Ecovalores">
            <a:extLst>
              <a:ext uri="{FF2B5EF4-FFF2-40B4-BE49-F238E27FC236}">
                <a16:creationId xmlns:a16="http://schemas.microsoft.com/office/drawing/2014/main" id="{0AE28D0A-F22C-4E53-97F5-83A268DB02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0921" y="6121823"/>
            <a:ext cx="1772030" cy="38567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CD13C74-583D-889D-B11C-0C9C42957E60}"/>
              </a:ext>
            </a:extLst>
          </p:cNvPr>
          <p:cNvSpPr txBox="1"/>
          <p:nvPr/>
        </p:nvSpPr>
        <p:spPr>
          <a:xfrm>
            <a:off x="5260151" y="2554239"/>
            <a:ext cx="1915542" cy="769441"/>
          </a:xfrm>
          <a:prstGeom prst="rect">
            <a:avLst/>
          </a:prstGeom>
          <a:noFill/>
        </p:spPr>
        <p:txBody>
          <a:bodyPr wrap="square" rtlCol="0">
            <a:spAutoFit/>
          </a:bodyPr>
          <a:lstStyle/>
          <a:p>
            <a:r>
              <a:rPr lang="es-MX" sz="4400" b="1" dirty="0">
                <a:solidFill>
                  <a:schemeClr val="bg1"/>
                </a:solidFill>
                <a:latin typeface="+mj-lt"/>
              </a:rPr>
              <a:t>89</a:t>
            </a:r>
          </a:p>
        </p:txBody>
      </p:sp>
      <p:sp>
        <p:nvSpPr>
          <p:cNvPr id="12" name="CuadroTexto 11">
            <a:extLst>
              <a:ext uri="{FF2B5EF4-FFF2-40B4-BE49-F238E27FC236}">
                <a16:creationId xmlns:a16="http://schemas.microsoft.com/office/drawing/2014/main" id="{4E9ED4D5-FFA8-560E-F694-011C010F73C9}"/>
              </a:ext>
            </a:extLst>
          </p:cNvPr>
          <p:cNvSpPr txBox="1"/>
          <p:nvPr/>
        </p:nvSpPr>
        <p:spPr>
          <a:xfrm>
            <a:off x="1980206" y="2523227"/>
            <a:ext cx="3442061" cy="769441"/>
          </a:xfrm>
          <a:prstGeom prst="rect">
            <a:avLst/>
          </a:prstGeom>
          <a:noFill/>
        </p:spPr>
        <p:txBody>
          <a:bodyPr wrap="square" rtlCol="0">
            <a:spAutoFit/>
          </a:bodyPr>
          <a:lstStyle/>
          <a:p>
            <a:r>
              <a:rPr lang="es-MX" sz="4400" b="1" dirty="0">
                <a:solidFill>
                  <a:schemeClr val="bg1"/>
                </a:solidFill>
                <a:latin typeface="+mj-lt"/>
              </a:rPr>
              <a:t>1,448</a:t>
            </a:r>
          </a:p>
        </p:txBody>
      </p:sp>
      <p:pic>
        <p:nvPicPr>
          <p:cNvPr id="13" name="Gráfico 12">
            <a:extLst>
              <a:ext uri="{FF2B5EF4-FFF2-40B4-BE49-F238E27FC236}">
                <a16:creationId xmlns:a16="http://schemas.microsoft.com/office/drawing/2014/main" id="{0667B9FA-88F6-08AB-F9BC-1EC431781C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5780" y="3443553"/>
            <a:ext cx="737400" cy="737400"/>
          </a:xfrm>
          <a:prstGeom prst="rect">
            <a:avLst/>
          </a:prstGeom>
        </p:spPr>
      </p:pic>
      <p:grpSp>
        <p:nvGrpSpPr>
          <p:cNvPr id="14" name="Gráfico 37">
            <a:extLst>
              <a:ext uri="{FF2B5EF4-FFF2-40B4-BE49-F238E27FC236}">
                <a16:creationId xmlns:a16="http://schemas.microsoft.com/office/drawing/2014/main" id="{72E68897-A152-9560-A947-263854B40B0B}"/>
              </a:ext>
            </a:extLst>
          </p:cNvPr>
          <p:cNvGrpSpPr/>
          <p:nvPr/>
        </p:nvGrpSpPr>
        <p:grpSpPr>
          <a:xfrm>
            <a:off x="4574538" y="3451702"/>
            <a:ext cx="704776" cy="703948"/>
            <a:chOff x="11083712" y="3661987"/>
            <a:chExt cx="704776" cy="703948"/>
          </a:xfrm>
          <a:solidFill>
            <a:srgbClr val="1A4789"/>
          </a:solidFill>
        </p:grpSpPr>
        <p:sp>
          <p:nvSpPr>
            <p:cNvPr id="15" name="Forma libre: forma 14">
              <a:extLst>
                <a:ext uri="{FF2B5EF4-FFF2-40B4-BE49-F238E27FC236}">
                  <a16:creationId xmlns:a16="http://schemas.microsoft.com/office/drawing/2014/main" id="{F1EF8AE1-4426-8085-DB0A-427628263E13}"/>
                </a:ext>
              </a:extLst>
            </p:cNvPr>
            <p:cNvSpPr/>
            <p:nvPr/>
          </p:nvSpPr>
          <p:spPr>
            <a:xfrm>
              <a:off x="11083712" y="3661987"/>
              <a:ext cx="704776" cy="703948"/>
            </a:xfrm>
            <a:custGeom>
              <a:avLst/>
              <a:gdLst>
                <a:gd name="connsiteX0" fmla="*/ 369 w 704776"/>
                <a:gd name="connsiteY0" fmla="*/ 403090 h 703948"/>
                <a:gd name="connsiteX1" fmla="*/ 369 w 704776"/>
                <a:gd name="connsiteY1" fmla="*/ 391660 h 703948"/>
                <a:gd name="connsiteX2" fmla="*/ 5531 w 704776"/>
                <a:gd name="connsiteY2" fmla="*/ 384286 h 703948"/>
                <a:gd name="connsiteX3" fmla="*/ 65629 w 704776"/>
                <a:gd name="connsiteY3" fmla="*/ 284000 h 703948"/>
                <a:gd name="connsiteX4" fmla="*/ 80745 w 704776"/>
                <a:gd name="connsiteY4" fmla="*/ 269620 h 703948"/>
                <a:gd name="connsiteX5" fmla="*/ 237443 w 704776"/>
                <a:gd name="connsiteY5" fmla="*/ 185925 h 703948"/>
                <a:gd name="connsiteX6" fmla="*/ 262146 w 704776"/>
                <a:gd name="connsiteY6" fmla="*/ 185925 h 703948"/>
                <a:gd name="connsiteX7" fmla="*/ 377549 w 704776"/>
                <a:gd name="connsiteY7" fmla="*/ 247867 h 703948"/>
                <a:gd name="connsiteX8" fmla="*/ 385292 w 704776"/>
                <a:gd name="connsiteY8" fmla="*/ 243074 h 703948"/>
                <a:gd name="connsiteX9" fmla="*/ 385292 w 704776"/>
                <a:gd name="connsiteY9" fmla="*/ 156429 h 703948"/>
                <a:gd name="connsiteX10" fmla="*/ 377549 w 704776"/>
                <a:gd name="connsiteY10" fmla="*/ 148318 h 703948"/>
                <a:gd name="connsiteX11" fmla="*/ 352109 w 704776"/>
                <a:gd name="connsiteY11" fmla="*/ 148318 h 703948"/>
                <a:gd name="connsiteX12" fmla="*/ 341416 w 704776"/>
                <a:gd name="connsiteY12" fmla="*/ 140575 h 703948"/>
                <a:gd name="connsiteX13" fmla="*/ 345103 w 704776"/>
                <a:gd name="connsiteY13" fmla="*/ 127302 h 703948"/>
                <a:gd name="connsiteX14" fmla="*/ 352109 w 704776"/>
                <a:gd name="connsiteY14" fmla="*/ 122878 h 703948"/>
                <a:gd name="connsiteX15" fmla="*/ 459400 w 704776"/>
                <a:gd name="connsiteY15" fmla="*/ 54668 h 703948"/>
                <a:gd name="connsiteX16" fmla="*/ 466406 w 704776"/>
                <a:gd name="connsiteY16" fmla="*/ 42132 h 703948"/>
                <a:gd name="connsiteX17" fmla="*/ 466406 w 704776"/>
                <a:gd name="connsiteY17" fmla="*/ 13005 h 703948"/>
                <a:gd name="connsiteX18" fmla="*/ 476936 w 704776"/>
                <a:gd name="connsiteY18" fmla="*/ 62 h 703948"/>
                <a:gd name="connsiteX19" fmla="*/ 479679 w 704776"/>
                <a:gd name="connsiteY19" fmla="*/ 101 h 703948"/>
                <a:gd name="connsiteX20" fmla="*/ 567429 w 704776"/>
                <a:gd name="connsiteY20" fmla="*/ 101 h 703948"/>
                <a:gd name="connsiteX21" fmla="*/ 581071 w 704776"/>
                <a:gd name="connsiteY21" fmla="*/ 13374 h 703948"/>
                <a:gd name="connsiteX22" fmla="*/ 581071 w 704776"/>
                <a:gd name="connsiteY22" fmla="*/ 43238 h 703948"/>
                <a:gd name="connsiteX23" fmla="*/ 586970 w 704776"/>
                <a:gd name="connsiteY23" fmla="*/ 54299 h 703948"/>
                <a:gd name="connsiteX24" fmla="*/ 623840 w 704776"/>
                <a:gd name="connsiteY24" fmla="*/ 78634 h 703948"/>
                <a:gd name="connsiteX25" fmla="*/ 695000 w 704776"/>
                <a:gd name="connsiteY25" fmla="*/ 123615 h 703948"/>
                <a:gd name="connsiteX26" fmla="*/ 703848 w 704776"/>
                <a:gd name="connsiteY26" fmla="*/ 140207 h 703948"/>
                <a:gd name="connsiteX27" fmla="*/ 687994 w 704776"/>
                <a:gd name="connsiteY27" fmla="*/ 148687 h 703948"/>
                <a:gd name="connsiteX28" fmla="*/ 668084 w 704776"/>
                <a:gd name="connsiteY28" fmla="*/ 148687 h 703948"/>
                <a:gd name="connsiteX29" fmla="*/ 658867 w 704776"/>
                <a:gd name="connsiteY29" fmla="*/ 157904 h 703948"/>
                <a:gd name="connsiteX30" fmla="*/ 658867 w 704776"/>
                <a:gd name="connsiteY30" fmla="*/ 331193 h 703948"/>
                <a:gd name="connsiteX31" fmla="*/ 667716 w 704776"/>
                <a:gd name="connsiteY31" fmla="*/ 340411 h 703948"/>
                <a:gd name="connsiteX32" fmla="*/ 704586 w 704776"/>
                <a:gd name="connsiteY32" fmla="*/ 370279 h 703948"/>
                <a:gd name="connsiteX33" fmla="*/ 704586 w 704776"/>
                <a:gd name="connsiteY33" fmla="*/ 377281 h 703948"/>
                <a:gd name="connsiteX34" fmla="*/ 704586 w 704776"/>
                <a:gd name="connsiteY34" fmla="*/ 688095 h 703948"/>
                <a:gd name="connsiteX35" fmla="*/ 698318 w 704776"/>
                <a:gd name="connsiteY35" fmla="*/ 703949 h 703948"/>
                <a:gd name="connsiteX36" fmla="*/ 641169 w 704776"/>
                <a:gd name="connsiteY36" fmla="*/ 703949 h 703948"/>
                <a:gd name="connsiteX37" fmla="*/ 634533 w 704776"/>
                <a:gd name="connsiteY37" fmla="*/ 688463 h 703948"/>
                <a:gd name="connsiteX38" fmla="*/ 634533 w 704776"/>
                <a:gd name="connsiteY38" fmla="*/ 583384 h 703948"/>
                <a:gd name="connsiteX39" fmla="*/ 632689 w 704776"/>
                <a:gd name="connsiteY39" fmla="*/ 575641 h 703948"/>
                <a:gd name="connsiteX40" fmla="*/ 619416 w 704776"/>
                <a:gd name="connsiteY40" fmla="*/ 589283 h 703948"/>
                <a:gd name="connsiteX41" fmla="*/ 612779 w 704776"/>
                <a:gd name="connsiteY41" fmla="*/ 604769 h 703948"/>
                <a:gd name="connsiteX42" fmla="*/ 612779 w 704776"/>
                <a:gd name="connsiteY42" fmla="*/ 688463 h 703948"/>
                <a:gd name="connsiteX43" fmla="*/ 606512 w 704776"/>
                <a:gd name="connsiteY43" fmla="*/ 703949 h 703948"/>
                <a:gd name="connsiteX44" fmla="*/ 6637 w 704776"/>
                <a:gd name="connsiteY44" fmla="*/ 703949 h 703948"/>
                <a:gd name="connsiteX45" fmla="*/ 0 w 704776"/>
                <a:gd name="connsiteY45" fmla="*/ 697681 h 703948"/>
                <a:gd name="connsiteX46" fmla="*/ 0 w 704776"/>
                <a:gd name="connsiteY46" fmla="*/ 618779 h 703948"/>
                <a:gd name="connsiteX47" fmla="*/ 14748 w 704776"/>
                <a:gd name="connsiteY47" fmla="*/ 612511 h 703948"/>
                <a:gd name="connsiteX48" fmla="*/ 35027 w 704776"/>
                <a:gd name="connsiteY48" fmla="*/ 612511 h 703948"/>
                <a:gd name="connsiteX49" fmla="*/ 44981 w 704776"/>
                <a:gd name="connsiteY49" fmla="*/ 602556 h 703948"/>
                <a:gd name="connsiteX50" fmla="*/ 44981 w 704776"/>
                <a:gd name="connsiteY50" fmla="*/ 445121 h 703948"/>
                <a:gd name="connsiteX51" fmla="*/ 29496 w 704776"/>
                <a:gd name="connsiteY51" fmla="*/ 420050 h 703948"/>
                <a:gd name="connsiteX52" fmla="*/ 369 w 704776"/>
                <a:gd name="connsiteY52" fmla="*/ 403090 h 703948"/>
                <a:gd name="connsiteX53" fmla="*/ 249241 w 704776"/>
                <a:gd name="connsiteY53" fmla="*/ 385392 h 703948"/>
                <a:gd name="connsiteX54" fmla="*/ 359851 w 704776"/>
                <a:gd name="connsiteY54" fmla="*/ 385392 h 703948"/>
                <a:gd name="connsiteX55" fmla="*/ 374231 w 704776"/>
                <a:gd name="connsiteY55" fmla="*/ 399771 h 703948"/>
                <a:gd name="connsiteX56" fmla="*/ 374231 w 704776"/>
                <a:gd name="connsiteY56" fmla="*/ 439960 h 703948"/>
                <a:gd name="connsiteX57" fmla="*/ 359851 w 704776"/>
                <a:gd name="connsiteY57" fmla="*/ 454708 h 703948"/>
                <a:gd name="connsiteX58" fmla="*/ 352109 w 704776"/>
                <a:gd name="connsiteY58" fmla="*/ 462450 h 703948"/>
                <a:gd name="connsiteX59" fmla="*/ 352109 w 704776"/>
                <a:gd name="connsiteY59" fmla="*/ 603294 h 703948"/>
                <a:gd name="connsiteX60" fmla="*/ 360957 w 704776"/>
                <a:gd name="connsiteY60" fmla="*/ 612143 h 703948"/>
                <a:gd name="connsiteX61" fmla="*/ 421055 w 704776"/>
                <a:gd name="connsiteY61" fmla="*/ 612143 h 703948"/>
                <a:gd name="connsiteX62" fmla="*/ 430642 w 704776"/>
                <a:gd name="connsiteY62" fmla="*/ 602556 h 703948"/>
                <a:gd name="connsiteX63" fmla="*/ 430642 w 704776"/>
                <a:gd name="connsiteY63" fmla="*/ 430742 h 703948"/>
                <a:gd name="connsiteX64" fmla="*/ 427323 w 704776"/>
                <a:gd name="connsiteY64" fmla="*/ 417838 h 703948"/>
                <a:gd name="connsiteX65" fmla="*/ 380498 w 704776"/>
                <a:gd name="connsiteY65" fmla="*/ 333037 h 703948"/>
                <a:gd name="connsiteX66" fmla="*/ 371281 w 704776"/>
                <a:gd name="connsiteY66" fmla="*/ 324557 h 703948"/>
                <a:gd name="connsiteX67" fmla="*/ 256615 w 704776"/>
                <a:gd name="connsiteY67" fmla="*/ 267039 h 703948"/>
                <a:gd name="connsiteX68" fmla="*/ 241499 w 704776"/>
                <a:gd name="connsiteY68" fmla="*/ 267039 h 703948"/>
                <a:gd name="connsiteX69" fmla="*/ 127939 w 704776"/>
                <a:gd name="connsiteY69" fmla="*/ 324557 h 703948"/>
                <a:gd name="connsiteX70" fmla="*/ 119459 w 704776"/>
                <a:gd name="connsiteY70" fmla="*/ 332668 h 703948"/>
                <a:gd name="connsiteX71" fmla="*/ 71528 w 704776"/>
                <a:gd name="connsiteY71" fmla="*/ 418575 h 703948"/>
                <a:gd name="connsiteX72" fmla="*/ 68947 w 704776"/>
                <a:gd name="connsiteY72" fmla="*/ 429267 h 703948"/>
                <a:gd name="connsiteX73" fmla="*/ 68947 w 704776"/>
                <a:gd name="connsiteY73" fmla="*/ 604400 h 703948"/>
                <a:gd name="connsiteX74" fmla="*/ 77058 w 704776"/>
                <a:gd name="connsiteY74" fmla="*/ 612511 h 703948"/>
                <a:gd name="connsiteX75" fmla="*/ 138631 w 704776"/>
                <a:gd name="connsiteY75" fmla="*/ 612511 h 703948"/>
                <a:gd name="connsiteX76" fmla="*/ 147111 w 704776"/>
                <a:gd name="connsiteY76" fmla="*/ 603662 h 703948"/>
                <a:gd name="connsiteX77" fmla="*/ 147111 w 704776"/>
                <a:gd name="connsiteY77" fmla="*/ 462450 h 703948"/>
                <a:gd name="connsiteX78" fmla="*/ 138263 w 704776"/>
                <a:gd name="connsiteY78" fmla="*/ 453233 h 703948"/>
                <a:gd name="connsiteX79" fmla="*/ 124621 w 704776"/>
                <a:gd name="connsiteY79" fmla="*/ 439591 h 703948"/>
                <a:gd name="connsiteX80" fmla="*/ 124621 w 704776"/>
                <a:gd name="connsiteY80" fmla="*/ 399771 h 703948"/>
                <a:gd name="connsiteX81" fmla="*/ 140475 w 704776"/>
                <a:gd name="connsiteY81" fmla="*/ 384286 h 703948"/>
                <a:gd name="connsiteX82" fmla="*/ 522448 w 704776"/>
                <a:gd name="connsiteY82" fmla="*/ 148318 h 703948"/>
                <a:gd name="connsiteX83" fmla="*/ 417737 w 704776"/>
                <a:gd name="connsiteY83" fmla="*/ 148318 h 703948"/>
                <a:gd name="connsiteX84" fmla="*/ 408888 w 704776"/>
                <a:gd name="connsiteY84" fmla="*/ 156798 h 703948"/>
                <a:gd name="connsiteX85" fmla="*/ 408888 w 704776"/>
                <a:gd name="connsiteY85" fmla="*/ 256716 h 703948"/>
                <a:gd name="connsiteX86" fmla="*/ 416262 w 704776"/>
                <a:gd name="connsiteY86" fmla="*/ 268145 h 703948"/>
                <a:gd name="connsiteX87" fmla="*/ 436172 w 704776"/>
                <a:gd name="connsiteY87" fmla="*/ 287318 h 703948"/>
                <a:gd name="connsiteX88" fmla="*/ 449814 w 704776"/>
                <a:gd name="connsiteY88" fmla="*/ 310546 h 703948"/>
                <a:gd name="connsiteX89" fmla="*/ 461981 w 704776"/>
                <a:gd name="connsiteY89" fmla="*/ 317551 h 703948"/>
                <a:gd name="connsiteX90" fmla="*/ 511756 w 704776"/>
                <a:gd name="connsiteY90" fmla="*/ 317551 h 703948"/>
                <a:gd name="connsiteX91" fmla="*/ 521342 w 704776"/>
                <a:gd name="connsiteY91" fmla="*/ 307965 h 703948"/>
                <a:gd name="connsiteX92" fmla="*/ 521342 w 704776"/>
                <a:gd name="connsiteY92" fmla="*/ 256347 h 703948"/>
                <a:gd name="connsiteX93" fmla="*/ 528347 w 704776"/>
                <a:gd name="connsiteY93" fmla="*/ 249342 h 703948"/>
                <a:gd name="connsiteX94" fmla="*/ 544939 w 704776"/>
                <a:gd name="connsiteY94" fmla="*/ 264827 h 703948"/>
                <a:gd name="connsiteX95" fmla="*/ 551944 w 704776"/>
                <a:gd name="connsiteY95" fmla="*/ 272201 h 703948"/>
                <a:gd name="connsiteX96" fmla="*/ 582546 w 704776"/>
                <a:gd name="connsiteY96" fmla="*/ 272201 h 703948"/>
                <a:gd name="connsiteX97" fmla="*/ 589551 w 704776"/>
                <a:gd name="connsiteY97" fmla="*/ 264827 h 703948"/>
                <a:gd name="connsiteX98" fmla="*/ 605774 w 704776"/>
                <a:gd name="connsiteY98" fmla="*/ 249342 h 703948"/>
                <a:gd name="connsiteX99" fmla="*/ 613148 w 704776"/>
                <a:gd name="connsiteY99" fmla="*/ 257084 h 703948"/>
                <a:gd name="connsiteX100" fmla="*/ 613148 w 704776"/>
                <a:gd name="connsiteY100" fmla="*/ 310177 h 703948"/>
                <a:gd name="connsiteX101" fmla="*/ 620153 w 704776"/>
                <a:gd name="connsiteY101" fmla="*/ 317551 h 703948"/>
                <a:gd name="connsiteX102" fmla="*/ 625684 w 704776"/>
                <a:gd name="connsiteY102" fmla="*/ 317551 h 703948"/>
                <a:gd name="connsiteX103" fmla="*/ 634901 w 704776"/>
                <a:gd name="connsiteY103" fmla="*/ 308702 h 703948"/>
                <a:gd name="connsiteX104" fmla="*/ 634901 w 704776"/>
                <a:gd name="connsiteY104" fmla="*/ 157167 h 703948"/>
                <a:gd name="connsiteX105" fmla="*/ 626053 w 704776"/>
                <a:gd name="connsiteY105" fmla="*/ 148318 h 703948"/>
                <a:gd name="connsiteX106" fmla="*/ 522448 w 704776"/>
                <a:gd name="connsiteY106" fmla="*/ 466137 h 703948"/>
                <a:gd name="connsiteX107" fmla="*/ 522448 w 704776"/>
                <a:gd name="connsiteY107" fmla="*/ 405302 h 703948"/>
                <a:gd name="connsiteX108" fmla="*/ 502907 w 704776"/>
                <a:gd name="connsiteY108" fmla="*/ 386498 h 703948"/>
                <a:gd name="connsiteX109" fmla="*/ 502907 w 704776"/>
                <a:gd name="connsiteY109" fmla="*/ 386498 h 703948"/>
                <a:gd name="connsiteX110" fmla="*/ 500326 w 704776"/>
                <a:gd name="connsiteY110" fmla="*/ 390554 h 703948"/>
                <a:gd name="connsiteX111" fmla="*/ 491846 w 704776"/>
                <a:gd name="connsiteY111" fmla="*/ 410464 h 703948"/>
                <a:gd name="connsiteX112" fmla="*/ 462719 w 704776"/>
                <a:gd name="connsiteY112" fmla="*/ 424843 h 703948"/>
                <a:gd name="connsiteX113" fmla="*/ 456819 w 704776"/>
                <a:gd name="connsiteY113" fmla="*/ 434429 h 703948"/>
                <a:gd name="connsiteX114" fmla="*/ 456819 w 704776"/>
                <a:gd name="connsiteY114" fmla="*/ 605137 h 703948"/>
                <a:gd name="connsiteX115" fmla="*/ 464562 w 704776"/>
                <a:gd name="connsiteY115" fmla="*/ 612511 h 703948"/>
                <a:gd name="connsiteX116" fmla="*/ 485947 w 704776"/>
                <a:gd name="connsiteY116" fmla="*/ 612511 h 703948"/>
                <a:gd name="connsiteX117" fmla="*/ 502538 w 704776"/>
                <a:gd name="connsiteY117" fmla="*/ 628365 h 703948"/>
                <a:gd name="connsiteX118" fmla="*/ 502538 w 704776"/>
                <a:gd name="connsiteY118" fmla="*/ 671135 h 703948"/>
                <a:gd name="connsiteX119" fmla="*/ 511387 w 704776"/>
                <a:gd name="connsiteY119" fmla="*/ 680352 h 703948"/>
                <a:gd name="connsiteX120" fmla="*/ 582915 w 704776"/>
                <a:gd name="connsiteY120" fmla="*/ 680352 h 703948"/>
                <a:gd name="connsiteX121" fmla="*/ 592132 w 704776"/>
                <a:gd name="connsiteY121" fmla="*/ 671135 h 703948"/>
                <a:gd name="connsiteX122" fmla="*/ 592132 w 704776"/>
                <a:gd name="connsiteY122" fmla="*/ 593708 h 703948"/>
                <a:gd name="connsiteX123" fmla="*/ 598400 w 704776"/>
                <a:gd name="connsiteY123" fmla="*/ 578591 h 703948"/>
                <a:gd name="connsiteX124" fmla="*/ 632689 w 704776"/>
                <a:gd name="connsiteY124" fmla="*/ 544670 h 703948"/>
                <a:gd name="connsiteX125" fmla="*/ 637851 w 704776"/>
                <a:gd name="connsiteY125" fmla="*/ 532135 h 703948"/>
                <a:gd name="connsiteX126" fmla="*/ 637851 w 704776"/>
                <a:gd name="connsiteY126" fmla="*/ 472774 h 703948"/>
                <a:gd name="connsiteX127" fmla="*/ 637851 w 704776"/>
                <a:gd name="connsiteY127" fmla="*/ 394610 h 703948"/>
                <a:gd name="connsiteX128" fmla="*/ 635270 w 704776"/>
                <a:gd name="connsiteY128" fmla="*/ 387236 h 703948"/>
                <a:gd name="connsiteX129" fmla="*/ 618679 w 704776"/>
                <a:gd name="connsiteY129" fmla="*/ 387236 h 703948"/>
                <a:gd name="connsiteX130" fmla="*/ 616098 w 704776"/>
                <a:gd name="connsiteY130" fmla="*/ 397559 h 703948"/>
                <a:gd name="connsiteX131" fmla="*/ 616098 w 704776"/>
                <a:gd name="connsiteY131" fmla="*/ 536190 h 703948"/>
                <a:gd name="connsiteX132" fmla="*/ 608724 w 704776"/>
                <a:gd name="connsiteY132" fmla="*/ 544670 h 703948"/>
                <a:gd name="connsiteX133" fmla="*/ 592501 w 704776"/>
                <a:gd name="connsiteY133" fmla="*/ 528816 h 703948"/>
                <a:gd name="connsiteX134" fmla="*/ 585496 w 704776"/>
                <a:gd name="connsiteY134" fmla="*/ 521811 h 703948"/>
                <a:gd name="connsiteX135" fmla="*/ 556000 w 704776"/>
                <a:gd name="connsiteY135" fmla="*/ 521811 h 703948"/>
                <a:gd name="connsiteX136" fmla="*/ 547888 w 704776"/>
                <a:gd name="connsiteY136" fmla="*/ 529554 h 703948"/>
                <a:gd name="connsiteX137" fmla="*/ 532772 w 704776"/>
                <a:gd name="connsiteY137" fmla="*/ 544670 h 703948"/>
                <a:gd name="connsiteX138" fmla="*/ 524291 w 704776"/>
                <a:gd name="connsiteY138" fmla="*/ 535822 h 703948"/>
                <a:gd name="connsiteX139" fmla="*/ 521342 w 704776"/>
                <a:gd name="connsiteY139" fmla="*/ 466137 h 703948"/>
                <a:gd name="connsiteX140" fmla="*/ 249610 w 704776"/>
                <a:gd name="connsiteY140" fmla="*/ 636108 h 703948"/>
                <a:gd name="connsiteX141" fmla="*/ 34289 w 704776"/>
                <a:gd name="connsiteY141" fmla="*/ 636108 h 703948"/>
                <a:gd name="connsiteX142" fmla="*/ 23597 w 704776"/>
                <a:gd name="connsiteY142" fmla="*/ 647169 h 703948"/>
                <a:gd name="connsiteX143" fmla="*/ 23597 w 704776"/>
                <a:gd name="connsiteY143" fmla="*/ 669291 h 703948"/>
                <a:gd name="connsiteX144" fmla="*/ 35027 w 704776"/>
                <a:gd name="connsiteY144" fmla="*/ 680352 h 703948"/>
                <a:gd name="connsiteX145" fmla="*/ 468986 w 704776"/>
                <a:gd name="connsiteY145" fmla="*/ 680352 h 703948"/>
                <a:gd name="connsiteX146" fmla="*/ 475992 w 704776"/>
                <a:gd name="connsiteY146" fmla="*/ 673347 h 703948"/>
                <a:gd name="connsiteX147" fmla="*/ 475992 w 704776"/>
                <a:gd name="connsiteY147" fmla="*/ 646800 h 703948"/>
                <a:gd name="connsiteX148" fmla="*/ 465668 w 704776"/>
                <a:gd name="connsiteY148" fmla="*/ 636477 h 703948"/>
                <a:gd name="connsiteX149" fmla="*/ 249610 w 704776"/>
                <a:gd name="connsiteY149" fmla="*/ 238281 h 703948"/>
                <a:gd name="connsiteX150" fmla="*/ 259565 w 704776"/>
                <a:gd name="connsiteY150" fmla="*/ 241230 h 703948"/>
                <a:gd name="connsiteX151" fmla="*/ 388979 w 704776"/>
                <a:gd name="connsiteY151" fmla="*/ 305015 h 703948"/>
                <a:gd name="connsiteX152" fmla="*/ 400777 w 704776"/>
                <a:gd name="connsiteY152" fmla="*/ 316445 h 703948"/>
                <a:gd name="connsiteX153" fmla="*/ 440965 w 704776"/>
                <a:gd name="connsiteY153" fmla="*/ 390185 h 703948"/>
                <a:gd name="connsiteX154" fmla="*/ 465299 w 704776"/>
                <a:gd name="connsiteY154" fmla="*/ 397190 h 703948"/>
                <a:gd name="connsiteX155" fmla="*/ 468249 w 704776"/>
                <a:gd name="connsiteY155" fmla="*/ 386129 h 703948"/>
                <a:gd name="connsiteX156" fmla="*/ 416631 w 704776"/>
                <a:gd name="connsiteY156" fmla="*/ 299854 h 703948"/>
                <a:gd name="connsiteX157" fmla="*/ 406307 w 704776"/>
                <a:gd name="connsiteY157" fmla="*/ 290636 h 703948"/>
                <a:gd name="connsiteX158" fmla="*/ 258827 w 704776"/>
                <a:gd name="connsiteY158" fmla="*/ 211734 h 703948"/>
                <a:gd name="connsiteX159" fmla="*/ 244817 w 704776"/>
                <a:gd name="connsiteY159" fmla="*/ 211734 h 703948"/>
                <a:gd name="connsiteX160" fmla="*/ 94019 w 704776"/>
                <a:gd name="connsiteY160" fmla="*/ 289530 h 703948"/>
                <a:gd name="connsiteX161" fmla="*/ 83695 w 704776"/>
                <a:gd name="connsiteY161" fmla="*/ 299854 h 703948"/>
                <a:gd name="connsiteX162" fmla="*/ 37607 w 704776"/>
                <a:gd name="connsiteY162" fmla="*/ 377649 h 703948"/>
                <a:gd name="connsiteX163" fmla="*/ 44613 w 704776"/>
                <a:gd name="connsiteY163" fmla="*/ 400509 h 703948"/>
                <a:gd name="connsiteX164" fmla="*/ 56042 w 704776"/>
                <a:gd name="connsiteY164" fmla="*/ 396822 h 703948"/>
                <a:gd name="connsiteX165" fmla="*/ 100655 w 704776"/>
                <a:gd name="connsiteY165" fmla="*/ 314970 h 703948"/>
                <a:gd name="connsiteX166" fmla="*/ 111347 w 704776"/>
                <a:gd name="connsiteY166" fmla="*/ 304278 h 703948"/>
                <a:gd name="connsiteX167" fmla="*/ 241499 w 704776"/>
                <a:gd name="connsiteY167" fmla="*/ 241230 h 703948"/>
                <a:gd name="connsiteX168" fmla="*/ 249610 w 704776"/>
                <a:gd name="connsiteY168" fmla="*/ 238281 h 703948"/>
                <a:gd name="connsiteX169" fmla="*/ 171077 w 704776"/>
                <a:gd name="connsiteY169" fmla="*/ 533241 h 703948"/>
                <a:gd name="connsiteX170" fmla="*/ 171077 w 704776"/>
                <a:gd name="connsiteY170" fmla="*/ 604031 h 703948"/>
                <a:gd name="connsiteX171" fmla="*/ 171077 w 704776"/>
                <a:gd name="connsiteY171" fmla="*/ 611405 h 703948"/>
                <a:gd name="connsiteX172" fmla="*/ 188406 w 704776"/>
                <a:gd name="connsiteY172" fmla="*/ 611405 h 703948"/>
                <a:gd name="connsiteX173" fmla="*/ 190987 w 704776"/>
                <a:gd name="connsiteY173" fmla="*/ 602556 h 703948"/>
                <a:gd name="connsiteX174" fmla="*/ 190987 w 704776"/>
                <a:gd name="connsiteY174" fmla="*/ 491946 h 703948"/>
                <a:gd name="connsiteX175" fmla="*/ 206841 w 704776"/>
                <a:gd name="connsiteY175" fmla="*/ 475724 h 703948"/>
                <a:gd name="connsiteX176" fmla="*/ 289061 w 704776"/>
                <a:gd name="connsiteY176" fmla="*/ 475724 h 703948"/>
                <a:gd name="connsiteX177" fmla="*/ 307127 w 704776"/>
                <a:gd name="connsiteY177" fmla="*/ 493790 h 703948"/>
                <a:gd name="connsiteX178" fmla="*/ 307127 w 704776"/>
                <a:gd name="connsiteY178" fmla="*/ 604400 h 703948"/>
                <a:gd name="connsiteX179" fmla="*/ 315976 w 704776"/>
                <a:gd name="connsiteY179" fmla="*/ 612880 h 703948"/>
                <a:gd name="connsiteX180" fmla="*/ 320032 w 704776"/>
                <a:gd name="connsiteY180" fmla="*/ 612880 h 703948"/>
                <a:gd name="connsiteX181" fmla="*/ 329249 w 704776"/>
                <a:gd name="connsiteY181" fmla="*/ 604031 h 703948"/>
                <a:gd name="connsiteX182" fmla="*/ 329249 w 704776"/>
                <a:gd name="connsiteY182" fmla="*/ 464294 h 703948"/>
                <a:gd name="connsiteX183" fmla="*/ 320032 w 704776"/>
                <a:gd name="connsiteY183" fmla="*/ 455076 h 703948"/>
                <a:gd name="connsiteX184" fmla="*/ 179926 w 704776"/>
                <a:gd name="connsiteY184" fmla="*/ 455076 h 703948"/>
                <a:gd name="connsiteX185" fmla="*/ 170708 w 704776"/>
                <a:gd name="connsiteY185" fmla="*/ 463925 h 703948"/>
                <a:gd name="connsiteX186" fmla="*/ 171077 w 704776"/>
                <a:gd name="connsiteY186" fmla="*/ 532872 h 703948"/>
                <a:gd name="connsiteX187" fmla="*/ 395984 w 704776"/>
                <a:gd name="connsiteY187" fmla="*/ 124352 h 703948"/>
                <a:gd name="connsiteX188" fmla="*/ 649649 w 704776"/>
                <a:gd name="connsiteY188" fmla="*/ 124352 h 703948"/>
                <a:gd name="connsiteX189" fmla="*/ 565586 w 704776"/>
                <a:gd name="connsiteY189" fmla="*/ 70522 h 703948"/>
                <a:gd name="connsiteX190" fmla="*/ 556737 w 704776"/>
                <a:gd name="connsiteY190" fmla="*/ 70522 h 703948"/>
                <a:gd name="connsiteX191" fmla="*/ 487421 w 704776"/>
                <a:gd name="connsiteY191" fmla="*/ 70522 h 703948"/>
                <a:gd name="connsiteX192" fmla="*/ 474517 w 704776"/>
                <a:gd name="connsiteY192" fmla="*/ 74209 h 703948"/>
                <a:gd name="connsiteX193" fmla="*/ 400777 w 704776"/>
                <a:gd name="connsiteY193" fmla="*/ 121403 h 703948"/>
                <a:gd name="connsiteX194" fmla="*/ 395984 w 704776"/>
                <a:gd name="connsiteY194" fmla="*/ 123984 h 703948"/>
                <a:gd name="connsiteX195" fmla="*/ 216427 w 704776"/>
                <a:gd name="connsiteY195" fmla="*/ 555363 h 703948"/>
                <a:gd name="connsiteX196" fmla="*/ 216427 w 704776"/>
                <a:gd name="connsiteY196" fmla="*/ 604769 h 703948"/>
                <a:gd name="connsiteX197" fmla="*/ 224170 w 704776"/>
                <a:gd name="connsiteY197" fmla="*/ 612511 h 703948"/>
                <a:gd name="connsiteX198" fmla="*/ 275788 w 704776"/>
                <a:gd name="connsiteY198" fmla="*/ 612511 h 703948"/>
                <a:gd name="connsiteX199" fmla="*/ 283530 w 704776"/>
                <a:gd name="connsiteY199" fmla="*/ 604769 h 703948"/>
                <a:gd name="connsiteX200" fmla="*/ 283530 w 704776"/>
                <a:gd name="connsiteY200" fmla="*/ 507800 h 703948"/>
                <a:gd name="connsiteX201" fmla="*/ 275788 w 704776"/>
                <a:gd name="connsiteY201" fmla="*/ 500058 h 703948"/>
                <a:gd name="connsiteX202" fmla="*/ 225276 w 704776"/>
                <a:gd name="connsiteY202" fmla="*/ 500058 h 703948"/>
                <a:gd name="connsiteX203" fmla="*/ 216058 w 704776"/>
                <a:gd name="connsiteY203" fmla="*/ 508907 h 703948"/>
                <a:gd name="connsiteX204" fmla="*/ 216427 w 704776"/>
                <a:gd name="connsiteY204" fmla="*/ 555363 h 703948"/>
                <a:gd name="connsiteX205" fmla="*/ 658867 w 704776"/>
                <a:gd name="connsiteY205" fmla="*/ 521442 h 703948"/>
                <a:gd name="connsiteX206" fmla="*/ 658867 w 704776"/>
                <a:gd name="connsiteY206" fmla="*/ 671503 h 703948"/>
                <a:gd name="connsiteX207" fmla="*/ 667716 w 704776"/>
                <a:gd name="connsiteY207" fmla="*/ 680352 h 703948"/>
                <a:gd name="connsiteX208" fmla="*/ 672140 w 704776"/>
                <a:gd name="connsiteY208" fmla="*/ 680352 h 703948"/>
                <a:gd name="connsiteX209" fmla="*/ 680620 w 704776"/>
                <a:gd name="connsiteY209" fmla="*/ 671872 h 703948"/>
                <a:gd name="connsiteX210" fmla="*/ 680620 w 704776"/>
                <a:gd name="connsiteY210" fmla="*/ 379862 h 703948"/>
                <a:gd name="connsiteX211" fmla="*/ 680620 w 704776"/>
                <a:gd name="connsiteY211" fmla="*/ 370275 h 703948"/>
                <a:gd name="connsiteX212" fmla="*/ 664766 w 704776"/>
                <a:gd name="connsiteY212" fmla="*/ 364007 h 703948"/>
                <a:gd name="connsiteX213" fmla="*/ 660710 w 704776"/>
                <a:gd name="connsiteY213" fmla="*/ 373962 h 703948"/>
                <a:gd name="connsiteX214" fmla="*/ 248873 w 704776"/>
                <a:gd name="connsiteY214" fmla="*/ 430742 h 703948"/>
                <a:gd name="connsiteX215" fmla="*/ 343260 w 704776"/>
                <a:gd name="connsiteY215" fmla="*/ 430742 h 703948"/>
                <a:gd name="connsiteX216" fmla="*/ 351371 w 704776"/>
                <a:gd name="connsiteY216" fmla="*/ 422262 h 703948"/>
                <a:gd name="connsiteX217" fmla="*/ 351371 w 704776"/>
                <a:gd name="connsiteY217" fmla="*/ 418206 h 703948"/>
                <a:gd name="connsiteX218" fmla="*/ 342154 w 704776"/>
                <a:gd name="connsiteY218" fmla="*/ 408989 h 703948"/>
                <a:gd name="connsiteX219" fmla="*/ 155960 w 704776"/>
                <a:gd name="connsiteY219" fmla="*/ 408989 h 703948"/>
                <a:gd name="connsiteX220" fmla="*/ 148217 w 704776"/>
                <a:gd name="connsiteY220" fmla="*/ 416732 h 703948"/>
                <a:gd name="connsiteX221" fmla="*/ 148217 w 704776"/>
                <a:gd name="connsiteY221" fmla="*/ 421525 h 703948"/>
                <a:gd name="connsiteX222" fmla="*/ 157066 w 704776"/>
                <a:gd name="connsiteY222" fmla="*/ 430742 h 703948"/>
                <a:gd name="connsiteX223" fmla="*/ 522079 w 704776"/>
                <a:gd name="connsiteY223" fmla="*/ 25172 h 703948"/>
                <a:gd name="connsiteX224" fmla="*/ 502169 w 704776"/>
                <a:gd name="connsiteY224" fmla="*/ 25172 h 703948"/>
                <a:gd name="connsiteX225" fmla="*/ 488528 w 704776"/>
                <a:gd name="connsiteY225" fmla="*/ 38814 h 703948"/>
                <a:gd name="connsiteX226" fmla="*/ 496639 w 704776"/>
                <a:gd name="connsiteY226" fmla="*/ 46925 h 703948"/>
                <a:gd name="connsiteX227" fmla="*/ 541252 w 704776"/>
                <a:gd name="connsiteY227" fmla="*/ 46925 h 703948"/>
                <a:gd name="connsiteX228" fmla="*/ 555631 w 704776"/>
                <a:gd name="connsiteY228" fmla="*/ 31809 h 703948"/>
                <a:gd name="connsiteX229" fmla="*/ 548257 w 704776"/>
                <a:gd name="connsiteY229" fmla="*/ 25172 h 703948"/>
                <a:gd name="connsiteX230" fmla="*/ 494795 w 704776"/>
                <a:gd name="connsiteY230" fmla="*/ 342623 h 703948"/>
                <a:gd name="connsiteX231" fmla="*/ 474517 w 704776"/>
                <a:gd name="connsiteY231" fmla="*/ 342623 h 703948"/>
                <a:gd name="connsiteX232" fmla="*/ 471199 w 704776"/>
                <a:gd name="connsiteY232" fmla="*/ 347785 h 703948"/>
                <a:gd name="connsiteX233" fmla="*/ 498114 w 704776"/>
                <a:gd name="connsiteY233" fmla="*/ 364376 h 703948"/>
                <a:gd name="connsiteX234" fmla="*/ 507331 w 704776"/>
                <a:gd name="connsiteY234" fmla="*/ 364376 h 703948"/>
                <a:gd name="connsiteX235" fmla="*/ 521342 w 704776"/>
                <a:gd name="connsiteY235" fmla="*/ 349628 h 703948"/>
                <a:gd name="connsiteX236" fmla="*/ 514705 w 704776"/>
                <a:gd name="connsiteY236" fmla="*/ 342623 h 703948"/>
                <a:gd name="connsiteX237" fmla="*/ 568535 w 704776"/>
                <a:gd name="connsiteY237" fmla="*/ 297273 h 703948"/>
                <a:gd name="connsiteX238" fmla="*/ 560793 w 704776"/>
                <a:gd name="connsiteY238" fmla="*/ 297273 h 703948"/>
                <a:gd name="connsiteX239" fmla="*/ 546045 w 704776"/>
                <a:gd name="connsiteY239" fmla="*/ 312389 h 703948"/>
                <a:gd name="connsiteX240" fmla="*/ 553419 w 704776"/>
                <a:gd name="connsiteY240" fmla="*/ 319026 h 703948"/>
                <a:gd name="connsiteX241" fmla="*/ 576647 w 704776"/>
                <a:gd name="connsiteY241" fmla="*/ 319026 h 703948"/>
                <a:gd name="connsiteX242" fmla="*/ 590657 w 704776"/>
                <a:gd name="connsiteY242" fmla="*/ 304278 h 703948"/>
                <a:gd name="connsiteX243" fmla="*/ 584021 w 704776"/>
                <a:gd name="connsiteY243" fmla="*/ 297273 h 703948"/>
                <a:gd name="connsiteX244" fmla="*/ 568535 w 704776"/>
                <a:gd name="connsiteY244" fmla="*/ 364376 h 703948"/>
                <a:gd name="connsiteX245" fmla="*/ 577016 w 704776"/>
                <a:gd name="connsiteY245" fmla="*/ 364376 h 703948"/>
                <a:gd name="connsiteX246" fmla="*/ 591395 w 704776"/>
                <a:gd name="connsiteY246" fmla="*/ 349259 h 703948"/>
                <a:gd name="connsiteX247" fmla="*/ 585127 w 704776"/>
                <a:gd name="connsiteY247" fmla="*/ 342623 h 703948"/>
                <a:gd name="connsiteX248" fmla="*/ 561899 w 704776"/>
                <a:gd name="connsiteY248" fmla="*/ 342623 h 703948"/>
                <a:gd name="connsiteX249" fmla="*/ 547151 w 704776"/>
                <a:gd name="connsiteY249" fmla="*/ 358477 h 703948"/>
                <a:gd name="connsiteX250" fmla="*/ 553050 w 704776"/>
                <a:gd name="connsiteY250" fmla="*/ 364376 h 703948"/>
                <a:gd name="connsiteX251" fmla="*/ 568535 w 704776"/>
                <a:gd name="connsiteY251" fmla="*/ 409726 h 703948"/>
                <a:gd name="connsiteX252" fmla="*/ 576278 w 704776"/>
                <a:gd name="connsiteY252" fmla="*/ 409726 h 703948"/>
                <a:gd name="connsiteX253" fmla="*/ 590657 w 704776"/>
                <a:gd name="connsiteY253" fmla="*/ 394610 h 703948"/>
                <a:gd name="connsiteX254" fmla="*/ 583652 w 704776"/>
                <a:gd name="connsiteY254" fmla="*/ 387973 h 703948"/>
                <a:gd name="connsiteX255" fmla="*/ 560424 w 704776"/>
                <a:gd name="connsiteY255" fmla="*/ 387973 h 703948"/>
                <a:gd name="connsiteX256" fmla="*/ 546045 w 704776"/>
                <a:gd name="connsiteY256" fmla="*/ 403090 h 703948"/>
                <a:gd name="connsiteX257" fmla="*/ 553050 w 704776"/>
                <a:gd name="connsiteY257" fmla="*/ 409726 h 703948"/>
                <a:gd name="connsiteX258" fmla="*/ 568535 w 704776"/>
                <a:gd name="connsiteY258" fmla="*/ 455076 h 703948"/>
                <a:gd name="connsiteX259" fmla="*/ 577016 w 704776"/>
                <a:gd name="connsiteY259" fmla="*/ 455076 h 703948"/>
                <a:gd name="connsiteX260" fmla="*/ 591026 w 704776"/>
                <a:gd name="connsiteY260" fmla="*/ 440328 h 703948"/>
                <a:gd name="connsiteX261" fmla="*/ 584390 w 704776"/>
                <a:gd name="connsiteY261" fmla="*/ 433323 h 703948"/>
                <a:gd name="connsiteX262" fmla="*/ 561161 w 704776"/>
                <a:gd name="connsiteY262" fmla="*/ 433323 h 703948"/>
                <a:gd name="connsiteX263" fmla="*/ 546413 w 704776"/>
                <a:gd name="connsiteY263" fmla="*/ 448808 h 703948"/>
                <a:gd name="connsiteX264" fmla="*/ 553050 w 704776"/>
                <a:gd name="connsiteY264" fmla="*/ 455076 h 703948"/>
                <a:gd name="connsiteX265" fmla="*/ 568535 w 704776"/>
                <a:gd name="connsiteY265" fmla="*/ 500426 h 703948"/>
                <a:gd name="connsiteX266" fmla="*/ 576278 w 704776"/>
                <a:gd name="connsiteY266" fmla="*/ 500426 h 703948"/>
                <a:gd name="connsiteX267" fmla="*/ 590657 w 704776"/>
                <a:gd name="connsiteY267" fmla="*/ 485310 h 703948"/>
                <a:gd name="connsiteX268" fmla="*/ 584390 w 704776"/>
                <a:gd name="connsiteY268" fmla="*/ 478673 h 703948"/>
                <a:gd name="connsiteX269" fmla="*/ 560793 w 704776"/>
                <a:gd name="connsiteY269" fmla="*/ 478673 h 703948"/>
                <a:gd name="connsiteX270" fmla="*/ 546413 w 704776"/>
                <a:gd name="connsiteY270" fmla="*/ 494527 h 703948"/>
                <a:gd name="connsiteX271" fmla="*/ 550712 w 704776"/>
                <a:gd name="connsiteY271" fmla="*/ 500426 h 703948"/>
                <a:gd name="connsiteX272" fmla="*/ 552313 w 704776"/>
                <a:gd name="connsiteY272" fmla="*/ 500426 h 703948"/>
                <a:gd name="connsiteX273" fmla="*/ 624947 w 704776"/>
                <a:gd name="connsiteY273" fmla="*/ 364376 h 703948"/>
                <a:gd name="connsiteX274" fmla="*/ 636008 w 704776"/>
                <a:gd name="connsiteY274" fmla="*/ 354053 h 703948"/>
                <a:gd name="connsiteX275" fmla="*/ 625315 w 704776"/>
                <a:gd name="connsiteY275" fmla="*/ 342623 h 703948"/>
                <a:gd name="connsiteX276" fmla="*/ 614254 w 704776"/>
                <a:gd name="connsiteY276" fmla="*/ 353315 h 703948"/>
                <a:gd name="connsiteX277" fmla="*/ 623840 w 704776"/>
                <a:gd name="connsiteY277" fmla="*/ 362901 h 70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704776" h="703948">
                  <a:moveTo>
                    <a:pt x="369" y="403090"/>
                  </a:moveTo>
                  <a:lnTo>
                    <a:pt x="369" y="391660"/>
                  </a:lnTo>
                  <a:cubicBezTo>
                    <a:pt x="1965" y="389116"/>
                    <a:pt x="3687" y="386657"/>
                    <a:pt x="5531" y="384286"/>
                  </a:cubicBezTo>
                  <a:lnTo>
                    <a:pt x="65629" y="284000"/>
                  </a:lnTo>
                  <a:cubicBezTo>
                    <a:pt x="69011" y="277722"/>
                    <a:pt x="74306" y="272685"/>
                    <a:pt x="80745" y="269620"/>
                  </a:cubicBezTo>
                  <a:lnTo>
                    <a:pt x="237443" y="185925"/>
                  </a:lnTo>
                  <a:cubicBezTo>
                    <a:pt x="245043" y="181355"/>
                    <a:pt x="254546" y="181355"/>
                    <a:pt x="262146" y="185925"/>
                  </a:cubicBezTo>
                  <a:cubicBezTo>
                    <a:pt x="299016" y="206941"/>
                    <a:pt x="338835" y="227588"/>
                    <a:pt x="377549" y="247867"/>
                  </a:cubicBezTo>
                  <a:cubicBezTo>
                    <a:pt x="384923" y="251923"/>
                    <a:pt x="385292" y="251554"/>
                    <a:pt x="385292" y="243074"/>
                  </a:cubicBezTo>
                  <a:lnTo>
                    <a:pt x="385292" y="156429"/>
                  </a:lnTo>
                  <a:cubicBezTo>
                    <a:pt x="385292" y="150530"/>
                    <a:pt x="383448" y="148318"/>
                    <a:pt x="377549" y="148318"/>
                  </a:cubicBezTo>
                  <a:lnTo>
                    <a:pt x="352109" y="148318"/>
                  </a:lnTo>
                  <a:cubicBezTo>
                    <a:pt x="347144" y="148651"/>
                    <a:pt x="342649" y="145396"/>
                    <a:pt x="341416" y="140575"/>
                  </a:cubicBezTo>
                  <a:cubicBezTo>
                    <a:pt x="339404" y="135832"/>
                    <a:pt x="340933" y="130328"/>
                    <a:pt x="345103" y="127302"/>
                  </a:cubicBezTo>
                  <a:cubicBezTo>
                    <a:pt x="347265" y="125569"/>
                    <a:pt x="349615" y="124084"/>
                    <a:pt x="352109" y="122878"/>
                  </a:cubicBezTo>
                  <a:lnTo>
                    <a:pt x="459400" y="54668"/>
                  </a:lnTo>
                  <a:cubicBezTo>
                    <a:pt x="463991" y="52223"/>
                    <a:pt x="466726" y="47322"/>
                    <a:pt x="466406" y="42132"/>
                  </a:cubicBezTo>
                  <a:cubicBezTo>
                    <a:pt x="466406" y="32546"/>
                    <a:pt x="466406" y="22960"/>
                    <a:pt x="466406" y="13005"/>
                  </a:cubicBezTo>
                  <a:cubicBezTo>
                    <a:pt x="465738" y="6523"/>
                    <a:pt x="470454" y="728"/>
                    <a:pt x="476936" y="62"/>
                  </a:cubicBezTo>
                  <a:cubicBezTo>
                    <a:pt x="477850" y="-32"/>
                    <a:pt x="478768" y="-19"/>
                    <a:pt x="479679" y="101"/>
                  </a:cubicBezTo>
                  <a:cubicBezTo>
                    <a:pt x="508806" y="101"/>
                    <a:pt x="538302" y="101"/>
                    <a:pt x="567429" y="101"/>
                  </a:cubicBezTo>
                  <a:cubicBezTo>
                    <a:pt x="576647" y="101"/>
                    <a:pt x="580703" y="4156"/>
                    <a:pt x="581071" y="13374"/>
                  </a:cubicBezTo>
                  <a:cubicBezTo>
                    <a:pt x="581440" y="22591"/>
                    <a:pt x="581071" y="33284"/>
                    <a:pt x="581071" y="43238"/>
                  </a:cubicBezTo>
                  <a:cubicBezTo>
                    <a:pt x="580555" y="47791"/>
                    <a:pt x="582904" y="52190"/>
                    <a:pt x="586970" y="54299"/>
                  </a:cubicBezTo>
                  <a:cubicBezTo>
                    <a:pt x="599875" y="62042"/>
                    <a:pt x="612411" y="70522"/>
                    <a:pt x="623840" y="78634"/>
                  </a:cubicBezTo>
                  <a:lnTo>
                    <a:pt x="695000" y="123615"/>
                  </a:lnTo>
                  <a:cubicBezTo>
                    <a:pt x="703480" y="129146"/>
                    <a:pt x="706061" y="133939"/>
                    <a:pt x="703848" y="140207"/>
                  </a:cubicBezTo>
                  <a:cubicBezTo>
                    <a:pt x="701636" y="146474"/>
                    <a:pt x="695000" y="148687"/>
                    <a:pt x="687994" y="148687"/>
                  </a:cubicBezTo>
                  <a:lnTo>
                    <a:pt x="668084" y="148687"/>
                  </a:lnTo>
                  <a:cubicBezTo>
                    <a:pt x="659236" y="148687"/>
                    <a:pt x="658867" y="148687"/>
                    <a:pt x="658867" y="157904"/>
                  </a:cubicBezTo>
                  <a:lnTo>
                    <a:pt x="658867" y="331193"/>
                  </a:lnTo>
                  <a:cubicBezTo>
                    <a:pt x="658867" y="337830"/>
                    <a:pt x="660710" y="340411"/>
                    <a:pt x="667716" y="340411"/>
                  </a:cubicBezTo>
                  <a:cubicBezTo>
                    <a:pt x="686143" y="338477"/>
                    <a:pt x="702650" y="351848"/>
                    <a:pt x="704586" y="370279"/>
                  </a:cubicBezTo>
                  <a:cubicBezTo>
                    <a:pt x="704829" y="372606"/>
                    <a:pt x="704829" y="374954"/>
                    <a:pt x="704586" y="377281"/>
                  </a:cubicBezTo>
                  <a:lnTo>
                    <a:pt x="704586" y="688095"/>
                  </a:lnTo>
                  <a:cubicBezTo>
                    <a:pt x="705496" y="694123"/>
                    <a:pt x="703104" y="700173"/>
                    <a:pt x="698318" y="703949"/>
                  </a:cubicBezTo>
                  <a:lnTo>
                    <a:pt x="641169" y="703949"/>
                  </a:lnTo>
                  <a:cubicBezTo>
                    <a:pt x="636538" y="700199"/>
                    <a:pt x="634057" y="694403"/>
                    <a:pt x="634533" y="688463"/>
                  </a:cubicBezTo>
                  <a:cubicBezTo>
                    <a:pt x="634533" y="653437"/>
                    <a:pt x="634533" y="618410"/>
                    <a:pt x="634533" y="583384"/>
                  </a:cubicBezTo>
                  <a:cubicBezTo>
                    <a:pt x="635123" y="580656"/>
                    <a:pt x="634444" y="577809"/>
                    <a:pt x="632689" y="575641"/>
                  </a:cubicBezTo>
                  <a:cubicBezTo>
                    <a:pt x="628265" y="580066"/>
                    <a:pt x="623840" y="585227"/>
                    <a:pt x="619416" y="589283"/>
                  </a:cubicBezTo>
                  <a:cubicBezTo>
                    <a:pt x="614837" y="593073"/>
                    <a:pt x="612366" y="598840"/>
                    <a:pt x="612779" y="604769"/>
                  </a:cubicBezTo>
                  <a:cubicBezTo>
                    <a:pt x="612779" y="632421"/>
                    <a:pt x="612779" y="660442"/>
                    <a:pt x="612779" y="688463"/>
                  </a:cubicBezTo>
                  <a:cubicBezTo>
                    <a:pt x="613631" y="694377"/>
                    <a:pt x="611238" y="700291"/>
                    <a:pt x="606512" y="703949"/>
                  </a:cubicBezTo>
                  <a:lnTo>
                    <a:pt x="6637" y="703949"/>
                  </a:lnTo>
                  <a:cubicBezTo>
                    <a:pt x="1106" y="703949"/>
                    <a:pt x="0" y="703949"/>
                    <a:pt x="0" y="697681"/>
                  </a:cubicBezTo>
                  <a:cubicBezTo>
                    <a:pt x="0" y="671503"/>
                    <a:pt x="0" y="644957"/>
                    <a:pt x="0" y="618779"/>
                  </a:cubicBezTo>
                  <a:cubicBezTo>
                    <a:pt x="3597" y="614406"/>
                    <a:pt x="9103" y="612065"/>
                    <a:pt x="14748" y="612511"/>
                  </a:cubicBezTo>
                  <a:lnTo>
                    <a:pt x="35027" y="612511"/>
                  </a:lnTo>
                  <a:cubicBezTo>
                    <a:pt x="44981" y="612511"/>
                    <a:pt x="44981" y="612511"/>
                    <a:pt x="44981" y="602556"/>
                  </a:cubicBezTo>
                  <a:cubicBezTo>
                    <a:pt x="44981" y="550201"/>
                    <a:pt x="44981" y="497846"/>
                    <a:pt x="44981" y="445121"/>
                  </a:cubicBezTo>
                  <a:cubicBezTo>
                    <a:pt x="44981" y="424474"/>
                    <a:pt x="48300" y="430005"/>
                    <a:pt x="29496" y="420050"/>
                  </a:cubicBezTo>
                  <a:cubicBezTo>
                    <a:pt x="18978" y="415917"/>
                    <a:pt x="9154" y="410198"/>
                    <a:pt x="369" y="403090"/>
                  </a:cubicBezTo>
                  <a:close/>
                  <a:moveTo>
                    <a:pt x="249241" y="385392"/>
                  </a:moveTo>
                  <a:lnTo>
                    <a:pt x="359851" y="385392"/>
                  </a:lnTo>
                  <a:cubicBezTo>
                    <a:pt x="370175" y="385392"/>
                    <a:pt x="374231" y="389448"/>
                    <a:pt x="374231" y="399771"/>
                  </a:cubicBezTo>
                  <a:lnTo>
                    <a:pt x="374231" y="439960"/>
                  </a:lnTo>
                  <a:cubicBezTo>
                    <a:pt x="374231" y="450652"/>
                    <a:pt x="370544" y="454708"/>
                    <a:pt x="359851" y="454708"/>
                  </a:cubicBezTo>
                  <a:cubicBezTo>
                    <a:pt x="349159" y="454708"/>
                    <a:pt x="352109" y="456551"/>
                    <a:pt x="352109" y="462450"/>
                  </a:cubicBezTo>
                  <a:cubicBezTo>
                    <a:pt x="352109" y="509275"/>
                    <a:pt x="352109" y="556469"/>
                    <a:pt x="352109" y="603294"/>
                  </a:cubicBezTo>
                  <a:cubicBezTo>
                    <a:pt x="352109" y="609930"/>
                    <a:pt x="354321" y="612143"/>
                    <a:pt x="360957" y="612143"/>
                  </a:cubicBezTo>
                  <a:cubicBezTo>
                    <a:pt x="380867" y="612143"/>
                    <a:pt x="400777" y="612143"/>
                    <a:pt x="421055" y="612143"/>
                  </a:cubicBezTo>
                  <a:cubicBezTo>
                    <a:pt x="430642" y="612143"/>
                    <a:pt x="430642" y="612143"/>
                    <a:pt x="430642" y="602556"/>
                  </a:cubicBezTo>
                  <a:lnTo>
                    <a:pt x="430642" y="430742"/>
                  </a:lnTo>
                  <a:cubicBezTo>
                    <a:pt x="430863" y="426203"/>
                    <a:pt x="429709" y="421705"/>
                    <a:pt x="427323" y="417838"/>
                  </a:cubicBezTo>
                  <a:lnTo>
                    <a:pt x="380498" y="333037"/>
                  </a:lnTo>
                  <a:cubicBezTo>
                    <a:pt x="378378" y="329324"/>
                    <a:pt x="375156" y="326361"/>
                    <a:pt x="371281" y="324557"/>
                  </a:cubicBezTo>
                  <a:lnTo>
                    <a:pt x="256615" y="267039"/>
                  </a:lnTo>
                  <a:cubicBezTo>
                    <a:pt x="252037" y="263992"/>
                    <a:pt x="246077" y="263992"/>
                    <a:pt x="241499" y="267039"/>
                  </a:cubicBezTo>
                  <a:lnTo>
                    <a:pt x="127939" y="324557"/>
                  </a:lnTo>
                  <a:cubicBezTo>
                    <a:pt x="124288" y="326241"/>
                    <a:pt x="121304" y="329096"/>
                    <a:pt x="119459" y="332668"/>
                  </a:cubicBezTo>
                  <a:lnTo>
                    <a:pt x="71528" y="418575"/>
                  </a:lnTo>
                  <a:cubicBezTo>
                    <a:pt x="69766" y="421860"/>
                    <a:pt x="68877" y="425540"/>
                    <a:pt x="68947" y="429267"/>
                  </a:cubicBezTo>
                  <a:lnTo>
                    <a:pt x="68947" y="604400"/>
                  </a:lnTo>
                  <a:cubicBezTo>
                    <a:pt x="68947" y="610668"/>
                    <a:pt x="71159" y="612511"/>
                    <a:pt x="77058" y="612511"/>
                  </a:cubicBezTo>
                  <a:cubicBezTo>
                    <a:pt x="97706" y="612511"/>
                    <a:pt x="118353" y="612511"/>
                    <a:pt x="138631" y="612511"/>
                  </a:cubicBezTo>
                  <a:cubicBezTo>
                    <a:pt x="145268" y="612511"/>
                    <a:pt x="147111" y="610299"/>
                    <a:pt x="147111" y="603662"/>
                  </a:cubicBezTo>
                  <a:lnTo>
                    <a:pt x="147111" y="462450"/>
                  </a:lnTo>
                  <a:cubicBezTo>
                    <a:pt x="147111" y="455445"/>
                    <a:pt x="145268" y="453233"/>
                    <a:pt x="138263" y="453233"/>
                  </a:cubicBezTo>
                  <a:cubicBezTo>
                    <a:pt x="131257" y="453233"/>
                    <a:pt x="124621" y="449177"/>
                    <a:pt x="124621" y="439591"/>
                  </a:cubicBezTo>
                  <a:cubicBezTo>
                    <a:pt x="124621" y="430005"/>
                    <a:pt x="124621" y="413045"/>
                    <a:pt x="124621" y="399771"/>
                  </a:cubicBezTo>
                  <a:cubicBezTo>
                    <a:pt x="124621" y="386498"/>
                    <a:pt x="128308" y="384286"/>
                    <a:pt x="140475" y="384286"/>
                  </a:cubicBezTo>
                  <a:close/>
                  <a:moveTo>
                    <a:pt x="522448" y="148318"/>
                  </a:moveTo>
                  <a:lnTo>
                    <a:pt x="417737" y="148318"/>
                  </a:lnTo>
                  <a:cubicBezTo>
                    <a:pt x="411101" y="148318"/>
                    <a:pt x="408888" y="148318"/>
                    <a:pt x="408888" y="156798"/>
                  </a:cubicBezTo>
                  <a:cubicBezTo>
                    <a:pt x="408888" y="189981"/>
                    <a:pt x="408888" y="223533"/>
                    <a:pt x="408888" y="256716"/>
                  </a:cubicBezTo>
                  <a:cubicBezTo>
                    <a:pt x="408132" y="261835"/>
                    <a:pt x="411289" y="266722"/>
                    <a:pt x="416262" y="268145"/>
                  </a:cubicBezTo>
                  <a:cubicBezTo>
                    <a:pt x="425133" y="271713"/>
                    <a:pt x="432271" y="278587"/>
                    <a:pt x="436172" y="287318"/>
                  </a:cubicBezTo>
                  <a:cubicBezTo>
                    <a:pt x="440228" y="295061"/>
                    <a:pt x="445390" y="302435"/>
                    <a:pt x="449814" y="310546"/>
                  </a:cubicBezTo>
                  <a:cubicBezTo>
                    <a:pt x="451790" y="315390"/>
                    <a:pt x="456801" y="318276"/>
                    <a:pt x="461981" y="317551"/>
                  </a:cubicBezTo>
                  <a:lnTo>
                    <a:pt x="511756" y="317551"/>
                  </a:lnTo>
                  <a:cubicBezTo>
                    <a:pt x="521342" y="317551"/>
                    <a:pt x="521342" y="317551"/>
                    <a:pt x="521342" y="307965"/>
                  </a:cubicBezTo>
                  <a:cubicBezTo>
                    <a:pt x="521342" y="291005"/>
                    <a:pt x="521342" y="273676"/>
                    <a:pt x="521342" y="256347"/>
                  </a:cubicBezTo>
                  <a:cubicBezTo>
                    <a:pt x="521342" y="251185"/>
                    <a:pt x="523185" y="249342"/>
                    <a:pt x="528347" y="249342"/>
                  </a:cubicBezTo>
                  <a:cubicBezTo>
                    <a:pt x="544570" y="249342"/>
                    <a:pt x="544939" y="249342"/>
                    <a:pt x="544939" y="264827"/>
                  </a:cubicBezTo>
                  <a:cubicBezTo>
                    <a:pt x="544939" y="269989"/>
                    <a:pt x="544939" y="272201"/>
                    <a:pt x="551944" y="272201"/>
                  </a:cubicBezTo>
                  <a:lnTo>
                    <a:pt x="582546" y="272201"/>
                  </a:lnTo>
                  <a:cubicBezTo>
                    <a:pt x="588077" y="272201"/>
                    <a:pt x="589551" y="269989"/>
                    <a:pt x="589551" y="264827"/>
                  </a:cubicBezTo>
                  <a:cubicBezTo>
                    <a:pt x="589551" y="248973"/>
                    <a:pt x="589551" y="249342"/>
                    <a:pt x="605774" y="249342"/>
                  </a:cubicBezTo>
                  <a:cubicBezTo>
                    <a:pt x="611673" y="249342"/>
                    <a:pt x="613517" y="251554"/>
                    <a:pt x="613148" y="257084"/>
                  </a:cubicBezTo>
                  <a:lnTo>
                    <a:pt x="613148" y="310177"/>
                  </a:lnTo>
                  <a:cubicBezTo>
                    <a:pt x="613148" y="315339"/>
                    <a:pt x="614992" y="317920"/>
                    <a:pt x="620153" y="317551"/>
                  </a:cubicBezTo>
                  <a:lnTo>
                    <a:pt x="625684" y="317551"/>
                  </a:lnTo>
                  <a:cubicBezTo>
                    <a:pt x="632321" y="317551"/>
                    <a:pt x="634901" y="315708"/>
                    <a:pt x="634901" y="308702"/>
                  </a:cubicBezTo>
                  <a:cubicBezTo>
                    <a:pt x="634901" y="258313"/>
                    <a:pt x="634901" y="207801"/>
                    <a:pt x="634901" y="157167"/>
                  </a:cubicBezTo>
                  <a:cubicBezTo>
                    <a:pt x="634901" y="150161"/>
                    <a:pt x="632689" y="148318"/>
                    <a:pt x="626053" y="148318"/>
                  </a:cubicBezTo>
                  <a:close/>
                  <a:moveTo>
                    <a:pt x="522448" y="466137"/>
                  </a:moveTo>
                  <a:cubicBezTo>
                    <a:pt x="522448" y="445859"/>
                    <a:pt x="522448" y="425580"/>
                    <a:pt x="522448" y="405302"/>
                  </a:cubicBezTo>
                  <a:cubicBezTo>
                    <a:pt x="522448" y="385023"/>
                    <a:pt x="526135" y="386867"/>
                    <a:pt x="502907" y="386498"/>
                  </a:cubicBezTo>
                  <a:lnTo>
                    <a:pt x="502907" y="386498"/>
                  </a:lnTo>
                  <a:cubicBezTo>
                    <a:pt x="499957" y="386498"/>
                    <a:pt x="499589" y="386498"/>
                    <a:pt x="500326" y="390554"/>
                  </a:cubicBezTo>
                  <a:cubicBezTo>
                    <a:pt x="503644" y="401615"/>
                    <a:pt x="502169" y="405302"/>
                    <a:pt x="491846" y="410464"/>
                  </a:cubicBezTo>
                  <a:lnTo>
                    <a:pt x="462719" y="424843"/>
                  </a:lnTo>
                  <a:cubicBezTo>
                    <a:pt x="458803" y="426329"/>
                    <a:pt x="456381" y="430266"/>
                    <a:pt x="456819" y="434429"/>
                  </a:cubicBezTo>
                  <a:cubicBezTo>
                    <a:pt x="456819" y="491209"/>
                    <a:pt x="456819" y="547989"/>
                    <a:pt x="456819" y="605137"/>
                  </a:cubicBezTo>
                  <a:cubicBezTo>
                    <a:pt x="456819" y="610668"/>
                    <a:pt x="459032" y="612511"/>
                    <a:pt x="464562" y="612511"/>
                  </a:cubicBezTo>
                  <a:cubicBezTo>
                    <a:pt x="471685" y="612143"/>
                    <a:pt x="478823" y="612143"/>
                    <a:pt x="485947" y="612511"/>
                  </a:cubicBezTo>
                  <a:cubicBezTo>
                    <a:pt x="498851" y="612511"/>
                    <a:pt x="502169" y="615830"/>
                    <a:pt x="502538" y="628365"/>
                  </a:cubicBezTo>
                  <a:lnTo>
                    <a:pt x="502538" y="671135"/>
                  </a:lnTo>
                  <a:cubicBezTo>
                    <a:pt x="502538" y="679983"/>
                    <a:pt x="502538" y="680352"/>
                    <a:pt x="511387" y="680352"/>
                  </a:cubicBezTo>
                  <a:lnTo>
                    <a:pt x="582915" y="680352"/>
                  </a:lnTo>
                  <a:cubicBezTo>
                    <a:pt x="591764" y="680352"/>
                    <a:pt x="592132" y="680352"/>
                    <a:pt x="592132" y="671135"/>
                  </a:cubicBezTo>
                  <a:cubicBezTo>
                    <a:pt x="592132" y="645325"/>
                    <a:pt x="592132" y="619517"/>
                    <a:pt x="592132" y="593708"/>
                  </a:cubicBezTo>
                  <a:cubicBezTo>
                    <a:pt x="592136" y="588037"/>
                    <a:pt x="594389" y="582599"/>
                    <a:pt x="598400" y="578591"/>
                  </a:cubicBezTo>
                  <a:cubicBezTo>
                    <a:pt x="610199" y="567530"/>
                    <a:pt x="621260" y="556100"/>
                    <a:pt x="632689" y="544670"/>
                  </a:cubicBezTo>
                  <a:cubicBezTo>
                    <a:pt x="636243" y="541507"/>
                    <a:pt x="638150" y="536883"/>
                    <a:pt x="637851" y="532135"/>
                  </a:cubicBezTo>
                  <a:cubicBezTo>
                    <a:pt x="637851" y="512225"/>
                    <a:pt x="637851" y="492684"/>
                    <a:pt x="637851" y="472774"/>
                  </a:cubicBezTo>
                  <a:lnTo>
                    <a:pt x="637851" y="394610"/>
                  </a:lnTo>
                  <a:cubicBezTo>
                    <a:pt x="637851" y="392029"/>
                    <a:pt x="637851" y="388342"/>
                    <a:pt x="635270" y="387236"/>
                  </a:cubicBezTo>
                  <a:cubicBezTo>
                    <a:pt x="629895" y="385381"/>
                    <a:pt x="624054" y="385381"/>
                    <a:pt x="618679" y="387236"/>
                  </a:cubicBezTo>
                  <a:cubicBezTo>
                    <a:pt x="614254" y="387236"/>
                    <a:pt x="616098" y="393872"/>
                    <a:pt x="616098" y="397559"/>
                  </a:cubicBezTo>
                  <a:lnTo>
                    <a:pt x="616098" y="536190"/>
                  </a:lnTo>
                  <a:cubicBezTo>
                    <a:pt x="616098" y="541352"/>
                    <a:pt x="616098" y="544670"/>
                    <a:pt x="608724" y="544670"/>
                  </a:cubicBezTo>
                  <a:cubicBezTo>
                    <a:pt x="593238" y="544670"/>
                    <a:pt x="592870" y="544670"/>
                    <a:pt x="592501" y="528816"/>
                  </a:cubicBezTo>
                  <a:cubicBezTo>
                    <a:pt x="592501" y="523655"/>
                    <a:pt x="590289" y="521811"/>
                    <a:pt x="585496" y="521811"/>
                  </a:cubicBezTo>
                  <a:lnTo>
                    <a:pt x="556000" y="521811"/>
                  </a:lnTo>
                  <a:cubicBezTo>
                    <a:pt x="550100" y="521811"/>
                    <a:pt x="547888" y="524023"/>
                    <a:pt x="547888" y="529554"/>
                  </a:cubicBezTo>
                  <a:cubicBezTo>
                    <a:pt x="547888" y="546145"/>
                    <a:pt x="550838" y="544302"/>
                    <a:pt x="532772" y="544670"/>
                  </a:cubicBezTo>
                  <a:cubicBezTo>
                    <a:pt x="525766" y="544670"/>
                    <a:pt x="524291" y="542090"/>
                    <a:pt x="524291" y="535822"/>
                  </a:cubicBezTo>
                  <a:cubicBezTo>
                    <a:pt x="521711" y="512962"/>
                    <a:pt x="521342" y="489734"/>
                    <a:pt x="521342" y="466137"/>
                  </a:cubicBezTo>
                  <a:close/>
                  <a:moveTo>
                    <a:pt x="249610" y="636108"/>
                  </a:moveTo>
                  <a:lnTo>
                    <a:pt x="34289" y="636108"/>
                  </a:lnTo>
                  <a:cubicBezTo>
                    <a:pt x="23597" y="636108"/>
                    <a:pt x="23597" y="636108"/>
                    <a:pt x="23597" y="647169"/>
                  </a:cubicBezTo>
                  <a:lnTo>
                    <a:pt x="23597" y="669291"/>
                  </a:lnTo>
                  <a:cubicBezTo>
                    <a:pt x="23597" y="680352"/>
                    <a:pt x="23597" y="680352"/>
                    <a:pt x="35027" y="680352"/>
                  </a:cubicBezTo>
                  <a:lnTo>
                    <a:pt x="468986" y="680352"/>
                  </a:lnTo>
                  <a:cubicBezTo>
                    <a:pt x="474517" y="680352"/>
                    <a:pt x="476360" y="678140"/>
                    <a:pt x="475992" y="673347"/>
                  </a:cubicBezTo>
                  <a:lnTo>
                    <a:pt x="475992" y="646800"/>
                  </a:lnTo>
                  <a:cubicBezTo>
                    <a:pt x="475992" y="636477"/>
                    <a:pt x="475992" y="636477"/>
                    <a:pt x="465668" y="636477"/>
                  </a:cubicBezTo>
                  <a:close/>
                  <a:moveTo>
                    <a:pt x="249610" y="238281"/>
                  </a:moveTo>
                  <a:cubicBezTo>
                    <a:pt x="253134" y="238348"/>
                    <a:pt x="256573" y="239367"/>
                    <a:pt x="259565" y="241230"/>
                  </a:cubicBezTo>
                  <a:lnTo>
                    <a:pt x="388979" y="305015"/>
                  </a:lnTo>
                  <a:cubicBezTo>
                    <a:pt x="393993" y="307523"/>
                    <a:pt x="398111" y="311514"/>
                    <a:pt x="400777" y="316445"/>
                  </a:cubicBezTo>
                  <a:lnTo>
                    <a:pt x="440965" y="390185"/>
                  </a:lnTo>
                  <a:cubicBezTo>
                    <a:pt x="449445" y="405302"/>
                    <a:pt x="449445" y="404933"/>
                    <a:pt x="465299" y="397190"/>
                  </a:cubicBezTo>
                  <a:cubicBezTo>
                    <a:pt x="471199" y="394610"/>
                    <a:pt x="471567" y="391660"/>
                    <a:pt x="468249" y="386129"/>
                  </a:cubicBezTo>
                  <a:cubicBezTo>
                    <a:pt x="450920" y="357371"/>
                    <a:pt x="433591" y="328612"/>
                    <a:pt x="416631" y="299854"/>
                  </a:cubicBezTo>
                  <a:cubicBezTo>
                    <a:pt x="414124" y="295873"/>
                    <a:pt x="410544" y="292679"/>
                    <a:pt x="406307" y="290636"/>
                  </a:cubicBezTo>
                  <a:lnTo>
                    <a:pt x="258827" y="211734"/>
                  </a:lnTo>
                  <a:cubicBezTo>
                    <a:pt x="254514" y="209153"/>
                    <a:pt x="249130" y="209153"/>
                    <a:pt x="244817" y="211734"/>
                  </a:cubicBezTo>
                  <a:lnTo>
                    <a:pt x="94019" y="289530"/>
                  </a:lnTo>
                  <a:cubicBezTo>
                    <a:pt x="89715" y="291984"/>
                    <a:pt x="86149" y="295550"/>
                    <a:pt x="83695" y="299854"/>
                  </a:cubicBezTo>
                  <a:lnTo>
                    <a:pt x="37607" y="377649"/>
                  </a:lnTo>
                  <a:cubicBezTo>
                    <a:pt x="28759" y="392397"/>
                    <a:pt x="29127" y="392029"/>
                    <a:pt x="44613" y="400509"/>
                  </a:cubicBezTo>
                  <a:cubicBezTo>
                    <a:pt x="50512" y="403458"/>
                    <a:pt x="53093" y="400509"/>
                    <a:pt x="56042" y="396822"/>
                  </a:cubicBezTo>
                  <a:lnTo>
                    <a:pt x="100655" y="314970"/>
                  </a:lnTo>
                  <a:cubicBezTo>
                    <a:pt x="103141" y="310470"/>
                    <a:pt x="106847" y="306763"/>
                    <a:pt x="111347" y="304278"/>
                  </a:cubicBezTo>
                  <a:lnTo>
                    <a:pt x="241499" y="241230"/>
                  </a:lnTo>
                  <a:cubicBezTo>
                    <a:pt x="243868" y="239498"/>
                    <a:pt x="246681" y="238475"/>
                    <a:pt x="249610" y="238281"/>
                  </a:cubicBezTo>
                  <a:close/>
                  <a:moveTo>
                    <a:pt x="171077" y="533241"/>
                  </a:moveTo>
                  <a:lnTo>
                    <a:pt x="171077" y="604031"/>
                  </a:lnTo>
                  <a:cubicBezTo>
                    <a:pt x="171077" y="606612"/>
                    <a:pt x="171077" y="609930"/>
                    <a:pt x="171077" y="611405"/>
                  </a:cubicBezTo>
                  <a:cubicBezTo>
                    <a:pt x="176708" y="613238"/>
                    <a:pt x="182775" y="613238"/>
                    <a:pt x="188406" y="611405"/>
                  </a:cubicBezTo>
                  <a:cubicBezTo>
                    <a:pt x="192461" y="611405"/>
                    <a:pt x="190987" y="605875"/>
                    <a:pt x="190987" y="602556"/>
                  </a:cubicBezTo>
                  <a:lnTo>
                    <a:pt x="190987" y="491946"/>
                  </a:lnTo>
                  <a:cubicBezTo>
                    <a:pt x="190987" y="479411"/>
                    <a:pt x="194674" y="476092"/>
                    <a:pt x="206841" y="475724"/>
                  </a:cubicBezTo>
                  <a:lnTo>
                    <a:pt x="289061" y="475724"/>
                  </a:lnTo>
                  <a:cubicBezTo>
                    <a:pt x="304178" y="475724"/>
                    <a:pt x="307127" y="478673"/>
                    <a:pt x="307127" y="493790"/>
                  </a:cubicBezTo>
                  <a:cubicBezTo>
                    <a:pt x="307127" y="530660"/>
                    <a:pt x="307127" y="567530"/>
                    <a:pt x="307127" y="604400"/>
                  </a:cubicBezTo>
                  <a:cubicBezTo>
                    <a:pt x="307127" y="610668"/>
                    <a:pt x="309339" y="613617"/>
                    <a:pt x="315976" y="612880"/>
                  </a:cubicBezTo>
                  <a:cubicBezTo>
                    <a:pt x="317301" y="612500"/>
                    <a:pt x="318706" y="612500"/>
                    <a:pt x="320032" y="612880"/>
                  </a:cubicBezTo>
                  <a:cubicBezTo>
                    <a:pt x="327037" y="612880"/>
                    <a:pt x="329249" y="610668"/>
                    <a:pt x="329249" y="604031"/>
                  </a:cubicBezTo>
                  <a:cubicBezTo>
                    <a:pt x="329249" y="557206"/>
                    <a:pt x="329249" y="510750"/>
                    <a:pt x="329249" y="464294"/>
                  </a:cubicBezTo>
                  <a:cubicBezTo>
                    <a:pt x="329249" y="455076"/>
                    <a:pt x="329249" y="455076"/>
                    <a:pt x="320032" y="455076"/>
                  </a:cubicBezTo>
                  <a:lnTo>
                    <a:pt x="179926" y="455076"/>
                  </a:lnTo>
                  <a:cubicBezTo>
                    <a:pt x="173289" y="455076"/>
                    <a:pt x="170708" y="456920"/>
                    <a:pt x="170708" y="463925"/>
                  </a:cubicBezTo>
                  <a:cubicBezTo>
                    <a:pt x="171077" y="486416"/>
                    <a:pt x="171077" y="509644"/>
                    <a:pt x="171077" y="532872"/>
                  </a:cubicBezTo>
                  <a:close/>
                  <a:moveTo>
                    <a:pt x="395984" y="124352"/>
                  </a:moveTo>
                  <a:lnTo>
                    <a:pt x="649649" y="124352"/>
                  </a:lnTo>
                  <a:lnTo>
                    <a:pt x="565586" y="70522"/>
                  </a:lnTo>
                  <a:cubicBezTo>
                    <a:pt x="562680" y="69789"/>
                    <a:pt x="559642" y="69789"/>
                    <a:pt x="556737" y="70522"/>
                  </a:cubicBezTo>
                  <a:lnTo>
                    <a:pt x="487421" y="70522"/>
                  </a:lnTo>
                  <a:cubicBezTo>
                    <a:pt x="482850" y="70432"/>
                    <a:pt x="478351" y="71717"/>
                    <a:pt x="474517" y="74209"/>
                  </a:cubicBezTo>
                  <a:lnTo>
                    <a:pt x="400777" y="121403"/>
                  </a:lnTo>
                  <a:cubicBezTo>
                    <a:pt x="398933" y="121034"/>
                    <a:pt x="396721" y="121772"/>
                    <a:pt x="395984" y="123984"/>
                  </a:cubicBezTo>
                  <a:close/>
                  <a:moveTo>
                    <a:pt x="216427" y="555363"/>
                  </a:moveTo>
                  <a:cubicBezTo>
                    <a:pt x="216427" y="571954"/>
                    <a:pt x="216427" y="588546"/>
                    <a:pt x="216427" y="604769"/>
                  </a:cubicBezTo>
                  <a:cubicBezTo>
                    <a:pt x="216427" y="610299"/>
                    <a:pt x="218639" y="612511"/>
                    <a:pt x="224170" y="612511"/>
                  </a:cubicBezTo>
                  <a:cubicBezTo>
                    <a:pt x="241130" y="612511"/>
                    <a:pt x="258459" y="612511"/>
                    <a:pt x="275788" y="612511"/>
                  </a:cubicBezTo>
                  <a:cubicBezTo>
                    <a:pt x="281318" y="612511"/>
                    <a:pt x="283899" y="610668"/>
                    <a:pt x="283530" y="604769"/>
                  </a:cubicBezTo>
                  <a:lnTo>
                    <a:pt x="283530" y="507800"/>
                  </a:lnTo>
                  <a:cubicBezTo>
                    <a:pt x="283530" y="501901"/>
                    <a:pt x="281687" y="499689"/>
                    <a:pt x="275788" y="500058"/>
                  </a:cubicBezTo>
                  <a:lnTo>
                    <a:pt x="225276" y="500058"/>
                  </a:lnTo>
                  <a:cubicBezTo>
                    <a:pt x="218639" y="500058"/>
                    <a:pt x="216058" y="501901"/>
                    <a:pt x="216058" y="508907"/>
                  </a:cubicBezTo>
                  <a:cubicBezTo>
                    <a:pt x="216427" y="524392"/>
                    <a:pt x="216427" y="539877"/>
                    <a:pt x="216427" y="555363"/>
                  </a:cubicBezTo>
                  <a:close/>
                  <a:moveTo>
                    <a:pt x="658867" y="521442"/>
                  </a:moveTo>
                  <a:cubicBezTo>
                    <a:pt x="658867" y="571586"/>
                    <a:pt x="658867" y="621729"/>
                    <a:pt x="658867" y="671503"/>
                  </a:cubicBezTo>
                  <a:cubicBezTo>
                    <a:pt x="658867" y="678509"/>
                    <a:pt x="661079" y="681458"/>
                    <a:pt x="667716" y="680352"/>
                  </a:cubicBezTo>
                  <a:lnTo>
                    <a:pt x="672140" y="680352"/>
                  </a:lnTo>
                  <a:cubicBezTo>
                    <a:pt x="678777" y="680352"/>
                    <a:pt x="680620" y="678509"/>
                    <a:pt x="680620" y="671872"/>
                  </a:cubicBezTo>
                  <a:lnTo>
                    <a:pt x="680620" y="379862"/>
                  </a:lnTo>
                  <a:cubicBezTo>
                    <a:pt x="681501" y="376728"/>
                    <a:pt x="681501" y="373409"/>
                    <a:pt x="680620" y="370275"/>
                  </a:cubicBezTo>
                  <a:cubicBezTo>
                    <a:pt x="677202" y="365032"/>
                    <a:pt x="670846" y="362522"/>
                    <a:pt x="664766" y="364007"/>
                  </a:cubicBezTo>
                  <a:cubicBezTo>
                    <a:pt x="658867" y="364007"/>
                    <a:pt x="660710" y="370644"/>
                    <a:pt x="660710" y="373962"/>
                  </a:cubicBezTo>
                  <a:close/>
                  <a:moveTo>
                    <a:pt x="248873" y="430742"/>
                  </a:moveTo>
                  <a:lnTo>
                    <a:pt x="343260" y="430742"/>
                  </a:lnTo>
                  <a:cubicBezTo>
                    <a:pt x="349528" y="430742"/>
                    <a:pt x="352109" y="428530"/>
                    <a:pt x="351371" y="422262"/>
                  </a:cubicBezTo>
                  <a:cubicBezTo>
                    <a:pt x="351184" y="420916"/>
                    <a:pt x="351184" y="419552"/>
                    <a:pt x="351371" y="418206"/>
                  </a:cubicBezTo>
                  <a:cubicBezTo>
                    <a:pt x="351371" y="408989"/>
                    <a:pt x="351371" y="408989"/>
                    <a:pt x="342154" y="408989"/>
                  </a:cubicBezTo>
                  <a:lnTo>
                    <a:pt x="155960" y="408989"/>
                  </a:lnTo>
                  <a:cubicBezTo>
                    <a:pt x="150061" y="408989"/>
                    <a:pt x="147480" y="408989"/>
                    <a:pt x="148217" y="416732"/>
                  </a:cubicBezTo>
                  <a:cubicBezTo>
                    <a:pt x="148400" y="418324"/>
                    <a:pt x="148400" y="419932"/>
                    <a:pt x="148217" y="421525"/>
                  </a:cubicBezTo>
                  <a:cubicBezTo>
                    <a:pt x="148217" y="428530"/>
                    <a:pt x="148217" y="430742"/>
                    <a:pt x="157066" y="430742"/>
                  </a:cubicBezTo>
                  <a:close/>
                  <a:moveTo>
                    <a:pt x="522079" y="25172"/>
                  </a:moveTo>
                  <a:lnTo>
                    <a:pt x="502169" y="25172"/>
                  </a:lnTo>
                  <a:cubicBezTo>
                    <a:pt x="488159" y="25172"/>
                    <a:pt x="488528" y="25172"/>
                    <a:pt x="488528" y="38814"/>
                  </a:cubicBezTo>
                  <a:cubicBezTo>
                    <a:pt x="488528" y="45451"/>
                    <a:pt x="490740" y="46925"/>
                    <a:pt x="496639" y="46925"/>
                  </a:cubicBezTo>
                  <a:cubicBezTo>
                    <a:pt x="511756" y="46925"/>
                    <a:pt x="526504" y="46925"/>
                    <a:pt x="541252" y="46925"/>
                  </a:cubicBezTo>
                  <a:cubicBezTo>
                    <a:pt x="556000" y="46925"/>
                    <a:pt x="556000" y="46925"/>
                    <a:pt x="555631" y="31809"/>
                  </a:cubicBezTo>
                  <a:cubicBezTo>
                    <a:pt x="555631" y="26647"/>
                    <a:pt x="553050" y="25172"/>
                    <a:pt x="548257" y="25172"/>
                  </a:cubicBezTo>
                  <a:close/>
                  <a:moveTo>
                    <a:pt x="494795" y="342623"/>
                  </a:moveTo>
                  <a:lnTo>
                    <a:pt x="474517" y="342623"/>
                  </a:lnTo>
                  <a:cubicBezTo>
                    <a:pt x="470461" y="342623"/>
                    <a:pt x="469355" y="342623"/>
                    <a:pt x="471199" y="347785"/>
                  </a:cubicBezTo>
                  <a:cubicBezTo>
                    <a:pt x="476729" y="358846"/>
                    <a:pt x="483366" y="368063"/>
                    <a:pt x="498114" y="364376"/>
                  </a:cubicBezTo>
                  <a:cubicBezTo>
                    <a:pt x="501174" y="363989"/>
                    <a:pt x="504271" y="363989"/>
                    <a:pt x="507331" y="364376"/>
                  </a:cubicBezTo>
                  <a:cubicBezTo>
                    <a:pt x="522079" y="364376"/>
                    <a:pt x="522079" y="364376"/>
                    <a:pt x="521342" y="349628"/>
                  </a:cubicBezTo>
                  <a:cubicBezTo>
                    <a:pt x="521342" y="344835"/>
                    <a:pt x="519498" y="342623"/>
                    <a:pt x="514705" y="342623"/>
                  </a:cubicBezTo>
                  <a:close/>
                  <a:moveTo>
                    <a:pt x="568535" y="297273"/>
                  </a:moveTo>
                  <a:lnTo>
                    <a:pt x="560793" y="297273"/>
                  </a:lnTo>
                  <a:cubicBezTo>
                    <a:pt x="545307" y="297273"/>
                    <a:pt x="545676" y="297273"/>
                    <a:pt x="546045" y="312389"/>
                  </a:cubicBezTo>
                  <a:cubicBezTo>
                    <a:pt x="546045" y="317551"/>
                    <a:pt x="548626" y="319026"/>
                    <a:pt x="553419" y="319026"/>
                  </a:cubicBezTo>
                  <a:lnTo>
                    <a:pt x="576647" y="319026"/>
                  </a:lnTo>
                  <a:cubicBezTo>
                    <a:pt x="591395" y="319026"/>
                    <a:pt x="591026" y="319026"/>
                    <a:pt x="590657" y="304278"/>
                  </a:cubicBezTo>
                  <a:cubicBezTo>
                    <a:pt x="590657" y="299485"/>
                    <a:pt x="588814" y="297273"/>
                    <a:pt x="584021" y="297273"/>
                  </a:cubicBezTo>
                  <a:close/>
                  <a:moveTo>
                    <a:pt x="568535" y="364376"/>
                  </a:moveTo>
                  <a:lnTo>
                    <a:pt x="577016" y="364376"/>
                  </a:lnTo>
                  <a:cubicBezTo>
                    <a:pt x="592132" y="364376"/>
                    <a:pt x="592132" y="364376"/>
                    <a:pt x="591395" y="349259"/>
                  </a:cubicBezTo>
                  <a:cubicBezTo>
                    <a:pt x="591395" y="344835"/>
                    <a:pt x="589551" y="342623"/>
                    <a:pt x="585127" y="342623"/>
                  </a:cubicBezTo>
                  <a:lnTo>
                    <a:pt x="561899" y="342623"/>
                  </a:lnTo>
                  <a:cubicBezTo>
                    <a:pt x="546045" y="342623"/>
                    <a:pt x="546045" y="342623"/>
                    <a:pt x="547151" y="358477"/>
                  </a:cubicBezTo>
                  <a:cubicBezTo>
                    <a:pt x="547151" y="362533"/>
                    <a:pt x="547151" y="364376"/>
                    <a:pt x="553050" y="364376"/>
                  </a:cubicBezTo>
                  <a:close/>
                  <a:moveTo>
                    <a:pt x="568535" y="409726"/>
                  </a:moveTo>
                  <a:lnTo>
                    <a:pt x="576278" y="409726"/>
                  </a:lnTo>
                  <a:cubicBezTo>
                    <a:pt x="591395" y="409726"/>
                    <a:pt x="591395" y="409726"/>
                    <a:pt x="590657" y="394610"/>
                  </a:cubicBezTo>
                  <a:cubicBezTo>
                    <a:pt x="590657" y="389448"/>
                    <a:pt x="588077" y="387973"/>
                    <a:pt x="583652" y="387973"/>
                  </a:cubicBezTo>
                  <a:lnTo>
                    <a:pt x="560424" y="387973"/>
                  </a:lnTo>
                  <a:cubicBezTo>
                    <a:pt x="545676" y="387973"/>
                    <a:pt x="545676" y="387973"/>
                    <a:pt x="546045" y="403090"/>
                  </a:cubicBezTo>
                  <a:cubicBezTo>
                    <a:pt x="546045" y="407514"/>
                    <a:pt x="546045" y="409726"/>
                    <a:pt x="553050" y="409726"/>
                  </a:cubicBezTo>
                  <a:close/>
                  <a:moveTo>
                    <a:pt x="568535" y="455076"/>
                  </a:moveTo>
                  <a:lnTo>
                    <a:pt x="577016" y="455076"/>
                  </a:lnTo>
                  <a:cubicBezTo>
                    <a:pt x="591764" y="455076"/>
                    <a:pt x="591395" y="455076"/>
                    <a:pt x="591026" y="440328"/>
                  </a:cubicBezTo>
                  <a:cubicBezTo>
                    <a:pt x="591026" y="435535"/>
                    <a:pt x="589183" y="433323"/>
                    <a:pt x="584390" y="433323"/>
                  </a:cubicBezTo>
                  <a:lnTo>
                    <a:pt x="561161" y="433323"/>
                  </a:lnTo>
                  <a:cubicBezTo>
                    <a:pt x="545676" y="433323"/>
                    <a:pt x="546045" y="433323"/>
                    <a:pt x="546413" y="448808"/>
                  </a:cubicBezTo>
                  <a:cubicBezTo>
                    <a:pt x="546413" y="453233"/>
                    <a:pt x="546413" y="455076"/>
                    <a:pt x="553050" y="455076"/>
                  </a:cubicBezTo>
                  <a:close/>
                  <a:moveTo>
                    <a:pt x="568535" y="500426"/>
                  </a:moveTo>
                  <a:lnTo>
                    <a:pt x="576278" y="500426"/>
                  </a:lnTo>
                  <a:cubicBezTo>
                    <a:pt x="591395" y="500426"/>
                    <a:pt x="591395" y="500426"/>
                    <a:pt x="590657" y="485310"/>
                  </a:cubicBezTo>
                  <a:cubicBezTo>
                    <a:pt x="590657" y="480885"/>
                    <a:pt x="588814" y="478673"/>
                    <a:pt x="584390" y="478673"/>
                  </a:cubicBezTo>
                  <a:lnTo>
                    <a:pt x="560793" y="478673"/>
                  </a:lnTo>
                  <a:cubicBezTo>
                    <a:pt x="545307" y="478673"/>
                    <a:pt x="545307" y="478673"/>
                    <a:pt x="546413" y="494527"/>
                  </a:cubicBezTo>
                  <a:cubicBezTo>
                    <a:pt x="545971" y="497344"/>
                    <a:pt x="547896" y="499984"/>
                    <a:pt x="550712" y="500426"/>
                  </a:cubicBezTo>
                  <a:cubicBezTo>
                    <a:pt x="551243" y="500511"/>
                    <a:pt x="551782" y="500511"/>
                    <a:pt x="552313" y="500426"/>
                  </a:cubicBezTo>
                  <a:close/>
                  <a:moveTo>
                    <a:pt x="624947" y="364376"/>
                  </a:moveTo>
                  <a:cubicBezTo>
                    <a:pt x="636008" y="364376"/>
                    <a:pt x="636008" y="364376"/>
                    <a:pt x="636008" y="354053"/>
                  </a:cubicBezTo>
                  <a:cubicBezTo>
                    <a:pt x="636008" y="343729"/>
                    <a:pt x="636008" y="342623"/>
                    <a:pt x="625315" y="342623"/>
                  </a:cubicBezTo>
                  <a:cubicBezTo>
                    <a:pt x="614623" y="342623"/>
                    <a:pt x="614254" y="342623"/>
                    <a:pt x="614254" y="353315"/>
                  </a:cubicBezTo>
                  <a:cubicBezTo>
                    <a:pt x="614254" y="364007"/>
                    <a:pt x="613148" y="362901"/>
                    <a:pt x="623840" y="362901"/>
                  </a:cubicBezTo>
                  <a:close/>
                </a:path>
              </a:pathLst>
            </a:custGeom>
            <a:grpFill/>
            <a:ln w="36671" cap="flat">
              <a:noFill/>
              <a:prstDash val="solid"/>
              <a:miter/>
            </a:ln>
          </p:spPr>
          <p:txBody>
            <a:bodyPr rtlCol="0" anchor="ctr"/>
            <a:lstStyle/>
            <a:p>
              <a:endParaRPr lang="es-MX"/>
            </a:p>
          </p:txBody>
        </p:sp>
        <p:sp>
          <p:nvSpPr>
            <p:cNvPr id="16" name="Forma libre: forma 15">
              <a:extLst>
                <a:ext uri="{FF2B5EF4-FFF2-40B4-BE49-F238E27FC236}">
                  <a16:creationId xmlns:a16="http://schemas.microsoft.com/office/drawing/2014/main" id="{31CD28EF-7FA8-159C-90BE-CD9A895CD933}"/>
                </a:ext>
              </a:extLst>
            </p:cNvPr>
            <p:cNvSpPr/>
            <p:nvPr/>
          </p:nvSpPr>
          <p:spPr>
            <a:xfrm>
              <a:off x="11276165" y="3945454"/>
              <a:ext cx="113255" cy="80540"/>
            </a:xfrm>
            <a:custGeom>
              <a:avLst/>
              <a:gdLst>
                <a:gd name="connsiteX0" fmla="*/ 57525 w 113255"/>
                <a:gd name="connsiteY0" fmla="*/ 80540 h 80540"/>
                <a:gd name="connsiteX1" fmla="*/ 14388 w 113255"/>
                <a:gd name="connsiteY1" fmla="*/ 80540 h 80540"/>
                <a:gd name="connsiteX2" fmla="*/ 8 w 113255"/>
                <a:gd name="connsiteY2" fmla="*/ 66161 h 80540"/>
                <a:gd name="connsiteX3" fmla="*/ 8 w 113255"/>
                <a:gd name="connsiteY3" fmla="*/ 35559 h 80540"/>
                <a:gd name="connsiteX4" fmla="*/ 7751 w 113255"/>
                <a:gd name="connsiteY4" fmla="*/ 23023 h 80540"/>
                <a:gd name="connsiteX5" fmla="*/ 49045 w 113255"/>
                <a:gd name="connsiteY5" fmla="*/ 1639 h 80540"/>
                <a:gd name="connsiteX6" fmla="*/ 63425 w 113255"/>
                <a:gd name="connsiteY6" fmla="*/ 1639 h 80540"/>
                <a:gd name="connsiteX7" fmla="*/ 104719 w 113255"/>
                <a:gd name="connsiteY7" fmla="*/ 22286 h 80540"/>
                <a:gd name="connsiteX8" fmla="*/ 113199 w 113255"/>
                <a:gd name="connsiteY8" fmla="*/ 36296 h 80540"/>
                <a:gd name="connsiteX9" fmla="*/ 113199 w 113255"/>
                <a:gd name="connsiteY9" fmla="*/ 66899 h 80540"/>
                <a:gd name="connsiteX10" fmla="*/ 102249 w 113255"/>
                <a:gd name="connsiteY10" fmla="*/ 80172 h 80540"/>
                <a:gd name="connsiteX11" fmla="*/ 99926 w 113255"/>
                <a:gd name="connsiteY11" fmla="*/ 80172 h 80540"/>
                <a:gd name="connsiteX12" fmla="*/ 57525 w 113255"/>
                <a:gd name="connsiteY12" fmla="*/ 56575 h 80540"/>
                <a:gd name="connsiteX13" fmla="*/ 82228 w 113255"/>
                <a:gd name="connsiteY13" fmla="*/ 56575 h 80540"/>
                <a:gd name="connsiteX14" fmla="*/ 91446 w 113255"/>
                <a:gd name="connsiteY14" fmla="*/ 52519 h 80540"/>
                <a:gd name="connsiteX15" fmla="*/ 86653 w 113255"/>
                <a:gd name="connsiteY15" fmla="*/ 39615 h 80540"/>
                <a:gd name="connsiteX16" fmla="*/ 61950 w 113255"/>
                <a:gd name="connsiteY16" fmla="*/ 27816 h 80540"/>
                <a:gd name="connsiteX17" fmla="*/ 54207 w 113255"/>
                <a:gd name="connsiteY17" fmla="*/ 27816 h 80540"/>
                <a:gd name="connsiteX18" fmla="*/ 27292 w 113255"/>
                <a:gd name="connsiteY18" fmla="*/ 41458 h 80540"/>
                <a:gd name="connsiteX19" fmla="*/ 23974 w 113255"/>
                <a:gd name="connsiteY19" fmla="*/ 53625 h 80540"/>
                <a:gd name="connsiteX20" fmla="*/ 31348 w 113255"/>
                <a:gd name="connsiteY20" fmla="*/ 57312 h 8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255" h="80540">
                  <a:moveTo>
                    <a:pt x="57525" y="80540"/>
                  </a:moveTo>
                  <a:lnTo>
                    <a:pt x="14388" y="80540"/>
                  </a:lnTo>
                  <a:cubicBezTo>
                    <a:pt x="4064" y="80540"/>
                    <a:pt x="8" y="76485"/>
                    <a:pt x="8" y="66161"/>
                  </a:cubicBezTo>
                  <a:lnTo>
                    <a:pt x="8" y="35559"/>
                  </a:lnTo>
                  <a:cubicBezTo>
                    <a:pt x="-180" y="30200"/>
                    <a:pt x="2875" y="25254"/>
                    <a:pt x="7751" y="23023"/>
                  </a:cubicBezTo>
                  <a:lnTo>
                    <a:pt x="49045" y="1639"/>
                  </a:lnTo>
                  <a:cubicBezTo>
                    <a:pt x="53590" y="-546"/>
                    <a:pt x="58880" y="-546"/>
                    <a:pt x="63425" y="1639"/>
                  </a:cubicBezTo>
                  <a:lnTo>
                    <a:pt x="104719" y="22286"/>
                  </a:lnTo>
                  <a:cubicBezTo>
                    <a:pt x="110265" y="24646"/>
                    <a:pt x="113680" y="30289"/>
                    <a:pt x="113199" y="36296"/>
                  </a:cubicBezTo>
                  <a:cubicBezTo>
                    <a:pt x="113199" y="46620"/>
                    <a:pt x="113199" y="56944"/>
                    <a:pt x="113199" y="66899"/>
                  </a:cubicBezTo>
                  <a:cubicBezTo>
                    <a:pt x="113841" y="73587"/>
                    <a:pt x="108938" y="79530"/>
                    <a:pt x="102249" y="80172"/>
                  </a:cubicBezTo>
                  <a:cubicBezTo>
                    <a:pt x="101477" y="80246"/>
                    <a:pt x="100699" y="80246"/>
                    <a:pt x="99926" y="80172"/>
                  </a:cubicBezTo>
                  <a:close/>
                  <a:moveTo>
                    <a:pt x="57525" y="56575"/>
                  </a:moveTo>
                  <a:lnTo>
                    <a:pt x="82228" y="56575"/>
                  </a:lnTo>
                  <a:cubicBezTo>
                    <a:pt x="85915" y="56575"/>
                    <a:pt x="90708" y="56575"/>
                    <a:pt x="91446" y="52519"/>
                  </a:cubicBezTo>
                  <a:cubicBezTo>
                    <a:pt x="92183" y="48464"/>
                    <a:pt x="91446" y="42564"/>
                    <a:pt x="86653" y="39615"/>
                  </a:cubicBezTo>
                  <a:lnTo>
                    <a:pt x="61950" y="27816"/>
                  </a:lnTo>
                  <a:cubicBezTo>
                    <a:pt x="59484" y="26728"/>
                    <a:pt x="56673" y="26728"/>
                    <a:pt x="54207" y="27816"/>
                  </a:cubicBezTo>
                  <a:lnTo>
                    <a:pt x="27292" y="41458"/>
                  </a:lnTo>
                  <a:cubicBezTo>
                    <a:pt x="22130" y="44408"/>
                    <a:pt x="23605" y="49570"/>
                    <a:pt x="23974" y="53625"/>
                  </a:cubicBezTo>
                  <a:cubicBezTo>
                    <a:pt x="24342" y="57681"/>
                    <a:pt x="28398" y="57312"/>
                    <a:pt x="31348" y="57312"/>
                  </a:cubicBezTo>
                  <a:close/>
                </a:path>
              </a:pathLst>
            </a:custGeom>
            <a:grpFill/>
            <a:ln w="36671" cap="flat">
              <a:noFill/>
              <a:prstDash val="solid"/>
              <a:miter/>
            </a:ln>
          </p:spPr>
          <p:txBody>
            <a:bodyPr rtlCol="0" anchor="ctr"/>
            <a:lstStyle/>
            <a:p>
              <a:endParaRPr lang="es-MX"/>
            </a:p>
          </p:txBody>
        </p:sp>
      </p:grpSp>
      <p:sp>
        <p:nvSpPr>
          <p:cNvPr id="19" name="CuadroTexto 18">
            <a:extLst>
              <a:ext uri="{FF2B5EF4-FFF2-40B4-BE49-F238E27FC236}">
                <a16:creationId xmlns:a16="http://schemas.microsoft.com/office/drawing/2014/main" id="{A05E8729-55CD-E286-BACC-DEDFC9F5BAF6}"/>
              </a:ext>
            </a:extLst>
          </p:cNvPr>
          <p:cNvSpPr txBox="1"/>
          <p:nvPr/>
        </p:nvSpPr>
        <p:spPr>
          <a:xfrm>
            <a:off x="1543758" y="1970964"/>
            <a:ext cx="3383168" cy="400110"/>
          </a:xfrm>
          <a:prstGeom prst="rect">
            <a:avLst/>
          </a:prstGeom>
          <a:noFill/>
        </p:spPr>
        <p:txBody>
          <a:bodyPr wrap="square" rtlCol="0">
            <a:spAutoFit/>
          </a:bodyPr>
          <a:lstStyle/>
          <a:p>
            <a:r>
              <a:rPr lang="es-MX" sz="2000" b="1" dirty="0" err="1">
                <a:solidFill>
                  <a:srgbClr val="0A3D6E"/>
                </a:solidFill>
                <a:latin typeface="+mj-lt"/>
                <a:ea typeface="Verdana" panose="020B0604030504040204" pitchFamily="34" charset="0"/>
                <a:cs typeface="Futura Medium" panose="020B0602020204020303" pitchFamily="34" charset="-79"/>
              </a:rPr>
              <a:t>Geographical</a:t>
            </a:r>
            <a:r>
              <a:rPr lang="es-MX" sz="2000" b="1" dirty="0">
                <a:solidFill>
                  <a:srgbClr val="0A3D6E"/>
                </a:solidFill>
                <a:latin typeface="+mj-lt"/>
                <a:ea typeface="Verdana" panose="020B0604030504040204" pitchFamily="34" charset="0"/>
                <a:cs typeface="Futura Medium" panose="020B0602020204020303" pitchFamily="34" charset="-79"/>
              </a:rPr>
              <a:t> </a:t>
            </a:r>
            <a:r>
              <a:rPr lang="es-MX" sz="2000" b="1" dirty="0" err="1">
                <a:solidFill>
                  <a:srgbClr val="0A3D6E"/>
                </a:solidFill>
                <a:latin typeface="+mj-lt"/>
                <a:ea typeface="Verdana" panose="020B0604030504040204" pitchFamily="34" charset="0"/>
                <a:cs typeface="Futura Medium" panose="020B0602020204020303" pitchFamily="34" charset="-79"/>
              </a:rPr>
              <a:t>location</a:t>
            </a:r>
            <a:r>
              <a:rPr lang="es-MX" sz="2000" b="1" dirty="0">
                <a:solidFill>
                  <a:srgbClr val="0A3D6E"/>
                </a:solidFill>
                <a:latin typeface="+mj-lt"/>
                <a:ea typeface="Verdana" panose="020B0604030504040204" pitchFamily="34" charset="0"/>
                <a:cs typeface="Futura Medium" panose="020B0602020204020303" pitchFamily="34" charset="-79"/>
              </a:rPr>
              <a:t> </a:t>
            </a:r>
          </a:p>
        </p:txBody>
      </p:sp>
      <p:sp>
        <p:nvSpPr>
          <p:cNvPr id="20" name="CuadroTexto 19">
            <a:extLst>
              <a:ext uri="{FF2B5EF4-FFF2-40B4-BE49-F238E27FC236}">
                <a16:creationId xmlns:a16="http://schemas.microsoft.com/office/drawing/2014/main" id="{9A5AEAAA-9FB0-DDE8-2856-5DF569C20E64}"/>
              </a:ext>
            </a:extLst>
          </p:cNvPr>
          <p:cNvSpPr txBox="1"/>
          <p:nvPr/>
        </p:nvSpPr>
        <p:spPr>
          <a:xfrm>
            <a:off x="4359130" y="1754664"/>
            <a:ext cx="2547344" cy="677108"/>
          </a:xfrm>
          <a:prstGeom prst="rect">
            <a:avLst/>
          </a:prstGeom>
          <a:noFill/>
        </p:spPr>
        <p:txBody>
          <a:bodyPr wrap="square" rtlCol="0">
            <a:spAutoFit/>
          </a:bodyPr>
          <a:lstStyle/>
          <a:p>
            <a:r>
              <a:rPr lang="es-MX" sz="2000" b="1" dirty="0" err="1">
                <a:solidFill>
                  <a:srgbClr val="0A3D6E"/>
                </a:solidFill>
                <a:latin typeface="+mj-lt"/>
                <a:ea typeface="Verdana" panose="020B0604030504040204" pitchFamily="34" charset="0"/>
                <a:cs typeface="Futura Medium" panose="020B0602020204020303" pitchFamily="34" charset="-79"/>
              </a:rPr>
              <a:t>Investment</a:t>
            </a:r>
            <a:r>
              <a:rPr lang="es-MX" sz="2000" b="1" dirty="0">
                <a:solidFill>
                  <a:srgbClr val="0A3D6E"/>
                </a:solidFill>
                <a:latin typeface="+mj-lt"/>
                <a:ea typeface="Verdana" panose="020B0604030504040204" pitchFamily="34" charset="0"/>
                <a:cs typeface="Futura Medium" panose="020B0602020204020303" pitchFamily="34" charset="-79"/>
              </a:rPr>
              <a:t> </a:t>
            </a:r>
            <a:r>
              <a:rPr lang="es-MX" sz="2000" b="1" dirty="0" err="1">
                <a:solidFill>
                  <a:srgbClr val="0A3D6E"/>
                </a:solidFill>
                <a:latin typeface="+mj-lt"/>
                <a:ea typeface="Verdana" panose="020B0604030504040204" pitchFamily="34" charset="0"/>
                <a:cs typeface="Futura Medium" panose="020B0602020204020303" pitchFamily="34" charset="-79"/>
              </a:rPr>
              <a:t>concepts</a:t>
            </a:r>
            <a:r>
              <a:rPr lang="es-MX" sz="2000" b="1" dirty="0">
                <a:solidFill>
                  <a:srgbClr val="0A3D6E"/>
                </a:solidFill>
                <a:latin typeface="+mj-lt"/>
                <a:ea typeface="Verdana" panose="020B0604030504040204" pitchFamily="34" charset="0"/>
                <a:cs typeface="Futura Medium" panose="020B0602020204020303" pitchFamily="34" charset="-79"/>
              </a:rPr>
              <a:t> </a:t>
            </a:r>
            <a:r>
              <a:rPr lang="es-MX" b="1" dirty="0">
                <a:solidFill>
                  <a:srgbClr val="0A3D6E"/>
                </a:solidFill>
                <a:latin typeface="+mj-lt"/>
                <a:ea typeface="Verdana" panose="020B0604030504040204" pitchFamily="34" charset="0"/>
                <a:cs typeface="Futura Medium" panose="020B0602020204020303" pitchFamily="34" charset="-79"/>
              </a:rPr>
              <a:t>(</a:t>
            </a:r>
            <a:r>
              <a:rPr lang="es-MX" b="1" dirty="0" err="1">
                <a:solidFill>
                  <a:srgbClr val="0A3D6E"/>
                </a:solidFill>
                <a:latin typeface="+mj-lt"/>
                <a:ea typeface="Verdana" panose="020B0604030504040204" pitchFamily="34" charset="0"/>
                <a:cs typeface="Futura Medium" panose="020B0602020204020303" pitchFamily="34" charset="-79"/>
              </a:rPr>
              <a:t>a.k.a</a:t>
            </a:r>
            <a:r>
              <a:rPr lang="es-MX" b="1" dirty="0">
                <a:solidFill>
                  <a:srgbClr val="0A3D6E"/>
                </a:solidFill>
                <a:latin typeface="+mj-lt"/>
                <a:ea typeface="Verdana" panose="020B0604030504040204" pitchFamily="34" charset="0"/>
                <a:cs typeface="Futura Medium" panose="020B0602020204020303" pitchFamily="34" charset="-79"/>
              </a:rPr>
              <a:t>. </a:t>
            </a:r>
            <a:r>
              <a:rPr lang="es-MX" b="1" dirty="0" err="1">
                <a:solidFill>
                  <a:srgbClr val="0A3D6E"/>
                </a:solidFill>
                <a:latin typeface="+mj-lt"/>
                <a:ea typeface="Verdana" panose="020B0604030504040204" pitchFamily="34" charset="0"/>
                <a:cs typeface="Futura Medium" panose="020B0602020204020303" pitchFamily="34" charset="-79"/>
              </a:rPr>
              <a:t>types</a:t>
            </a:r>
            <a:r>
              <a:rPr lang="es-MX" b="1" dirty="0">
                <a:solidFill>
                  <a:srgbClr val="0A3D6E"/>
                </a:solidFill>
                <a:latin typeface="+mj-lt"/>
                <a:ea typeface="Verdana" panose="020B0604030504040204" pitchFamily="34" charset="0"/>
                <a:cs typeface="Futura Medium" panose="020B0602020204020303" pitchFamily="34" charset="-79"/>
              </a:rPr>
              <a:t> </a:t>
            </a:r>
            <a:r>
              <a:rPr lang="es-MX" b="1" dirty="0" err="1">
                <a:solidFill>
                  <a:srgbClr val="0A3D6E"/>
                </a:solidFill>
                <a:latin typeface="+mj-lt"/>
                <a:ea typeface="Verdana" panose="020B0604030504040204" pitchFamily="34" charset="0"/>
                <a:cs typeface="Futura Medium" panose="020B0602020204020303" pitchFamily="34" charset="-79"/>
              </a:rPr>
              <a:t>of</a:t>
            </a:r>
            <a:r>
              <a:rPr lang="es-MX" b="1" dirty="0">
                <a:solidFill>
                  <a:srgbClr val="0A3D6E"/>
                </a:solidFill>
                <a:latin typeface="+mj-lt"/>
                <a:ea typeface="Verdana" panose="020B0604030504040204" pitchFamily="34" charset="0"/>
                <a:cs typeface="Futura Medium" panose="020B0602020204020303" pitchFamily="34" charset="-79"/>
              </a:rPr>
              <a:t> </a:t>
            </a:r>
            <a:r>
              <a:rPr lang="es-MX" b="1" dirty="0" err="1">
                <a:solidFill>
                  <a:srgbClr val="0A3D6E"/>
                </a:solidFill>
                <a:latin typeface="+mj-lt"/>
                <a:ea typeface="Verdana" panose="020B0604030504040204" pitchFamily="34" charset="0"/>
                <a:cs typeface="Futura Medium" panose="020B0602020204020303" pitchFamily="34" charset="-79"/>
              </a:rPr>
              <a:t>projects</a:t>
            </a:r>
            <a:r>
              <a:rPr lang="es-MX" b="1" dirty="0">
                <a:solidFill>
                  <a:srgbClr val="0A3D6E"/>
                </a:solidFill>
                <a:latin typeface="+mj-lt"/>
                <a:ea typeface="Verdana" panose="020B0604030504040204" pitchFamily="34" charset="0"/>
                <a:cs typeface="Futura Medium" panose="020B0602020204020303" pitchFamily="34" charset="-79"/>
              </a:rPr>
              <a:t>)</a:t>
            </a:r>
            <a:endParaRPr lang="es-MX" sz="2000" b="1" dirty="0">
              <a:solidFill>
                <a:srgbClr val="0A3D6E"/>
              </a:solidFill>
              <a:latin typeface="+mj-lt"/>
              <a:ea typeface="Verdana" panose="020B0604030504040204" pitchFamily="34" charset="0"/>
              <a:cs typeface="Futura Medium" panose="020B0602020204020303" pitchFamily="34" charset="-79"/>
            </a:endParaRPr>
          </a:p>
        </p:txBody>
      </p:sp>
      <p:sp>
        <p:nvSpPr>
          <p:cNvPr id="22" name="CuadroTexto 21">
            <a:extLst>
              <a:ext uri="{FF2B5EF4-FFF2-40B4-BE49-F238E27FC236}">
                <a16:creationId xmlns:a16="http://schemas.microsoft.com/office/drawing/2014/main" id="{38022246-B8B8-8028-3758-1AFE75370B4A}"/>
              </a:ext>
            </a:extLst>
          </p:cNvPr>
          <p:cNvSpPr txBox="1"/>
          <p:nvPr/>
        </p:nvSpPr>
        <p:spPr>
          <a:xfrm>
            <a:off x="1720241" y="5267868"/>
            <a:ext cx="6093500" cy="400110"/>
          </a:xfrm>
          <a:prstGeom prst="rect">
            <a:avLst/>
          </a:prstGeom>
          <a:noFill/>
        </p:spPr>
        <p:txBody>
          <a:bodyPr wrap="square">
            <a:spAutoFit/>
          </a:bodyPr>
          <a:lstStyle/>
          <a:p>
            <a:r>
              <a:rPr lang="es-MX" sz="2000" b="1" dirty="0" err="1">
                <a:solidFill>
                  <a:srgbClr val="0A3D6E"/>
                </a:solidFill>
                <a:latin typeface="+mj-lt"/>
                <a:ea typeface="Verdana" panose="020B0604030504040204" pitchFamily="34" charset="0"/>
                <a:cs typeface="Futura Medium" panose="020B0602020204020303" pitchFamily="34" charset="-79"/>
              </a:rPr>
              <a:t>Developed</a:t>
            </a:r>
            <a:r>
              <a:rPr lang="es-MX" sz="2000" b="1" dirty="0">
                <a:solidFill>
                  <a:srgbClr val="0A3D6E"/>
                </a:solidFill>
                <a:latin typeface="+mj-lt"/>
                <a:ea typeface="Verdana" panose="020B0604030504040204" pitchFamily="34" charset="0"/>
                <a:cs typeface="Futura Medium" panose="020B0602020204020303" pitchFamily="34" charset="-79"/>
              </a:rPr>
              <a:t> </a:t>
            </a:r>
            <a:r>
              <a:rPr lang="es-MX" sz="2000" b="1" dirty="0" err="1">
                <a:solidFill>
                  <a:srgbClr val="0A3D6E"/>
                </a:solidFill>
                <a:latin typeface="+mj-lt"/>
                <a:ea typeface="Verdana" panose="020B0604030504040204" pitchFamily="34" charset="0"/>
                <a:cs typeface="Futura Medium" panose="020B0602020204020303" pitchFamily="34" charset="-79"/>
              </a:rPr>
              <a:t>by</a:t>
            </a:r>
            <a:r>
              <a:rPr lang="es-MX" sz="2000" b="1" dirty="0">
                <a:solidFill>
                  <a:srgbClr val="0A3D6E"/>
                </a:solidFill>
                <a:latin typeface="+mj-lt"/>
                <a:ea typeface="Verdana" panose="020B0604030504040204" pitchFamily="34" charset="0"/>
                <a:cs typeface="Futura Medium" panose="020B0602020204020303" pitchFamily="34" charset="-79"/>
              </a:rPr>
              <a:t>:</a:t>
            </a:r>
          </a:p>
        </p:txBody>
      </p:sp>
      <p:sp>
        <p:nvSpPr>
          <p:cNvPr id="23" name="CuadroTexto 22">
            <a:extLst>
              <a:ext uri="{FF2B5EF4-FFF2-40B4-BE49-F238E27FC236}">
                <a16:creationId xmlns:a16="http://schemas.microsoft.com/office/drawing/2014/main" id="{567FCF3A-F7C8-97A4-4470-4EDE721E69C9}"/>
              </a:ext>
            </a:extLst>
          </p:cNvPr>
          <p:cNvSpPr txBox="1"/>
          <p:nvPr/>
        </p:nvSpPr>
        <p:spPr>
          <a:xfrm>
            <a:off x="1720241" y="5914850"/>
            <a:ext cx="6093500" cy="707886"/>
          </a:xfrm>
          <a:prstGeom prst="rect">
            <a:avLst/>
          </a:prstGeom>
          <a:noFill/>
        </p:spPr>
        <p:txBody>
          <a:bodyPr wrap="square">
            <a:spAutoFit/>
          </a:bodyPr>
          <a:lstStyle/>
          <a:p>
            <a:r>
              <a:rPr lang="es-MX" sz="2000" b="1" dirty="0" err="1">
                <a:solidFill>
                  <a:srgbClr val="0A3D6E"/>
                </a:solidFill>
                <a:latin typeface="+mj-lt"/>
                <a:ea typeface="Verdana" panose="020B0604030504040204" pitchFamily="34" charset="0"/>
                <a:cs typeface="Futura Medium" panose="020B0602020204020303" pitchFamily="34" charset="-79"/>
              </a:rPr>
              <a:t>Analysed</a:t>
            </a:r>
            <a:r>
              <a:rPr lang="es-MX" sz="2000" b="1" dirty="0">
                <a:solidFill>
                  <a:srgbClr val="0A3D6E"/>
                </a:solidFill>
                <a:latin typeface="+mj-lt"/>
                <a:ea typeface="Verdana" panose="020B0604030504040204" pitchFamily="34" charset="0"/>
                <a:cs typeface="Futura Medium" panose="020B0602020204020303" pitchFamily="34" charset="-79"/>
              </a:rPr>
              <a:t> and </a:t>
            </a:r>
          </a:p>
          <a:p>
            <a:r>
              <a:rPr lang="es-MX" sz="2000" b="1" dirty="0" err="1">
                <a:solidFill>
                  <a:srgbClr val="0A3D6E"/>
                </a:solidFill>
                <a:latin typeface="+mj-lt"/>
                <a:ea typeface="Verdana" panose="020B0604030504040204" pitchFamily="34" charset="0"/>
                <a:cs typeface="Futura Medium" panose="020B0602020204020303" pitchFamily="34" charset="-79"/>
              </a:rPr>
              <a:t>supported</a:t>
            </a:r>
            <a:r>
              <a:rPr lang="es-MX" sz="2000" b="1" dirty="0">
                <a:solidFill>
                  <a:srgbClr val="0A3D6E"/>
                </a:solidFill>
                <a:latin typeface="+mj-lt"/>
                <a:ea typeface="Verdana" panose="020B0604030504040204" pitchFamily="34" charset="0"/>
                <a:cs typeface="Futura Medium" panose="020B0602020204020303" pitchFamily="34" charset="-79"/>
              </a:rPr>
              <a:t> </a:t>
            </a:r>
            <a:r>
              <a:rPr lang="es-MX" sz="2000" b="1" dirty="0" err="1">
                <a:solidFill>
                  <a:srgbClr val="0A3D6E"/>
                </a:solidFill>
                <a:latin typeface="+mj-lt"/>
                <a:ea typeface="Verdana" panose="020B0604030504040204" pitchFamily="34" charset="0"/>
                <a:cs typeface="Futura Medium" panose="020B0602020204020303" pitchFamily="34" charset="-79"/>
              </a:rPr>
              <a:t>by</a:t>
            </a:r>
            <a:r>
              <a:rPr lang="es-MX" sz="2000" b="1" dirty="0">
                <a:solidFill>
                  <a:srgbClr val="0A3D6E"/>
                </a:solidFill>
                <a:latin typeface="+mj-lt"/>
                <a:ea typeface="Verdana" panose="020B0604030504040204" pitchFamily="34" charset="0"/>
                <a:cs typeface="Futura Medium" panose="020B0602020204020303" pitchFamily="34" charset="-79"/>
              </a:rPr>
              <a:t>:</a:t>
            </a:r>
          </a:p>
        </p:txBody>
      </p:sp>
      <p:sp>
        <p:nvSpPr>
          <p:cNvPr id="17" name="Signo más 16">
            <a:extLst>
              <a:ext uri="{FF2B5EF4-FFF2-40B4-BE49-F238E27FC236}">
                <a16:creationId xmlns:a16="http://schemas.microsoft.com/office/drawing/2014/main" id="{F2A27BB7-015A-C251-5228-F6BB7492A13E}"/>
              </a:ext>
            </a:extLst>
          </p:cNvPr>
          <p:cNvSpPr/>
          <p:nvPr/>
        </p:nvSpPr>
        <p:spPr>
          <a:xfrm>
            <a:off x="3868708" y="2670621"/>
            <a:ext cx="667077" cy="56688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9245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98D4B6-37CE-B55E-A126-09DFECE9CA4E}"/>
              </a:ext>
            </a:extLst>
          </p:cNvPr>
          <p:cNvSpPr>
            <a:spLocks noGrp="1"/>
          </p:cNvSpPr>
          <p:nvPr>
            <p:ph type="body" sz="quarter" idx="11"/>
          </p:nvPr>
        </p:nvSpPr>
        <p:spPr/>
        <p:txBody>
          <a:bodyPr/>
          <a:lstStyle/>
          <a:p>
            <a:r>
              <a:rPr lang="en-US" dirty="0"/>
              <a:t>In the last 6 years </a:t>
            </a:r>
            <a:r>
              <a:rPr lang="en-US" dirty="0">
                <a:solidFill>
                  <a:srgbClr val="F5B73C"/>
                </a:solidFill>
              </a:rPr>
              <a:t>FIRA has issued 10 thematic bonds for a total amount of $27,302 million pesos (ca. US $1,400 million)</a:t>
            </a:r>
            <a:r>
              <a:rPr lang="en-US" dirty="0"/>
              <a:t>, in the following categories:</a:t>
            </a:r>
            <a:endParaRPr lang="es-MX" dirty="0"/>
          </a:p>
        </p:txBody>
      </p:sp>
      <p:pic>
        <p:nvPicPr>
          <p:cNvPr id="5" name="Marcador de posición de imagen 10" descr="Una persona con una vaca&#10;&#10;Descripción generada automáticamente">
            <a:extLst>
              <a:ext uri="{FF2B5EF4-FFF2-40B4-BE49-F238E27FC236}">
                <a16:creationId xmlns:a16="http://schemas.microsoft.com/office/drawing/2014/main" id="{39634C65-4CC6-463A-1E31-D5BE32CAA3B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15279" y="3224264"/>
            <a:ext cx="1440002" cy="1440000"/>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ln w="6350">
            <a:noFill/>
          </a:ln>
        </p:spPr>
      </p:pic>
      <p:pic>
        <p:nvPicPr>
          <p:cNvPr id="6" name="Marcador de posición de imagen 10">
            <a:extLst>
              <a:ext uri="{FF2B5EF4-FFF2-40B4-BE49-F238E27FC236}">
                <a16:creationId xmlns:a16="http://schemas.microsoft.com/office/drawing/2014/main" id="{6C3650F1-DB85-C277-988B-75C2C6C1B71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96388" y="1514658"/>
            <a:ext cx="1440002" cy="1440000"/>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noFill/>
          <a:ln w="0">
            <a:noFill/>
          </a:ln>
        </p:spPr>
      </p:pic>
      <p:pic>
        <p:nvPicPr>
          <p:cNvPr id="7" name="Marcador de posición de imagen 10">
            <a:extLst>
              <a:ext uri="{FF2B5EF4-FFF2-40B4-BE49-F238E27FC236}">
                <a16:creationId xmlns:a16="http://schemas.microsoft.com/office/drawing/2014/main" id="{54F8F1AB-D0B4-DA1E-45AE-319E4471ABD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15279" y="4908678"/>
            <a:ext cx="1440002" cy="1440000"/>
          </a:xfrm>
          <a:custGeom>
            <a:avLst/>
            <a:gdLst>
              <a:gd name="connsiteX0" fmla="*/ 1526458 w 3052916"/>
              <a:gd name="connsiteY0" fmla="*/ 0 h 3052916"/>
              <a:gd name="connsiteX1" fmla="*/ 3052916 w 3052916"/>
              <a:gd name="connsiteY1" fmla="*/ 1526458 h 3052916"/>
              <a:gd name="connsiteX2" fmla="*/ 1526458 w 3052916"/>
              <a:gd name="connsiteY2" fmla="*/ 3052916 h 3052916"/>
              <a:gd name="connsiteX3" fmla="*/ 0 w 3052916"/>
              <a:gd name="connsiteY3" fmla="*/ 1526458 h 3052916"/>
              <a:gd name="connsiteX4" fmla="*/ 1526458 w 3052916"/>
              <a:gd name="connsiteY4" fmla="*/ 0 h 3052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916" h="3052916">
                <a:moveTo>
                  <a:pt x="1526458" y="0"/>
                </a:moveTo>
                <a:cubicBezTo>
                  <a:pt x="2369497" y="0"/>
                  <a:pt x="3052916" y="683419"/>
                  <a:pt x="3052916" y="1526458"/>
                </a:cubicBezTo>
                <a:cubicBezTo>
                  <a:pt x="3052916" y="2369497"/>
                  <a:pt x="2369497" y="3052916"/>
                  <a:pt x="1526458" y="3052916"/>
                </a:cubicBezTo>
                <a:cubicBezTo>
                  <a:pt x="683419" y="3052916"/>
                  <a:pt x="0" y="2369497"/>
                  <a:pt x="0" y="1526458"/>
                </a:cubicBezTo>
                <a:cubicBezTo>
                  <a:pt x="0" y="683419"/>
                  <a:pt x="683419" y="0"/>
                  <a:pt x="1526458" y="0"/>
                </a:cubicBezTo>
                <a:close/>
              </a:path>
            </a:pathLst>
          </a:custGeom>
          <a:ln w="6350">
            <a:noFill/>
          </a:ln>
        </p:spPr>
      </p:pic>
      <p:cxnSp>
        <p:nvCxnSpPr>
          <p:cNvPr id="8" name="Straight Connector 42">
            <a:extLst>
              <a:ext uri="{FF2B5EF4-FFF2-40B4-BE49-F238E27FC236}">
                <a16:creationId xmlns:a16="http://schemas.microsoft.com/office/drawing/2014/main" id="{CD217A0F-1059-810E-2BCD-DED5734ED94D}"/>
              </a:ext>
            </a:extLst>
          </p:cNvPr>
          <p:cNvCxnSpPr>
            <a:cxnSpLocks/>
          </p:cNvCxnSpPr>
          <p:nvPr/>
        </p:nvCxnSpPr>
        <p:spPr>
          <a:xfrm flipH="1">
            <a:off x="3067090" y="5618123"/>
            <a:ext cx="1724751" cy="6504"/>
          </a:xfrm>
          <a:prstGeom prst="line">
            <a:avLst/>
          </a:prstGeom>
          <a:ln w="28575">
            <a:solidFill>
              <a:srgbClr val="476E8F"/>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42">
            <a:extLst>
              <a:ext uri="{FF2B5EF4-FFF2-40B4-BE49-F238E27FC236}">
                <a16:creationId xmlns:a16="http://schemas.microsoft.com/office/drawing/2014/main" id="{D01BBA29-9273-1C59-A574-2F817AE33CDE}"/>
              </a:ext>
            </a:extLst>
          </p:cNvPr>
          <p:cNvCxnSpPr>
            <a:cxnSpLocks/>
          </p:cNvCxnSpPr>
          <p:nvPr/>
        </p:nvCxnSpPr>
        <p:spPr>
          <a:xfrm flipH="1">
            <a:off x="3069419" y="3926185"/>
            <a:ext cx="1797175" cy="0"/>
          </a:xfrm>
          <a:prstGeom prst="line">
            <a:avLst/>
          </a:prstGeom>
          <a:ln w="28575">
            <a:solidFill>
              <a:srgbClr val="5F2987"/>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42">
            <a:extLst>
              <a:ext uri="{FF2B5EF4-FFF2-40B4-BE49-F238E27FC236}">
                <a16:creationId xmlns:a16="http://schemas.microsoft.com/office/drawing/2014/main" id="{81F3D0B5-EAEE-DE93-BBB9-97005975101E}"/>
              </a:ext>
            </a:extLst>
          </p:cNvPr>
          <p:cNvCxnSpPr>
            <a:cxnSpLocks/>
          </p:cNvCxnSpPr>
          <p:nvPr/>
        </p:nvCxnSpPr>
        <p:spPr>
          <a:xfrm flipH="1">
            <a:off x="3069420" y="2122562"/>
            <a:ext cx="1797175" cy="0"/>
          </a:xfrm>
          <a:prstGeom prst="line">
            <a:avLst/>
          </a:prstGeom>
          <a:ln w="28575">
            <a:solidFill>
              <a:srgbClr val="00B05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17B9DBA2-180E-16C0-FE98-6F7C5201ECAA}"/>
              </a:ext>
            </a:extLst>
          </p:cNvPr>
          <p:cNvSpPr txBox="1"/>
          <p:nvPr/>
        </p:nvSpPr>
        <p:spPr>
          <a:xfrm>
            <a:off x="4918555" y="1524719"/>
            <a:ext cx="2301040" cy="419474"/>
          </a:xfrm>
          <a:prstGeom prst="rect">
            <a:avLst/>
          </a:prstGeom>
          <a:noFill/>
        </p:spPr>
        <p:txBody>
          <a:bodyPr wrap="square">
            <a:spAutoFit/>
          </a:bodyPr>
          <a:lstStyle/>
          <a:p>
            <a:r>
              <a:rPr lang="es-ES" sz="2126" b="1" dirty="0">
                <a:solidFill>
                  <a:schemeClr val="accent6">
                    <a:lumMod val="50000"/>
                  </a:schemeClr>
                </a:solidFill>
                <a:latin typeface="Arial" panose="020B0604020202020204" pitchFamily="34" charset="0"/>
                <a:cs typeface="Arial" panose="020B0604020202020204" pitchFamily="34" charset="0"/>
              </a:rPr>
              <a:t>Green </a:t>
            </a:r>
            <a:r>
              <a:rPr lang="es-ES" sz="2126" b="1" dirty="0" err="1">
                <a:solidFill>
                  <a:schemeClr val="accent6">
                    <a:lumMod val="50000"/>
                  </a:schemeClr>
                </a:solidFill>
                <a:latin typeface="Arial" panose="020B0604020202020204" pitchFamily="34" charset="0"/>
                <a:cs typeface="Arial" panose="020B0604020202020204" pitchFamily="34" charset="0"/>
              </a:rPr>
              <a:t>bonds</a:t>
            </a:r>
            <a:endParaRPr lang="es-MX" sz="2126" b="1" dirty="0">
              <a:solidFill>
                <a:schemeClr val="accent6">
                  <a:lumMod val="50000"/>
                </a:schemeClr>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D1878D20-2BEB-BFA1-0DC9-4161E73C1B84}"/>
              </a:ext>
            </a:extLst>
          </p:cNvPr>
          <p:cNvSpPr txBox="1"/>
          <p:nvPr/>
        </p:nvSpPr>
        <p:spPr>
          <a:xfrm>
            <a:off x="5064962" y="3580089"/>
            <a:ext cx="2631046" cy="419474"/>
          </a:xfrm>
          <a:prstGeom prst="rect">
            <a:avLst/>
          </a:prstGeom>
          <a:noFill/>
        </p:spPr>
        <p:txBody>
          <a:bodyPr wrap="square">
            <a:spAutoFit/>
          </a:bodyPr>
          <a:lstStyle/>
          <a:p>
            <a:r>
              <a:rPr lang="es-ES" sz="2126" b="1" dirty="0" err="1">
                <a:solidFill>
                  <a:srgbClr val="5F2987"/>
                </a:solidFill>
                <a:latin typeface="Arial" panose="020B0604020202020204" pitchFamily="34" charset="0"/>
                <a:cs typeface="Arial" panose="020B0604020202020204" pitchFamily="34" charset="0"/>
              </a:rPr>
              <a:t>Gender</a:t>
            </a:r>
            <a:r>
              <a:rPr lang="es-ES" sz="2126" b="1" dirty="0">
                <a:solidFill>
                  <a:srgbClr val="5F2987"/>
                </a:solidFill>
                <a:latin typeface="Arial" panose="020B0604020202020204" pitchFamily="34" charset="0"/>
                <a:cs typeface="Arial" panose="020B0604020202020204" pitchFamily="34" charset="0"/>
              </a:rPr>
              <a:t> </a:t>
            </a:r>
            <a:r>
              <a:rPr lang="es-ES" sz="2126" b="1" dirty="0" err="1">
                <a:solidFill>
                  <a:srgbClr val="5F2987"/>
                </a:solidFill>
                <a:latin typeface="Arial" panose="020B0604020202020204" pitchFamily="34" charset="0"/>
                <a:cs typeface="Arial" panose="020B0604020202020204" pitchFamily="34" charset="0"/>
              </a:rPr>
              <a:t>bonds</a:t>
            </a:r>
            <a:endParaRPr lang="es-MX" sz="2126" b="1" dirty="0">
              <a:solidFill>
                <a:srgbClr val="5F2987"/>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7B518EB3-473A-3907-8A98-64F6FB2CBEDD}"/>
              </a:ext>
            </a:extLst>
          </p:cNvPr>
          <p:cNvSpPr txBox="1"/>
          <p:nvPr/>
        </p:nvSpPr>
        <p:spPr>
          <a:xfrm>
            <a:off x="4930111" y="5188674"/>
            <a:ext cx="2631046" cy="419474"/>
          </a:xfrm>
          <a:prstGeom prst="rect">
            <a:avLst/>
          </a:prstGeom>
          <a:noFill/>
        </p:spPr>
        <p:txBody>
          <a:bodyPr wrap="square">
            <a:spAutoFit/>
          </a:bodyPr>
          <a:lstStyle/>
          <a:p>
            <a:r>
              <a:rPr lang="es-ES" sz="2126" b="1" dirty="0">
                <a:solidFill>
                  <a:srgbClr val="476E8F"/>
                </a:solidFill>
                <a:latin typeface="Arial" panose="020B0604020202020204" pitchFamily="34" charset="0"/>
                <a:cs typeface="Arial" panose="020B0604020202020204" pitchFamily="34" charset="0"/>
              </a:rPr>
              <a:t>Social </a:t>
            </a:r>
            <a:r>
              <a:rPr lang="es-ES" sz="2126" b="1" dirty="0" err="1">
                <a:solidFill>
                  <a:srgbClr val="476E8F"/>
                </a:solidFill>
                <a:latin typeface="Arial" panose="020B0604020202020204" pitchFamily="34" charset="0"/>
                <a:cs typeface="Arial" panose="020B0604020202020204" pitchFamily="34" charset="0"/>
              </a:rPr>
              <a:t>bonds</a:t>
            </a:r>
            <a:endParaRPr lang="es-MX" sz="2126" b="1" dirty="0">
              <a:solidFill>
                <a:srgbClr val="476E8F"/>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id="{39ED6865-F35D-33A9-1700-ECDB56564B82}"/>
              </a:ext>
            </a:extLst>
          </p:cNvPr>
          <p:cNvGrpSpPr/>
          <p:nvPr/>
        </p:nvGrpSpPr>
        <p:grpSpPr>
          <a:xfrm>
            <a:off x="5064962" y="2004249"/>
            <a:ext cx="3164638" cy="1000916"/>
            <a:chOff x="8476428" y="2272796"/>
            <a:chExt cx="1943981" cy="847429"/>
          </a:xfrm>
        </p:grpSpPr>
        <p:sp>
          <p:nvSpPr>
            <p:cNvPr id="15" name="CuadroTexto 14">
              <a:extLst>
                <a:ext uri="{FF2B5EF4-FFF2-40B4-BE49-F238E27FC236}">
                  <a16:creationId xmlns:a16="http://schemas.microsoft.com/office/drawing/2014/main" id="{B63118C0-94C0-475F-42F2-62008BF111FC}"/>
                </a:ext>
              </a:extLst>
            </p:cNvPr>
            <p:cNvSpPr txBox="1"/>
            <p:nvPr/>
          </p:nvSpPr>
          <p:spPr>
            <a:xfrm>
              <a:off x="8476428" y="2272796"/>
              <a:ext cx="1055161" cy="847429"/>
            </a:xfrm>
            <a:prstGeom prst="rect">
              <a:avLst/>
            </a:prstGeom>
            <a:noFill/>
          </p:spPr>
          <p:txBody>
            <a:bodyPr wrap="square" rtlCol="0">
              <a:spAutoFit/>
            </a:bodyPr>
            <a:lstStyle/>
            <a:p>
              <a:r>
                <a:rPr lang="es-ES" sz="1181" b="1" dirty="0">
                  <a:solidFill>
                    <a:schemeClr val="accent6">
                      <a:lumMod val="50000"/>
                    </a:schemeClr>
                  </a:solidFill>
                  <a:latin typeface="Arial" panose="020B0604020202020204" pitchFamily="34" charset="0"/>
                  <a:cs typeface="Arial" panose="020B0604020202020204" pitchFamily="34" charset="0"/>
                </a:rPr>
                <a:t>FEFA 18V</a:t>
              </a:r>
            </a:p>
            <a:p>
              <a:r>
                <a:rPr lang="es-ES" sz="1181" b="1" dirty="0">
                  <a:solidFill>
                    <a:schemeClr val="accent6">
                      <a:lumMod val="50000"/>
                    </a:schemeClr>
                  </a:solidFill>
                  <a:latin typeface="Arial" panose="020B0604020202020204" pitchFamily="34" charset="0"/>
                  <a:cs typeface="Arial" panose="020B0604020202020204" pitchFamily="34" charset="0"/>
                </a:rPr>
                <a:t>FEFA 19V</a:t>
              </a:r>
            </a:p>
            <a:p>
              <a:r>
                <a:rPr lang="es-ES" sz="1181" b="1" dirty="0">
                  <a:solidFill>
                    <a:schemeClr val="accent6">
                      <a:lumMod val="50000"/>
                    </a:schemeClr>
                  </a:solidFill>
                  <a:latin typeface="Arial" panose="020B0604020202020204" pitchFamily="34" charset="0"/>
                  <a:cs typeface="Arial" panose="020B0604020202020204" pitchFamily="34" charset="0"/>
                </a:rPr>
                <a:t>FEFA 20V</a:t>
              </a:r>
            </a:p>
            <a:p>
              <a:r>
                <a:rPr lang="es-ES" sz="1181" b="1" dirty="0">
                  <a:solidFill>
                    <a:schemeClr val="accent6">
                      <a:lumMod val="50000"/>
                    </a:schemeClr>
                  </a:solidFill>
                  <a:latin typeface="Arial" panose="020B0604020202020204" pitchFamily="34" charset="0"/>
                  <a:cs typeface="Arial" panose="020B0604020202020204" pitchFamily="34" charset="0"/>
                </a:rPr>
                <a:t>FEFA 23V</a:t>
              </a:r>
            </a:p>
            <a:p>
              <a:r>
                <a:rPr lang="es-ES" sz="1181" b="1" dirty="0">
                  <a:solidFill>
                    <a:schemeClr val="accent6">
                      <a:lumMod val="50000"/>
                    </a:schemeClr>
                  </a:solidFill>
                  <a:latin typeface="Arial" panose="020B0604020202020204" pitchFamily="34" charset="0"/>
                  <a:cs typeface="Arial" panose="020B0604020202020204" pitchFamily="34" charset="0"/>
                </a:rPr>
                <a:t>FEFA 23-2V</a:t>
              </a:r>
              <a:endParaRPr lang="es-MX" sz="1181" b="1" dirty="0">
                <a:solidFill>
                  <a:schemeClr val="accent6">
                    <a:lumMod val="50000"/>
                  </a:schemeClr>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C5D0081B-42A9-B5D3-26ED-E719256C83D3}"/>
                </a:ext>
              </a:extLst>
            </p:cNvPr>
            <p:cNvSpPr txBox="1"/>
            <p:nvPr/>
          </p:nvSpPr>
          <p:spPr>
            <a:xfrm>
              <a:off x="9006921" y="2272796"/>
              <a:ext cx="1413488" cy="847428"/>
            </a:xfrm>
            <a:prstGeom prst="rect">
              <a:avLst/>
            </a:prstGeom>
            <a:noFill/>
          </p:spPr>
          <p:txBody>
            <a:bodyPr wrap="square" rtlCol="0">
              <a:spAutoFit/>
            </a:bodyPr>
            <a:lstStyle/>
            <a:p>
              <a:r>
                <a:rPr lang="es-ES" sz="1181" b="1" dirty="0">
                  <a:solidFill>
                    <a:schemeClr val="tx1">
                      <a:lumMod val="95000"/>
                      <a:lumOff val="5000"/>
                    </a:schemeClr>
                  </a:solidFill>
                  <a:latin typeface="Arial" panose="020B0604020202020204" pitchFamily="34" charset="0"/>
                  <a:cs typeface="Arial" panose="020B0604020202020204" pitchFamily="34" charset="0"/>
                </a:rPr>
                <a:t>$2,500 (US $127.5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$2,500 (US $127.5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$3,000 (US $153.1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$2,985 (US$152.3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$1,090 (US $55.6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endParaRPr lang="es-MX" sz="1181"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7" name="Grupo 16">
            <a:extLst>
              <a:ext uri="{FF2B5EF4-FFF2-40B4-BE49-F238E27FC236}">
                <a16:creationId xmlns:a16="http://schemas.microsoft.com/office/drawing/2014/main" id="{1375C72D-CC86-4EDA-B610-778F13686849}"/>
              </a:ext>
            </a:extLst>
          </p:cNvPr>
          <p:cNvGrpSpPr/>
          <p:nvPr/>
        </p:nvGrpSpPr>
        <p:grpSpPr>
          <a:xfrm>
            <a:off x="5080549" y="3983330"/>
            <a:ext cx="3876936" cy="640066"/>
            <a:chOff x="7247805" y="4329352"/>
            <a:chExt cx="2453002" cy="541914"/>
          </a:xfrm>
        </p:grpSpPr>
        <p:sp>
          <p:nvSpPr>
            <p:cNvPr id="18" name="CuadroTexto 17">
              <a:extLst>
                <a:ext uri="{FF2B5EF4-FFF2-40B4-BE49-F238E27FC236}">
                  <a16:creationId xmlns:a16="http://schemas.microsoft.com/office/drawing/2014/main" id="{B28DDC15-B08E-1215-CBF3-66A50DCCDA3D}"/>
                </a:ext>
              </a:extLst>
            </p:cNvPr>
            <p:cNvSpPr txBox="1"/>
            <p:nvPr/>
          </p:nvSpPr>
          <p:spPr>
            <a:xfrm>
              <a:off x="7247805" y="4329352"/>
              <a:ext cx="966133" cy="539727"/>
            </a:xfrm>
            <a:prstGeom prst="rect">
              <a:avLst/>
            </a:prstGeom>
            <a:noFill/>
          </p:spPr>
          <p:txBody>
            <a:bodyPr wrap="square" rtlCol="0">
              <a:spAutoFit/>
            </a:bodyPr>
            <a:lstStyle/>
            <a:p>
              <a:r>
                <a:rPr lang="es-ES" sz="1181" b="1" dirty="0">
                  <a:solidFill>
                    <a:srgbClr val="5F2987"/>
                  </a:solidFill>
                  <a:latin typeface="Arial" panose="020B0604020202020204" pitchFamily="34" charset="0"/>
                  <a:cs typeface="Arial" panose="020B0604020202020204" pitchFamily="34" charset="0"/>
                </a:rPr>
                <a:t>FEFA 20G</a:t>
              </a:r>
            </a:p>
            <a:p>
              <a:r>
                <a:rPr lang="es-ES" sz="1181" b="1" dirty="0">
                  <a:solidFill>
                    <a:srgbClr val="5F2987"/>
                  </a:solidFill>
                  <a:latin typeface="Arial" panose="020B0604020202020204" pitchFamily="34" charset="0"/>
                  <a:cs typeface="Arial" panose="020B0604020202020204" pitchFamily="34" charset="0"/>
                </a:rPr>
                <a:t>FEFA 21G</a:t>
              </a:r>
            </a:p>
            <a:p>
              <a:r>
                <a:rPr lang="es-ES" sz="1181" b="1" dirty="0">
                  <a:solidFill>
                    <a:srgbClr val="5F2987"/>
                  </a:solidFill>
                  <a:latin typeface="Arial" panose="020B0604020202020204" pitchFamily="34" charset="0"/>
                  <a:cs typeface="Arial" panose="020B0604020202020204" pitchFamily="34" charset="0"/>
                </a:rPr>
                <a:t>FEFA 23G</a:t>
              </a:r>
              <a:endParaRPr lang="es-MX" sz="1181" b="1" dirty="0">
                <a:solidFill>
                  <a:srgbClr val="5F2987"/>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3DFA8A09-2B4E-886B-E117-7649A92E1AFB}"/>
                </a:ext>
              </a:extLst>
            </p:cNvPr>
            <p:cNvSpPr txBox="1"/>
            <p:nvPr/>
          </p:nvSpPr>
          <p:spPr>
            <a:xfrm>
              <a:off x="7890298" y="4331540"/>
              <a:ext cx="1810509" cy="539726"/>
            </a:xfrm>
            <a:prstGeom prst="rect">
              <a:avLst/>
            </a:prstGeom>
            <a:noFill/>
          </p:spPr>
          <p:txBody>
            <a:bodyPr wrap="square" rtlCol="0">
              <a:spAutoFit/>
            </a:bodyPr>
            <a:lstStyle/>
            <a:p>
              <a:r>
                <a:rPr lang="es-ES" sz="1181" b="1" dirty="0">
                  <a:solidFill>
                    <a:schemeClr val="tx1">
                      <a:lumMod val="95000"/>
                      <a:lumOff val="5000"/>
                    </a:schemeClr>
                  </a:solidFill>
                  <a:latin typeface="Arial" panose="020B0604020202020204" pitchFamily="34" charset="0"/>
                  <a:cs typeface="Arial" panose="020B0604020202020204" pitchFamily="34" charset="0"/>
                </a:rPr>
                <a:t>$3,000 (US $153.1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$3,500 (US $178.6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$3,000 (US $153.1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endParaRPr lang="es-MX" sz="1181"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0" name="Grupo 19">
            <a:extLst>
              <a:ext uri="{FF2B5EF4-FFF2-40B4-BE49-F238E27FC236}">
                <a16:creationId xmlns:a16="http://schemas.microsoft.com/office/drawing/2014/main" id="{55174512-6474-9A44-8464-D619690EE21B}"/>
              </a:ext>
            </a:extLst>
          </p:cNvPr>
          <p:cNvGrpSpPr/>
          <p:nvPr/>
        </p:nvGrpSpPr>
        <p:grpSpPr>
          <a:xfrm>
            <a:off x="5040917" y="5608312"/>
            <a:ext cx="3743322" cy="457451"/>
            <a:chOff x="5293782" y="6063641"/>
            <a:chExt cx="2459781" cy="387302"/>
          </a:xfrm>
        </p:grpSpPr>
        <p:sp>
          <p:nvSpPr>
            <p:cNvPr id="21" name="CuadroTexto 20">
              <a:extLst>
                <a:ext uri="{FF2B5EF4-FFF2-40B4-BE49-F238E27FC236}">
                  <a16:creationId xmlns:a16="http://schemas.microsoft.com/office/drawing/2014/main" id="{9BF449CB-5B2F-6188-BFD4-104DA74E51E8}"/>
                </a:ext>
              </a:extLst>
            </p:cNvPr>
            <p:cNvSpPr txBox="1"/>
            <p:nvPr/>
          </p:nvSpPr>
          <p:spPr>
            <a:xfrm>
              <a:off x="5293782" y="6065067"/>
              <a:ext cx="1669143" cy="385876"/>
            </a:xfrm>
            <a:prstGeom prst="rect">
              <a:avLst/>
            </a:prstGeom>
            <a:noFill/>
          </p:spPr>
          <p:txBody>
            <a:bodyPr wrap="square" rtlCol="0">
              <a:spAutoFit/>
            </a:bodyPr>
            <a:lstStyle/>
            <a:p>
              <a:r>
                <a:rPr lang="es-ES" sz="1181" b="1" dirty="0">
                  <a:solidFill>
                    <a:srgbClr val="476E8F"/>
                  </a:solidFill>
                  <a:latin typeface="Arial" panose="020B0604020202020204" pitchFamily="34" charset="0"/>
                  <a:cs typeface="Arial" panose="020B0604020202020204" pitchFamily="34" charset="0"/>
                </a:rPr>
                <a:t>FEFA 22S</a:t>
              </a:r>
            </a:p>
            <a:p>
              <a:r>
                <a:rPr lang="es-ES" sz="1181" b="1" dirty="0">
                  <a:solidFill>
                    <a:srgbClr val="476E8F"/>
                  </a:solidFill>
                  <a:latin typeface="Arial" panose="020B0604020202020204" pitchFamily="34" charset="0"/>
                  <a:cs typeface="Arial" panose="020B0604020202020204" pitchFamily="34" charset="0"/>
                </a:rPr>
                <a:t>FEFA 24S</a:t>
              </a:r>
              <a:endParaRPr lang="es-MX" sz="1181" b="1" dirty="0">
                <a:solidFill>
                  <a:srgbClr val="476E8F"/>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8B0D5594-5539-10AC-6E2B-D75A68432119}"/>
                </a:ext>
              </a:extLst>
            </p:cNvPr>
            <p:cNvSpPr txBox="1"/>
            <p:nvPr/>
          </p:nvSpPr>
          <p:spPr>
            <a:xfrm>
              <a:off x="6024671" y="6063641"/>
              <a:ext cx="1728892" cy="385876"/>
            </a:xfrm>
            <a:prstGeom prst="rect">
              <a:avLst/>
            </a:prstGeom>
            <a:noFill/>
          </p:spPr>
          <p:txBody>
            <a:bodyPr wrap="square" rtlCol="0">
              <a:spAutoFit/>
            </a:bodyPr>
            <a:lstStyle/>
            <a:p>
              <a:r>
                <a:rPr lang="es-ES" sz="1181" b="1" dirty="0">
                  <a:solidFill>
                    <a:schemeClr val="tx1">
                      <a:lumMod val="95000"/>
                      <a:lumOff val="5000"/>
                    </a:schemeClr>
                  </a:solidFill>
                  <a:latin typeface="Arial" panose="020B0604020202020204" pitchFamily="34" charset="0"/>
                  <a:cs typeface="Arial" panose="020B0604020202020204" pitchFamily="34" charset="0"/>
                </a:rPr>
                <a:t>$3,920 (US $200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p>
            <a:p>
              <a:r>
                <a:rPr lang="es-ES" sz="1181" b="1" dirty="0">
                  <a:solidFill>
                    <a:schemeClr val="tx1">
                      <a:lumMod val="95000"/>
                      <a:lumOff val="5000"/>
                    </a:schemeClr>
                  </a:solidFill>
                  <a:latin typeface="Arial" panose="020B0604020202020204" pitchFamily="34" charset="0"/>
                  <a:cs typeface="Arial" panose="020B0604020202020204" pitchFamily="34" charset="0"/>
                </a:rPr>
                <a:t>$1,807 (US $92.2 </a:t>
              </a:r>
              <a:r>
                <a:rPr lang="es-ES" sz="1181" b="1" dirty="0" err="1">
                  <a:solidFill>
                    <a:schemeClr val="tx1">
                      <a:lumMod val="95000"/>
                      <a:lumOff val="5000"/>
                    </a:schemeClr>
                  </a:solidFill>
                  <a:latin typeface="Arial" panose="020B0604020202020204" pitchFamily="34" charset="0"/>
                  <a:cs typeface="Arial" panose="020B0604020202020204" pitchFamily="34" charset="0"/>
                </a:rPr>
                <a:t>millions</a:t>
              </a:r>
              <a:r>
                <a:rPr lang="es-ES" sz="1181" b="1" dirty="0">
                  <a:solidFill>
                    <a:schemeClr val="tx1">
                      <a:lumMod val="95000"/>
                      <a:lumOff val="5000"/>
                    </a:schemeClr>
                  </a:solidFill>
                  <a:latin typeface="Arial" panose="020B0604020202020204" pitchFamily="34" charset="0"/>
                  <a:cs typeface="Arial" panose="020B0604020202020204" pitchFamily="34" charset="0"/>
                </a:rPr>
                <a:t>)</a:t>
              </a:r>
              <a:endParaRPr lang="es-MX" sz="1181"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3" name="CuadroTexto 22">
            <a:extLst>
              <a:ext uri="{FF2B5EF4-FFF2-40B4-BE49-F238E27FC236}">
                <a16:creationId xmlns:a16="http://schemas.microsoft.com/office/drawing/2014/main" id="{35D0E8C4-5657-BE70-1553-EA87D7AF4950}"/>
              </a:ext>
            </a:extLst>
          </p:cNvPr>
          <p:cNvSpPr txBox="1"/>
          <p:nvPr/>
        </p:nvSpPr>
        <p:spPr>
          <a:xfrm>
            <a:off x="8379502" y="3789826"/>
            <a:ext cx="3876936" cy="601447"/>
          </a:xfrm>
          <a:prstGeom prst="rect">
            <a:avLst/>
          </a:prstGeom>
          <a:noFill/>
        </p:spPr>
        <p:txBody>
          <a:bodyPr wrap="square">
            <a:spAutoFit/>
          </a:bodyPr>
          <a:lstStyle/>
          <a:p>
            <a:r>
              <a:rPr lang="es-MX" sz="1654" b="1" i="1" dirty="0" err="1">
                <a:solidFill>
                  <a:srgbClr val="5F2987"/>
                </a:solidFill>
                <a:latin typeface="Arial" panose="020B0604020202020204" pitchFamily="34" charset="0"/>
                <a:cs typeface="Arial" panose="020B0604020202020204" pitchFamily="34" charset="0"/>
              </a:rPr>
              <a:t>Support</a:t>
            </a:r>
            <a:r>
              <a:rPr lang="es-MX" sz="1654" b="1" i="1" dirty="0">
                <a:solidFill>
                  <a:srgbClr val="5F2987"/>
                </a:solidFill>
                <a:latin typeface="Arial" panose="020B0604020202020204" pitchFamily="34" charset="0"/>
                <a:cs typeface="Arial" panose="020B0604020202020204" pitchFamily="34" charset="0"/>
              </a:rPr>
              <a:t> </a:t>
            </a:r>
            <a:r>
              <a:rPr lang="es-MX" sz="1654" b="1" i="1" dirty="0" err="1">
                <a:solidFill>
                  <a:srgbClr val="5F2987"/>
                </a:solidFill>
                <a:latin typeface="Arial" panose="020B0604020202020204" pitchFamily="34" charset="0"/>
                <a:cs typeface="Arial" panose="020B0604020202020204" pitchFamily="34" charset="0"/>
              </a:rPr>
              <a:t>women's</a:t>
            </a:r>
            <a:r>
              <a:rPr lang="es-MX" sz="1654" b="1" i="1" dirty="0">
                <a:solidFill>
                  <a:srgbClr val="5F2987"/>
                </a:solidFill>
                <a:latin typeface="Arial" panose="020B0604020202020204" pitchFamily="34" charset="0"/>
                <a:cs typeface="Arial" panose="020B0604020202020204" pitchFamily="34" charset="0"/>
              </a:rPr>
              <a:t> </a:t>
            </a:r>
            <a:r>
              <a:rPr lang="es-MX" sz="1654" b="1" i="1" dirty="0" err="1">
                <a:solidFill>
                  <a:srgbClr val="5F2987"/>
                </a:solidFill>
                <a:latin typeface="Arial" panose="020B0604020202020204" pitchFamily="34" charset="0"/>
                <a:cs typeface="Arial" panose="020B0604020202020204" pitchFamily="34" charset="0"/>
              </a:rPr>
              <a:t>economic</a:t>
            </a:r>
            <a:r>
              <a:rPr lang="es-MX" sz="1654" b="1" i="1" dirty="0">
                <a:solidFill>
                  <a:srgbClr val="5F2987"/>
                </a:solidFill>
                <a:latin typeface="Arial" panose="020B0604020202020204" pitchFamily="34" charset="0"/>
                <a:cs typeface="Arial" panose="020B0604020202020204" pitchFamily="34" charset="0"/>
              </a:rPr>
              <a:t> </a:t>
            </a:r>
            <a:r>
              <a:rPr lang="es-MX" sz="1654" b="1" i="1" dirty="0" err="1">
                <a:solidFill>
                  <a:srgbClr val="5F2987"/>
                </a:solidFill>
                <a:latin typeface="Arial" panose="020B0604020202020204" pitchFamily="34" charset="0"/>
                <a:cs typeface="Arial" panose="020B0604020202020204" pitchFamily="34" charset="0"/>
              </a:rPr>
              <a:t>autonomy</a:t>
            </a:r>
            <a:r>
              <a:rPr lang="es-MX" sz="1654" b="1" i="1" dirty="0">
                <a:solidFill>
                  <a:srgbClr val="5F2987"/>
                </a:solidFill>
                <a:latin typeface="Arial" panose="020B0604020202020204" pitchFamily="34" charset="0"/>
                <a:cs typeface="Arial" panose="020B0604020202020204" pitchFamily="34" charset="0"/>
              </a:rPr>
              <a:t> </a:t>
            </a:r>
          </a:p>
        </p:txBody>
      </p:sp>
      <p:sp>
        <p:nvSpPr>
          <p:cNvPr id="24" name="CuadroTexto 23">
            <a:extLst>
              <a:ext uri="{FF2B5EF4-FFF2-40B4-BE49-F238E27FC236}">
                <a16:creationId xmlns:a16="http://schemas.microsoft.com/office/drawing/2014/main" id="{BB51F870-350C-9037-BE5A-F1471645D7D1}"/>
              </a:ext>
            </a:extLst>
          </p:cNvPr>
          <p:cNvSpPr txBox="1"/>
          <p:nvPr/>
        </p:nvSpPr>
        <p:spPr>
          <a:xfrm>
            <a:off x="8379502" y="1733754"/>
            <a:ext cx="3762526" cy="1107996"/>
          </a:xfrm>
          <a:prstGeom prst="rect">
            <a:avLst/>
          </a:prstGeom>
          <a:noFill/>
        </p:spPr>
        <p:txBody>
          <a:bodyPr wrap="square">
            <a:spAutoFit/>
          </a:bodyPr>
          <a:lstStyle/>
          <a:p>
            <a:r>
              <a:rPr lang="en-US" sz="1650" b="1" i="1" dirty="0">
                <a:solidFill>
                  <a:schemeClr val="accent6">
                    <a:lumMod val="50000"/>
                  </a:schemeClr>
                </a:solidFill>
                <a:latin typeface="Arial" panose="020B0604020202020204" pitchFamily="34" charset="0"/>
                <a:cs typeface="Arial" panose="020B0604020202020204" pitchFamily="34" charset="0"/>
              </a:rPr>
              <a:t>Projects with environmental benefits for the agricultural and rural sector, and Green Resilience Bond</a:t>
            </a:r>
            <a:endParaRPr lang="es-MX" sz="1650" b="1" i="1" dirty="0">
              <a:solidFill>
                <a:schemeClr val="accent6">
                  <a:lumMod val="50000"/>
                </a:schemeClr>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3D05D981-275A-898D-A320-D48DE8121ACA}"/>
              </a:ext>
            </a:extLst>
          </p:cNvPr>
          <p:cNvSpPr txBox="1"/>
          <p:nvPr/>
        </p:nvSpPr>
        <p:spPr>
          <a:xfrm>
            <a:off x="8589364" y="5178531"/>
            <a:ext cx="3522684" cy="856004"/>
          </a:xfrm>
          <a:prstGeom prst="rect">
            <a:avLst/>
          </a:prstGeom>
          <a:noFill/>
        </p:spPr>
        <p:txBody>
          <a:bodyPr wrap="square">
            <a:spAutoFit/>
          </a:bodyPr>
          <a:lstStyle/>
          <a:p>
            <a:r>
              <a:rPr lang="en-US" sz="1654" b="1" i="1" dirty="0">
                <a:solidFill>
                  <a:srgbClr val="476E8F"/>
                </a:solidFill>
                <a:latin typeface="Arial" panose="020B0604020202020204" pitchFamily="34" charset="0"/>
                <a:cs typeface="Arial" panose="020B0604020202020204" pitchFamily="34" charset="0"/>
              </a:rPr>
              <a:t>It facilitates access to and use of formal credit for small-scale producers.</a:t>
            </a:r>
            <a:endParaRPr lang="es-MX" sz="1654" b="1" i="1" dirty="0">
              <a:solidFill>
                <a:srgbClr val="476E8F"/>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5">
            <p14:nvContentPartPr>
              <p14:cNvPr id="28" name="Entrada de lápiz 27">
                <a:extLst>
                  <a:ext uri="{FF2B5EF4-FFF2-40B4-BE49-F238E27FC236}">
                    <a16:creationId xmlns:a16="http://schemas.microsoft.com/office/drawing/2014/main" id="{C13633CB-D1C9-01D7-6CB1-EA5FD43726CB}"/>
                  </a:ext>
                </a:extLst>
              </p14:cNvPr>
              <p14:cNvContentPartPr/>
              <p14:nvPr/>
            </p14:nvContentPartPr>
            <p14:xfrm>
              <a:off x="3778479" y="2678829"/>
              <a:ext cx="4290680" cy="45719"/>
            </p14:xfrm>
          </p:contentPart>
        </mc:Choice>
        <mc:Fallback>
          <p:pic>
            <p:nvPicPr>
              <p:cNvPr id="28" name="Entrada de lápiz 27">
                <a:extLst>
                  <a:ext uri="{FF2B5EF4-FFF2-40B4-BE49-F238E27FC236}">
                    <a16:creationId xmlns:a16="http://schemas.microsoft.com/office/drawing/2014/main" id="{C13633CB-D1C9-01D7-6CB1-EA5FD43726CB}"/>
                  </a:ext>
                </a:extLst>
              </p:cNvPr>
              <p:cNvPicPr/>
              <p:nvPr/>
            </p:nvPicPr>
            <p:blipFill>
              <a:blip r:embed="rId6"/>
              <a:stretch>
                <a:fillRect/>
              </a:stretch>
            </p:blipFill>
            <p:spPr>
              <a:xfrm>
                <a:off x="3742474" y="2605679"/>
                <a:ext cx="4362329" cy="19165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Entrada de lápiz 28">
                <a:extLst>
                  <a:ext uri="{FF2B5EF4-FFF2-40B4-BE49-F238E27FC236}">
                    <a16:creationId xmlns:a16="http://schemas.microsoft.com/office/drawing/2014/main" id="{731D3EA8-67E1-6B75-0D7B-421FAE1D5178}"/>
                  </a:ext>
                </a:extLst>
              </p14:cNvPr>
              <p14:cNvContentPartPr/>
              <p14:nvPr/>
            </p14:nvContentPartPr>
            <p14:xfrm>
              <a:off x="6548662" y="3175848"/>
              <a:ext cx="196444" cy="7654"/>
            </p14:xfrm>
          </p:contentPart>
        </mc:Choice>
        <mc:Fallback xmlns="">
          <p:pic>
            <p:nvPicPr>
              <p:cNvPr id="29" name="Entrada de lápiz 28">
                <a:extLst>
                  <a:ext uri="{FF2B5EF4-FFF2-40B4-BE49-F238E27FC236}">
                    <a16:creationId xmlns:a16="http://schemas.microsoft.com/office/drawing/2014/main" id="{731D3EA8-67E1-6B75-0D7B-421FAE1D5178}"/>
                  </a:ext>
                </a:extLst>
              </p:cNvPr>
              <p:cNvPicPr/>
              <p:nvPr/>
            </p:nvPicPr>
            <p:blipFill>
              <a:blip r:embed="rId8"/>
              <a:stretch>
                <a:fillRect/>
              </a:stretch>
            </p:blipFill>
            <p:spPr>
              <a:xfrm>
                <a:off x="6512617" y="3102953"/>
                <a:ext cx="268173" cy="153080"/>
              </a:xfrm>
              <a:prstGeom prst="rect">
                <a:avLst/>
              </a:prstGeom>
            </p:spPr>
          </p:pic>
        </mc:Fallback>
      </mc:AlternateContent>
      <p:sp>
        <p:nvSpPr>
          <p:cNvPr id="30" name="CuadroTexto 29">
            <a:extLst>
              <a:ext uri="{FF2B5EF4-FFF2-40B4-BE49-F238E27FC236}">
                <a16:creationId xmlns:a16="http://schemas.microsoft.com/office/drawing/2014/main" id="{25C8068C-0849-8838-9F2F-6F10DCAB062E}"/>
              </a:ext>
            </a:extLst>
          </p:cNvPr>
          <p:cNvSpPr txBox="1"/>
          <p:nvPr/>
        </p:nvSpPr>
        <p:spPr>
          <a:xfrm>
            <a:off x="6767387" y="3024900"/>
            <a:ext cx="4843621" cy="284693"/>
          </a:xfrm>
          <a:prstGeom prst="rect">
            <a:avLst/>
          </a:prstGeom>
          <a:noFill/>
        </p:spPr>
        <p:txBody>
          <a:bodyPr wrap="square" rtlCol="0">
            <a:spAutoFit/>
          </a:bodyPr>
          <a:lstStyle/>
          <a:p>
            <a:r>
              <a:rPr lang="en-US" sz="1250" b="1" dirty="0">
                <a:latin typeface="Arial" panose="020B0604020202020204" pitchFamily="34" charset="0"/>
                <a:cs typeface="Arial" panose="020B0604020202020204" pitchFamily="34" charset="0"/>
              </a:rPr>
              <a:t>First Climate Resilience and Adaptation Bond</a:t>
            </a:r>
            <a:endParaRPr lang="es-MX" sz="12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77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BD158B0-B711-47AA-ADAC-1A2FF1F69926}"/>
              </a:ext>
            </a:extLst>
          </p:cNvPr>
          <p:cNvSpPr>
            <a:spLocks noGrp="1"/>
          </p:cNvSpPr>
          <p:nvPr>
            <p:ph type="body" sz="quarter" idx="12"/>
          </p:nvPr>
        </p:nvSpPr>
        <p:spPr/>
        <p:txBody>
          <a:bodyPr/>
          <a:lstStyle/>
          <a:p>
            <a:r>
              <a:rPr lang="es-MX" dirty="0" err="1"/>
              <a:t>Taxonomies</a:t>
            </a:r>
            <a:r>
              <a:rPr lang="es-MX" dirty="0"/>
              <a:t> </a:t>
            </a:r>
            <a:r>
              <a:rPr lang="es-MX" dirty="0" err="1"/>
              <a:t>of</a:t>
            </a:r>
            <a:r>
              <a:rPr lang="es-MX" dirty="0"/>
              <a:t> eligible </a:t>
            </a:r>
            <a:r>
              <a:rPr lang="es-MX" dirty="0" err="1"/>
              <a:t>projects</a:t>
            </a:r>
            <a:endParaRPr lang="es-MX" dirty="0"/>
          </a:p>
        </p:txBody>
      </p:sp>
      <p:graphicFrame>
        <p:nvGraphicFramePr>
          <p:cNvPr id="5" name="Marcador de contenido 4">
            <a:extLst>
              <a:ext uri="{FF2B5EF4-FFF2-40B4-BE49-F238E27FC236}">
                <a16:creationId xmlns:a16="http://schemas.microsoft.com/office/drawing/2014/main" id="{BF56F36A-3868-45F1-89C4-8A9450DF3A87}"/>
              </a:ext>
            </a:extLst>
          </p:cNvPr>
          <p:cNvGraphicFramePr>
            <a:graphicFrameLocks noGrp="1"/>
          </p:cNvGraphicFramePr>
          <p:nvPr>
            <p:ph sz="quarter" idx="4294967295"/>
          </p:nvPr>
        </p:nvGraphicFramePr>
        <p:xfrm>
          <a:off x="1170509" y="1035923"/>
          <a:ext cx="9767785" cy="5610384"/>
        </p:xfrm>
        <a:graphic>
          <a:graphicData uri="http://schemas.openxmlformats.org/drawingml/2006/table">
            <a:tbl>
              <a:tblPr firstRow="1" bandRow="1">
                <a:tableStyleId>{5C22544A-7EE6-4342-B048-85BDC9FD1C3A}</a:tableStyleId>
              </a:tblPr>
              <a:tblGrid>
                <a:gridCol w="1575047">
                  <a:extLst>
                    <a:ext uri="{9D8B030D-6E8A-4147-A177-3AD203B41FA5}">
                      <a16:colId xmlns:a16="http://schemas.microsoft.com/office/drawing/2014/main" val="2058732104"/>
                    </a:ext>
                  </a:extLst>
                </a:gridCol>
                <a:gridCol w="8192738">
                  <a:extLst>
                    <a:ext uri="{9D8B030D-6E8A-4147-A177-3AD203B41FA5}">
                      <a16:colId xmlns:a16="http://schemas.microsoft.com/office/drawing/2014/main" val="1663434460"/>
                    </a:ext>
                  </a:extLst>
                </a:gridCol>
              </a:tblGrid>
              <a:tr h="337992">
                <a:tc>
                  <a:txBody>
                    <a:bodyPr/>
                    <a:lstStyle/>
                    <a:p>
                      <a:r>
                        <a:rPr lang="es-ES" sz="1600" dirty="0" err="1">
                          <a:latin typeface="Corbel" panose="020B0503020204020204" pitchFamily="34" charset="0"/>
                        </a:rPr>
                        <a:t>Category</a:t>
                      </a:r>
                      <a:endParaRPr lang="es-MX" sz="1600" dirty="0">
                        <a:latin typeface="Corbel" panose="020B0503020204020204" pitchFamily="34" charset="0"/>
                      </a:endParaRPr>
                    </a:p>
                  </a:txBody>
                  <a:tcPr/>
                </a:tc>
                <a:tc>
                  <a:txBody>
                    <a:bodyPr/>
                    <a:lstStyle/>
                    <a:p>
                      <a:r>
                        <a:rPr lang="es-ES" sz="1600" dirty="0">
                          <a:latin typeface="Corbel" panose="020B0503020204020204" pitchFamily="34" charset="0"/>
                        </a:rPr>
                        <a:t>Eligible </a:t>
                      </a:r>
                      <a:r>
                        <a:rPr lang="es-ES" sz="1600" dirty="0" err="1">
                          <a:latin typeface="Corbel" panose="020B0503020204020204" pitchFamily="34" charset="0"/>
                        </a:rPr>
                        <a:t>categories</a:t>
                      </a:r>
                      <a:endParaRPr lang="es-MX" sz="1600" dirty="0">
                        <a:latin typeface="Corbel" panose="020B0503020204020204" pitchFamily="34" charset="0"/>
                      </a:endParaRPr>
                    </a:p>
                  </a:txBody>
                  <a:tcPr/>
                </a:tc>
                <a:extLst>
                  <a:ext uri="{0D108BD9-81ED-4DB2-BD59-A6C34878D82A}">
                    <a16:rowId xmlns:a16="http://schemas.microsoft.com/office/drawing/2014/main" val="3905328431"/>
                  </a:ext>
                </a:extLst>
              </a:tr>
              <a:tr h="337992">
                <a:tc rowSpan="6">
                  <a:txBody>
                    <a:bodyPr/>
                    <a:lstStyle/>
                    <a:p>
                      <a:r>
                        <a:rPr lang="es-ES" sz="1400" b="1" dirty="0">
                          <a:latin typeface="Corbel" panose="020B0503020204020204" pitchFamily="34" charset="0"/>
                        </a:rPr>
                        <a:t>Green</a:t>
                      </a:r>
                      <a:endParaRPr lang="es-MX" sz="1400" b="1" dirty="0">
                        <a:latin typeface="Corbel" panose="020B0503020204020204" pitchFamily="34" charset="0"/>
                      </a:endParaRPr>
                    </a:p>
                  </a:txBody>
                  <a:tcPr/>
                </a:tc>
                <a:tc>
                  <a:txBody>
                    <a:bodyPr/>
                    <a:lstStyle/>
                    <a:p>
                      <a:r>
                        <a:rPr lang="es-ES" sz="1400" dirty="0">
                          <a:latin typeface="Corbel" panose="020B0503020204020204" pitchFamily="34" charset="0"/>
                        </a:rPr>
                        <a:t>1. </a:t>
                      </a:r>
                      <a:r>
                        <a:rPr lang="en-US" sz="1400" dirty="0">
                          <a:latin typeface="Corbel" panose="020B0503020204020204" pitchFamily="34" charset="0"/>
                        </a:rPr>
                        <a:t>Sustainable management of natural resources and land use</a:t>
                      </a:r>
                      <a:endParaRPr lang="es-ES" sz="1400" dirty="0">
                        <a:latin typeface="Corbel" panose="020B0503020204020204" pitchFamily="34" charset="0"/>
                      </a:endParaRPr>
                    </a:p>
                  </a:txBody>
                  <a:tcPr/>
                </a:tc>
                <a:extLst>
                  <a:ext uri="{0D108BD9-81ED-4DB2-BD59-A6C34878D82A}">
                    <a16:rowId xmlns:a16="http://schemas.microsoft.com/office/drawing/2014/main" val="1186619875"/>
                  </a:ext>
                </a:extLst>
              </a:tr>
              <a:tr h="337992">
                <a:tc vMerge="1">
                  <a:txBody>
                    <a:bodyPr/>
                    <a:lstStyle/>
                    <a:p>
                      <a:endParaRPr lang="es-MX" sz="1200" dirty="0"/>
                    </a:p>
                  </a:txBody>
                  <a:tcPr/>
                </a:tc>
                <a:tc>
                  <a:txBody>
                    <a:bodyPr/>
                    <a:lstStyle/>
                    <a:p>
                      <a:r>
                        <a:rPr lang="es-ES" sz="1400" dirty="0">
                          <a:latin typeface="Corbel" panose="020B0503020204020204" pitchFamily="34" charset="0"/>
                        </a:rPr>
                        <a:t>2. </a:t>
                      </a:r>
                      <a:r>
                        <a:rPr lang="es-ES" sz="1400" dirty="0" err="1">
                          <a:latin typeface="Corbel" panose="020B0503020204020204" pitchFamily="34" charset="0"/>
                        </a:rPr>
                        <a:t>Sustainable</a:t>
                      </a:r>
                      <a:r>
                        <a:rPr lang="es-ES" sz="1400" dirty="0">
                          <a:latin typeface="Corbel" panose="020B0503020204020204" pitchFamily="34" charset="0"/>
                        </a:rPr>
                        <a:t> </a:t>
                      </a:r>
                      <a:r>
                        <a:rPr lang="es-ES" sz="1400" dirty="0" err="1">
                          <a:latin typeface="Corbel" panose="020B0503020204020204" pitchFamily="34" charset="0"/>
                        </a:rPr>
                        <a:t>agriculture</a:t>
                      </a:r>
                      <a:r>
                        <a:rPr lang="es-ES" sz="1400" dirty="0">
                          <a:latin typeface="Corbel" panose="020B0503020204020204" pitchFamily="34" charset="0"/>
                        </a:rPr>
                        <a:t> and </a:t>
                      </a:r>
                      <a:r>
                        <a:rPr lang="es-ES" sz="1400" dirty="0" err="1">
                          <a:latin typeface="Corbel" panose="020B0503020204020204" pitchFamily="34" charset="0"/>
                        </a:rPr>
                        <a:t>livestock</a:t>
                      </a:r>
                      <a:endParaRPr lang="es-ES" sz="1400" dirty="0">
                        <a:latin typeface="Corbel" panose="020B0503020204020204" pitchFamily="34" charset="0"/>
                      </a:endParaRPr>
                    </a:p>
                  </a:txBody>
                  <a:tcPr/>
                </a:tc>
                <a:extLst>
                  <a:ext uri="{0D108BD9-81ED-4DB2-BD59-A6C34878D82A}">
                    <a16:rowId xmlns:a16="http://schemas.microsoft.com/office/drawing/2014/main" val="2739388429"/>
                  </a:ext>
                </a:extLst>
              </a:tr>
              <a:tr h="337992">
                <a:tc vMerge="1">
                  <a:txBody>
                    <a:bodyPr/>
                    <a:lstStyle/>
                    <a:p>
                      <a:endParaRPr lang="es-MX" sz="1200" dirty="0"/>
                    </a:p>
                  </a:txBody>
                  <a:tcPr/>
                </a:tc>
                <a:tc>
                  <a:txBody>
                    <a:bodyPr/>
                    <a:lstStyle/>
                    <a:p>
                      <a:r>
                        <a:rPr lang="es-MX" sz="1400" dirty="0">
                          <a:latin typeface="Corbel" panose="020B0503020204020204" pitchFamily="34" charset="0"/>
                        </a:rPr>
                        <a:t>3. </a:t>
                      </a:r>
                      <a:r>
                        <a:rPr lang="es-MX" sz="1400" dirty="0" err="1">
                          <a:latin typeface="Corbel" panose="020B0503020204020204" pitchFamily="34" charset="0"/>
                        </a:rPr>
                        <a:t>Fishing</a:t>
                      </a:r>
                      <a:r>
                        <a:rPr lang="es-MX" sz="1400" dirty="0">
                          <a:latin typeface="Corbel" panose="020B0503020204020204" pitchFamily="34" charset="0"/>
                        </a:rPr>
                        <a:t> and </a:t>
                      </a:r>
                      <a:r>
                        <a:rPr lang="es-MX" sz="1400" dirty="0" err="1">
                          <a:latin typeface="Corbel" panose="020B0503020204020204" pitchFamily="34" charset="0"/>
                        </a:rPr>
                        <a:t>aquaculture</a:t>
                      </a:r>
                      <a:endParaRPr lang="es-MX" sz="1400" dirty="0">
                        <a:latin typeface="Corbel" panose="020B0503020204020204" pitchFamily="34" charset="0"/>
                      </a:endParaRPr>
                    </a:p>
                  </a:txBody>
                  <a:tcPr/>
                </a:tc>
                <a:extLst>
                  <a:ext uri="{0D108BD9-81ED-4DB2-BD59-A6C34878D82A}">
                    <a16:rowId xmlns:a16="http://schemas.microsoft.com/office/drawing/2014/main" val="4146919408"/>
                  </a:ext>
                </a:extLst>
              </a:tr>
              <a:tr h="337992">
                <a:tc vMerge="1">
                  <a:txBody>
                    <a:bodyPr/>
                    <a:lstStyle/>
                    <a:p>
                      <a:endParaRPr lang="es-MX" sz="1200" dirty="0"/>
                    </a:p>
                  </a:txBody>
                  <a:tcPr/>
                </a:tc>
                <a:tc>
                  <a:txBody>
                    <a:bodyPr/>
                    <a:lstStyle/>
                    <a:p>
                      <a:r>
                        <a:rPr lang="es-MX" sz="1400" dirty="0">
                          <a:latin typeface="Corbel" panose="020B0503020204020204" pitchFamily="34" charset="0"/>
                        </a:rPr>
                        <a:t>4. </a:t>
                      </a:r>
                      <a:r>
                        <a:rPr lang="es-MX" sz="1400" dirty="0" err="1">
                          <a:latin typeface="Corbel" panose="020B0503020204020204" pitchFamily="34" charset="0"/>
                        </a:rPr>
                        <a:t>Renewable</a:t>
                      </a:r>
                      <a:r>
                        <a:rPr lang="es-MX" sz="1400" dirty="0">
                          <a:latin typeface="Corbel" panose="020B0503020204020204" pitchFamily="34" charset="0"/>
                        </a:rPr>
                        <a:t> </a:t>
                      </a:r>
                      <a:r>
                        <a:rPr lang="es-MX" sz="1400" dirty="0" err="1">
                          <a:latin typeface="Corbel" panose="020B0503020204020204" pitchFamily="34" charset="0"/>
                        </a:rPr>
                        <a:t>energy</a:t>
                      </a:r>
                      <a:endParaRPr lang="es-MX" sz="1400" dirty="0">
                        <a:latin typeface="Corbel" panose="020B0503020204020204" pitchFamily="34" charset="0"/>
                      </a:endParaRPr>
                    </a:p>
                  </a:txBody>
                  <a:tcPr/>
                </a:tc>
                <a:extLst>
                  <a:ext uri="{0D108BD9-81ED-4DB2-BD59-A6C34878D82A}">
                    <a16:rowId xmlns:a16="http://schemas.microsoft.com/office/drawing/2014/main" val="1195237015"/>
                  </a:ext>
                </a:extLst>
              </a:tr>
              <a:tr h="337992">
                <a:tc vMerge="1">
                  <a:txBody>
                    <a:bodyPr/>
                    <a:lstStyle/>
                    <a:p>
                      <a:endParaRPr lang="es-MX" sz="1200" dirty="0"/>
                    </a:p>
                  </a:txBody>
                  <a:tcPr/>
                </a:tc>
                <a:tc>
                  <a:txBody>
                    <a:bodyPr/>
                    <a:lstStyle/>
                    <a:p>
                      <a:r>
                        <a:rPr lang="es-ES" sz="1400" dirty="0">
                          <a:latin typeface="Corbel" panose="020B0503020204020204" pitchFamily="34" charset="0"/>
                        </a:rPr>
                        <a:t>5. </a:t>
                      </a:r>
                      <a:r>
                        <a:rPr lang="en-US" sz="1400" dirty="0">
                          <a:latin typeface="Corbel" panose="020B0503020204020204" pitchFamily="34" charset="0"/>
                        </a:rPr>
                        <a:t>Efficient and resilient water and wastewater management</a:t>
                      </a:r>
                      <a:endParaRPr lang="es-ES" sz="1400" dirty="0">
                        <a:latin typeface="Corbel" panose="020B0503020204020204" pitchFamily="34" charset="0"/>
                      </a:endParaRPr>
                    </a:p>
                  </a:txBody>
                  <a:tcPr/>
                </a:tc>
                <a:extLst>
                  <a:ext uri="{0D108BD9-81ED-4DB2-BD59-A6C34878D82A}">
                    <a16:rowId xmlns:a16="http://schemas.microsoft.com/office/drawing/2014/main" val="3099302390"/>
                  </a:ext>
                </a:extLst>
              </a:tr>
              <a:tr h="337992">
                <a:tc vMerge="1">
                  <a:txBody>
                    <a:bodyPr/>
                    <a:lstStyle/>
                    <a:p>
                      <a:endParaRPr lang="es-MX" sz="1200" dirty="0"/>
                    </a:p>
                  </a:txBody>
                  <a:tcPr/>
                </a:tc>
                <a:tc>
                  <a:txBody>
                    <a:bodyPr/>
                    <a:lstStyle/>
                    <a:p>
                      <a:r>
                        <a:rPr lang="es-MX" sz="1400" dirty="0">
                          <a:latin typeface="Corbel" panose="020B0503020204020204" pitchFamily="34" charset="0"/>
                        </a:rPr>
                        <a:t>6. Energy </a:t>
                      </a:r>
                      <a:r>
                        <a:rPr lang="es-MX" sz="1400" dirty="0" err="1">
                          <a:latin typeface="Corbel" panose="020B0503020204020204" pitchFamily="34" charset="0"/>
                        </a:rPr>
                        <a:t>efficiency</a:t>
                      </a:r>
                      <a:endParaRPr lang="es-MX" sz="1400" dirty="0">
                        <a:latin typeface="Corbel" panose="020B0503020204020204" pitchFamily="34" charset="0"/>
                      </a:endParaRPr>
                    </a:p>
                  </a:txBody>
                  <a:tcPr/>
                </a:tc>
                <a:extLst>
                  <a:ext uri="{0D108BD9-81ED-4DB2-BD59-A6C34878D82A}">
                    <a16:rowId xmlns:a16="http://schemas.microsoft.com/office/drawing/2014/main" val="173948385"/>
                  </a:ext>
                </a:extLst>
              </a:tr>
              <a:tr h="33799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err="1">
                          <a:latin typeface="Corbel" panose="020B0503020204020204" pitchFamily="34" charset="0"/>
                        </a:rPr>
                        <a:t>Adaptation</a:t>
                      </a:r>
                      <a:r>
                        <a:rPr lang="es-ES" sz="1400" b="1" dirty="0">
                          <a:latin typeface="Corbel" panose="020B0503020204020204" pitchFamily="34" charset="0"/>
                        </a:rPr>
                        <a:t> and </a:t>
                      </a:r>
                      <a:r>
                        <a:rPr lang="es-ES" sz="1400" b="1" dirty="0" err="1">
                          <a:latin typeface="Corbel" panose="020B0503020204020204" pitchFamily="34" charset="0"/>
                        </a:rPr>
                        <a:t>climate</a:t>
                      </a:r>
                      <a:r>
                        <a:rPr lang="es-ES" sz="1400" b="1" dirty="0">
                          <a:latin typeface="Corbel" panose="020B0503020204020204" pitchFamily="34" charset="0"/>
                        </a:rPr>
                        <a:t> </a:t>
                      </a:r>
                      <a:r>
                        <a:rPr lang="es-ES" sz="1400" b="1" dirty="0" err="1">
                          <a:latin typeface="Corbel" panose="020B0503020204020204" pitchFamily="34" charset="0"/>
                        </a:rPr>
                        <a:t>resilience</a:t>
                      </a:r>
                      <a:endParaRPr lang="es-MX" sz="1400" b="1" dirty="0">
                        <a:latin typeface="Corbel" panose="020B05030202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latin typeface="Corbel" panose="020B0503020204020204" pitchFamily="34" charset="0"/>
                        </a:rPr>
                        <a:t>1. </a:t>
                      </a:r>
                      <a:r>
                        <a:rPr lang="en-US" sz="1400" b="0" dirty="0">
                          <a:latin typeface="Corbel" panose="020B0503020204020204" pitchFamily="34" charset="0"/>
                        </a:rPr>
                        <a:t>Absorption to extreme climate events</a:t>
                      </a:r>
                      <a:endParaRPr lang="es-MX" sz="1400" b="0" dirty="0">
                        <a:latin typeface="Corbel" panose="020B0503020204020204" pitchFamily="34" charset="0"/>
                      </a:endParaRPr>
                    </a:p>
                  </a:txBody>
                  <a:tcPr/>
                </a:tc>
                <a:extLst>
                  <a:ext uri="{0D108BD9-81ED-4DB2-BD59-A6C34878D82A}">
                    <a16:rowId xmlns:a16="http://schemas.microsoft.com/office/drawing/2014/main" val="4206199507"/>
                  </a:ext>
                </a:extLst>
              </a:tr>
              <a:tr h="33799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p>
                  </a:txBody>
                  <a:tcPr/>
                </a:tc>
                <a:tc>
                  <a:txBody>
                    <a:bodyPr/>
                    <a:lstStyle/>
                    <a:p>
                      <a:r>
                        <a:rPr lang="es-ES" sz="1400" b="0" dirty="0">
                          <a:latin typeface="Corbel" panose="020B0503020204020204" pitchFamily="34" charset="0"/>
                        </a:rPr>
                        <a:t>2. </a:t>
                      </a:r>
                      <a:r>
                        <a:rPr lang="en-US" sz="1400" b="0" dirty="0">
                          <a:latin typeface="Corbel" panose="020B0503020204020204" pitchFamily="34" charset="0"/>
                        </a:rPr>
                        <a:t>Adaptation to extreme climatic events</a:t>
                      </a:r>
                      <a:endParaRPr lang="es-ES" sz="1400" b="0" dirty="0">
                        <a:latin typeface="Corbel" panose="020B0503020204020204" pitchFamily="34" charset="0"/>
                      </a:endParaRPr>
                    </a:p>
                  </a:txBody>
                  <a:tcPr/>
                </a:tc>
                <a:extLst>
                  <a:ext uri="{0D108BD9-81ED-4DB2-BD59-A6C34878D82A}">
                    <a16:rowId xmlns:a16="http://schemas.microsoft.com/office/drawing/2014/main" val="2276906307"/>
                  </a:ext>
                </a:extLst>
              </a:tr>
              <a:tr h="416702">
                <a:tc rowSpan="3">
                  <a:txBody>
                    <a:bodyPr/>
                    <a:lstStyle/>
                    <a:p>
                      <a:r>
                        <a:rPr lang="es-ES" sz="1400" b="1" dirty="0" err="1">
                          <a:latin typeface="Corbel" panose="020B0503020204020204" pitchFamily="34" charset="0"/>
                        </a:rPr>
                        <a:t>Financial</a:t>
                      </a:r>
                      <a:r>
                        <a:rPr lang="es-ES" sz="1400" b="1" dirty="0">
                          <a:latin typeface="Corbel" panose="020B0503020204020204" pitchFamily="34" charset="0"/>
                        </a:rPr>
                        <a:t> </a:t>
                      </a:r>
                      <a:r>
                        <a:rPr lang="es-ES" sz="1400" b="1" dirty="0" err="1">
                          <a:latin typeface="Corbel" panose="020B0503020204020204" pitchFamily="34" charset="0"/>
                        </a:rPr>
                        <a:t>inclusion</a:t>
                      </a:r>
                      <a:endParaRPr lang="es-MX" sz="1400" b="1" dirty="0">
                        <a:latin typeface="Corbel" panose="020B0503020204020204" pitchFamily="34" charset="0"/>
                      </a:endParaRPr>
                    </a:p>
                  </a:txBody>
                  <a:tcPr/>
                </a:tc>
                <a:tc>
                  <a:txBody>
                    <a:bodyPr/>
                    <a:lstStyle/>
                    <a:p>
                      <a:r>
                        <a:rPr lang="es-ES" sz="1400" dirty="0">
                          <a:latin typeface="Corbel" panose="020B0503020204020204" pitchFamily="34" charset="0"/>
                        </a:rPr>
                        <a:t>1. </a:t>
                      </a:r>
                      <a:r>
                        <a:rPr lang="en-US" sz="1400" dirty="0">
                          <a:latin typeface="Corbel" panose="020B0503020204020204" pitchFamily="34" charset="0"/>
                        </a:rPr>
                        <a:t>Access to financial products and services for producers and enterprises in the agricultural, forestry, fisheries and rural sectors.</a:t>
                      </a:r>
                      <a:endParaRPr lang="es-MX" sz="1400" dirty="0">
                        <a:latin typeface="Corbel" panose="020B0503020204020204" pitchFamily="34" charset="0"/>
                      </a:endParaRPr>
                    </a:p>
                  </a:txBody>
                  <a:tcPr/>
                </a:tc>
                <a:extLst>
                  <a:ext uri="{0D108BD9-81ED-4DB2-BD59-A6C34878D82A}">
                    <a16:rowId xmlns:a16="http://schemas.microsoft.com/office/drawing/2014/main" val="357234491"/>
                  </a:ext>
                </a:extLst>
              </a:tr>
              <a:tr h="416702">
                <a:tc vMerge="1">
                  <a:txBody>
                    <a:bodyPr/>
                    <a:lstStyle/>
                    <a:p>
                      <a:endParaRPr lang="es-MX" sz="1200" dirty="0"/>
                    </a:p>
                  </a:txBody>
                  <a:tcPr/>
                </a:tc>
                <a:tc>
                  <a:txBody>
                    <a:bodyPr/>
                    <a:lstStyle/>
                    <a:p>
                      <a:r>
                        <a:rPr lang="es-ES" sz="1400" dirty="0">
                          <a:latin typeface="Corbel" panose="020B0503020204020204" pitchFamily="34" charset="0"/>
                        </a:rPr>
                        <a:t>2. </a:t>
                      </a:r>
                      <a:r>
                        <a:rPr lang="en-US" sz="1400" dirty="0">
                          <a:latin typeface="Corbel" panose="020B0503020204020204" pitchFamily="34" charset="0"/>
                        </a:rPr>
                        <a:t>Use of financial products and services for entrepreneurs, producers and/or enterprises in the agricultural, forestry, fisheries and rural sectors. </a:t>
                      </a:r>
                      <a:endParaRPr lang="es-MX" sz="1400" dirty="0">
                        <a:latin typeface="Corbel" panose="020B0503020204020204" pitchFamily="34" charset="0"/>
                      </a:endParaRPr>
                    </a:p>
                  </a:txBody>
                  <a:tcPr/>
                </a:tc>
                <a:extLst>
                  <a:ext uri="{0D108BD9-81ED-4DB2-BD59-A6C34878D82A}">
                    <a16:rowId xmlns:a16="http://schemas.microsoft.com/office/drawing/2014/main" val="1290460369"/>
                  </a:ext>
                </a:extLst>
              </a:tr>
              <a:tr h="416702">
                <a:tc vMerge="1">
                  <a:txBody>
                    <a:bodyPr/>
                    <a:lstStyle/>
                    <a:p>
                      <a:endParaRPr lang="es-MX" sz="1200" dirty="0"/>
                    </a:p>
                  </a:txBody>
                  <a:tcPr/>
                </a:tc>
                <a:tc>
                  <a:txBody>
                    <a:bodyPr/>
                    <a:lstStyle/>
                    <a:p>
                      <a:r>
                        <a:rPr lang="es-ES" sz="1400" dirty="0">
                          <a:latin typeface="Corbel" panose="020B0503020204020204" pitchFamily="34" charset="0"/>
                        </a:rPr>
                        <a:t>3. </a:t>
                      </a:r>
                      <a:r>
                        <a:rPr lang="en-US" sz="1400" dirty="0">
                          <a:latin typeface="Corbel" panose="020B0503020204020204" pitchFamily="34" charset="0"/>
                        </a:rPr>
                        <a:t>Financial intermediaries that increase the supply of products and services that help lower barriers to financial inclusion.</a:t>
                      </a:r>
                      <a:endParaRPr lang="es-MX" sz="1400" dirty="0">
                        <a:latin typeface="Corbel" panose="020B0503020204020204" pitchFamily="34" charset="0"/>
                      </a:endParaRPr>
                    </a:p>
                  </a:txBody>
                  <a:tcPr/>
                </a:tc>
                <a:extLst>
                  <a:ext uri="{0D108BD9-81ED-4DB2-BD59-A6C34878D82A}">
                    <a16:rowId xmlns:a16="http://schemas.microsoft.com/office/drawing/2014/main" val="3280898961"/>
                  </a:ext>
                </a:extLst>
              </a:tr>
              <a:tr h="337992">
                <a:tc rowSpan="3">
                  <a:txBody>
                    <a:bodyPr/>
                    <a:lstStyle/>
                    <a:p>
                      <a:r>
                        <a:rPr lang="es-ES" sz="1400" b="1" dirty="0" err="1">
                          <a:latin typeface="Corbel" panose="020B0503020204020204" pitchFamily="34" charset="0"/>
                        </a:rPr>
                        <a:t>Gender</a:t>
                      </a:r>
                      <a:r>
                        <a:rPr lang="es-ES" sz="1400" b="1" dirty="0">
                          <a:latin typeface="Corbel" panose="020B0503020204020204" pitchFamily="34" charset="0"/>
                        </a:rPr>
                        <a:t> </a:t>
                      </a:r>
                      <a:r>
                        <a:rPr lang="es-ES" sz="1400" b="1" dirty="0" err="1">
                          <a:latin typeface="Corbel" panose="020B0503020204020204" pitchFamily="34" charset="0"/>
                        </a:rPr>
                        <a:t>equality</a:t>
                      </a:r>
                      <a:r>
                        <a:rPr lang="es-ES" sz="1400" b="1" dirty="0">
                          <a:latin typeface="Corbel" panose="020B0503020204020204" pitchFamily="34" charset="0"/>
                        </a:rPr>
                        <a:t> </a:t>
                      </a:r>
                      <a:endParaRPr lang="es-MX" sz="1400" b="1" dirty="0">
                        <a:latin typeface="Corbel" panose="020B0503020204020204" pitchFamily="34" charset="0"/>
                      </a:endParaRPr>
                    </a:p>
                  </a:txBody>
                  <a:tcPr/>
                </a:tc>
                <a:tc>
                  <a:txBody>
                    <a:bodyPr/>
                    <a:lstStyle/>
                    <a:p>
                      <a:r>
                        <a:rPr lang="es-ES" sz="1400" dirty="0">
                          <a:latin typeface="Corbel" panose="020B0503020204020204" pitchFamily="34" charset="0"/>
                        </a:rPr>
                        <a:t>1. </a:t>
                      </a:r>
                      <a:r>
                        <a:rPr lang="en-US" sz="1400" dirty="0">
                          <a:latin typeface="Corbel" panose="020B0503020204020204" pitchFamily="34" charset="0"/>
                        </a:rPr>
                        <a:t>Financial Inclusion (New credit beneficiaries)</a:t>
                      </a:r>
                      <a:endParaRPr lang="es-MX" sz="1400" dirty="0">
                        <a:latin typeface="Corbel" panose="020B0503020204020204" pitchFamily="34" charset="0"/>
                      </a:endParaRPr>
                    </a:p>
                  </a:txBody>
                  <a:tcPr/>
                </a:tc>
                <a:extLst>
                  <a:ext uri="{0D108BD9-81ED-4DB2-BD59-A6C34878D82A}">
                    <a16:rowId xmlns:a16="http://schemas.microsoft.com/office/drawing/2014/main" val="1375583573"/>
                  </a:ext>
                </a:extLst>
              </a:tr>
              <a:tr h="337992">
                <a:tc vMerge="1">
                  <a:txBody>
                    <a:bodyPr/>
                    <a:lstStyle/>
                    <a:p>
                      <a:endParaRPr lang="es-MX" sz="1200" dirty="0"/>
                    </a:p>
                  </a:txBody>
                  <a:tcPr/>
                </a:tc>
                <a:tc>
                  <a:txBody>
                    <a:bodyPr/>
                    <a:lstStyle/>
                    <a:p>
                      <a:r>
                        <a:rPr lang="es-MX" sz="1400" dirty="0">
                          <a:latin typeface="Corbel" panose="020B0503020204020204" pitchFamily="34" charset="0"/>
                        </a:rPr>
                        <a:t>2. </a:t>
                      </a:r>
                      <a:r>
                        <a:rPr lang="es-MX" sz="1400" dirty="0" err="1">
                          <a:latin typeface="Corbel" panose="020B0503020204020204" pitchFamily="34" charset="0"/>
                        </a:rPr>
                        <a:t>Employment</a:t>
                      </a:r>
                      <a:r>
                        <a:rPr lang="es-MX" sz="1400" dirty="0">
                          <a:latin typeface="Corbel" panose="020B0503020204020204" pitchFamily="34" charset="0"/>
                        </a:rPr>
                        <a:t> and productive </a:t>
                      </a:r>
                      <a:r>
                        <a:rPr lang="es-MX" sz="1400" dirty="0" err="1">
                          <a:latin typeface="Corbel" panose="020B0503020204020204" pitchFamily="34" charset="0"/>
                        </a:rPr>
                        <a:t>initiative</a:t>
                      </a:r>
                      <a:endParaRPr lang="es-MX" sz="1400" dirty="0">
                        <a:latin typeface="Corbel" panose="020B0503020204020204" pitchFamily="34" charset="0"/>
                      </a:endParaRPr>
                    </a:p>
                  </a:txBody>
                  <a:tcPr/>
                </a:tc>
                <a:extLst>
                  <a:ext uri="{0D108BD9-81ED-4DB2-BD59-A6C34878D82A}">
                    <a16:rowId xmlns:a16="http://schemas.microsoft.com/office/drawing/2014/main" val="864651592"/>
                  </a:ext>
                </a:extLst>
              </a:tr>
              <a:tr h="337992">
                <a:tc vMerge="1">
                  <a:txBody>
                    <a:bodyPr/>
                    <a:lstStyle/>
                    <a:p>
                      <a:endParaRPr lang="es-MX" sz="1200" dirty="0"/>
                    </a:p>
                  </a:txBody>
                  <a:tcPr/>
                </a:tc>
                <a:tc>
                  <a:txBody>
                    <a:bodyPr/>
                    <a:lstStyle/>
                    <a:p>
                      <a:r>
                        <a:rPr lang="es-ES" sz="1400" dirty="0">
                          <a:latin typeface="Corbel" panose="020B0503020204020204" pitchFamily="34" charset="0"/>
                        </a:rPr>
                        <a:t>3. </a:t>
                      </a:r>
                      <a:r>
                        <a:rPr lang="es-ES" sz="1400" dirty="0" err="1">
                          <a:latin typeface="Corbel" panose="020B0503020204020204" pitchFamily="34" charset="0"/>
                        </a:rPr>
                        <a:t>Entrepreneurship</a:t>
                      </a:r>
                      <a:endParaRPr lang="es-MX" sz="1400" dirty="0">
                        <a:latin typeface="Corbel" panose="020B0503020204020204" pitchFamily="34" charset="0"/>
                      </a:endParaRPr>
                    </a:p>
                  </a:txBody>
                  <a:tcPr/>
                </a:tc>
                <a:extLst>
                  <a:ext uri="{0D108BD9-81ED-4DB2-BD59-A6C34878D82A}">
                    <a16:rowId xmlns:a16="http://schemas.microsoft.com/office/drawing/2014/main" val="3792210398"/>
                  </a:ext>
                </a:extLst>
              </a:tr>
            </a:tbl>
          </a:graphicData>
        </a:graphic>
      </p:graphicFrame>
      <p:sp>
        <p:nvSpPr>
          <p:cNvPr id="6" name="Rectángulo: esquinas redondeadas 5">
            <a:extLst>
              <a:ext uri="{FF2B5EF4-FFF2-40B4-BE49-F238E27FC236}">
                <a16:creationId xmlns:a16="http://schemas.microsoft.com/office/drawing/2014/main" id="{DA54A83B-3BDA-4085-952F-459014ACBA30}"/>
              </a:ext>
            </a:extLst>
          </p:cNvPr>
          <p:cNvSpPr/>
          <p:nvPr/>
        </p:nvSpPr>
        <p:spPr>
          <a:xfrm flipH="1">
            <a:off x="572856" y="1374080"/>
            <a:ext cx="328299" cy="2598822"/>
          </a:xfrm>
          <a:prstGeom prst="roundRect">
            <a:avLst/>
          </a:prstGeom>
          <a:solidFill>
            <a:srgbClr val="8EC63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a:t>Green </a:t>
            </a:r>
            <a:r>
              <a:rPr lang="es-ES" dirty="0" err="1"/>
              <a:t>bonds</a:t>
            </a:r>
            <a:endParaRPr lang="es-MX" dirty="0"/>
          </a:p>
        </p:txBody>
      </p:sp>
      <p:sp>
        <p:nvSpPr>
          <p:cNvPr id="7" name="Rectángulo: esquinas redondeadas 6">
            <a:extLst>
              <a:ext uri="{FF2B5EF4-FFF2-40B4-BE49-F238E27FC236}">
                <a16:creationId xmlns:a16="http://schemas.microsoft.com/office/drawing/2014/main" id="{28F138D6-CEFF-40B4-9D44-697479B4D830}"/>
              </a:ext>
            </a:extLst>
          </p:cNvPr>
          <p:cNvSpPr/>
          <p:nvPr/>
        </p:nvSpPr>
        <p:spPr>
          <a:xfrm flipH="1">
            <a:off x="572855" y="4093225"/>
            <a:ext cx="328300" cy="2508428"/>
          </a:xfrm>
          <a:prstGeom prst="roundRect">
            <a:avLst/>
          </a:prstGeom>
          <a:solidFill>
            <a:srgbClr val="F8853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1" algn="ctr"/>
            <a:r>
              <a:rPr lang="es-ES" dirty="0"/>
              <a:t>Social Bonds</a:t>
            </a:r>
            <a:endParaRPr lang="es-MX" dirty="0"/>
          </a:p>
        </p:txBody>
      </p:sp>
      <p:sp>
        <p:nvSpPr>
          <p:cNvPr id="8" name="Rectángulo: esquinas redondeadas 7">
            <a:extLst>
              <a:ext uri="{FF2B5EF4-FFF2-40B4-BE49-F238E27FC236}">
                <a16:creationId xmlns:a16="http://schemas.microsoft.com/office/drawing/2014/main" id="{FC7C5863-F0D8-4073-AFF9-06726FDDA43C}"/>
              </a:ext>
            </a:extLst>
          </p:cNvPr>
          <p:cNvSpPr/>
          <p:nvPr/>
        </p:nvSpPr>
        <p:spPr>
          <a:xfrm flipH="1">
            <a:off x="82055" y="1374079"/>
            <a:ext cx="328300" cy="52275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err="1"/>
              <a:t>Sustainable</a:t>
            </a:r>
            <a:r>
              <a:rPr lang="es-ES" dirty="0"/>
              <a:t> Bonds</a:t>
            </a:r>
            <a:endParaRPr lang="es-MX" dirty="0"/>
          </a:p>
        </p:txBody>
      </p:sp>
      <p:sp>
        <p:nvSpPr>
          <p:cNvPr id="9" name="Rectángulo 8">
            <a:extLst>
              <a:ext uri="{FF2B5EF4-FFF2-40B4-BE49-F238E27FC236}">
                <a16:creationId xmlns:a16="http://schemas.microsoft.com/office/drawing/2014/main" id="{030D8B05-85A1-437B-BF45-941ACEA4FC02}"/>
              </a:ext>
            </a:extLst>
          </p:cNvPr>
          <p:cNvSpPr/>
          <p:nvPr/>
        </p:nvSpPr>
        <p:spPr>
          <a:xfrm>
            <a:off x="1170508" y="1374079"/>
            <a:ext cx="9767785" cy="2719145"/>
          </a:xfrm>
          <a:prstGeom prst="rect">
            <a:avLst/>
          </a:prstGeom>
          <a:noFill/>
          <a:ln w="57150">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Marcador de número de diapositiva 9">
            <a:extLst>
              <a:ext uri="{FF2B5EF4-FFF2-40B4-BE49-F238E27FC236}">
                <a16:creationId xmlns:a16="http://schemas.microsoft.com/office/drawing/2014/main" id="{4FD76AD1-F896-4A2A-AEAF-620C45219602}"/>
              </a:ext>
            </a:extLst>
          </p:cNvPr>
          <p:cNvSpPr txBox="1">
            <a:spLocks/>
          </p:cNvSpPr>
          <p:nvPr/>
        </p:nvSpPr>
        <p:spPr>
          <a:xfrm>
            <a:off x="9448800" y="651610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16C789-7C2C-D249-A6FC-B90909416E47}" type="slidenum">
              <a:rPr lang="es-MX" smtClean="0"/>
              <a:pPr/>
              <a:t>9</a:t>
            </a:fld>
            <a:endParaRPr lang="es-MX" dirty="0"/>
          </a:p>
        </p:txBody>
      </p:sp>
    </p:spTree>
    <p:extLst>
      <p:ext uri="{BB962C8B-B14F-4D97-AF65-F5344CB8AC3E}">
        <p14:creationId xmlns:p14="http://schemas.microsoft.com/office/powerpoint/2010/main" val="1253762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7442CFA3A884EB0A23D7234492145" ma:contentTypeVersion="14" ma:contentTypeDescription="Create a new document." ma:contentTypeScope="" ma:versionID="50385153353d268f5bbd24ef6fb0c550">
  <xsd:schema xmlns:xsd="http://www.w3.org/2001/XMLSchema" xmlns:xs="http://www.w3.org/2001/XMLSchema" xmlns:p="http://schemas.microsoft.com/office/2006/metadata/properties" xmlns:ns2="65db5f90-4f7b-41d5-a8e7-f814a9827e78" xmlns:ns3="3ac9a5d1-8aa3-45a1-8cc5-f545b70cee6b" targetNamespace="http://schemas.microsoft.com/office/2006/metadata/properties" ma:root="true" ma:fieldsID="a233b46243c14b74ded3963633b72090" ns2:_="" ns3:_="">
    <xsd:import namespace="65db5f90-4f7b-41d5-a8e7-f814a9827e78"/>
    <xsd:import namespace="3ac9a5d1-8aa3-45a1-8cc5-f545b70cee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_dlc_DocId" minOccurs="0"/>
                <xsd:element ref="ns3:_dlc_DocIdUrl" minOccurs="0"/>
                <xsd:element ref="ns3:_dlc_DocIdPersistId"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b5f90-4f7b-41d5-a8e7-f814a9827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8541754-4825-4553-b9cc-3573e12477b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c9a5d1-8aa3-45a1-8cc5-f545b70cee6b"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5805845c-be59-4798-a8a7-2d5a27d804d3}" ma:internalName="TaxCatchAll" ma:showField="CatchAllData" ma:web="3ac9a5d1-8aa3-45a1-8cc5-f545b70ce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65db5f90-4f7b-41d5-a8e7-f814a9827e78">
      <Terms xmlns="http://schemas.microsoft.com/office/infopath/2007/PartnerControls"/>
    </lcf76f155ced4ddcb4097134ff3c332f>
    <TaxCatchAll xmlns="3ac9a5d1-8aa3-45a1-8cc5-f545b70cee6b" xsi:nil="true"/>
    <_dlc_DocId xmlns="3ac9a5d1-8aa3-45a1-8cc5-f545b70cee6b">2QZR4AQT6JP3-1150950839-884</_dlc_DocId>
    <_dlc_DocIdUrl xmlns="3ac9a5d1-8aa3-45a1-8cc5-f545b70cee6b">
      <Url>https://ifad.sharepoint.com/sites/pmi/FAME/RF/_layouts/15/DocIdRedir.aspx?ID=2QZR4AQT6JP3-1150950839-884</Url>
      <Description>2QZR4AQT6JP3-1150950839-884</Description>
    </_dlc_DocIdUrl>
  </documentManagement>
</p:properties>
</file>

<file path=customXml/itemProps1.xml><?xml version="1.0" encoding="utf-8"?>
<ds:datastoreItem xmlns:ds="http://schemas.openxmlformats.org/officeDocument/2006/customXml" ds:itemID="{91287E82-3724-4F07-9A7F-2C1192780797}"/>
</file>

<file path=customXml/itemProps2.xml><?xml version="1.0" encoding="utf-8"?>
<ds:datastoreItem xmlns:ds="http://schemas.openxmlformats.org/officeDocument/2006/customXml" ds:itemID="{7C24E1C1-24F0-4E7B-B8F6-2D9D3B9E2D13}"/>
</file>

<file path=customXml/itemProps3.xml><?xml version="1.0" encoding="utf-8"?>
<ds:datastoreItem xmlns:ds="http://schemas.openxmlformats.org/officeDocument/2006/customXml" ds:itemID="{7DF7382A-DDC7-4F11-B5C9-28F2D9A220DA}"/>
</file>

<file path=customXml/itemProps4.xml><?xml version="1.0" encoding="utf-8"?>
<ds:datastoreItem xmlns:ds="http://schemas.openxmlformats.org/officeDocument/2006/customXml" ds:itemID="{5A40D5E0-6278-4941-B3FA-CE83E663BC0A}"/>
</file>

<file path=docProps/app.xml><?xml version="1.0" encoding="utf-8"?>
<Properties xmlns="http://schemas.openxmlformats.org/officeDocument/2006/extended-properties" xmlns:vt="http://schemas.openxmlformats.org/officeDocument/2006/docPropsVTypes">
  <TotalTime>111</TotalTime>
  <Words>1666</Words>
  <Application>Microsoft Office PowerPoint</Application>
  <PresentationFormat>Panorámica</PresentationFormat>
  <Paragraphs>260</Paragraphs>
  <Slides>14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Aharoni</vt:lpstr>
      <vt:lpstr>Aptos</vt:lpstr>
      <vt:lpstr>Aptos Display</vt:lpstr>
      <vt:lpstr>Arial</vt:lpstr>
      <vt:lpstr>Arial Nova</vt:lpstr>
      <vt:lpstr>Corbel</vt:lpstr>
      <vt:lpstr>Futura</vt:lpstr>
      <vt:lpstr>Futura Medium</vt:lpstr>
      <vt:lpstr>Montserrat</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Ariana Pena Sanchez</dc:creator>
  <cp:lastModifiedBy>Erick Rodriguez Maldonado</cp:lastModifiedBy>
  <cp:revision>5</cp:revision>
  <dcterms:created xsi:type="dcterms:W3CDTF">2024-09-25T23:07:57Z</dcterms:created>
  <dcterms:modified xsi:type="dcterms:W3CDTF">2024-09-26T02:43:46Z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0x0101000C57442CFA3A884EB0A23D7234492145</vt:lpwstr>
  </property>
  <property fmtid="{D5CDD505-2E9C-101B-9397-08002B2CF9AE}" pid="3" name="_dlc_DocIdItemGuid">
    <vt:lpwstr>cda3f25a-2c55-4586-9f99-cf757f92f3e7</vt:lpwstr>
  </property>
  <property fmtid="{D5CDD505-2E9C-101B-9397-08002B2CF9AE}" pid="4" name="MediaServiceImageTags">
    <vt:lpwstr/>
  </property>
</Properties>
</file>