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6"/>
  </p:sldMasterIdLst>
  <p:notesMasterIdLst>
    <p:notesMasterId r:id="rId21"/>
  </p:notesMasterIdLst>
  <p:handoutMasterIdLst>
    <p:handoutMasterId r:id="rId22"/>
  </p:handoutMasterIdLst>
  <p:sldIdLst>
    <p:sldId id="256" r:id="rId7"/>
    <p:sldId id="425" r:id="rId8"/>
    <p:sldId id="430" r:id="rId9"/>
    <p:sldId id="432" r:id="rId10"/>
    <p:sldId id="434" r:id="rId11"/>
    <p:sldId id="437" r:id="rId12"/>
    <p:sldId id="438" r:id="rId13"/>
    <p:sldId id="409" r:id="rId14"/>
    <p:sldId id="439" r:id="rId15"/>
    <p:sldId id="440" r:id="rId16"/>
    <p:sldId id="410" r:id="rId17"/>
    <p:sldId id="411" r:id="rId18"/>
    <p:sldId id="441" r:id="rId19"/>
    <p:sldId id="309" r:id="rId20"/>
  </p:sldIdLst>
  <p:sldSz cx="9144000" cy="5143500" type="screen16x9"/>
  <p:notesSz cx="6794500" cy="9931400"/>
  <p:defaultTextStyle>
    <a:defPPr>
      <a:defRPr lang="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01B5378-14C6-430B-AB41-666A7E1CCEA2}">
          <p14:sldIdLst>
            <p14:sldId id="256"/>
            <p14:sldId id="425"/>
            <p14:sldId id="430"/>
            <p14:sldId id="432"/>
            <p14:sldId id="434"/>
            <p14:sldId id="437"/>
            <p14:sldId id="438"/>
            <p14:sldId id="409"/>
            <p14:sldId id="439"/>
            <p14:sldId id="440"/>
            <p14:sldId id="410"/>
            <p14:sldId id="411"/>
            <p14:sldId id="441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C48766-17DD-79C1-95E4-DCF504550AE8}" name="Pirro, Beatrice" initials="BP" userId="S::b.pirro@ifad.org::153c5c26-1905-42f7-b262-ff7dec7bd1c5" providerId="AD"/>
  <p188:author id="{CEC86174-EFA9-2774-AF39-BEE63A1FCDB0}" name="Zhang, Yijing" initials="YZ" userId="S::yi.zhang@ifad.org::00efabbf-4f2a-4c08-b9f3-4e8267b1fcd0" providerId="AD"/>
  <p188:author id="{849963FF-0762-B3C2-C6E2-0CA30CDC4AD9}" name="Sahli, Malek" initials="MS" userId="S::m.sahli@ifad.org::0911fc96-ab4f-424c-9f5b-f433d3bbb8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cchiana, Luca" initials="PL" lastIdx="4" clrIdx="0">
    <p:extLst>
      <p:ext uri="{19B8F6BF-5375-455C-9EA6-DF929625EA0E}">
        <p15:presenceInfo xmlns:p15="http://schemas.microsoft.com/office/powerpoint/2012/main" userId="S-1-5-21-1957994488-926492609-725345543-45603" providerId="AD"/>
      </p:ext>
    </p:extLst>
  </p:cmAuthor>
  <p:cmAuthor id="2" name="Pirro, Beatrice" initials="PB" lastIdx="3" clrIdx="1">
    <p:extLst>
      <p:ext uri="{19B8F6BF-5375-455C-9EA6-DF929625EA0E}">
        <p15:presenceInfo xmlns:p15="http://schemas.microsoft.com/office/powerpoint/2012/main" userId="S-1-5-21-1957994488-926492609-725345543-33993" providerId="AD"/>
      </p:ext>
    </p:extLst>
  </p:cmAuthor>
  <p:cmAuthor id="3" name="Wanjiku, Caroline" initials="WC" lastIdx="0" clrIdx="2">
    <p:extLst>
      <p:ext uri="{19B8F6BF-5375-455C-9EA6-DF929625EA0E}">
        <p15:presenceInfo xmlns:p15="http://schemas.microsoft.com/office/powerpoint/2012/main" userId="S-1-5-21-1957994488-926492609-725345543-462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799F"/>
    <a:srgbClr val="11116B"/>
    <a:srgbClr val="AAB5CA"/>
    <a:srgbClr val="24696E"/>
    <a:srgbClr val="207278"/>
    <a:srgbClr val="21757B"/>
    <a:srgbClr val="002060"/>
    <a:srgbClr val="4D4DB2"/>
    <a:srgbClr val="303091"/>
    <a:srgbClr val="459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13" autoAdjust="0"/>
    <p:restoredTop sz="94404" autoAdjust="0"/>
  </p:normalViewPr>
  <p:slideViewPr>
    <p:cSldViewPr>
      <p:cViewPr>
        <p:scale>
          <a:sx n="100" d="100"/>
          <a:sy n="100" d="100"/>
        </p:scale>
        <p:origin x="20" y="-184"/>
      </p:cViewPr>
      <p:guideLst>
        <p:guide orient="horz" pos="2164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68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44DF6-3E30-4959-941A-F344D2C273F0}" type="datetimeFigureOut">
              <a:rPr lang="en-GB" smtClean="0"/>
              <a:t>21/10/2025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621F2-978F-4B71-9F0B-76CAB070A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955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C2C1EE-7DD0-FD43-A527-0B2090FC9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44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053642E3-8398-D84A-9848-1BA5344828D9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F69552-229B-BF64-45C9-A57FE0F236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1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AF0C2-8DAC-11A7-1B43-FBE1ED930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B215D6-9222-2014-160C-C550E86AA5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9FF8B-03E5-C2BC-47EB-5ECDD2908D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6D47F-C1FB-B192-F63A-1FEF57B6A1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5BCDE-E33F-886C-40A2-7993B10156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4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2ABBD-5971-57BF-26AD-283621F0E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EA1086-AC42-F507-E336-96034A042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AFAAB9-D41A-EC0D-C59D-1F1AAD75A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23BDB-5FF1-BFB3-A21F-56FC236621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6ADFE-DD9A-392C-02E9-E92D60640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2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8E91A-9543-BEB8-D4E6-A9F4395A9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123174-3955-3D3A-39F3-F83F84134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3D6C0F-1331-5CF6-1675-141737EA7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7C8D5-20EA-734E-CED3-326D1A6618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1E0FD-AD56-5985-55A0-81E0873F8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92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7C6CF-1705-AF4D-B5DD-343538DFB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EE5EA3-E063-AD47-733C-7B8815005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AA4959-7531-DC15-24BC-9C40291AD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32F6E-A17B-7BFC-4E9E-19EDFEDFC6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C73E2-DEB3-C2C5-86C4-47E1D1849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9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47AED-29A6-CD56-68F2-CEF860A9D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490B8C-33B7-A0A1-941F-002D640C8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A9C24E-D3D7-44F0-7389-683599660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F3A6B-4D19-53B4-8156-19FA5DBA5D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E046F-62B8-08E2-CEEF-6A3F0C6D4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35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D2BA1-BAE0-354A-5A25-B06B7C61C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3143C5-E053-B3D9-7C4D-571BE0A0A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430E92-76B2-BD9C-0BA7-4D2AAE654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03B13-0AFB-A163-6FA0-4FD4FD0BDEC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3BB4B-D2F9-238A-E27F-D286450FA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67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E32E0-57D5-8B38-5702-5B1D9B1B5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CC2ED0-1476-E25D-4092-20ED8226D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29890A-4000-3C09-00ED-A7CC3AECB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DBF26-2945-824D-57A7-5949DD293D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7580E-F622-448F-E059-5E31CAE2F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4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FF8AA-57D4-B02F-12CD-2966C9413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DC0464-75D2-C715-141A-4D93186AE9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4FF75B-A8FC-8566-1EA8-20948C4C4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077E7-31A2-34CD-4283-26E2495418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09AC6-C49A-3C99-FBD0-63668F087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8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A35E2-5C6C-5309-0C79-DFB6CEB89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5FBF2-F0B6-A7AF-41ED-617D558BDC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5E8944-630A-24B9-D9E7-36C092B91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5D9B2B-BF60-23E4-5D0E-A32A445296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DBE2C-3AD6-44AE-5D9B-834B653BB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14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BCE03-062B-A741-1CE6-ECA14810C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1ED7D-F3DD-D18C-95EA-AC029EB6A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0D87E4-EEF6-4D07-C61C-C93CD77B8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CD27-CA25-9B31-336B-F32DB43A91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94215-6F93-7FC3-8A2F-E2E37E980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70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F9762-AB79-1479-893D-CEEA1A0DC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73F767-9251-BC7B-A353-758CD2762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3DE243-B0B0-F600-7247-D32B7D908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57A440-C520-919B-69F7-2C1167ED75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EDACD-74B2-0312-2488-82C95A0D3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0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8F7CA-E8EC-F2EC-0846-D35FFC24F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F304F5-A330-09F1-BF93-9C061B0C8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B45E0C-2103-1130-FE85-02D405E2D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FC2B4-C535-A51B-FA29-DDEEBF566A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B1A0C-652F-13CD-832F-AF1404567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059582"/>
            <a:ext cx="6400800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79C0030-DFC5-5EBB-8492-EEAA988CF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1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059582"/>
            <a:ext cx="6400800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A63C91-F9D3-ADBC-1BE5-36E1F1AF2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9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AB9FE1E-4D07-FD98-3B46-476C5335C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078706"/>
            <a:ext cx="3810000" cy="30861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125" y="1078706"/>
            <a:ext cx="3810000" cy="30861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70B824B-FB6B-23C5-D28E-D2E46456C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56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168"/>
            <a:ext cx="4040188" cy="25607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39168"/>
            <a:ext cx="4041775" cy="256077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37D3A31-7512-BC7D-7A4A-3E4930BBD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8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5ACDC73-23B4-55DD-2095-A97A7C3D8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23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486B766-E16C-B496-7834-39BCE90F2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7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522288" y="1059582"/>
            <a:ext cx="5486400" cy="2486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36064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8F4EB-E24C-0A04-6B75-C5E07E33B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30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078706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17300-4A5D-5C45-7FDD-AF3C7F4E0E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4443958"/>
            <a:ext cx="9144000" cy="69954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AB7A4A-3A34-B5EE-9ED1-6B99A3568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0152" y="45986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C1BA-5143-48E7-9D0C-3A1159BEC54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DB86934-184F-9012-29EA-9ADFD6DD5EA3}"/>
              </a:ext>
            </a:extLst>
          </p:cNvPr>
          <p:cNvSpPr/>
          <p:nvPr userDrawn="1"/>
        </p:nvSpPr>
        <p:spPr>
          <a:xfrm flipV="1">
            <a:off x="0" y="627534"/>
            <a:ext cx="9144000" cy="55411"/>
          </a:xfrm>
          <a:custGeom>
            <a:avLst/>
            <a:gdLst/>
            <a:ahLst/>
            <a:cxnLst/>
            <a:rect l="l" t="t" r="r" b="b"/>
            <a:pathLst>
              <a:path w="10515600" h="45719">
                <a:moveTo>
                  <a:pt x="10515600" y="0"/>
                </a:moveTo>
                <a:lnTo>
                  <a:pt x="0" y="0"/>
                </a:lnTo>
                <a:lnTo>
                  <a:pt x="0" y="45720"/>
                </a:lnTo>
                <a:lnTo>
                  <a:pt x="10515600" y="45720"/>
                </a:lnTo>
                <a:lnTo>
                  <a:pt x="10515600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Geneva" charset="0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0"/>
          <p:cNvSpPr txBox="1">
            <a:spLocks noChangeArrowheads="1"/>
          </p:cNvSpPr>
          <p:nvPr/>
        </p:nvSpPr>
        <p:spPr bwMode="auto">
          <a:xfrm>
            <a:off x="146037" y="810816"/>
            <a:ext cx="89624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" sz="2000" b="1" dirty="0">
                <a:solidFill>
                  <a:srgbClr val="002060"/>
                </a:solidFill>
              </a:rPr>
              <a:t>Marco de Financiamiento para la Transformación Rural (RTFF):</a:t>
            </a:r>
          </a:p>
          <a:p>
            <a:r>
              <a:rPr lang="es" sz="2000" b="1" dirty="0">
                <a:solidFill>
                  <a:srgbClr val="002060"/>
                </a:solidFill>
              </a:rPr>
              <a:t>Desbloqueando de capital privado sostenible para los bancos de desarrollo público</a:t>
            </a:r>
            <a:endParaRPr lang="en-US" sz="2000" b="1" dirty="0">
              <a:solidFill>
                <a:srgbClr val="0E326F"/>
              </a:solidFill>
              <a:latin typeface="+mj-lt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D3BCA52C-AEDE-4819-BE3F-9F1082137B87}"/>
              </a:ext>
            </a:extLst>
          </p:cNvPr>
          <p:cNvSpPr txBox="1">
            <a:spLocks/>
          </p:cNvSpPr>
          <p:nvPr/>
        </p:nvSpPr>
        <p:spPr>
          <a:xfrm>
            <a:off x="2802956" y="4120436"/>
            <a:ext cx="4263606" cy="31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None/>
              <a:defRPr lang="en-US" sz="13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Calibri Light" panose="020F0302020204030204" pitchFamily="34" charset="0"/>
              </a:defRPr>
            </a:lvl2pPr>
            <a:lvl3pPr marL="176400" indent="-176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6400" indent="-176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32800" indent="-1764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AU" sz="75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4EECF46-6B0E-4AFD-A67C-BA9C7A7AFC05}"/>
              </a:ext>
            </a:extLst>
          </p:cNvPr>
          <p:cNvSpPr txBox="1">
            <a:spLocks/>
          </p:cNvSpPr>
          <p:nvPr/>
        </p:nvSpPr>
        <p:spPr>
          <a:xfrm>
            <a:off x="246233" y="4217674"/>
            <a:ext cx="4580627" cy="31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None/>
              <a:defRPr lang="en-US" sz="13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Calibri Light" panose="020F0302020204030204" pitchFamily="34" charset="0"/>
              </a:defRPr>
            </a:lvl2pPr>
            <a:lvl3pPr marL="176400" indent="-176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6400" indent="-176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32800" indent="-176400" algn="l" defTabSz="798513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3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AU" sz="75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 descr="A blue sign with white letters&#10;&#10;AI-generated content may be incorrect.">
            <a:extLst>
              <a:ext uri="{FF2B5EF4-FFF2-40B4-BE49-F238E27FC236}">
                <a16:creationId xmlns:a16="http://schemas.microsoft.com/office/drawing/2014/main" id="{443612DB-C41C-3703-C795-BFCF19884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586" y="3929666"/>
            <a:ext cx="1681902" cy="370276"/>
          </a:xfrm>
          <a:prstGeom prst="rect">
            <a:avLst/>
          </a:prstGeom>
        </p:spPr>
      </p:pic>
      <p:pic>
        <p:nvPicPr>
          <p:cNvPr id="1026" name="Picture 2" descr="Logo use and guidelines ...">
            <a:extLst>
              <a:ext uri="{FF2B5EF4-FFF2-40B4-BE49-F238E27FC236}">
                <a16:creationId xmlns:a16="http://schemas.microsoft.com/office/drawing/2014/main" id="{3EA63E81-D584-0A7D-DD1B-728278209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02" y="3658815"/>
            <a:ext cx="1250397" cy="6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03BE4-5253-3D62-547F-18A6B841C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0DEA2-8651-1AA9-B6FC-BEF45A864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10</a:t>
            </a:fld>
            <a:endParaRPr lang="en-GB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A8C68F6-BDDB-392A-9531-6458C8C755B5}"/>
              </a:ext>
            </a:extLst>
          </p:cNvPr>
          <p:cNvGrpSpPr/>
          <p:nvPr/>
        </p:nvGrpSpPr>
        <p:grpSpPr>
          <a:xfrm>
            <a:off x="211758" y="987574"/>
            <a:ext cx="8720484" cy="3104475"/>
            <a:chOff x="179512" y="987574"/>
            <a:chExt cx="8720484" cy="310447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E02F12F-9262-B1E3-00D2-91A0619ED221}"/>
                </a:ext>
              </a:extLst>
            </p:cNvPr>
            <p:cNvGrpSpPr/>
            <p:nvPr/>
          </p:nvGrpSpPr>
          <p:grpSpPr>
            <a:xfrm>
              <a:off x="179512" y="987574"/>
              <a:ext cx="1736603" cy="1547063"/>
              <a:chOff x="0" y="-2"/>
              <a:chExt cx="3788992" cy="3729849"/>
            </a:xfrm>
            <a:gradFill>
              <a:gsLst>
                <a:gs pos="24000">
                  <a:srgbClr val="3BB24A"/>
                </a:gs>
                <a:gs pos="97000">
                  <a:srgbClr val="0CA6DE"/>
                </a:gs>
              </a:gsLst>
              <a:lin ang="0" scaled="0"/>
            </a:gradFill>
          </p:grpSpPr>
          <p:sp>
            <p:nvSpPr>
              <p:cNvPr id="4" name="koppt-多边形">
                <a:extLst>
                  <a:ext uri="{FF2B5EF4-FFF2-40B4-BE49-F238E27FC236}">
                    <a16:creationId xmlns:a16="http://schemas.microsoft.com/office/drawing/2014/main" id="{E4C07504-9401-E253-13C8-87FFDAC11021}"/>
                  </a:ext>
                </a:extLst>
              </p:cNvPr>
              <p:cNvSpPr/>
              <p:nvPr/>
            </p:nvSpPr>
            <p:spPr>
              <a:xfrm rot="5400000">
                <a:off x="29571" y="-29573"/>
                <a:ext cx="3729849" cy="3788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6071" y="0"/>
                    </a:lnTo>
                    <a:lnTo>
                      <a:pt x="18721" y="0"/>
                    </a:lnTo>
                    <a:lnTo>
                      <a:pt x="21600" y="5121"/>
                    </a:lnTo>
                    <a:lnTo>
                      <a:pt x="18408" y="10800"/>
                    </a:lnTo>
                    <a:lnTo>
                      <a:pt x="21600" y="16479"/>
                    </a:lnTo>
                    <a:lnTo>
                      <a:pt x="18721" y="21600"/>
                    </a:lnTo>
                    <a:lnTo>
                      <a:pt x="6071" y="2160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2060"/>
                  </a:gs>
                  <a:gs pos="0">
                    <a:srgbClr val="66799F"/>
                  </a:gs>
                </a:gsLst>
                <a:lin ang="10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 eaLnBrk="1" hangingPunct="1"/>
                <a:endParaRPr sz="1400" b="1">
                  <a:solidFill>
                    <a:schemeClr val="lt1"/>
                  </a:solidFill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Rectangle 14">
                <a:extLst>
                  <a:ext uri="{FF2B5EF4-FFF2-40B4-BE49-F238E27FC236}">
                    <a16:creationId xmlns:a16="http://schemas.microsoft.com/office/drawing/2014/main" id="{2ED2E902-48FF-4832-4855-A18407FE7C2D}"/>
                  </a:ext>
                </a:extLst>
              </p:cNvPr>
              <p:cNvSpPr txBox="1"/>
              <p:nvPr/>
            </p:nvSpPr>
            <p:spPr>
              <a:xfrm>
                <a:off x="299656" y="843971"/>
                <a:ext cx="3154178" cy="22075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ctr" defTabSz="1218987" eaLnBrk="1" latinLnBrk="0" hangingPunct="1">
                  <a:defRPr sz="1400" b="1">
                    <a:solidFill>
                      <a:schemeClr val="lt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1pPr>
                <a:lvl2pPr marL="60949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" sz="1200" dirty="0"/>
                  <a:t>PROTECCIÓN DEL MEDIO AMBIENTE Y LOS RECURSOS NATURALES</a:t>
                </a:r>
              </a:p>
            </p:txBody>
          </p:sp>
        </p:grpSp>
        <p:sp>
          <p:nvSpPr>
            <p:cNvPr id="19" name="koppt-多边形">
              <a:extLst>
                <a:ext uri="{FF2B5EF4-FFF2-40B4-BE49-F238E27FC236}">
                  <a16:creationId xmlns:a16="http://schemas.microsoft.com/office/drawing/2014/main" id="{B22B310D-0A1D-341D-4DBC-07474BFFB3AE}"/>
                </a:ext>
              </a:extLst>
            </p:cNvPr>
            <p:cNvSpPr/>
            <p:nvPr/>
          </p:nvSpPr>
          <p:spPr>
            <a:xfrm rot="5400000">
              <a:off x="651360" y="2549952"/>
              <a:ext cx="760656" cy="68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289" y="0"/>
                  </a:lnTo>
                  <a:lnTo>
                    <a:pt x="16311" y="0"/>
                  </a:lnTo>
                  <a:lnTo>
                    <a:pt x="21600" y="10800"/>
                  </a:lnTo>
                  <a:lnTo>
                    <a:pt x="16311" y="21600"/>
                  </a:lnTo>
                  <a:lnTo>
                    <a:pt x="5289" y="21600"/>
                  </a:lnTo>
                  <a:close/>
                </a:path>
              </a:pathLst>
            </a:custGeom>
            <a:noFill/>
            <a:ln w="25400" cap="flat">
              <a:solidFill>
                <a:srgbClr val="002060"/>
              </a:solidFill>
              <a:prstDash val="dash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100">
                <a:latin typeface="Montserrat" panose="00000500000000000000" pitchFamily="2" charset="0"/>
              </a:endParaRPr>
            </a:p>
          </p:txBody>
        </p:sp>
        <p:pic>
          <p:nvPicPr>
            <p:cNvPr id="27" name="Picture 2" descr="Natural resources - Free nature icons">
              <a:extLst>
                <a:ext uri="{FF2B5EF4-FFF2-40B4-BE49-F238E27FC236}">
                  <a16:creationId xmlns:a16="http://schemas.microsoft.com/office/drawing/2014/main" id="{F54C4325-9850-9E46-BE5B-430F9FEAD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227" y="2692315"/>
              <a:ext cx="394922" cy="39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Agriculture, app, business, farm, finance, profit, smart icon - Download on  Iconfinder">
              <a:extLst>
                <a:ext uri="{FF2B5EF4-FFF2-40B4-BE49-F238E27FC236}">
                  <a16:creationId xmlns:a16="http://schemas.microsoft.com/office/drawing/2014/main" id="{23F3CB36-0AFD-7448-324A-1B29967984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004" y="1909176"/>
              <a:ext cx="379251" cy="379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Market - Free business icons">
              <a:extLst>
                <a:ext uri="{FF2B5EF4-FFF2-40B4-BE49-F238E27FC236}">
                  <a16:creationId xmlns:a16="http://schemas.microsoft.com/office/drawing/2014/main" id="{8632C1D9-AE4F-FCBE-0A70-8BAECCFBE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186" y="2701007"/>
              <a:ext cx="426265" cy="42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Ecology - Free buildings icons">
              <a:extLst>
                <a:ext uri="{FF2B5EF4-FFF2-40B4-BE49-F238E27FC236}">
                  <a16:creationId xmlns:a16="http://schemas.microsoft.com/office/drawing/2014/main" id="{329AE706-907C-45A1-38B9-07811840F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352" y="1920929"/>
              <a:ext cx="355745" cy="355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Manufacturing - Free industry icons">
              <a:extLst>
                <a:ext uri="{FF2B5EF4-FFF2-40B4-BE49-F238E27FC236}">
                  <a16:creationId xmlns:a16="http://schemas.microsoft.com/office/drawing/2014/main" id="{94555F9F-FF8D-FEAF-E6A9-95661233B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739" y="1916719"/>
              <a:ext cx="364164" cy="364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6" descr="Policy Icons - Free SVG &amp; PNG Policy Images - Noun Project">
              <a:extLst>
                <a:ext uri="{FF2B5EF4-FFF2-40B4-BE49-F238E27FC236}">
                  <a16:creationId xmlns:a16="http://schemas.microsoft.com/office/drawing/2014/main" id="{F4FB964E-FF01-842D-2FF0-F9F085C76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896" y="2702835"/>
              <a:ext cx="376109" cy="376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8A03BD3-5E95-30AB-62FB-10708AD4AA8C}"/>
                </a:ext>
              </a:extLst>
            </p:cNvPr>
            <p:cNvGrpSpPr/>
            <p:nvPr/>
          </p:nvGrpSpPr>
          <p:grpSpPr>
            <a:xfrm>
              <a:off x="2971142" y="987574"/>
              <a:ext cx="1736603" cy="1547063"/>
              <a:chOff x="0" y="-2"/>
              <a:chExt cx="3788992" cy="3729849"/>
            </a:xfrm>
            <a:gradFill>
              <a:gsLst>
                <a:gs pos="24000">
                  <a:srgbClr val="3BB24A"/>
                </a:gs>
                <a:gs pos="97000">
                  <a:srgbClr val="0CA6DE"/>
                </a:gs>
              </a:gsLst>
              <a:lin ang="0" scaled="0"/>
            </a:gradFill>
          </p:grpSpPr>
          <p:sp>
            <p:nvSpPr>
              <p:cNvPr id="35" name="koppt-多边形">
                <a:extLst>
                  <a:ext uri="{FF2B5EF4-FFF2-40B4-BE49-F238E27FC236}">
                    <a16:creationId xmlns:a16="http://schemas.microsoft.com/office/drawing/2014/main" id="{29F48B90-DC07-3608-5297-8A54498C8725}"/>
                  </a:ext>
                </a:extLst>
              </p:cNvPr>
              <p:cNvSpPr/>
              <p:nvPr/>
            </p:nvSpPr>
            <p:spPr>
              <a:xfrm rot="5400000">
                <a:off x="29571" y="-29573"/>
                <a:ext cx="3729849" cy="3788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6071" y="0"/>
                    </a:lnTo>
                    <a:lnTo>
                      <a:pt x="18721" y="0"/>
                    </a:lnTo>
                    <a:lnTo>
                      <a:pt x="21600" y="5121"/>
                    </a:lnTo>
                    <a:lnTo>
                      <a:pt x="18408" y="10800"/>
                    </a:lnTo>
                    <a:lnTo>
                      <a:pt x="21600" y="16479"/>
                    </a:lnTo>
                    <a:lnTo>
                      <a:pt x="18721" y="21600"/>
                    </a:lnTo>
                    <a:lnTo>
                      <a:pt x="6071" y="2160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2060"/>
                  </a:gs>
                  <a:gs pos="0">
                    <a:srgbClr val="66799F"/>
                  </a:gs>
                </a:gsLst>
                <a:lin ang="10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 eaLnBrk="1" hangingPunct="1"/>
                <a:endParaRPr sz="1400" b="1">
                  <a:solidFill>
                    <a:schemeClr val="lt1"/>
                  </a:solidFill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Rectangle 14">
                <a:extLst>
                  <a:ext uri="{FF2B5EF4-FFF2-40B4-BE49-F238E27FC236}">
                    <a16:creationId xmlns:a16="http://schemas.microsoft.com/office/drawing/2014/main" id="{E4020AFE-982C-3283-5A88-F8559483C40B}"/>
                  </a:ext>
                </a:extLst>
              </p:cNvPr>
              <p:cNvSpPr txBox="1"/>
              <p:nvPr/>
            </p:nvSpPr>
            <p:spPr>
              <a:xfrm>
                <a:off x="299656" y="843971"/>
                <a:ext cx="3154178" cy="22075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ctr" defTabSz="1218987" eaLnBrk="1" latinLnBrk="0" hangingPunct="1">
                  <a:defRPr sz="1400" b="1">
                    <a:solidFill>
                      <a:schemeClr val="lt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1pPr>
                <a:lvl2pPr marL="60949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" sz="1200" dirty="0"/>
                  <a:t>ACCESO A LOS MERCADOS</a:t>
                </a:r>
                <a:endParaRPr lang="en-US" sz="1200" dirty="0"/>
              </a:p>
            </p:txBody>
          </p:sp>
        </p:grpSp>
        <p:sp>
          <p:nvSpPr>
            <p:cNvPr id="37" name="koppt-多边形">
              <a:extLst>
                <a:ext uri="{FF2B5EF4-FFF2-40B4-BE49-F238E27FC236}">
                  <a16:creationId xmlns:a16="http://schemas.microsoft.com/office/drawing/2014/main" id="{E5CFEE30-9E60-19B6-3348-0546F6138D06}"/>
                </a:ext>
              </a:extLst>
            </p:cNvPr>
            <p:cNvSpPr/>
            <p:nvPr/>
          </p:nvSpPr>
          <p:spPr>
            <a:xfrm rot="5400000">
              <a:off x="3442990" y="2549952"/>
              <a:ext cx="760656" cy="68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289" y="0"/>
                  </a:lnTo>
                  <a:lnTo>
                    <a:pt x="16311" y="0"/>
                  </a:lnTo>
                  <a:lnTo>
                    <a:pt x="21600" y="10800"/>
                  </a:lnTo>
                  <a:lnTo>
                    <a:pt x="16311" y="21600"/>
                  </a:lnTo>
                  <a:lnTo>
                    <a:pt x="5289" y="21600"/>
                  </a:lnTo>
                  <a:close/>
                </a:path>
              </a:pathLst>
            </a:custGeom>
            <a:noFill/>
            <a:ln w="25400" cap="flat">
              <a:solidFill>
                <a:srgbClr val="002060"/>
              </a:solidFill>
              <a:prstDash val="dash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100">
                <a:latin typeface="Montserrat" panose="00000500000000000000" pitchFamily="2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2F7F33C-5F69-B65B-E1AF-2B9762E3F6AA}"/>
                </a:ext>
              </a:extLst>
            </p:cNvPr>
            <p:cNvGrpSpPr/>
            <p:nvPr/>
          </p:nvGrpSpPr>
          <p:grpSpPr>
            <a:xfrm>
              <a:off x="5744774" y="987574"/>
              <a:ext cx="1736603" cy="1547063"/>
              <a:chOff x="0" y="-2"/>
              <a:chExt cx="3788992" cy="3729849"/>
            </a:xfrm>
            <a:gradFill>
              <a:gsLst>
                <a:gs pos="24000">
                  <a:srgbClr val="3BB24A"/>
                </a:gs>
                <a:gs pos="97000">
                  <a:srgbClr val="0CA6DE"/>
                </a:gs>
              </a:gsLst>
              <a:lin ang="0" scaled="0"/>
            </a:gradFill>
          </p:grpSpPr>
          <p:sp>
            <p:nvSpPr>
              <p:cNvPr id="40" name="koppt-多边形">
                <a:extLst>
                  <a:ext uri="{FF2B5EF4-FFF2-40B4-BE49-F238E27FC236}">
                    <a16:creationId xmlns:a16="http://schemas.microsoft.com/office/drawing/2014/main" id="{58151D50-69D1-5F88-1B2F-8FD83295EA6B}"/>
                  </a:ext>
                </a:extLst>
              </p:cNvPr>
              <p:cNvSpPr/>
              <p:nvPr/>
            </p:nvSpPr>
            <p:spPr>
              <a:xfrm rot="5400000">
                <a:off x="29571" y="-29573"/>
                <a:ext cx="3729849" cy="3788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6071" y="0"/>
                    </a:lnTo>
                    <a:lnTo>
                      <a:pt x="18721" y="0"/>
                    </a:lnTo>
                    <a:lnTo>
                      <a:pt x="21600" y="5121"/>
                    </a:lnTo>
                    <a:lnTo>
                      <a:pt x="18408" y="10800"/>
                    </a:lnTo>
                    <a:lnTo>
                      <a:pt x="21600" y="16479"/>
                    </a:lnTo>
                    <a:lnTo>
                      <a:pt x="18721" y="21600"/>
                    </a:lnTo>
                    <a:lnTo>
                      <a:pt x="6071" y="2160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2060"/>
                  </a:gs>
                  <a:gs pos="0">
                    <a:srgbClr val="66799F"/>
                  </a:gs>
                </a:gsLst>
                <a:lin ang="10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 eaLnBrk="1" hangingPunct="1"/>
                <a:endParaRPr sz="1400" b="1">
                  <a:solidFill>
                    <a:schemeClr val="lt1"/>
                  </a:solidFill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14">
                <a:extLst>
                  <a:ext uri="{FF2B5EF4-FFF2-40B4-BE49-F238E27FC236}">
                    <a16:creationId xmlns:a16="http://schemas.microsoft.com/office/drawing/2014/main" id="{4865A8B1-ED8E-145A-8873-36E320B445B4}"/>
                  </a:ext>
                </a:extLst>
              </p:cNvPr>
              <p:cNvSpPr txBox="1"/>
              <p:nvPr/>
            </p:nvSpPr>
            <p:spPr>
              <a:xfrm>
                <a:off x="299656" y="843971"/>
                <a:ext cx="3154178" cy="22075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ctr" defTabSz="1218987" eaLnBrk="1" latinLnBrk="0" hangingPunct="1">
                  <a:defRPr sz="1400" b="1">
                    <a:solidFill>
                      <a:schemeClr val="lt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1pPr>
                <a:lvl2pPr marL="60949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" sz="1200" dirty="0"/>
                  <a:t>POLÍTICA E INSTITUCIONES</a:t>
                </a:r>
                <a:endParaRPr lang="en-US" sz="1200" dirty="0"/>
              </a:p>
            </p:txBody>
          </p:sp>
        </p:grpSp>
        <p:sp>
          <p:nvSpPr>
            <p:cNvPr id="42" name="koppt-多边形">
              <a:extLst>
                <a:ext uri="{FF2B5EF4-FFF2-40B4-BE49-F238E27FC236}">
                  <a16:creationId xmlns:a16="http://schemas.microsoft.com/office/drawing/2014/main" id="{11D8CDB1-4B2B-EFA3-353C-B102451ED272}"/>
                </a:ext>
              </a:extLst>
            </p:cNvPr>
            <p:cNvSpPr/>
            <p:nvPr/>
          </p:nvSpPr>
          <p:spPr>
            <a:xfrm rot="5400000">
              <a:off x="6216622" y="2549952"/>
              <a:ext cx="760656" cy="68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289" y="0"/>
                  </a:lnTo>
                  <a:lnTo>
                    <a:pt x="16311" y="0"/>
                  </a:lnTo>
                  <a:lnTo>
                    <a:pt x="21600" y="10800"/>
                  </a:lnTo>
                  <a:lnTo>
                    <a:pt x="16311" y="21600"/>
                  </a:lnTo>
                  <a:lnTo>
                    <a:pt x="5289" y="21600"/>
                  </a:lnTo>
                  <a:close/>
                </a:path>
              </a:pathLst>
            </a:custGeom>
            <a:noFill/>
            <a:ln w="25400" cap="flat">
              <a:solidFill>
                <a:srgbClr val="002060"/>
              </a:solidFill>
              <a:prstDash val="dash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100">
                <a:latin typeface="Montserrat" panose="00000500000000000000" pitchFamily="2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19A28A9-8CD3-3374-E4DE-55D2E3791846}"/>
                </a:ext>
              </a:extLst>
            </p:cNvPr>
            <p:cNvGrpSpPr/>
            <p:nvPr/>
          </p:nvGrpSpPr>
          <p:grpSpPr>
            <a:xfrm rot="10800000">
              <a:off x="1568201" y="2544985"/>
              <a:ext cx="1736603" cy="1547063"/>
              <a:chOff x="0" y="-2"/>
              <a:chExt cx="3788992" cy="3729849"/>
            </a:xfrm>
            <a:gradFill>
              <a:gsLst>
                <a:gs pos="24000">
                  <a:srgbClr val="3BB24A"/>
                </a:gs>
                <a:gs pos="97000">
                  <a:srgbClr val="0CA6DE"/>
                </a:gs>
              </a:gsLst>
              <a:lin ang="0" scaled="0"/>
            </a:gradFill>
          </p:grpSpPr>
          <p:sp>
            <p:nvSpPr>
              <p:cNvPr id="45" name="koppt-多边形">
                <a:extLst>
                  <a:ext uri="{FF2B5EF4-FFF2-40B4-BE49-F238E27FC236}">
                    <a16:creationId xmlns:a16="http://schemas.microsoft.com/office/drawing/2014/main" id="{D223CF90-A5E4-9DD3-9285-1634A29C26D8}"/>
                  </a:ext>
                </a:extLst>
              </p:cNvPr>
              <p:cNvSpPr/>
              <p:nvPr/>
            </p:nvSpPr>
            <p:spPr>
              <a:xfrm rot="5400000">
                <a:off x="29571" y="-29573"/>
                <a:ext cx="3729849" cy="3788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6071" y="0"/>
                    </a:lnTo>
                    <a:lnTo>
                      <a:pt x="18721" y="0"/>
                    </a:lnTo>
                    <a:lnTo>
                      <a:pt x="21600" y="5121"/>
                    </a:lnTo>
                    <a:lnTo>
                      <a:pt x="18408" y="10800"/>
                    </a:lnTo>
                    <a:lnTo>
                      <a:pt x="21600" y="16479"/>
                    </a:lnTo>
                    <a:lnTo>
                      <a:pt x="18721" y="21600"/>
                    </a:lnTo>
                    <a:lnTo>
                      <a:pt x="6071" y="2160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2060"/>
                  </a:gs>
                  <a:gs pos="0">
                    <a:srgbClr val="66799F"/>
                  </a:gs>
                </a:gsLst>
                <a:lin ang="10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 eaLnBrk="1" hangingPunct="1"/>
                <a:endParaRPr sz="1400" b="1">
                  <a:solidFill>
                    <a:schemeClr val="lt1"/>
                  </a:solidFill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Rectangle 14">
                <a:extLst>
                  <a:ext uri="{FF2B5EF4-FFF2-40B4-BE49-F238E27FC236}">
                    <a16:creationId xmlns:a16="http://schemas.microsoft.com/office/drawing/2014/main" id="{15944652-2EC0-D95C-1C13-5CB9C9C81F49}"/>
                  </a:ext>
                </a:extLst>
              </p:cNvPr>
              <p:cNvSpPr txBox="1"/>
              <p:nvPr/>
            </p:nvSpPr>
            <p:spPr>
              <a:xfrm rot="10800000">
                <a:off x="299656" y="843970"/>
                <a:ext cx="3154179" cy="22075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ctr" defTabSz="1218987" eaLnBrk="1" latinLnBrk="0" hangingPunct="1">
                  <a:defRPr sz="1400" b="1">
                    <a:solidFill>
                      <a:schemeClr val="lt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1pPr>
                <a:lvl2pPr marL="60949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" sz="1200" dirty="0"/>
                  <a:t>FINANZAS RURALES INCLUSIVAS</a:t>
                </a:r>
              </a:p>
            </p:txBody>
          </p:sp>
        </p:grpSp>
        <p:sp>
          <p:nvSpPr>
            <p:cNvPr id="49" name="koppt-多边形">
              <a:extLst>
                <a:ext uri="{FF2B5EF4-FFF2-40B4-BE49-F238E27FC236}">
                  <a16:creationId xmlns:a16="http://schemas.microsoft.com/office/drawing/2014/main" id="{C0B4098F-903B-3B62-192E-E77AA0E36064}"/>
                </a:ext>
              </a:extLst>
            </p:cNvPr>
            <p:cNvSpPr/>
            <p:nvPr/>
          </p:nvSpPr>
          <p:spPr>
            <a:xfrm rot="5400000">
              <a:off x="2063301" y="1757864"/>
              <a:ext cx="760656" cy="68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289" y="0"/>
                  </a:lnTo>
                  <a:lnTo>
                    <a:pt x="16311" y="0"/>
                  </a:lnTo>
                  <a:lnTo>
                    <a:pt x="21600" y="10800"/>
                  </a:lnTo>
                  <a:lnTo>
                    <a:pt x="16311" y="21600"/>
                  </a:lnTo>
                  <a:lnTo>
                    <a:pt x="5289" y="21600"/>
                  </a:lnTo>
                  <a:close/>
                </a:path>
              </a:pathLst>
            </a:custGeom>
            <a:noFill/>
            <a:ln w="25400" cap="flat">
              <a:solidFill>
                <a:srgbClr val="66799F"/>
              </a:solidFill>
              <a:prstDash val="dash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100">
                <a:latin typeface="Montserrat" panose="00000500000000000000" pitchFamily="2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02EE3D-8AC2-E25E-C25F-93205C60336A}"/>
                </a:ext>
              </a:extLst>
            </p:cNvPr>
            <p:cNvGrpSpPr/>
            <p:nvPr/>
          </p:nvGrpSpPr>
          <p:grpSpPr>
            <a:xfrm rot="10800000">
              <a:off x="4365797" y="2544985"/>
              <a:ext cx="1736603" cy="1547063"/>
              <a:chOff x="0" y="-2"/>
              <a:chExt cx="3788992" cy="3729849"/>
            </a:xfrm>
            <a:gradFill>
              <a:gsLst>
                <a:gs pos="24000">
                  <a:srgbClr val="3BB24A"/>
                </a:gs>
                <a:gs pos="97000">
                  <a:srgbClr val="0CA6DE"/>
                </a:gs>
              </a:gsLst>
              <a:lin ang="0" scaled="0"/>
            </a:gradFill>
          </p:grpSpPr>
          <p:sp>
            <p:nvSpPr>
              <p:cNvPr id="52" name="koppt-多边形">
                <a:extLst>
                  <a:ext uri="{FF2B5EF4-FFF2-40B4-BE49-F238E27FC236}">
                    <a16:creationId xmlns:a16="http://schemas.microsoft.com/office/drawing/2014/main" id="{471AF1A3-C135-F2E8-2970-ECB52A5B496B}"/>
                  </a:ext>
                </a:extLst>
              </p:cNvPr>
              <p:cNvSpPr/>
              <p:nvPr/>
            </p:nvSpPr>
            <p:spPr>
              <a:xfrm rot="5400000">
                <a:off x="29571" y="-29573"/>
                <a:ext cx="3729849" cy="3788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6071" y="0"/>
                    </a:lnTo>
                    <a:lnTo>
                      <a:pt x="18721" y="0"/>
                    </a:lnTo>
                    <a:lnTo>
                      <a:pt x="21600" y="5121"/>
                    </a:lnTo>
                    <a:lnTo>
                      <a:pt x="18408" y="10800"/>
                    </a:lnTo>
                    <a:lnTo>
                      <a:pt x="21600" y="16479"/>
                    </a:lnTo>
                    <a:lnTo>
                      <a:pt x="18721" y="21600"/>
                    </a:lnTo>
                    <a:lnTo>
                      <a:pt x="6071" y="2160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2060"/>
                  </a:gs>
                  <a:gs pos="0">
                    <a:srgbClr val="66799F"/>
                  </a:gs>
                </a:gsLst>
                <a:lin ang="10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 eaLnBrk="1" hangingPunct="1"/>
                <a:endParaRPr sz="1400" b="1">
                  <a:solidFill>
                    <a:schemeClr val="lt1"/>
                  </a:solidFill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14">
                <a:extLst>
                  <a:ext uri="{FF2B5EF4-FFF2-40B4-BE49-F238E27FC236}">
                    <a16:creationId xmlns:a16="http://schemas.microsoft.com/office/drawing/2014/main" id="{3CA8A8C2-1B7F-97EC-6C7E-915087C22522}"/>
                  </a:ext>
                </a:extLst>
              </p:cNvPr>
              <p:cNvSpPr txBox="1"/>
              <p:nvPr/>
            </p:nvSpPr>
            <p:spPr>
              <a:xfrm rot="10800000">
                <a:off x="156859" y="843970"/>
                <a:ext cx="3296976" cy="22075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ctr" defTabSz="1218987" eaLnBrk="1" latinLnBrk="0" hangingPunct="1">
                  <a:defRPr sz="1400" b="1">
                    <a:solidFill>
                      <a:schemeClr val="lt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1pPr>
                <a:lvl2pPr marL="60949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" sz="1200" dirty="0"/>
                  <a:t>SERVICIOS E INFRAESTRUCTURA RURALES</a:t>
                </a:r>
                <a:endParaRPr lang="en-US" sz="1200" dirty="0"/>
              </a:p>
            </p:txBody>
          </p:sp>
        </p:grpSp>
        <p:sp>
          <p:nvSpPr>
            <p:cNvPr id="54" name="koppt-多边形">
              <a:extLst>
                <a:ext uri="{FF2B5EF4-FFF2-40B4-BE49-F238E27FC236}">
                  <a16:creationId xmlns:a16="http://schemas.microsoft.com/office/drawing/2014/main" id="{9C1F1B99-C7D2-B403-FEE5-A73654707020}"/>
                </a:ext>
              </a:extLst>
            </p:cNvPr>
            <p:cNvSpPr/>
            <p:nvPr/>
          </p:nvSpPr>
          <p:spPr>
            <a:xfrm rot="5400000">
              <a:off x="4851896" y="1757864"/>
              <a:ext cx="760656" cy="68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289" y="0"/>
                  </a:lnTo>
                  <a:lnTo>
                    <a:pt x="16311" y="0"/>
                  </a:lnTo>
                  <a:lnTo>
                    <a:pt x="21600" y="10800"/>
                  </a:lnTo>
                  <a:lnTo>
                    <a:pt x="16311" y="21600"/>
                  </a:lnTo>
                  <a:lnTo>
                    <a:pt x="5289" y="21600"/>
                  </a:lnTo>
                  <a:close/>
                </a:path>
              </a:pathLst>
            </a:custGeom>
            <a:noFill/>
            <a:ln w="25400" cap="flat">
              <a:solidFill>
                <a:srgbClr val="66799F"/>
              </a:solidFill>
              <a:prstDash val="dash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/>
              <a:endParaRPr sz="1100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C6C13FF-F225-B055-C3FE-6EEA93535CA1}"/>
                </a:ext>
              </a:extLst>
            </p:cNvPr>
            <p:cNvGrpSpPr/>
            <p:nvPr/>
          </p:nvGrpSpPr>
          <p:grpSpPr>
            <a:xfrm rot="10800000">
              <a:off x="7163393" y="2544986"/>
              <a:ext cx="1736603" cy="1547063"/>
              <a:chOff x="0" y="-2"/>
              <a:chExt cx="3788992" cy="3729849"/>
            </a:xfrm>
            <a:gradFill>
              <a:gsLst>
                <a:gs pos="24000">
                  <a:srgbClr val="3BB24A"/>
                </a:gs>
                <a:gs pos="97000">
                  <a:srgbClr val="0CA6DE"/>
                </a:gs>
              </a:gsLst>
              <a:lin ang="0" scaled="0"/>
            </a:gradFill>
          </p:grpSpPr>
          <p:sp>
            <p:nvSpPr>
              <p:cNvPr id="57" name="koppt-多边形">
                <a:extLst>
                  <a:ext uri="{FF2B5EF4-FFF2-40B4-BE49-F238E27FC236}">
                    <a16:creationId xmlns:a16="http://schemas.microsoft.com/office/drawing/2014/main" id="{237791D5-7432-7F7B-2CDA-5F97919E763F}"/>
                  </a:ext>
                </a:extLst>
              </p:cNvPr>
              <p:cNvSpPr/>
              <p:nvPr/>
            </p:nvSpPr>
            <p:spPr>
              <a:xfrm rot="5400000">
                <a:off x="29571" y="-29573"/>
                <a:ext cx="3729849" cy="3788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lnTo>
                      <a:pt x="6071" y="0"/>
                    </a:lnTo>
                    <a:lnTo>
                      <a:pt x="18721" y="0"/>
                    </a:lnTo>
                    <a:lnTo>
                      <a:pt x="21600" y="5121"/>
                    </a:lnTo>
                    <a:lnTo>
                      <a:pt x="18408" y="10800"/>
                    </a:lnTo>
                    <a:lnTo>
                      <a:pt x="21600" y="16479"/>
                    </a:lnTo>
                    <a:lnTo>
                      <a:pt x="18721" y="21600"/>
                    </a:lnTo>
                    <a:lnTo>
                      <a:pt x="6071" y="21600"/>
                    </a:lnTo>
                    <a:close/>
                  </a:path>
                </a:pathLst>
              </a:custGeom>
              <a:gradFill>
                <a:gsLst>
                  <a:gs pos="100000">
                    <a:srgbClr val="002060"/>
                  </a:gs>
                  <a:gs pos="0">
                    <a:srgbClr val="66799F"/>
                  </a:gs>
                </a:gsLst>
                <a:lin ang="10200000" scaled="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 eaLnBrk="1" hangingPunct="1"/>
                <a:endParaRPr sz="1400" b="1">
                  <a:solidFill>
                    <a:schemeClr val="lt1"/>
                  </a:solidFill>
                  <a:latin typeface="Aptos" panose="020B00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A9E83A03-1E08-A31C-D797-38885D504ADC}"/>
                  </a:ext>
                </a:extLst>
              </p:cNvPr>
              <p:cNvSpPr txBox="1"/>
              <p:nvPr/>
            </p:nvSpPr>
            <p:spPr>
              <a:xfrm rot="10800000">
                <a:off x="299656" y="843970"/>
                <a:ext cx="3154179" cy="22075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ctr" defTabSz="1218987" eaLnBrk="1" latinLnBrk="0" hangingPunct="1">
                  <a:defRPr sz="1400" b="1">
                    <a:solidFill>
                      <a:schemeClr val="lt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1pPr>
                <a:lvl2pPr marL="60949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defTabSz="1218987" eaLnBrk="1" latinLnBrk="0" hangingPunct="1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defTabSz="1218987"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" sz="1200" dirty="0"/>
                  <a:t>SECTORES DE PRODUCCIÓN</a:t>
                </a:r>
                <a:endParaRPr lang="en-US" sz="1200" dirty="0"/>
              </a:p>
            </p:txBody>
          </p:sp>
        </p:grpSp>
        <p:sp>
          <p:nvSpPr>
            <p:cNvPr id="59" name="koppt-多边形">
              <a:extLst>
                <a:ext uri="{FF2B5EF4-FFF2-40B4-BE49-F238E27FC236}">
                  <a16:creationId xmlns:a16="http://schemas.microsoft.com/office/drawing/2014/main" id="{856DEB80-1CE8-9656-5B8D-2FBC8EB59DD9}"/>
                </a:ext>
              </a:extLst>
            </p:cNvPr>
            <p:cNvSpPr/>
            <p:nvPr/>
          </p:nvSpPr>
          <p:spPr>
            <a:xfrm rot="5400000">
              <a:off x="7658493" y="1757864"/>
              <a:ext cx="760656" cy="68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289" y="0"/>
                  </a:lnTo>
                  <a:lnTo>
                    <a:pt x="16311" y="0"/>
                  </a:lnTo>
                  <a:lnTo>
                    <a:pt x="21600" y="10800"/>
                  </a:lnTo>
                  <a:lnTo>
                    <a:pt x="16311" y="21600"/>
                  </a:lnTo>
                  <a:lnTo>
                    <a:pt x="5289" y="21600"/>
                  </a:lnTo>
                  <a:close/>
                </a:path>
              </a:pathLst>
            </a:custGeom>
            <a:noFill/>
            <a:ln w="25400" cap="flat">
              <a:solidFill>
                <a:srgbClr val="66799F"/>
              </a:solidFill>
              <a:prstDash val="dash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ctr"/>
              <a:endParaRPr sz="1100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64" name="Title 2">
            <a:extLst>
              <a:ext uri="{FF2B5EF4-FFF2-40B4-BE49-F238E27FC236}">
                <a16:creationId xmlns:a16="http://schemas.microsoft.com/office/drawing/2014/main" id="{06125779-8D24-A4DF-6534-B5BEC94F9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772400" cy="897731"/>
          </a:xfrm>
        </p:spPr>
        <p:txBody>
          <a:bodyPr/>
          <a:lstStyle/>
          <a:p>
            <a:r>
              <a:rPr lang="es" sz="2000" dirty="0">
                <a:solidFill>
                  <a:srgbClr val="002060"/>
                </a:solidFill>
              </a:rPr>
              <a:t>Las seis áreas de inversión del RTFF</a:t>
            </a:r>
          </a:p>
        </p:txBody>
      </p:sp>
    </p:spTree>
    <p:extLst>
      <p:ext uri="{BB962C8B-B14F-4D97-AF65-F5344CB8AC3E}">
        <p14:creationId xmlns:p14="http://schemas.microsoft.com/office/powerpoint/2010/main" val="368933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126AD-A645-18BD-677A-2D82E3B66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153CBC-4452-EB8A-7330-7BB888A8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8355272" cy="897731"/>
          </a:xfrm>
        </p:spPr>
        <p:txBody>
          <a:bodyPr/>
          <a:lstStyle/>
          <a:p>
            <a:r>
              <a:rPr lang="es" sz="2000" dirty="0">
                <a:solidFill>
                  <a:srgbClr val="002060"/>
                </a:solidFill>
              </a:rPr>
              <a:t>El Compendio de Taxonomía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85508-5836-C6F5-250D-26B26B65A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11</a:t>
            </a:fld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1FFD11-78E1-ACEB-0F93-D47808B73A61}"/>
              </a:ext>
            </a:extLst>
          </p:cNvPr>
          <p:cNvSpPr txBox="1"/>
          <p:nvPr/>
        </p:nvSpPr>
        <p:spPr>
          <a:xfrm>
            <a:off x="394363" y="819369"/>
            <a:ext cx="83552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altLang="en-US" sz="1400" dirty="0">
                <a:latin typeface="Aptos" panose="020B0004020202020204" pitchFamily="34" charset="0"/>
              </a:rPr>
              <a:t>El Compendio de Taxonomía ofrece un </a:t>
            </a:r>
            <a:r>
              <a:rPr lang="es" sz="1400" dirty="0">
                <a:latin typeface="Aptos" panose="020B0004020202020204" pitchFamily="34" charset="0"/>
              </a:rPr>
              <a:t>enfoque estructurado y estandarizado para </a:t>
            </a:r>
            <a:r>
              <a:rPr lang="es" sz="1400" b="1" dirty="0">
                <a:solidFill>
                  <a:srgbClr val="002060"/>
                </a:solidFill>
                <a:latin typeface="Aptos" panose="020B0004020202020204" pitchFamily="34" charset="0"/>
              </a:rPr>
              <a:t>identificar y clasificar actividades específicas que califican para la inversión </a:t>
            </a:r>
            <a:r>
              <a:rPr lang="es" altLang="en-US" sz="1400" b="1" dirty="0">
                <a:solidFill>
                  <a:srgbClr val="002060"/>
                </a:solidFill>
                <a:latin typeface="Aptos" panose="020B0004020202020204" pitchFamily="34" charset="0"/>
              </a:rPr>
              <a:t>, </a:t>
            </a:r>
            <a:r>
              <a:rPr lang="es" sz="1400" dirty="0">
                <a:latin typeface="Aptos" panose="020B0004020202020204" pitchFamily="34" charset="0"/>
              </a:rPr>
              <a:t>asegurando que </a:t>
            </a:r>
            <a:r>
              <a:rPr lang="es" sz="1400" b="1" dirty="0">
                <a:solidFill>
                  <a:srgbClr val="002060"/>
                </a:solidFill>
                <a:latin typeface="Aptos" panose="020B0004020202020204" pitchFamily="34" charset="0"/>
              </a:rPr>
              <a:t>los flujos financieros se dirijan a proyectos que contribuyan significativamente a la transformación rural sostenible </a:t>
            </a:r>
            <a:r>
              <a:rPr lang="es" sz="1400" dirty="0">
                <a:latin typeface="Aptos" panose="020B0004020202020204" pitchFamily="34" charset="0"/>
              </a:rPr>
              <a:t>.</a:t>
            </a:r>
            <a:endParaRPr lang="en-US" altLang="en-US" sz="1400" b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6BA451-C690-90E0-E79F-A8DFB06CB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208" y="1914796"/>
            <a:ext cx="5372863" cy="24321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B7486C6-9E5F-A7EA-F913-C1BD33545F13}"/>
              </a:ext>
            </a:extLst>
          </p:cNvPr>
          <p:cNvSpPr txBox="1"/>
          <p:nvPr/>
        </p:nvSpPr>
        <p:spPr>
          <a:xfrm>
            <a:off x="1872208" y="1635646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100" b="1" i="1" u="sng" dirty="0">
                <a:solidFill>
                  <a:srgbClr val="66799F"/>
                </a:solidFill>
              </a:rPr>
              <a:t>Ejemplo ilustrativo:</a:t>
            </a:r>
            <a:endParaRPr lang="en-US" sz="1100" b="1" i="1" u="sng" dirty="0">
              <a:solidFill>
                <a:srgbClr val="6679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1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1419D-2077-AAED-9BF8-D275EA075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A30743-6C23-041B-5F15-43C9FCFB9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683" y="1995686"/>
            <a:ext cx="5688632" cy="230955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3826BD-288D-3458-4F26-09570905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772400" cy="897731"/>
          </a:xfrm>
        </p:spPr>
        <p:txBody>
          <a:bodyPr/>
          <a:lstStyle/>
          <a:p>
            <a:r>
              <a:rPr lang="es" sz="2000" dirty="0">
                <a:solidFill>
                  <a:srgbClr val="002060"/>
                </a:solidFill>
              </a:rPr>
              <a:t>Indicadores: Midiendo lo que importa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2F168-03D0-1BEF-1165-E245FC3B3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12</a:t>
            </a:fld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15BEF-486B-D120-070B-5D1F0DD04532}"/>
              </a:ext>
            </a:extLst>
          </p:cNvPr>
          <p:cNvSpPr txBox="1"/>
          <p:nvPr/>
        </p:nvSpPr>
        <p:spPr>
          <a:xfrm>
            <a:off x="394363" y="699542"/>
            <a:ext cx="835410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400" b="1" dirty="0">
                <a:solidFill>
                  <a:srgbClr val="002060"/>
                </a:solidFill>
                <a:latin typeface="Aptos" panose="020B0004020202020204" pitchFamily="34" charset="0"/>
              </a:rPr>
              <a:t>La presentación de informes es un pilar fundamental de la orientación de la ICMA </a:t>
            </a:r>
            <a:r>
              <a:rPr lang="es" sz="1400" dirty="0">
                <a:latin typeface="Aptos" panose="020B0004020202020204" pitchFamily="34" charset="0"/>
              </a:rPr>
              <a:t>sobre la credibilidad de una emisión de deuda etiquetada.</a:t>
            </a:r>
          </a:p>
          <a:p>
            <a:endParaRPr lang="en-US" sz="1400" dirty="0">
              <a:latin typeface="Aptos" panose="020B0004020202020204" pitchFamily="34" charset="0"/>
            </a:endParaRPr>
          </a:p>
          <a:p>
            <a:r>
              <a:rPr lang="es" sz="1400" dirty="0">
                <a:latin typeface="Aptos" panose="020B0004020202020204" pitchFamily="34" charset="0"/>
              </a:rPr>
              <a:t>Los BPD pueden utilizar el marco de informes de impacto del RTFF para </a:t>
            </a:r>
            <a:r>
              <a:rPr lang="es" sz="1400" b="1" dirty="0">
                <a:solidFill>
                  <a:srgbClr val="002060"/>
                </a:solidFill>
                <a:latin typeface="Aptos" panose="020B0004020202020204" pitchFamily="34" charset="0"/>
              </a:rPr>
              <a:t>medir, evaluar y comunicar los impactos sociales, ambientales y económicos de sus proyectos y actividades.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1514D-FBBA-35BB-3D8A-6A4738057603}"/>
              </a:ext>
            </a:extLst>
          </p:cNvPr>
          <p:cNvSpPr txBox="1"/>
          <p:nvPr/>
        </p:nvSpPr>
        <p:spPr>
          <a:xfrm>
            <a:off x="1763688" y="1779662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100" b="1" i="1" u="sng" dirty="0">
                <a:solidFill>
                  <a:srgbClr val="66799F"/>
                </a:solidFill>
              </a:rPr>
              <a:t>Ejemplo ilustrativo:</a:t>
            </a:r>
            <a:endParaRPr lang="en-US" sz="1100" b="1" i="1" u="sng" dirty="0">
              <a:solidFill>
                <a:srgbClr val="6679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3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2012B-5BC2-9B30-9773-69D7347DA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74D9A5-539C-A981-958F-65660F99F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772400" cy="897731"/>
          </a:xfrm>
        </p:spPr>
        <p:txBody>
          <a:bodyPr/>
          <a:lstStyle/>
          <a:p>
            <a:r>
              <a:rPr lang="es" sz="2000" dirty="0">
                <a:solidFill>
                  <a:srgbClr val="002060"/>
                </a:solidFill>
              </a:rPr>
              <a:t>Próximos pasos para los PDB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AEAD2-0A40-F875-4743-ADBE346CF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13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111159-B9F7-6F60-D312-F7D6F07F0217}"/>
              </a:ext>
            </a:extLst>
          </p:cNvPr>
          <p:cNvSpPr txBox="1"/>
          <p:nvPr/>
        </p:nvSpPr>
        <p:spPr>
          <a:xfrm>
            <a:off x="394363" y="1059582"/>
            <a:ext cx="83552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" sz="1600" b="1" dirty="0">
                <a:solidFill>
                  <a:srgbClr val="002060"/>
                </a:solidFill>
                <a:latin typeface="Aptos" panose="020B0004020202020204" pitchFamily="34" charset="0"/>
              </a:rPr>
              <a:t>Cómo colaborar con el RTFF: orientación práctica del CBI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" sz="1600" b="1" dirty="0">
                <a:solidFill>
                  <a:srgbClr val="002060"/>
                </a:solidFill>
                <a:latin typeface="Aptos" panose="020B0004020202020204" pitchFamily="34" charset="0"/>
              </a:rPr>
              <a:t>Acceso al Marco – La disponibilidad como bien público global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" sz="1600" b="1" dirty="0">
                <a:solidFill>
                  <a:srgbClr val="002060"/>
                </a:solidFill>
                <a:latin typeface="Aptos" panose="020B0004020202020204" pitchFamily="34" charset="0"/>
              </a:rPr>
              <a:t>Preguntas y respuestas y debate abierto: sus preguntas y opiniones</a:t>
            </a:r>
            <a:endParaRPr lang="en-GB" sz="1600" b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9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3646D34-ADEA-48D7-900D-C972BBCA6FE6}"/>
              </a:ext>
            </a:extLst>
          </p:cNvPr>
          <p:cNvSpPr txBox="1">
            <a:spLocks/>
          </p:cNvSpPr>
          <p:nvPr/>
        </p:nvSpPr>
        <p:spPr bwMode="auto">
          <a:xfrm>
            <a:off x="836711" y="1347614"/>
            <a:ext cx="7470575" cy="104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Geneva" charset="0"/>
                <a:cs typeface="Geneva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Geneva" charset="0"/>
                <a:cs typeface="Genev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Geneva" charset="0"/>
                <a:cs typeface="Genev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Geneva" charset="0"/>
                <a:cs typeface="Genev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ＭＳ Ｐゴシック" pitchFamily="8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ＭＳ Ｐゴシック" pitchFamily="8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ＭＳ Ｐゴシック" pitchFamily="8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pPr algn="ctr"/>
            <a:endParaRPr lang="en-GB" sz="6600" kern="0" dirty="0">
              <a:solidFill>
                <a:srgbClr val="143D6F"/>
              </a:solidFill>
            </a:endParaRPr>
          </a:p>
          <a:p>
            <a:pPr algn="ctr"/>
            <a:r>
              <a:rPr lang="es" sz="6600" kern="0" dirty="0">
                <a:solidFill>
                  <a:srgbClr val="143D6F"/>
                </a:solidFill>
                <a:latin typeface="Brush Script MT" panose="03060802040406070304" pitchFamily="66" charset="0"/>
              </a:rPr>
              <a:t>Gracias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0EEDBF-234B-97F2-7CF2-7B5C1537A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2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F25A1-C2D2-3740-6AE7-BC11D6BA9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39D157-52D8-52AB-92BC-1E1C5974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403880" cy="897731"/>
          </a:xfrm>
        </p:spPr>
        <p:txBody>
          <a:bodyPr/>
          <a:lstStyle/>
          <a:p>
            <a:r>
              <a:rPr lang="es" sz="2000" dirty="0">
                <a:solidFill>
                  <a:srgbClr val="002060"/>
                </a:solidFill>
              </a:rPr>
              <a:t>Presentando el RTFF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8BC7A-BF06-553F-F7A7-0DE01E7AC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2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7C303F-C128-E7C6-2B3B-F7C60F7D8BFC}"/>
              </a:ext>
            </a:extLst>
          </p:cNvPr>
          <p:cNvSpPr txBox="1"/>
          <p:nvPr/>
        </p:nvSpPr>
        <p:spPr>
          <a:xfrm>
            <a:off x="480488" y="1059582"/>
            <a:ext cx="5171632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s" sz="1400" b="1" dirty="0">
                <a:solidFill>
                  <a:srgbClr val="00206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 un marco voluntario de financiación de bienes públicos mundiales centrado en la transformación rural y el desarrollo agrícola sostenible.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defRPr/>
            </a:pPr>
            <a:r>
              <a:rPr lang="es" sz="1400" b="1" dirty="0">
                <a:solidFill>
                  <a:srgbClr val="00206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Fomenta las mejores prácticas de la industria en: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s" sz="1400" dirty="0">
                <a:solidFill>
                  <a:srgbClr val="181616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Emisión de instrumentos de deuda relacionados con el impacto, sostenibles o temáticos, como préstamos y bonos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s" sz="1400" dirty="0">
                <a:solidFill>
                  <a:srgbClr val="181616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Desarrollo de Marcos de Finanzas Sostenibles (MFS)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r>
              <a:rPr lang="es" sz="1400" b="1" dirty="0">
                <a:solidFill>
                  <a:srgbClr val="00206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Promueve inversiones en comunidades rurales proporcionando: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s" sz="1400" dirty="0">
                <a:solidFill>
                  <a:srgbClr val="181616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Actividades calificadas para inversión</a:t>
            </a:r>
          </a:p>
          <a:p>
            <a:pPr marL="274320" lvl="0" indent="-27432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s" sz="1400" dirty="0">
                <a:solidFill>
                  <a:srgbClr val="181616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Indicadores potenciales para la elaboración de informes de impacto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E364B8-39CE-BA5E-B86A-66CAB66DD5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rgbClr val="11116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63153" y="1162969"/>
            <a:ext cx="2578605" cy="257860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38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42852-4BE1-4B5A-900C-5436AD8AA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658189-A708-63E4-9D73-EF321DB9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403880" cy="897731"/>
          </a:xfrm>
        </p:spPr>
        <p:txBody>
          <a:bodyPr/>
          <a:lstStyle/>
          <a:p>
            <a:r>
              <a:rPr lang="es" sz="2000" dirty="0">
                <a:solidFill>
                  <a:srgbClr val="002060"/>
                </a:solidFill>
              </a:rPr>
              <a:t>¿Por qué se desarrolló el RTFF?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CAF24-7A0E-F242-84A9-6019CF5E8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3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E6F771-CB15-0EF2-5026-456467B4612F}"/>
              </a:ext>
            </a:extLst>
          </p:cNvPr>
          <p:cNvGrpSpPr/>
          <p:nvPr/>
        </p:nvGrpSpPr>
        <p:grpSpPr>
          <a:xfrm>
            <a:off x="516635" y="1016940"/>
            <a:ext cx="2399181" cy="2994970"/>
            <a:chOff x="226606" y="837460"/>
            <a:chExt cx="5128781" cy="1872631"/>
          </a:xfrm>
          <a:solidFill>
            <a:schemeClr val="accent3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658A123-BB81-01C9-83BF-34CB8AB0F788}"/>
                </a:ext>
              </a:extLst>
            </p:cNvPr>
            <p:cNvSpPr/>
            <p:nvPr/>
          </p:nvSpPr>
          <p:spPr>
            <a:xfrm>
              <a:off x="226606" y="837460"/>
              <a:ext cx="5128781" cy="1872631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rgbClr val="EEEEEE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eaLnBrk="1" hangingPunct="1"/>
              <a:endParaRPr lang="aa-ET" sz="1400" dirty="0">
                <a:solidFill>
                  <a:prstClr val="white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4355BA-9A1E-5B34-8388-E4701F89BE62}"/>
                </a:ext>
              </a:extLst>
            </p:cNvPr>
            <p:cNvSpPr/>
            <p:nvPr/>
          </p:nvSpPr>
          <p:spPr>
            <a:xfrm>
              <a:off x="391514" y="837460"/>
              <a:ext cx="4880718" cy="169253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8987" eaLnBrk="1" hangingPunct="1"/>
              <a:r>
                <a:rPr lang="es" sz="1200" b="1" dirty="0">
                  <a:solidFill>
                    <a:srgbClr val="002060"/>
                  </a:solidFill>
                  <a:latin typeface="Aptos" panose="020B00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Aborda una brecha del mercado </a:t>
              </a:r>
              <a:r>
                <a:rPr lang="es" sz="1200" dirty="0">
                  <a:solidFill>
                    <a:srgbClr val="181616"/>
                  </a:solidFill>
                  <a:latin typeface="Aptos" panose="020B00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 la movilización de financiamiento del sector privado para la transformación rural y la seguridad alimentaria en los países en desarrollo.</a:t>
              </a:r>
            </a:p>
            <a:p>
              <a:pPr marL="285750" indent="-285750" defTabSz="1218987" eaLnBrk="1" hangingPunct="1">
                <a:buFont typeface="Arial" panose="020B0604020202020204" pitchFamily="34" charset="0"/>
                <a:buChar char="•"/>
              </a:pPr>
              <a:r>
                <a:rPr lang="es" sz="1200" dirty="0">
                  <a:solidFill>
                    <a:srgbClr val="181616"/>
                  </a:solidFill>
                  <a:latin typeface="Aptos" panose="020B00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Existen marcos sólidos para bonos verdes, clima y Amazonia, pero faltan marcos de financiamiento para inversiones en seguridad alimentaria.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54197BC-970F-D78B-94D2-5008A2F713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460282" y="1016940"/>
            <a:ext cx="2712118" cy="14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B4ED93C-3617-0353-9E6D-8F78835D2B68}"/>
              </a:ext>
            </a:extLst>
          </p:cNvPr>
          <p:cNvGrpSpPr/>
          <p:nvPr/>
        </p:nvGrpSpPr>
        <p:grpSpPr>
          <a:xfrm>
            <a:off x="3198342" y="1016940"/>
            <a:ext cx="2063141" cy="1404000"/>
            <a:chOff x="226606" y="837460"/>
            <a:chExt cx="5128781" cy="1872631"/>
          </a:xfrm>
          <a:solidFill>
            <a:schemeClr val="accent3">
              <a:lumMod val="9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E6EBAF4-B9EF-B238-3FF6-863F51468DEF}"/>
                </a:ext>
              </a:extLst>
            </p:cNvPr>
            <p:cNvSpPr/>
            <p:nvPr/>
          </p:nvSpPr>
          <p:spPr>
            <a:xfrm>
              <a:off x="226606" y="837460"/>
              <a:ext cx="5128781" cy="1872631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>
              <a:solidFill>
                <a:srgbClr val="EEEEEE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eaLnBrk="1" hangingPunct="1"/>
              <a:endParaRPr lang="aa-ET" sz="1400" dirty="0">
                <a:solidFill>
                  <a:prstClr val="white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3B93967-E038-F924-0F9B-568C4C35497C}"/>
                </a:ext>
              </a:extLst>
            </p:cNvPr>
            <p:cNvSpPr/>
            <p:nvPr/>
          </p:nvSpPr>
          <p:spPr>
            <a:xfrm>
              <a:off x="391514" y="930574"/>
              <a:ext cx="4880717" cy="169253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450"/>
                </a:spcBef>
              </a:pPr>
              <a:r>
                <a:rPr lang="es" sz="1400" b="1" dirty="0">
                  <a:solidFill>
                    <a:srgbClr val="002060"/>
                  </a:solidFill>
                  <a:latin typeface="Aptos" panose="020B00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Aprovechar la experiencia y el liderazgo del FIDA </a:t>
              </a:r>
              <a:r>
                <a:rPr lang="es" sz="1400" dirty="0">
                  <a:solidFill>
                    <a:srgbClr val="181616"/>
                  </a:solidFill>
                  <a:latin typeface="Aptos" panose="020B0004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 la transformación rural y la financiación agrícola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6278D08-6924-4857-518B-34A301B6468F}"/>
              </a:ext>
            </a:extLst>
          </p:cNvPr>
          <p:cNvSpPr/>
          <p:nvPr/>
        </p:nvSpPr>
        <p:spPr>
          <a:xfrm>
            <a:off x="3198343" y="2614604"/>
            <a:ext cx="4974058" cy="140400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EEEEE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50"/>
              </a:spcBef>
            </a:pPr>
            <a:endParaRPr lang="en-US" sz="1600" b="1" dirty="0">
              <a:solidFill>
                <a:srgbClr val="002060"/>
              </a:solidFill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1218987" eaLnBrk="1" hangingPunct="1"/>
            <a:endParaRPr lang="aa-ET" sz="1400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629BF6-182C-5B63-3515-4FF7BCDCBE92}"/>
              </a:ext>
            </a:extLst>
          </p:cNvPr>
          <p:cNvSpPr/>
          <p:nvPr/>
        </p:nvSpPr>
        <p:spPr>
          <a:xfrm>
            <a:off x="3214443" y="2670928"/>
            <a:ext cx="4999862" cy="12689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50"/>
              </a:spcBef>
            </a:pPr>
            <a:r>
              <a:rPr lang="es" sz="1400" b="1" dirty="0">
                <a:solidFill>
                  <a:srgbClr val="00206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Oferta para los PDB: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s" sz="1400" dirty="0">
                <a:solidFill>
                  <a:srgbClr val="181616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Apoyo al logro de los ODS facilitando el desarrollo de marcos de transformación rural</a:t>
            </a:r>
          </a:p>
          <a:p>
            <a:pPr marL="214313" indent="-214313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s" sz="1400" dirty="0">
                <a:solidFill>
                  <a:srgbClr val="181616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camino flexible y optimizado hacia soluciones financieras sostenibles alineadas con el desarrollo nacional</a:t>
            </a:r>
          </a:p>
        </p:txBody>
      </p:sp>
    </p:spTree>
    <p:extLst>
      <p:ext uri="{BB962C8B-B14F-4D97-AF65-F5344CB8AC3E}">
        <p14:creationId xmlns:p14="http://schemas.microsoft.com/office/powerpoint/2010/main" val="397390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19A3D-59CA-15A8-CC78-EF79A12D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2E39BD-8ADB-7766-D72E-6C6FE929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403880" cy="897731"/>
          </a:xfrm>
        </p:spPr>
        <p:txBody>
          <a:bodyPr/>
          <a:lstStyle/>
          <a:p>
            <a:r>
              <a:rPr lang="es" sz="2000" dirty="0">
                <a:solidFill>
                  <a:srgbClr val="002060"/>
                </a:solidFill>
              </a:rPr>
              <a:t>Para quién es el RTFF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D484E-BD00-ACAB-35C9-AEB34B53B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4</a:t>
            </a:fld>
            <a:endParaRPr lang="en-GB"/>
          </a:p>
        </p:txBody>
      </p:sp>
      <p:sp>
        <p:nvSpPr>
          <p:cNvPr id="2" name="Rectangle: Rounded Corners 34">
            <a:extLst>
              <a:ext uri="{FF2B5EF4-FFF2-40B4-BE49-F238E27FC236}">
                <a16:creationId xmlns:a16="http://schemas.microsoft.com/office/drawing/2014/main" id="{F7D81E03-19C0-FFD3-EA59-280C5153C5AE}"/>
              </a:ext>
            </a:extLst>
          </p:cNvPr>
          <p:cNvSpPr/>
          <p:nvPr/>
        </p:nvSpPr>
        <p:spPr>
          <a:xfrm rot="10800000">
            <a:off x="587712" y="1421484"/>
            <a:ext cx="2308400" cy="2178014"/>
          </a:xfrm>
          <a:prstGeom prst="roundRect">
            <a:avLst>
              <a:gd name="adj" fmla="val 5497"/>
            </a:avLst>
          </a:prstGeom>
          <a:solidFill>
            <a:schemeClr val="accent3">
              <a:lumMod val="95000"/>
            </a:schemeClr>
          </a:solidFill>
          <a:ln>
            <a:solidFill>
              <a:srgbClr val="EEEEE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1F691D-180B-6BD5-FD2A-A1745F69B53F}"/>
              </a:ext>
            </a:extLst>
          </p:cNvPr>
          <p:cNvSpPr/>
          <p:nvPr/>
        </p:nvSpPr>
        <p:spPr>
          <a:xfrm>
            <a:off x="724655" y="2279659"/>
            <a:ext cx="2034514" cy="461665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s" sz="1200" dirty="0">
                <a:latin typeface="Aptos" panose="020B0004020202020204" pitchFamily="34" charset="0"/>
              </a:rPr>
              <a:t>…específicamente los bancos de desarrollo públicos y nacionales</a:t>
            </a:r>
          </a:p>
        </p:txBody>
      </p:sp>
      <p:sp>
        <p:nvSpPr>
          <p:cNvPr id="6" name="Rectangle: Rounded Corners 34">
            <a:extLst>
              <a:ext uri="{FF2B5EF4-FFF2-40B4-BE49-F238E27FC236}">
                <a16:creationId xmlns:a16="http://schemas.microsoft.com/office/drawing/2014/main" id="{85CF2E03-B4F7-A6A1-6B4B-4A3A1F212AFE}"/>
              </a:ext>
            </a:extLst>
          </p:cNvPr>
          <p:cNvSpPr/>
          <p:nvPr/>
        </p:nvSpPr>
        <p:spPr>
          <a:xfrm>
            <a:off x="822098" y="1203598"/>
            <a:ext cx="1839626" cy="4800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" sz="1100" b="1" dirty="0">
                <a:latin typeface="Aptos" panose="020B0004020202020204" pitchFamily="34" charset="0"/>
              </a:rPr>
              <a:t>Todos los prestatarios/emisores potenciales</a:t>
            </a:r>
            <a:endParaRPr lang="en-IN" sz="1100" b="1" dirty="0">
              <a:latin typeface="Aptos" panose="020B00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F96A4A-33E5-3CF3-2AD0-A0981099B87F}"/>
              </a:ext>
            </a:extLst>
          </p:cNvPr>
          <p:cNvSpPr/>
          <p:nvPr/>
        </p:nvSpPr>
        <p:spPr>
          <a:xfrm>
            <a:off x="1361504" y="3214136"/>
            <a:ext cx="760815" cy="76081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>
                <a:alpha val="66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3BB24A"/>
              </a:solidFill>
              <a:latin typeface="Aptos" panose="020B0004020202020204" pitchFamily="34" charset="0"/>
            </a:endParaRPr>
          </a:p>
        </p:txBody>
      </p:sp>
      <p:sp>
        <p:nvSpPr>
          <p:cNvPr id="8" name="Rectangle: Rounded Corners 34">
            <a:extLst>
              <a:ext uri="{FF2B5EF4-FFF2-40B4-BE49-F238E27FC236}">
                <a16:creationId xmlns:a16="http://schemas.microsoft.com/office/drawing/2014/main" id="{F51B6B79-0A12-75F8-17A7-B24290E921B0}"/>
              </a:ext>
            </a:extLst>
          </p:cNvPr>
          <p:cNvSpPr/>
          <p:nvPr/>
        </p:nvSpPr>
        <p:spPr>
          <a:xfrm rot="10800000">
            <a:off x="3477164" y="1415923"/>
            <a:ext cx="2308400" cy="2197824"/>
          </a:xfrm>
          <a:prstGeom prst="roundRect">
            <a:avLst>
              <a:gd name="adj" fmla="val 5497"/>
            </a:avLst>
          </a:prstGeom>
          <a:solidFill>
            <a:schemeClr val="accent3">
              <a:lumMod val="95000"/>
            </a:schemeClr>
          </a:solidFill>
          <a:ln>
            <a:solidFill>
              <a:srgbClr val="EEEEE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C2FD85-898B-EF7F-A427-E5762D997D70}"/>
              </a:ext>
            </a:extLst>
          </p:cNvPr>
          <p:cNvSpPr/>
          <p:nvPr/>
        </p:nvSpPr>
        <p:spPr>
          <a:xfrm>
            <a:off x="3583246" y="2099337"/>
            <a:ext cx="2096236" cy="830997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s" sz="1200" dirty="0">
                <a:latin typeface="Aptos" panose="020B0004020202020204" pitchFamily="34" charset="0"/>
              </a:rPr>
              <a:t>…desde bancos comerciales tradicionales e inversores en bonos hasta inversores de impacto y fondos de inversión responsables</a:t>
            </a:r>
          </a:p>
        </p:txBody>
      </p:sp>
      <p:sp>
        <p:nvSpPr>
          <p:cNvPr id="11" name="Rectangle: Rounded Corners 34">
            <a:extLst>
              <a:ext uri="{FF2B5EF4-FFF2-40B4-BE49-F238E27FC236}">
                <a16:creationId xmlns:a16="http://schemas.microsoft.com/office/drawing/2014/main" id="{01B53967-2801-D50A-4B34-67E050A867DD}"/>
              </a:ext>
            </a:extLst>
          </p:cNvPr>
          <p:cNvSpPr/>
          <p:nvPr/>
        </p:nvSpPr>
        <p:spPr>
          <a:xfrm>
            <a:off x="3711550" y="1203598"/>
            <a:ext cx="1839626" cy="4800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" sz="1400" b="1">
                <a:latin typeface="Aptos" panose="020B0004020202020204" pitchFamily="34" charset="0"/>
              </a:rPr>
              <a:t>Inversores</a:t>
            </a:r>
            <a:endParaRPr lang="en-IN" sz="1400" b="1" dirty="0">
              <a:latin typeface="Aptos" panose="020B00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52BD7D-5C82-147B-D9B2-89AFFAA1E32F}"/>
              </a:ext>
            </a:extLst>
          </p:cNvPr>
          <p:cNvSpPr/>
          <p:nvPr/>
        </p:nvSpPr>
        <p:spPr>
          <a:xfrm>
            <a:off x="4250956" y="3214136"/>
            <a:ext cx="760815" cy="76081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>
                <a:alpha val="66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3BB24A"/>
              </a:solidFill>
              <a:latin typeface="Aptos" panose="020B0004020202020204" pitchFamily="34" charset="0"/>
            </a:endParaRPr>
          </a:p>
        </p:txBody>
      </p:sp>
      <p:sp>
        <p:nvSpPr>
          <p:cNvPr id="13" name="Rectangle: Rounded Corners 34">
            <a:extLst>
              <a:ext uri="{FF2B5EF4-FFF2-40B4-BE49-F238E27FC236}">
                <a16:creationId xmlns:a16="http://schemas.microsoft.com/office/drawing/2014/main" id="{8C052D14-4476-91C4-BE1B-81E5D807409B}"/>
              </a:ext>
            </a:extLst>
          </p:cNvPr>
          <p:cNvSpPr/>
          <p:nvPr/>
        </p:nvSpPr>
        <p:spPr>
          <a:xfrm rot="10800000">
            <a:off x="6366617" y="1415923"/>
            <a:ext cx="2308400" cy="2177789"/>
          </a:xfrm>
          <a:prstGeom prst="roundRect">
            <a:avLst>
              <a:gd name="adj" fmla="val 5497"/>
            </a:avLst>
          </a:prstGeom>
          <a:solidFill>
            <a:schemeClr val="accent3">
              <a:lumMod val="95000"/>
            </a:schemeClr>
          </a:solidFill>
          <a:ln>
            <a:solidFill>
              <a:srgbClr val="EEEEE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13BF6F-5B15-00C7-51ED-81E5ED0F33BD}"/>
              </a:ext>
            </a:extLst>
          </p:cNvPr>
          <p:cNvSpPr/>
          <p:nvPr/>
        </p:nvSpPr>
        <p:spPr>
          <a:xfrm>
            <a:off x="6506060" y="1690811"/>
            <a:ext cx="2029512" cy="1384995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s" sz="1200" dirty="0">
                <a:latin typeface="Aptos" panose="020B0004020202020204" pitchFamily="34" charset="0"/>
              </a:rPr>
              <a:t>…financiadores de desarrollo internacionales y nacionales, inversores del sector privado (bancos, microfinanzas), actores de los sistemas alimentarios locales, como pequeños productores y agroempresas.</a:t>
            </a:r>
          </a:p>
        </p:txBody>
      </p:sp>
      <p:sp>
        <p:nvSpPr>
          <p:cNvPr id="15" name="Rectangle: Rounded Corners 34">
            <a:extLst>
              <a:ext uri="{FF2B5EF4-FFF2-40B4-BE49-F238E27FC236}">
                <a16:creationId xmlns:a16="http://schemas.microsoft.com/office/drawing/2014/main" id="{8EF6D272-D810-D13D-8E44-12E932E8D9EF}"/>
              </a:ext>
            </a:extLst>
          </p:cNvPr>
          <p:cNvSpPr/>
          <p:nvPr/>
        </p:nvSpPr>
        <p:spPr>
          <a:xfrm>
            <a:off x="6601003" y="1203598"/>
            <a:ext cx="1839626" cy="4800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" sz="1400" b="1">
                <a:latin typeface="Aptos" panose="020B0004020202020204" pitchFamily="34" charset="0"/>
              </a:rPr>
              <a:t>Otras partes interesadas</a:t>
            </a:r>
            <a:endParaRPr lang="en-IN" sz="1400" b="1" dirty="0">
              <a:latin typeface="Aptos" panose="020B00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B5FF8A-3432-3EFC-7C1E-36039F6B7401}"/>
              </a:ext>
            </a:extLst>
          </p:cNvPr>
          <p:cNvSpPr/>
          <p:nvPr/>
        </p:nvSpPr>
        <p:spPr>
          <a:xfrm>
            <a:off x="7140409" y="3214136"/>
            <a:ext cx="760815" cy="76081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>
                <a:alpha val="66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3BB24A"/>
              </a:solidFill>
              <a:latin typeface="Aptos" panose="020B0004020202020204" pitchFamily="34" charset="0"/>
            </a:endParaRPr>
          </a:p>
        </p:txBody>
      </p:sp>
      <p:pic>
        <p:nvPicPr>
          <p:cNvPr id="17" name="Picture 2" descr="Investing - Free business icons">
            <a:extLst>
              <a:ext uri="{FF2B5EF4-FFF2-40B4-BE49-F238E27FC236}">
                <a16:creationId xmlns:a16="http://schemas.microsoft.com/office/drawing/2014/main" id="{106C429A-B436-822F-F375-1B4EFACA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84" y="3349274"/>
            <a:ext cx="491347" cy="49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takeholder - Free people icons">
            <a:extLst>
              <a:ext uri="{FF2B5EF4-FFF2-40B4-BE49-F238E27FC236}">
                <a16:creationId xmlns:a16="http://schemas.microsoft.com/office/drawing/2014/main" id="{9FF5DFDB-2B32-4214-2873-16DEEFF2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36" y="3324097"/>
            <a:ext cx="509453" cy="50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ank - Free business and finance icons">
            <a:extLst>
              <a:ext uri="{FF2B5EF4-FFF2-40B4-BE49-F238E27FC236}">
                <a16:creationId xmlns:a16="http://schemas.microsoft.com/office/drawing/2014/main" id="{91F42D55-78E1-D5D9-764E-B2E2E124E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42" y="3383700"/>
            <a:ext cx="401478" cy="4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5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4A293-9301-A5D9-F750-9CB88CC4D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val 66">
            <a:extLst>
              <a:ext uri="{FF2B5EF4-FFF2-40B4-BE49-F238E27FC236}">
                <a16:creationId xmlns:a16="http://schemas.microsoft.com/office/drawing/2014/main" id="{E49A03EE-6FF7-9E6E-67F1-E230D4DD2357}"/>
              </a:ext>
            </a:extLst>
          </p:cNvPr>
          <p:cNvSpPr/>
          <p:nvPr/>
        </p:nvSpPr>
        <p:spPr>
          <a:xfrm>
            <a:off x="646930" y="1975077"/>
            <a:ext cx="1332782" cy="1332782"/>
          </a:xfrm>
          <a:prstGeom prst="ellipse">
            <a:avLst/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 eaLnBrk="1" hangingPunct="1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DDC19A-E4AC-3EA1-97C6-F42C82A5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403880" cy="897731"/>
          </a:xfrm>
        </p:spPr>
        <p:txBody>
          <a:bodyPr/>
          <a:lstStyle/>
          <a:p>
            <a:r>
              <a:rPr lang="es" sz="2000" dirty="0">
                <a:solidFill>
                  <a:srgbClr val="002060"/>
                </a:solidFill>
              </a:rPr>
              <a:t>Beneficios clave para los bancos públicos de desarrollo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4CAAB-4CC3-90E3-B9B6-4AC4EE9A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5</a:t>
            </a:fld>
            <a:endParaRPr lang="en-GB"/>
          </a:p>
        </p:txBody>
      </p:sp>
      <p:sp>
        <p:nvSpPr>
          <p:cNvPr id="49" name="Block Arc 7">
            <a:extLst>
              <a:ext uri="{FF2B5EF4-FFF2-40B4-BE49-F238E27FC236}">
                <a16:creationId xmlns:a16="http://schemas.microsoft.com/office/drawing/2014/main" id="{A5F76AA8-C241-7BC6-AD56-3BBCED2F632D}"/>
              </a:ext>
            </a:extLst>
          </p:cNvPr>
          <p:cNvSpPr/>
          <p:nvPr/>
        </p:nvSpPr>
        <p:spPr>
          <a:xfrm>
            <a:off x="-180528" y="1005262"/>
            <a:ext cx="3108930" cy="3132975"/>
          </a:xfrm>
          <a:prstGeom prst="blockArc">
            <a:avLst>
              <a:gd name="adj1" fmla="val 17838513"/>
              <a:gd name="adj2" fmla="val 3935675"/>
              <a:gd name="adj3" fmla="val 691"/>
            </a:avLst>
          </a:prstGeom>
          <a:solidFill>
            <a:srgbClr val="326C72"/>
          </a:solidFill>
          <a:ln>
            <a:solidFill>
              <a:srgbClr val="667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  <a:latin typeface="Montserrat" panose="00000500000000000000" pitchFamily="50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C89B835-19A6-B848-6A4E-E0930F06FAFB}"/>
              </a:ext>
            </a:extLst>
          </p:cNvPr>
          <p:cNvGrpSpPr/>
          <p:nvPr/>
        </p:nvGrpSpPr>
        <p:grpSpPr>
          <a:xfrm>
            <a:off x="55162" y="1131590"/>
            <a:ext cx="2947109" cy="2936549"/>
            <a:chOff x="15883" y="1337483"/>
            <a:chExt cx="2947109" cy="2936549"/>
          </a:xfrm>
        </p:grpSpPr>
        <p:grpSp>
          <p:nvGrpSpPr>
            <p:cNvPr id="59" name="그룹 53">
              <a:extLst>
                <a:ext uri="{FF2B5EF4-FFF2-40B4-BE49-F238E27FC236}">
                  <a16:creationId xmlns:a16="http://schemas.microsoft.com/office/drawing/2014/main" id="{611F88C8-DD15-1A2C-6BAC-0DE74D0A9A60}"/>
                </a:ext>
              </a:extLst>
            </p:cNvPr>
            <p:cNvGrpSpPr/>
            <p:nvPr/>
          </p:nvGrpSpPr>
          <p:grpSpPr>
            <a:xfrm>
              <a:off x="15883" y="1572475"/>
              <a:ext cx="2489312" cy="2489313"/>
              <a:chOff x="735328" y="1762623"/>
              <a:chExt cx="4250497" cy="4250497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Block Arc 43">
                <a:extLst>
                  <a:ext uri="{FF2B5EF4-FFF2-40B4-BE49-F238E27FC236}">
                    <a16:creationId xmlns:a16="http://schemas.microsoft.com/office/drawing/2014/main" id="{F8D43411-5C89-2BA9-92C6-178AA0DF8479}"/>
                  </a:ext>
                </a:extLst>
              </p:cNvPr>
              <p:cNvSpPr/>
              <p:nvPr/>
            </p:nvSpPr>
            <p:spPr>
              <a:xfrm>
                <a:off x="735328" y="1762623"/>
                <a:ext cx="4250497" cy="4250497"/>
              </a:xfrm>
              <a:prstGeom prst="blockArc">
                <a:avLst>
                  <a:gd name="adj1" fmla="val 4228396"/>
                  <a:gd name="adj2" fmla="val 7060926"/>
                  <a:gd name="adj3" fmla="val 5247"/>
                </a:avLst>
              </a:prstGeom>
              <a:solidFill>
                <a:srgbClr val="667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  <a:latin typeface="Montserrat" panose="00000500000000000000" pitchFamily="50" charset="0"/>
                </a:endParaRPr>
              </a:p>
            </p:txBody>
          </p:sp>
          <p:sp>
            <p:nvSpPr>
              <p:cNvPr id="62" name="Block Arc 53">
                <a:extLst>
                  <a:ext uri="{FF2B5EF4-FFF2-40B4-BE49-F238E27FC236}">
                    <a16:creationId xmlns:a16="http://schemas.microsoft.com/office/drawing/2014/main" id="{F64F4888-F53A-C306-30FE-025D1105C77E}"/>
                  </a:ext>
                </a:extLst>
              </p:cNvPr>
              <p:cNvSpPr/>
              <p:nvPr/>
            </p:nvSpPr>
            <p:spPr>
              <a:xfrm>
                <a:off x="735328" y="1762623"/>
                <a:ext cx="4250497" cy="4250497"/>
              </a:xfrm>
              <a:prstGeom prst="blockArc">
                <a:avLst>
                  <a:gd name="adj1" fmla="val 1492588"/>
                  <a:gd name="adj2" fmla="val 4237585"/>
                  <a:gd name="adj3" fmla="val 5220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  <a:latin typeface="Montserrat" panose="00000500000000000000" pitchFamily="50" charset="0"/>
                </a:endParaRPr>
              </a:p>
            </p:txBody>
          </p:sp>
          <p:sp>
            <p:nvSpPr>
              <p:cNvPr id="63" name="Block Arc 54">
                <a:extLst>
                  <a:ext uri="{FF2B5EF4-FFF2-40B4-BE49-F238E27FC236}">
                    <a16:creationId xmlns:a16="http://schemas.microsoft.com/office/drawing/2014/main" id="{2FAA1195-3E4F-1597-D8E5-9201018C5ECB}"/>
                  </a:ext>
                </a:extLst>
              </p:cNvPr>
              <p:cNvSpPr/>
              <p:nvPr/>
            </p:nvSpPr>
            <p:spPr>
              <a:xfrm>
                <a:off x="735328" y="1762623"/>
                <a:ext cx="4250497" cy="4250497"/>
              </a:xfrm>
              <a:prstGeom prst="blockArc">
                <a:avLst>
                  <a:gd name="adj1" fmla="val 20334074"/>
                  <a:gd name="adj2" fmla="val 1503961"/>
                  <a:gd name="adj3" fmla="val 5284"/>
                </a:avLst>
              </a:prstGeom>
              <a:solidFill>
                <a:srgbClr val="667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  <a:latin typeface="Montserrat" panose="00000500000000000000" pitchFamily="50" charset="0"/>
                </a:endParaRPr>
              </a:p>
            </p:txBody>
          </p:sp>
          <p:sp>
            <p:nvSpPr>
              <p:cNvPr id="64" name="Block Arc 55">
                <a:extLst>
                  <a:ext uri="{FF2B5EF4-FFF2-40B4-BE49-F238E27FC236}">
                    <a16:creationId xmlns:a16="http://schemas.microsoft.com/office/drawing/2014/main" id="{535B07A0-1237-22A1-5069-C4634EBEB459}"/>
                  </a:ext>
                </a:extLst>
              </p:cNvPr>
              <p:cNvSpPr/>
              <p:nvPr/>
            </p:nvSpPr>
            <p:spPr>
              <a:xfrm>
                <a:off x="735328" y="1762623"/>
                <a:ext cx="4250497" cy="4250497"/>
              </a:xfrm>
              <a:prstGeom prst="blockArc">
                <a:avLst>
                  <a:gd name="adj1" fmla="val 17549958"/>
                  <a:gd name="adj2" fmla="val 20340767"/>
                  <a:gd name="adj3" fmla="val 5288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  <a:latin typeface="Montserrat" panose="00000500000000000000" pitchFamily="50" charset="0"/>
                </a:endParaRPr>
              </a:p>
            </p:txBody>
          </p:sp>
          <p:sp>
            <p:nvSpPr>
              <p:cNvPr id="65" name="Block Arc 5">
                <a:extLst>
                  <a:ext uri="{FF2B5EF4-FFF2-40B4-BE49-F238E27FC236}">
                    <a16:creationId xmlns:a16="http://schemas.microsoft.com/office/drawing/2014/main" id="{519B1017-8300-269C-8618-AA3980417DBC}"/>
                  </a:ext>
                </a:extLst>
              </p:cNvPr>
              <p:cNvSpPr/>
              <p:nvPr/>
            </p:nvSpPr>
            <p:spPr>
              <a:xfrm>
                <a:off x="735328" y="1762623"/>
                <a:ext cx="4250497" cy="4250497"/>
              </a:xfrm>
              <a:prstGeom prst="blockArc">
                <a:avLst>
                  <a:gd name="adj1" fmla="val 14520241"/>
                  <a:gd name="adj2" fmla="val 17553267"/>
                  <a:gd name="adj3" fmla="val 5243"/>
                </a:avLst>
              </a:prstGeom>
              <a:solidFill>
                <a:srgbClr val="667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8F119ED-B984-ECE7-869C-AB4E4A1D38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2441" y="1337483"/>
              <a:ext cx="191680" cy="1916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66799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0F3E007-6A34-A610-53DE-2AA469B502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1312" y="2432517"/>
              <a:ext cx="191680" cy="1916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66799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D3FE4CC-DC07-8A59-DDB3-C1EA678F57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4691" y="2994037"/>
              <a:ext cx="191680" cy="1916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E672174-94D3-3FD6-7E39-F6EF24278B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6734" y="4082352"/>
              <a:ext cx="191680" cy="1916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1B3AFA5-85B6-F06D-A050-560C3619A2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16497" y="3581599"/>
              <a:ext cx="191680" cy="1916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66799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5DE4B4B-31B1-8E03-8E91-37EE2F0832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7792" y="1827594"/>
              <a:ext cx="191680" cy="19168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99E1A63-7A1F-C976-AB14-5B5AFAC4B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276" y="2493338"/>
              <a:ext cx="720125" cy="720125"/>
            </a:xfrm>
            <a:prstGeom prst="rect">
              <a:avLst/>
            </a:prstGeom>
          </p:spPr>
        </p:pic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B84CE5C7-6470-0906-7224-DFFEEEA3E244}"/>
              </a:ext>
            </a:extLst>
          </p:cNvPr>
          <p:cNvSpPr/>
          <p:nvPr/>
        </p:nvSpPr>
        <p:spPr>
          <a:xfrm>
            <a:off x="2483768" y="931005"/>
            <a:ext cx="5963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" altLang="en-US" sz="1200" b="1" dirty="0">
                <a:solidFill>
                  <a:srgbClr val="66799F"/>
                </a:solidFill>
                <a:latin typeface="Aptos" panose="020B0004020202020204" pitchFamily="34" charset="0"/>
              </a:rPr>
              <a:t>Promoción del desarrollo sostenible: </a:t>
            </a:r>
            <a:r>
              <a:rPr lang="es" altLang="en-US" sz="1200" dirty="0">
                <a:latin typeface="Aptos" panose="020B0004020202020204" pitchFamily="34" charset="0"/>
              </a:rPr>
              <a:t>Integra prácticas de equidad ambiental y social en el financiamiento.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70E2CBF-4CB7-442D-4805-D57CB6871734}"/>
              </a:ext>
            </a:extLst>
          </p:cNvPr>
          <p:cNvSpPr/>
          <p:nvPr/>
        </p:nvSpPr>
        <p:spPr>
          <a:xfrm>
            <a:off x="3125317" y="2120411"/>
            <a:ext cx="5849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" altLang="en-US" sz="1200" b="1" dirty="0">
                <a:solidFill>
                  <a:srgbClr val="66799F"/>
                </a:solidFill>
                <a:latin typeface="Aptos" panose="020B0004020202020204" pitchFamily="34" charset="0"/>
              </a:rPr>
              <a:t>Diversificación de fuentes de financiación: </a:t>
            </a:r>
            <a:r>
              <a:rPr lang="es" altLang="en-US" sz="1200" dirty="0">
                <a:latin typeface="Aptos" panose="020B0004020202020204" pitchFamily="34" charset="0"/>
              </a:rPr>
              <a:t>amplía la base de inversores y promueve </a:t>
            </a:r>
            <a:r>
              <a:rPr lang="es" sz="1200" dirty="0">
                <a:latin typeface="Aptos" panose="020B0004020202020204" pitchFamily="34" charset="0"/>
              </a:rPr>
              <a:t>la financiación innovadora.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BD30DE0-A393-B85C-92C4-3C40E2074AB1}"/>
              </a:ext>
            </a:extLst>
          </p:cNvPr>
          <p:cNvSpPr/>
          <p:nvPr/>
        </p:nvSpPr>
        <p:spPr>
          <a:xfrm>
            <a:off x="2427803" y="3812436"/>
            <a:ext cx="6405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Flexibilidad y personalización: </a:t>
            </a:r>
            <a:r>
              <a:rPr lang="es" sz="1200" dirty="0">
                <a:latin typeface="Aptos" panose="020B0004020202020204" pitchFamily="34" charset="0"/>
              </a:rPr>
              <a:t>RTFF puede adoptarse total o parcialmente para adaptarse a las estrategias de desarrollo nacionales y necesidades específicas.</a:t>
            </a:r>
            <a:endParaRPr lang="en-US" altLang="en-US" sz="1200" dirty="0">
              <a:latin typeface="Aptos" panose="020B00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B18CD4-7CDE-E841-9F9F-4552CCA014E9}"/>
              </a:ext>
            </a:extLst>
          </p:cNvPr>
          <p:cNvSpPr/>
          <p:nvPr/>
        </p:nvSpPr>
        <p:spPr>
          <a:xfrm>
            <a:off x="2919316" y="3236149"/>
            <a:ext cx="6065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" altLang="en-US" sz="1200" b="1" dirty="0">
                <a:solidFill>
                  <a:srgbClr val="66799F"/>
                </a:solidFill>
                <a:latin typeface="Aptos" panose="020B0004020202020204" pitchFamily="34" charset="0"/>
              </a:rPr>
              <a:t>Eficiencia de tiempo: </a:t>
            </a:r>
            <a:r>
              <a:rPr lang="es" altLang="en-US" sz="1200" dirty="0">
                <a:latin typeface="Aptos" panose="020B0004020202020204" pitchFamily="34" charset="0"/>
              </a:rPr>
              <a:t>acelera la estructuración y emisión utilizando la taxonomía y las pautas existentes.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3F7E51-0A44-808D-3EEE-ACC64B7EF498}"/>
              </a:ext>
            </a:extLst>
          </p:cNvPr>
          <p:cNvSpPr/>
          <p:nvPr/>
        </p:nvSpPr>
        <p:spPr>
          <a:xfrm>
            <a:off x="2923444" y="1507291"/>
            <a:ext cx="5886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Mayor confianza de los inversores: </a:t>
            </a:r>
            <a:r>
              <a:rPr lang="es" altLang="en-US" sz="1200" dirty="0">
                <a:latin typeface="Aptos" panose="020B0004020202020204" pitchFamily="34" charset="0"/>
              </a:rPr>
              <a:t>los más de 50 años de experiencia del FIDA en desarrollo rural y la alineación del RTFF con las normas internacionales aumentan la credibilidad y la confiabilidad.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24FF81E-4C76-F7F5-E860-42A817723DC6}"/>
              </a:ext>
            </a:extLst>
          </p:cNvPr>
          <p:cNvSpPr/>
          <p:nvPr/>
        </p:nvSpPr>
        <p:spPr>
          <a:xfrm>
            <a:off x="3125317" y="2659863"/>
            <a:ext cx="5767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Ahorro de costes: </a:t>
            </a:r>
            <a:r>
              <a:rPr lang="es" altLang="en-US" sz="1200" dirty="0">
                <a:latin typeface="Aptos" panose="020B0004020202020204" pitchFamily="34" charset="0"/>
              </a:rPr>
              <a:t>Un marco estandarizado y listo para usar que reduce los costes legales, administrativos y de consultoría.</a:t>
            </a:r>
          </a:p>
        </p:txBody>
      </p:sp>
    </p:spTree>
    <p:extLst>
      <p:ext uri="{BB962C8B-B14F-4D97-AF65-F5344CB8AC3E}">
        <p14:creationId xmlns:p14="http://schemas.microsoft.com/office/powerpoint/2010/main" val="145511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06982-1FB3-0FAA-BEAA-73836BC57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195E615-3473-8EAC-2055-6CF05BB3E8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460" t="2096" r="485" b="6313"/>
          <a:stretch/>
        </p:blipFill>
        <p:spPr>
          <a:xfrm>
            <a:off x="1" y="699542"/>
            <a:ext cx="914400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C2E2F2-9017-8E76-CC53-F755D931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403880" cy="897731"/>
          </a:xfrm>
        </p:spPr>
        <p:txBody>
          <a:bodyPr/>
          <a:lstStyle/>
          <a:p>
            <a:r>
              <a:rPr lang="es" sz="2000" dirty="0">
                <a:solidFill>
                  <a:srgbClr val="002060"/>
                </a:solidFill>
              </a:rPr>
              <a:t>¿Qué incluye el RTFF?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05D48-4726-8141-7014-EF8D60201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6</a:t>
            </a:fld>
            <a:endParaRPr lang="en-GB"/>
          </a:p>
        </p:txBody>
      </p:sp>
      <p:sp>
        <p:nvSpPr>
          <p:cNvPr id="2" name="Rectangle: Rounded Corners 34">
            <a:extLst>
              <a:ext uri="{FF2B5EF4-FFF2-40B4-BE49-F238E27FC236}">
                <a16:creationId xmlns:a16="http://schemas.microsoft.com/office/drawing/2014/main" id="{A5FA6560-C756-9567-2B46-4625FBF642F3}"/>
              </a:ext>
            </a:extLst>
          </p:cNvPr>
          <p:cNvSpPr/>
          <p:nvPr/>
        </p:nvSpPr>
        <p:spPr>
          <a:xfrm rot="10800000">
            <a:off x="587712" y="1421484"/>
            <a:ext cx="2308400" cy="2178014"/>
          </a:xfrm>
          <a:prstGeom prst="roundRect">
            <a:avLst>
              <a:gd name="adj" fmla="val 5497"/>
            </a:avLst>
          </a:prstGeom>
          <a:solidFill>
            <a:schemeClr val="accent3">
              <a:lumMod val="95000"/>
            </a:schemeClr>
          </a:solidFill>
          <a:ln>
            <a:solidFill>
              <a:srgbClr val="EEEEE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9F9F7B-E3E4-4939-6F32-A9071A0D7E06}"/>
              </a:ext>
            </a:extLst>
          </p:cNvPr>
          <p:cNvSpPr/>
          <p:nvPr/>
        </p:nvSpPr>
        <p:spPr>
          <a:xfrm>
            <a:off x="724655" y="2279659"/>
            <a:ext cx="2034514" cy="461665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s" sz="1200" dirty="0">
                <a:latin typeface="Aptos" panose="020B0004020202020204" pitchFamily="34" charset="0"/>
              </a:rPr>
              <a:t>Guía práctica para emisores sobre cómo desarrollar un SFF</a:t>
            </a:r>
          </a:p>
        </p:txBody>
      </p:sp>
      <p:sp>
        <p:nvSpPr>
          <p:cNvPr id="6" name="Rectangle: Rounded Corners 34">
            <a:extLst>
              <a:ext uri="{FF2B5EF4-FFF2-40B4-BE49-F238E27FC236}">
                <a16:creationId xmlns:a16="http://schemas.microsoft.com/office/drawing/2014/main" id="{3BF3F5D2-1DD3-A4C8-4ED8-970D13D9D444}"/>
              </a:ext>
            </a:extLst>
          </p:cNvPr>
          <p:cNvSpPr/>
          <p:nvPr/>
        </p:nvSpPr>
        <p:spPr>
          <a:xfrm>
            <a:off x="822098" y="1203598"/>
            <a:ext cx="1839626" cy="4800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" sz="1400" b="1" dirty="0">
                <a:latin typeface="Aptos" panose="020B0004020202020204" pitchFamily="34" charset="0"/>
              </a:rPr>
              <a:t>Cómo utilizar este marco</a:t>
            </a:r>
            <a:endParaRPr lang="en-IN" sz="1400" b="1" dirty="0">
              <a:latin typeface="Aptos" panose="020B00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14F721-4634-080C-E970-AC10D15EC9B6}"/>
              </a:ext>
            </a:extLst>
          </p:cNvPr>
          <p:cNvSpPr/>
          <p:nvPr/>
        </p:nvSpPr>
        <p:spPr>
          <a:xfrm>
            <a:off x="1361504" y="3214136"/>
            <a:ext cx="760815" cy="76081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>
                <a:alpha val="66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3BB24A"/>
              </a:solidFill>
              <a:latin typeface="Aptos" panose="020B0004020202020204" pitchFamily="34" charset="0"/>
            </a:endParaRPr>
          </a:p>
        </p:txBody>
      </p:sp>
      <p:sp>
        <p:nvSpPr>
          <p:cNvPr id="8" name="Rectangle: Rounded Corners 34">
            <a:extLst>
              <a:ext uri="{FF2B5EF4-FFF2-40B4-BE49-F238E27FC236}">
                <a16:creationId xmlns:a16="http://schemas.microsoft.com/office/drawing/2014/main" id="{9908065C-A358-03EE-62CF-1A442978F8D9}"/>
              </a:ext>
            </a:extLst>
          </p:cNvPr>
          <p:cNvSpPr/>
          <p:nvPr/>
        </p:nvSpPr>
        <p:spPr>
          <a:xfrm rot="10800000">
            <a:off x="3477164" y="1415923"/>
            <a:ext cx="2308400" cy="2197824"/>
          </a:xfrm>
          <a:prstGeom prst="roundRect">
            <a:avLst>
              <a:gd name="adj" fmla="val 5497"/>
            </a:avLst>
          </a:prstGeom>
          <a:solidFill>
            <a:schemeClr val="accent3">
              <a:lumMod val="95000"/>
            </a:schemeClr>
          </a:solidFill>
          <a:ln>
            <a:solidFill>
              <a:srgbClr val="EEEEE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7E8348-052C-0522-DB44-0BA8ABB379BE}"/>
              </a:ext>
            </a:extLst>
          </p:cNvPr>
          <p:cNvSpPr/>
          <p:nvPr/>
        </p:nvSpPr>
        <p:spPr>
          <a:xfrm>
            <a:off x="3583246" y="2099337"/>
            <a:ext cx="2096236" cy="830997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s" sz="1200" dirty="0">
                <a:latin typeface="Aptos" panose="020B0004020202020204" pitchFamily="34" charset="0"/>
              </a:rPr>
              <a:t>Identificación de inversiones elegibles y calificadas para la transformación rural arraigadas en </a:t>
            </a:r>
            <a:r>
              <a:rPr lang="es" altLang="en-US" sz="1200" dirty="0">
                <a:latin typeface="Aptos" panose="020B0004020202020204" pitchFamily="34" charset="0"/>
              </a:rPr>
              <a:t>áreas estratégicas de intervención clave</a:t>
            </a:r>
            <a:endParaRPr lang="en-US" sz="1200" dirty="0">
              <a:latin typeface="Aptos" panose="020B0004020202020204" pitchFamily="34" charset="0"/>
            </a:endParaRPr>
          </a:p>
        </p:txBody>
      </p:sp>
      <p:sp>
        <p:nvSpPr>
          <p:cNvPr id="11" name="Rectangle: Rounded Corners 34">
            <a:extLst>
              <a:ext uri="{FF2B5EF4-FFF2-40B4-BE49-F238E27FC236}">
                <a16:creationId xmlns:a16="http://schemas.microsoft.com/office/drawing/2014/main" id="{0FCF0B69-C779-64FB-1E62-E54A9298902A}"/>
              </a:ext>
            </a:extLst>
          </p:cNvPr>
          <p:cNvSpPr/>
          <p:nvPr/>
        </p:nvSpPr>
        <p:spPr>
          <a:xfrm>
            <a:off x="3711550" y="1203598"/>
            <a:ext cx="1839626" cy="4800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" sz="1400" b="1" dirty="0">
                <a:latin typeface="Aptos" panose="020B0004020202020204" pitchFamily="34" charset="0"/>
              </a:rPr>
              <a:t>Compendio de taxonomía</a:t>
            </a:r>
            <a:endParaRPr lang="en-IN" sz="1400" b="1" dirty="0">
              <a:latin typeface="Aptos" panose="020B00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20DA204-0F19-FD20-33C0-B17225D44CF5}"/>
              </a:ext>
            </a:extLst>
          </p:cNvPr>
          <p:cNvSpPr/>
          <p:nvPr/>
        </p:nvSpPr>
        <p:spPr>
          <a:xfrm>
            <a:off x="4250956" y="3214136"/>
            <a:ext cx="760815" cy="76081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>
                <a:alpha val="66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3BB24A"/>
              </a:solidFill>
              <a:latin typeface="Aptos" panose="020B0004020202020204" pitchFamily="34" charset="0"/>
            </a:endParaRPr>
          </a:p>
        </p:txBody>
      </p:sp>
      <p:sp>
        <p:nvSpPr>
          <p:cNvPr id="13" name="Rectangle: Rounded Corners 34">
            <a:extLst>
              <a:ext uri="{FF2B5EF4-FFF2-40B4-BE49-F238E27FC236}">
                <a16:creationId xmlns:a16="http://schemas.microsoft.com/office/drawing/2014/main" id="{6C88277B-031B-D700-431D-A65EACEF1070}"/>
              </a:ext>
            </a:extLst>
          </p:cNvPr>
          <p:cNvSpPr/>
          <p:nvPr/>
        </p:nvSpPr>
        <p:spPr>
          <a:xfrm rot="10800000">
            <a:off x="6366617" y="1415923"/>
            <a:ext cx="2308400" cy="2177789"/>
          </a:xfrm>
          <a:prstGeom prst="roundRect">
            <a:avLst>
              <a:gd name="adj" fmla="val 5497"/>
            </a:avLst>
          </a:prstGeom>
          <a:solidFill>
            <a:schemeClr val="accent3">
              <a:lumMod val="95000"/>
            </a:schemeClr>
          </a:solidFill>
          <a:ln>
            <a:solidFill>
              <a:srgbClr val="EEEEE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F6EA02-A386-43D1-CA07-1E5A28F9F5DF}"/>
              </a:ext>
            </a:extLst>
          </p:cNvPr>
          <p:cNvSpPr/>
          <p:nvPr/>
        </p:nvSpPr>
        <p:spPr>
          <a:xfrm>
            <a:off x="6506060" y="1996986"/>
            <a:ext cx="2029512" cy="1015663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s" sz="1200" dirty="0">
                <a:latin typeface="Aptos" panose="020B0004020202020204" pitchFamily="34" charset="0"/>
              </a:rPr>
              <a:t>Ejemplos de indicadores potenciales para ayudar a evaluar los resultados de las actividades calificadas elegibles para fines de presentación de informes</a:t>
            </a:r>
          </a:p>
        </p:txBody>
      </p:sp>
      <p:sp>
        <p:nvSpPr>
          <p:cNvPr id="15" name="Rectangle: Rounded Corners 34">
            <a:extLst>
              <a:ext uri="{FF2B5EF4-FFF2-40B4-BE49-F238E27FC236}">
                <a16:creationId xmlns:a16="http://schemas.microsoft.com/office/drawing/2014/main" id="{5B0A53F0-200E-2BCF-2768-ACFE9D29C572}"/>
              </a:ext>
            </a:extLst>
          </p:cNvPr>
          <p:cNvSpPr/>
          <p:nvPr/>
        </p:nvSpPr>
        <p:spPr>
          <a:xfrm>
            <a:off x="6601003" y="1203598"/>
            <a:ext cx="1839626" cy="4800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" sz="1200" b="1" dirty="0">
                <a:latin typeface="Aptos" panose="020B0004020202020204" pitchFamily="34" charset="0"/>
              </a:rPr>
              <a:t>Indicadores – Medición del impacto</a:t>
            </a:r>
            <a:endParaRPr lang="en-IN" sz="1200" b="1" dirty="0">
              <a:latin typeface="Aptos" panose="020B00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88F67A-A686-35C8-B6EA-8E07FC14F93C}"/>
              </a:ext>
            </a:extLst>
          </p:cNvPr>
          <p:cNvSpPr/>
          <p:nvPr/>
        </p:nvSpPr>
        <p:spPr>
          <a:xfrm>
            <a:off x="7140409" y="3214136"/>
            <a:ext cx="760815" cy="76081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>
                <a:alpha val="66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3BB24A"/>
              </a:solidFill>
              <a:latin typeface="Aptos" panose="020B0004020202020204" pitchFamily="34" charset="0"/>
            </a:endParaRPr>
          </a:p>
        </p:txBody>
      </p:sp>
      <p:pic>
        <p:nvPicPr>
          <p:cNvPr id="10" name="Picture 4" descr="Framework - Free business and finance icons">
            <a:extLst>
              <a:ext uri="{FF2B5EF4-FFF2-40B4-BE49-F238E27FC236}">
                <a16:creationId xmlns:a16="http://schemas.microsoft.com/office/drawing/2014/main" id="{52539F26-EB53-0B47-5B80-CAA5629BE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05" y="3264438"/>
            <a:ext cx="660211" cy="66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File:Tools icon.png - Wikimedia Commons">
            <a:extLst>
              <a:ext uri="{FF2B5EF4-FFF2-40B4-BE49-F238E27FC236}">
                <a16:creationId xmlns:a16="http://schemas.microsoft.com/office/drawing/2014/main" id="{66BEC2B7-0E26-FB15-A83B-3E1E6775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73" y="3306552"/>
            <a:ext cx="635980" cy="5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ndicator - Free business and finance icons">
            <a:extLst>
              <a:ext uri="{FF2B5EF4-FFF2-40B4-BE49-F238E27FC236}">
                <a16:creationId xmlns:a16="http://schemas.microsoft.com/office/drawing/2014/main" id="{AB98BF1C-D1E6-3D49-D07B-9C78C8BA4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910" y="3316637"/>
            <a:ext cx="555812" cy="5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8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883B1-41EC-BCC7-6676-942F72693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6DCBC0-DFF4-F15F-BD38-E8478A930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772400" cy="897731"/>
          </a:xfrm>
        </p:spPr>
        <p:txBody>
          <a:bodyPr/>
          <a:lstStyle/>
          <a:p>
            <a:r>
              <a:rPr lang="es" sz="2000" dirty="0">
                <a:solidFill>
                  <a:srgbClr val="002060"/>
                </a:solidFill>
              </a:rPr>
              <a:t>Cómo utilizar este marco: una guía paso a paso para PDB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8ACCB-C5B2-E8B3-0454-80ADF443D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7</a:t>
            </a:fld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B7350-9703-22A6-1D63-7182C88222B5}"/>
              </a:ext>
            </a:extLst>
          </p:cNvPr>
          <p:cNvSpPr txBox="1"/>
          <p:nvPr/>
        </p:nvSpPr>
        <p:spPr>
          <a:xfrm>
            <a:off x="400087" y="910337"/>
            <a:ext cx="71962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200" dirty="0">
                <a:latin typeface="Aptos" panose="020B0004020202020204" pitchFamily="34" charset="0"/>
              </a:rPr>
              <a:t>Para ayudar a los PDB a alinear sus estrategias financieras con los estándares internacionales, garantizar la transparencia y comunicarse eficazmente con los inversionistas, el RTFF ofrece: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200" b="1" dirty="0">
                <a:solidFill>
                  <a:srgbClr val="00206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Orientación clara para los SFF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" sz="1200" dirty="0">
                <a:latin typeface="Aptos" panose="020B0004020202020204" pitchFamily="34" charset="0"/>
              </a:rPr>
              <a:t>Describe los componentes clave de un SFF eficaz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" sz="1200" dirty="0">
                <a:latin typeface="Aptos" panose="020B0004020202020204" pitchFamily="34" charset="0"/>
              </a:rPr>
              <a:t>Incluye ejemplos del mundo real para guiar la implementación.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200" b="1" dirty="0">
                <a:solidFill>
                  <a:srgbClr val="002060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Alineación con los estándares internacionales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" sz="1200" dirty="0">
                <a:latin typeface="Aptos" panose="020B0004020202020204" pitchFamily="34" charset="0"/>
              </a:rPr>
              <a:t>Se adhiere a los principios de la Asociación Internacional del Mercado de Capitales (ICMA)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" sz="1200" dirty="0">
                <a:latin typeface="Aptos" panose="020B0004020202020204" pitchFamily="34" charset="0"/>
              </a:rPr>
              <a:t>Garantiza el cumplimiento de los puntos de referencia de sostenibilidad globales reconocidos</a:t>
            </a:r>
          </a:p>
        </p:txBody>
      </p:sp>
      <p:pic>
        <p:nvPicPr>
          <p:cNvPr id="2" name="Picture 2" descr="Guide - Free education icons">
            <a:extLst>
              <a:ext uri="{FF2B5EF4-FFF2-40B4-BE49-F238E27FC236}">
                <a16:creationId xmlns:a16="http://schemas.microsoft.com/office/drawing/2014/main" id="{130510EE-9B25-2EF1-101A-F9B0391B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52" y="915566"/>
            <a:ext cx="1633031" cy="163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4">
            <a:extLst>
              <a:ext uri="{FF2B5EF4-FFF2-40B4-BE49-F238E27FC236}">
                <a16:creationId xmlns:a16="http://schemas.microsoft.com/office/drawing/2014/main" id="{DC294C68-E380-1DE7-441E-3D9A14F4C6E0}"/>
              </a:ext>
            </a:extLst>
          </p:cNvPr>
          <p:cNvSpPr/>
          <p:nvPr/>
        </p:nvSpPr>
        <p:spPr>
          <a:xfrm>
            <a:off x="-7141" y="2801218"/>
            <a:ext cx="9151141" cy="1570732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 b="1" dirty="0">
              <a:latin typeface="Aptos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38546E-1288-F77E-3141-6D4732240792}"/>
              </a:ext>
            </a:extLst>
          </p:cNvPr>
          <p:cNvSpPr/>
          <p:nvPr/>
        </p:nvSpPr>
        <p:spPr>
          <a:xfrm>
            <a:off x="278492" y="2801218"/>
            <a:ext cx="14373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1400" b="1" dirty="0">
                <a:solidFill>
                  <a:schemeClr val="bg1"/>
                </a:solidFill>
                <a:latin typeface="Aptos" panose="020B0004020202020204" pitchFamily="34" charset="0"/>
              </a:rPr>
              <a:t>Los 4 pilares de ICMA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081AC6-D1F2-D37C-3B27-E219FE7DA411}"/>
              </a:ext>
            </a:extLst>
          </p:cNvPr>
          <p:cNvGrpSpPr/>
          <p:nvPr/>
        </p:nvGrpSpPr>
        <p:grpSpPr>
          <a:xfrm>
            <a:off x="222141" y="3221563"/>
            <a:ext cx="2096280" cy="971477"/>
            <a:chOff x="1040526" y="4970395"/>
            <a:chExt cx="3608429" cy="9714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1C666D-7922-9845-1EAE-D0D542844D30}"/>
                </a:ext>
              </a:extLst>
            </p:cNvPr>
            <p:cNvSpPr/>
            <p:nvPr/>
          </p:nvSpPr>
          <p:spPr>
            <a:xfrm>
              <a:off x="1228640" y="5033931"/>
              <a:ext cx="3420315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2385"/>
              <a:r>
                <a:rPr lang="es" sz="11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Uso de los ingresos</a:t>
              </a:r>
            </a:p>
            <a:p>
              <a:pPr marL="152385"/>
              <a:r>
                <a:rPr lang="es" sz="1050" dirty="0">
                  <a:solidFill>
                    <a:schemeClr val="bg1"/>
                  </a:solidFill>
                  <a:latin typeface="Aptos" panose="020B0004020202020204" pitchFamily="34" charset="0"/>
                </a:rPr>
                <a:t>Define proyectos de transformación rural elegibles (alineados con la taxonomía y los indicadores).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05F14B-37D9-1A03-136D-FD80697B6FEB}"/>
                </a:ext>
              </a:extLst>
            </p:cNvPr>
            <p:cNvSpPr/>
            <p:nvPr/>
          </p:nvSpPr>
          <p:spPr>
            <a:xfrm>
              <a:off x="1040526" y="4970395"/>
              <a:ext cx="7428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" sz="3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362034-BEB6-2BEC-0F4E-4C2F7D2658FE}"/>
              </a:ext>
            </a:extLst>
          </p:cNvPr>
          <p:cNvGrpSpPr/>
          <p:nvPr/>
        </p:nvGrpSpPr>
        <p:grpSpPr>
          <a:xfrm>
            <a:off x="2489297" y="3221563"/>
            <a:ext cx="2082703" cy="979171"/>
            <a:chOff x="927248" y="4805277"/>
            <a:chExt cx="4007036" cy="97917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783607-2C8E-A59D-13AB-B4F5CE0DC64D}"/>
                </a:ext>
              </a:extLst>
            </p:cNvPr>
            <p:cNvSpPr/>
            <p:nvPr/>
          </p:nvSpPr>
          <p:spPr>
            <a:xfrm>
              <a:off x="1211884" y="4868813"/>
              <a:ext cx="3722400" cy="915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2385"/>
              <a:r>
                <a:rPr lang="es" sz="11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Selección y evaluación de proyectos</a:t>
              </a:r>
            </a:p>
            <a:p>
              <a:pPr marL="152385"/>
              <a:r>
                <a:rPr lang="es" sz="1050" dirty="0">
                  <a:solidFill>
                    <a:schemeClr val="bg1"/>
                  </a:solidFill>
                  <a:latin typeface="Aptos" panose="020B0004020202020204" pitchFamily="34" charset="0"/>
                </a:rPr>
                <a:t>Explica los criterios, la gobernanza y los procesos de gestión de riesgos.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7892AA-DFA5-A26C-2DF5-55FA4C86F3C6}"/>
                </a:ext>
              </a:extLst>
            </p:cNvPr>
            <p:cNvSpPr/>
            <p:nvPr/>
          </p:nvSpPr>
          <p:spPr>
            <a:xfrm>
              <a:off x="927248" y="4805277"/>
              <a:ext cx="83024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" sz="3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BBD324-4445-6725-84F6-25F5C20AEF2A}"/>
              </a:ext>
            </a:extLst>
          </p:cNvPr>
          <p:cNvGrpSpPr/>
          <p:nvPr/>
        </p:nvGrpSpPr>
        <p:grpSpPr>
          <a:xfrm>
            <a:off x="4756453" y="3219822"/>
            <a:ext cx="1966271" cy="980911"/>
            <a:chOff x="926051" y="4916663"/>
            <a:chExt cx="3421095" cy="9809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5EB801B-9590-7F9C-CA79-7FACF49CBFEB}"/>
                </a:ext>
              </a:extLst>
            </p:cNvPr>
            <p:cNvSpPr/>
            <p:nvPr/>
          </p:nvSpPr>
          <p:spPr>
            <a:xfrm>
              <a:off x="1231617" y="4981939"/>
              <a:ext cx="3115529" cy="915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2385"/>
              <a:r>
                <a:rPr lang="es" sz="11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Gestión de los ingresos</a:t>
              </a:r>
            </a:p>
            <a:p>
              <a:pPr marL="152385"/>
              <a:r>
                <a:rPr lang="es" sz="1050" dirty="0">
                  <a:solidFill>
                    <a:schemeClr val="bg1"/>
                  </a:solidFill>
                  <a:latin typeface="Aptos" panose="020B0004020202020204" pitchFamily="34" charset="0"/>
                </a:rPr>
                <a:t>Garantiza la transparencia en el seguimiento, la asignación y el uso de los fondos.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D39235-34D2-364B-A94E-62A2338FB295}"/>
                </a:ext>
              </a:extLst>
            </p:cNvPr>
            <p:cNvSpPr/>
            <p:nvPr/>
          </p:nvSpPr>
          <p:spPr>
            <a:xfrm>
              <a:off x="926051" y="4916663"/>
              <a:ext cx="7508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" sz="3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E1D846-8BF6-6817-117A-0D51FE7E1557}"/>
              </a:ext>
            </a:extLst>
          </p:cNvPr>
          <p:cNvGrpSpPr/>
          <p:nvPr/>
        </p:nvGrpSpPr>
        <p:grpSpPr>
          <a:xfrm>
            <a:off x="7023610" y="3219822"/>
            <a:ext cx="1929774" cy="811635"/>
            <a:chOff x="751603" y="5129429"/>
            <a:chExt cx="3501433" cy="81163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A930C5-1C37-7295-8F14-691626DEFC41}"/>
                </a:ext>
              </a:extLst>
            </p:cNvPr>
            <p:cNvSpPr/>
            <p:nvPr/>
          </p:nvSpPr>
          <p:spPr>
            <a:xfrm>
              <a:off x="1137506" y="5194706"/>
              <a:ext cx="3115530" cy="746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2385"/>
              <a:r>
                <a:rPr lang="es" sz="11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Informes</a:t>
              </a:r>
            </a:p>
            <a:p>
              <a:pPr marL="152385"/>
              <a:r>
                <a:rPr lang="es" sz="1050" dirty="0">
                  <a:solidFill>
                    <a:schemeClr val="bg1"/>
                  </a:solidFill>
                  <a:latin typeface="Aptos" panose="020B0004020202020204" pitchFamily="34" charset="0"/>
                </a:rPr>
                <a:t>Cubre informes de impacto y asignación con indicadores claros.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AA8B20-22F6-EFD9-1C30-C7A58CA1F9E0}"/>
                </a:ext>
              </a:extLst>
            </p:cNvPr>
            <p:cNvSpPr/>
            <p:nvPr/>
          </p:nvSpPr>
          <p:spPr>
            <a:xfrm>
              <a:off x="751603" y="5129429"/>
              <a:ext cx="78297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" sz="36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62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D8C41-E56D-1694-0C61-A03BC6BAB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E4564C4-EE01-3BE8-E7D7-F4A6A043911F}"/>
              </a:ext>
            </a:extLst>
          </p:cNvPr>
          <p:cNvSpPr/>
          <p:nvPr/>
        </p:nvSpPr>
        <p:spPr bwMode="auto">
          <a:xfrm>
            <a:off x="611561" y="1036041"/>
            <a:ext cx="7416824" cy="320118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EEEEE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 eaLnBrk="1" hangingPunct="1"/>
            <a:endParaRPr lang="en-GB" sz="1400">
              <a:solidFill>
                <a:prstClr val="white"/>
              </a:solidFill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898AD6-335B-D45A-B5A6-C53D3FAF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8916048" cy="897731"/>
          </a:xfrm>
        </p:spPr>
        <p:txBody>
          <a:bodyPr/>
          <a:lstStyle/>
          <a:p>
            <a:r>
              <a:rPr lang="es" sz="2000" dirty="0">
                <a:solidFill>
                  <a:srgbClr val="002060"/>
                </a:solidFill>
              </a:rPr>
              <a:t>Una vía estructurada para la inversión rural sostenible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9706E-EAB4-7539-4CF2-2C3F75F62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8</a:t>
            </a:fld>
            <a:endParaRPr lang="en-GB"/>
          </a:p>
        </p:txBody>
      </p:sp>
      <p:pic>
        <p:nvPicPr>
          <p:cNvPr id="36" name="Picture Placeholder 2">
            <a:extLst>
              <a:ext uri="{FF2B5EF4-FFF2-40B4-BE49-F238E27FC236}">
                <a16:creationId xmlns:a16="http://schemas.microsoft.com/office/drawing/2014/main" id="{DB4DFCE0-076F-134B-519A-5454E78E6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r="6109" b="850"/>
          <a:stretch/>
        </p:blipFill>
        <p:spPr>
          <a:xfrm>
            <a:off x="6081722" y="1020227"/>
            <a:ext cx="2148097" cy="3233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64273AF-E97E-39C0-AF6B-0B4EC303467B}"/>
              </a:ext>
            </a:extLst>
          </p:cNvPr>
          <p:cNvSpPr/>
          <p:nvPr/>
        </p:nvSpPr>
        <p:spPr>
          <a:xfrm>
            <a:off x="812995" y="1118423"/>
            <a:ext cx="5127157" cy="31188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s" altLang="en-US" sz="1200" dirty="0">
                <a:latin typeface="Aptos" panose="020B0004020202020204" pitchFamily="34" charset="0"/>
              </a:rPr>
              <a:t>Basado en </a:t>
            </a:r>
            <a:r>
              <a:rPr lang="e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los Cuatro Principios Rectores del RTFF </a:t>
            </a:r>
            <a:r>
              <a:rPr lang="es" altLang="en-US" sz="1200" dirty="0">
                <a:latin typeface="Aptos" panose="020B0004020202020204" pitchFamily="34" charset="0"/>
              </a:rPr>
              <a:t>, define áreas de intervención estratégica clave que se alinean con las prioridades de desarrollo rural y abordan desafíos del mundo real.</a:t>
            </a:r>
          </a:p>
          <a:p>
            <a:pPr marL="228600" indent="-228600">
              <a:spcBef>
                <a:spcPts val="45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s" altLang="en-US" sz="1200" dirty="0">
                <a:latin typeface="Aptos" panose="020B0004020202020204" pitchFamily="34" charset="0"/>
              </a:rPr>
              <a:t>Conecta la estrategia y la inversión organizando estas intervenciones en </a:t>
            </a:r>
            <a:r>
              <a:rPr lang="e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seis áreas de inversión principales </a:t>
            </a:r>
            <a:r>
              <a:rPr lang="es" altLang="en-US" sz="1200" dirty="0">
                <a:latin typeface="Aptos" panose="020B0004020202020204" pitchFamily="34" charset="0"/>
              </a:rPr>
              <a:t>, que representan los dominios clave para una financiación impactante.</a:t>
            </a:r>
          </a:p>
          <a:p>
            <a:pPr marL="228600" indent="-228600">
              <a:spcBef>
                <a:spcPts val="45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s" altLang="en-US" sz="1200" dirty="0">
                <a:latin typeface="Aptos" panose="020B0004020202020204" pitchFamily="34" charset="0"/>
              </a:rPr>
              <a:t>Cada área de inversión ofrece </a:t>
            </a:r>
            <a:r>
              <a:rPr lang="e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actividades prácticas y calificadas</a:t>
            </a:r>
            <a:r>
              <a:rPr lang="es" altLang="en-US" sz="1200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es" altLang="en-US" sz="1200" dirty="0">
                <a:latin typeface="Aptos" panose="020B0004020202020204" pitchFamily="34" charset="0"/>
              </a:rPr>
              <a:t>que brinden claridad sobre los proyectos elegibles y las oportunidades de financiamiento.</a:t>
            </a:r>
          </a:p>
          <a:p>
            <a:pPr marL="685800" lvl="1" indent="-228600">
              <a:spcBef>
                <a:spcPts val="45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s" altLang="en-US" sz="1200" dirty="0">
                <a:latin typeface="Aptos" panose="020B0004020202020204" pitchFamily="34" charset="0"/>
              </a:rPr>
              <a:t>Alineado con los estándares globales, con cada actividad </a:t>
            </a:r>
            <a:r>
              <a:rPr lang="e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asignada a los ODS pertinentes de la ONU, ICMA GBP y SBP, y el Marco de indicadores básicos del FIDA.</a:t>
            </a:r>
          </a:p>
          <a:p>
            <a:pPr marL="228600" indent="-228600">
              <a:spcBef>
                <a:spcPts val="45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s" altLang="en-US" sz="1200" dirty="0">
                <a:latin typeface="Aptos" panose="020B0004020202020204" pitchFamily="34" charset="0"/>
              </a:rPr>
              <a:t>Proporciona </a:t>
            </a:r>
            <a:r>
              <a:rPr lang="e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indicadores potenciales </a:t>
            </a:r>
            <a:r>
              <a:rPr lang="es" altLang="en-US" sz="1200" dirty="0">
                <a:latin typeface="Aptos" panose="020B0004020202020204" pitchFamily="34" charset="0"/>
              </a:rPr>
              <a:t>para ayudar a evaluar </a:t>
            </a:r>
            <a:r>
              <a:rPr lang="es" altLang="en-US" sz="1200" b="1" dirty="0">
                <a:solidFill>
                  <a:srgbClr val="002060"/>
                </a:solidFill>
                <a:latin typeface="Aptos" panose="020B0004020202020204" pitchFamily="34" charset="0"/>
              </a:rPr>
              <a:t>el impacto de las actividades calificadas elegibles </a:t>
            </a:r>
            <a:r>
              <a:rPr lang="es" altLang="en-US" sz="1200" dirty="0">
                <a:latin typeface="Aptos" panose="020B0004020202020204" pitchFamily="34" charset="0"/>
              </a:rPr>
              <a:t>bajo el RTFF para fines de informes de impacto.</a:t>
            </a:r>
          </a:p>
        </p:txBody>
      </p:sp>
    </p:spTree>
    <p:extLst>
      <p:ext uri="{BB962C8B-B14F-4D97-AF65-F5344CB8AC3E}">
        <p14:creationId xmlns:p14="http://schemas.microsoft.com/office/powerpoint/2010/main" val="309329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A95B3-A169-1EE5-7071-004732714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A75E07-1FAC-AB63-FD69-8803398C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88" y="0"/>
            <a:ext cx="7772400" cy="897731"/>
          </a:xfrm>
        </p:spPr>
        <p:txBody>
          <a:bodyPr/>
          <a:lstStyle/>
          <a:p>
            <a:r>
              <a:rPr lang="es" sz="2000" dirty="0">
                <a:solidFill>
                  <a:srgbClr val="002060"/>
                </a:solidFill>
              </a:rPr>
              <a:t>Los cuatro principios rectores de RTFF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E22C3-56AF-22A9-E89D-BDE7171B0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91C1BA-5143-48E7-9D0C-3A1159BEC54A}" type="slidenum">
              <a:rPr lang="en-GB" smtClean="0"/>
              <a:t>9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59E851-E579-BE16-3F27-994B868484C1}"/>
              </a:ext>
            </a:extLst>
          </p:cNvPr>
          <p:cNvSpPr txBox="1"/>
          <p:nvPr/>
        </p:nvSpPr>
        <p:spPr>
          <a:xfrm>
            <a:off x="232128" y="917307"/>
            <a:ext cx="8804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200" dirty="0"/>
              <a:t>El RTFF se basa en </a:t>
            </a:r>
            <a:r>
              <a:rPr lang="es" sz="1200" b="1" dirty="0">
                <a:solidFill>
                  <a:srgbClr val="11116B"/>
                </a:solidFill>
              </a:rPr>
              <a:t>cuatro principios clave </a:t>
            </a:r>
            <a:r>
              <a:rPr lang="es" sz="1200" dirty="0"/>
              <a:t>que forman la </a:t>
            </a:r>
            <a:r>
              <a:rPr lang="es" sz="1200" b="1" dirty="0">
                <a:solidFill>
                  <a:srgbClr val="11116B"/>
                </a:solidFill>
              </a:rPr>
              <a:t>base para definir las áreas de intervención estratégica más amplias </a:t>
            </a:r>
            <a:r>
              <a:rPr lang="es" sz="1200" dirty="0">
                <a:solidFill>
                  <a:srgbClr val="11116B"/>
                </a:solidFill>
              </a:rPr>
              <a:t>.</a:t>
            </a:r>
          </a:p>
          <a:p>
            <a:endParaRPr lang="en-US" sz="1200" dirty="0">
              <a:solidFill>
                <a:srgbClr val="11116B"/>
              </a:solidFill>
            </a:endParaRPr>
          </a:p>
          <a:p>
            <a:r>
              <a:rPr lang="es" sz="1200" dirty="0"/>
              <a:t>Estos están diseñados para </a:t>
            </a:r>
            <a:r>
              <a:rPr lang="es" sz="1200" b="1" dirty="0">
                <a:solidFill>
                  <a:srgbClr val="11116B"/>
                </a:solidFill>
              </a:rPr>
              <a:t>abordar desafíos críticos.</a:t>
            </a:r>
            <a:r>
              <a:rPr lang="es" sz="1200" dirty="0">
                <a:solidFill>
                  <a:srgbClr val="11116B"/>
                </a:solidFill>
              </a:rPr>
              <a:t> </a:t>
            </a:r>
            <a:r>
              <a:rPr lang="es" sz="1200" dirty="0"/>
              <a:t>y para </a:t>
            </a:r>
            <a:r>
              <a:rPr lang="es" sz="1200" b="1" dirty="0">
                <a:solidFill>
                  <a:srgbClr val="11116B"/>
                </a:solidFill>
              </a:rPr>
              <a:t>impulsar el desarrollo sostenible dentro de las economías rurales </a:t>
            </a:r>
            <a:r>
              <a:rPr lang="es" sz="1200" b="1" dirty="0"/>
              <a:t>.</a:t>
            </a:r>
            <a:endParaRPr lang="en-GB" sz="1200" b="1" dirty="0"/>
          </a:p>
        </p:txBody>
      </p:sp>
      <p:sp>
        <p:nvSpPr>
          <p:cNvPr id="13" name="Rectangle: Rounded Corners 34">
            <a:extLst>
              <a:ext uri="{FF2B5EF4-FFF2-40B4-BE49-F238E27FC236}">
                <a16:creationId xmlns:a16="http://schemas.microsoft.com/office/drawing/2014/main" id="{E564630F-5B28-D291-98F5-0A728C6462B8}"/>
              </a:ext>
            </a:extLst>
          </p:cNvPr>
          <p:cNvSpPr/>
          <p:nvPr/>
        </p:nvSpPr>
        <p:spPr>
          <a:xfrm>
            <a:off x="-7141" y="1707654"/>
            <a:ext cx="9151141" cy="2612034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66799F"/>
              </a:gs>
            </a:gsLst>
            <a:lin ang="10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sz="1400" b="1" dirty="0">
              <a:latin typeface="Aptos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8DF745-333A-BDCE-091D-D79C7B3762A9}"/>
              </a:ext>
            </a:extLst>
          </p:cNvPr>
          <p:cNvSpPr/>
          <p:nvPr/>
        </p:nvSpPr>
        <p:spPr>
          <a:xfrm>
            <a:off x="2987824" y="1779662"/>
            <a:ext cx="2861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1400" b="1" dirty="0">
                <a:solidFill>
                  <a:schemeClr val="bg1"/>
                </a:solidFill>
              </a:rPr>
              <a:t>Los cuatro principios rectores de RTFF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131928-CD98-3406-4994-8E763427C5BD}"/>
              </a:ext>
            </a:extLst>
          </p:cNvPr>
          <p:cNvSpPr txBox="1"/>
          <p:nvPr/>
        </p:nvSpPr>
        <p:spPr>
          <a:xfrm>
            <a:off x="539553" y="2170210"/>
            <a:ext cx="291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000" dirty="0">
                <a:solidFill>
                  <a:schemeClr val="bg1"/>
                </a:solidFill>
                <a:latin typeface="Aptos" panose="020B0004020202020204" pitchFamily="34" charset="0"/>
              </a:rPr>
              <a:t>Inversiones en infraestructura sostenible que promoverán el crecimiento económico sostenible, mejorarán las condiciones de vida y garantizarán el acceso igualitario a los recursos, la infraestructura y los servicios financieros para las poblaciones rurales.</a:t>
            </a:r>
            <a:endParaRPr lang="en-GB" sz="1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A42209-CA29-4534-9FFA-A73BAFEE0BEC}"/>
              </a:ext>
            </a:extLst>
          </p:cNvPr>
          <p:cNvSpPr txBox="1"/>
          <p:nvPr/>
        </p:nvSpPr>
        <p:spPr>
          <a:xfrm>
            <a:off x="539552" y="3419441"/>
            <a:ext cx="291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000" dirty="0">
                <a:solidFill>
                  <a:schemeClr val="bg1"/>
                </a:solidFill>
                <a:latin typeface="Aptos" panose="020B0004020202020204" pitchFamily="34" charset="0"/>
              </a:rPr>
              <a:t>Gobernanza eficaz, marcos de políticas sólidos y capacidad institucional con el objetivo de mejorar la prestación de servicios, la rendición de cuentas y la eficiencia del sector público.</a:t>
            </a:r>
            <a:endParaRPr lang="en-GB" sz="1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FEAAEF-CCE5-2A17-07FE-EFD6C4874590}"/>
              </a:ext>
            </a:extLst>
          </p:cNvPr>
          <p:cNvSpPr txBox="1"/>
          <p:nvPr/>
        </p:nvSpPr>
        <p:spPr>
          <a:xfrm>
            <a:off x="5796136" y="2170210"/>
            <a:ext cx="291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05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s" sz="1000" dirty="0"/>
              <a:t>Sostenibilidad ambiental: agricultura sostenible que fortalecerá y apoyará las cadenas de valor agrícolas, las soluciones climáticamente inteligentes y la gestión sostenible de la tierra y el agua.</a:t>
            </a:r>
            <a:endParaRPr lang="en-GB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17805D-D494-8B50-0102-B2F67920FD42}"/>
              </a:ext>
            </a:extLst>
          </p:cNvPr>
          <p:cNvSpPr txBox="1"/>
          <p:nvPr/>
        </p:nvSpPr>
        <p:spPr>
          <a:xfrm>
            <a:off x="5796136" y="3419441"/>
            <a:ext cx="324036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000" dirty="0">
                <a:solidFill>
                  <a:schemeClr val="bg1"/>
                </a:solidFill>
                <a:latin typeface="Aptos" panose="020B0004020202020204" pitchFamily="34" charset="0"/>
              </a:rPr>
              <a:t>Exclusiones: definir claramente las actividades no elegibles para garantizar que los ingresos no se destinen a proyectos o actividades que entren en conflicto con los objetivos climáticos, la preservación del medio ambiente o la equidad social.</a:t>
            </a:r>
            <a:endParaRPr lang="en-GB" sz="1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pSp>
        <p:nvGrpSpPr>
          <p:cNvPr id="52" name="Group 1">
            <a:extLst>
              <a:ext uri="{FF2B5EF4-FFF2-40B4-BE49-F238E27FC236}">
                <a16:creationId xmlns:a16="http://schemas.microsoft.com/office/drawing/2014/main" id="{6D192C24-C51B-9B07-7354-B64C39CD42F5}"/>
              </a:ext>
            </a:extLst>
          </p:cNvPr>
          <p:cNvGrpSpPr/>
          <p:nvPr/>
        </p:nvGrpSpPr>
        <p:grpSpPr>
          <a:xfrm>
            <a:off x="3814609" y="2429957"/>
            <a:ext cx="1512000" cy="1512000"/>
            <a:chOff x="-1" y="-1"/>
            <a:chExt cx="3357108" cy="3306838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B96A354A-CF71-834B-E2A6-F70C1C07BD9C}"/>
                </a:ext>
              </a:extLst>
            </p:cNvPr>
            <p:cNvSpPr/>
            <p:nvPr/>
          </p:nvSpPr>
          <p:spPr>
            <a:xfrm>
              <a:off x="-1" y="2121140"/>
              <a:ext cx="2239166" cy="118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40" y="21600"/>
                  </a:moveTo>
                  <a:cubicBezTo>
                    <a:pt x="2585" y="21600"/>
                    <a:pt x="0" y="16727"/>
                    <a:pt x="0" y="10779"/>
                  </a:cubicBezTo>
                  <a:cubicBezTo>
                    <a:pt x="0" y="4832"/>
                    <a:pt x="2585" y="0"/>
                    <a:pt x="5740" y="0"/>
                  </a:cubicBezTo>
                  <a:cubicBezTo>
                    <a:pt x="6791" y="0"/>
                    <a:pt x="7843" y="537"/>
                    <a:pt x="8741" y="1569"/>
                  </a:cubicBezTo>
                  <a:cubicBezTo>
                    <a:pt x="11654" y="4956"/>
                    <a:pt x="13933" y="7062"/>
                    <a:pt x="16189" y="7062"/>
                  </a:cubicBezTo>
                  <a:cubicBezTo>
                    <a:pt x="17744" y="7062"/>
                    <a:pt x="19344" y="6112"/>
                    <a:pt x="21578" y="3841"/>
                  </a:cubicBezTo>
                  <a:cubicBezTo>
                    <a:pt x="21490" y="4089"/>
                    <a:pt x="21403" y="4378"/>
                    <a:pt x="21315" y="4626"/>
                  </a:cubicBezTo>
                  <a:cubicBezTo>
                    <a:pt x="20724" y="6484"/>
                    <a:pt x="20395" y="8590"/>
                    <a:pt x="20395" y="10779"/>
                  </a:cubicBezTo>
                  <a:cubicBezTo>
                    <a:pt x="20395" y="13340"/>
                    <a:pt x="20833" y="15777"/>
                    <a:pt x="21600" y="17759"/>
                  </a:cubicBezTo>
                  <a:cubicBezTo>
                    <a:pt x="19606" y="15694"/>
                    <a:pt x="17898" y="14496"/>
                    <a:pt x="16189" y="14496"/>
                  </a:cubicBezTo>
                  <a:cubicBezTo>
                    <a:pt x="13933" y="14496"/>
                    <a:pt x="11654" y="16603"/>
                    <a:pt x="8741" y="19989"/>
                  </a:cubicBezTo>
                  <a:cubicBezTo>
                    <a:pt x="7843" y="21022"/>
                    <a:pt x="6791" y="21600"/>
                    <a:pt x="5740" y="21600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F142CE22-00ED-FAA9-2523-E40778C2A8F4}"/>
                </a:ext>
              </a:extLst>
            </p:cNvPr>
            <p:cNvSpPr/>
            <p:nvPr/>
          </p:nvSpPr>
          <p:spPr>
            <a:xfrm>
              <a:off x="2167039" y="1115756"/>
              <a:ext cx="1190068" cy="219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4" y="21600"/>
                    <a:pt x="0" y="18961"/>
                    <a:pt x="0" y="15742"/>
                  </a:cubicBezTo>
                  <a:cubicBezTo>
                    <a:pt x="0" y="14668"/>
                    <a:pt x="577" y="13595"/>
                    <a:pt x="1608" y="12678"/>
                  </a:cubicBezTo>
                  <a:cubicBezTo>
                    <a:pt x="7915" y="7111"/>
                    <a:pt x="8492" y="4673"/>
                    <a:pt x="3875" y="22"/>
                  </a:cubicBezTo>
                  <a:cubicBezTo>
                    <a:pt x="4122" y="112"/>
                    <a:pt x="4369" y="201"/>
                    <a:pt x="4658" y="291"/>
                  </a:cubicBezTo>
                  <a:cubicBezTo>
                    <a:pt x="6513" y="894"/>
                    <a:pt x="8615" y="1230"/>
                    <a:pt x="10800" y="1230"/>
                  </a:cubicBezTo>
                  <a:cubicBezTo>
                    <a:pt x="13356" y="1230"/>
                    <a:pt x="15788" y="783"/>
                    <a:pt x="17766" y="0"/>
                  </a:cubicBezTo>
                  <a:cubicBezTo>
                    <a:pt x="12985" y="4785"/>
                    <a:pt x="13727" y="7155"/>
                    <a:pt x="19992" y="12678"/>
                  </a:cubicBezTo>
                  <a:cubicBezTo>
                    <a:pt x="21023" y="13595"/>
                    <a:pt x="21600" y="14668"/>
                    <a:pt x="21600" y="15742"/>
                  </a:cubicBezTo>
                  <a:cubicBezTo>
                    <a:pt x="21600" y="18961"/>
                    <a:pt x="16736" y="21600"/>
                    <a:pt x="10800" y="21600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C2668EF7-3DC7-B698-017E-D4198EA92355}"/>
                </a:ext>
              </a:extLst>
            </p:cNvPr>
            <p:cNvSpPr/>
            <p:nvPr/>
          </p:nvSpPr>
          <p:spPr>
            <a:xfrm>
              <a:off x="1117941" y="-1"/>
              <a:ext cx="2239166" cy="118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60" y="21600"/>
                  </a:moveTo>
                  <a:cubicBezTo>
                    <a:pt x="14787" y="21600"/>
                    <a:pt x="13757" y="21063"/>
                    <a:pt x="12859" y="20031"/>
                  </a:cubicBezTo>
                  <a:cubicBezTo>
                    <a:pt x="9924" y="16644"/>
                    <a:pt x="7667" y="14538"/>
                    <a:pt x="5411" y="14538"/>
                  </a:cubicBezTo>
                  <a:cubicBezTo>
                    <a:pt x="3856" y="14538"/>
                    <a:pt x="2256" y="15488"/>
                    <a:pt x="22" y="17759"/>
                  </a:cubicBezTo>
                  <a:cubicBezTo>
                    <a:pt x="110" y="17511"/>
                    <a:pt x="197" y="17222"/>
                    <a:pt x="285" y="16974"/>
                  </a:cubicBezTo>
                  <a:cubicBezTo>
                    <a:pt x="876" y="15116"/>
                    <a:pt x="1205" y="13010"/>
                    <a:pt x="1205" y="10821"/>
                  </a:cubicBezTo>
                  <a:cubicBezTo>
                    <a:pt x="1205" y="8260"/>
                    <a:pt x="767" y="5823"/>
                    <a:pt x="0" y="3841"/>
                  </a:cubicBezTo>
                  <a:cubicBezTo>
                    <a:pt x="1994" y="5906"/>
                    <a:pt x="3702" y="7104"/>
                    <a:pt x="5411" y="7104"/>
                  </a:cubicBezTo>
                  <a:cubicBezTo>
                    <a:pt x="7667" y="7104"/>
                    <a:pt x="9924" y="4997"/>
                    <a:pt x="12859" y="1611"/>
                  </a:cubicBezTo>
                  <a:cubicBezTo>
                    <a:pt x="13757" y="578"/>
                    <a:pt x="14787" y="0"/>
                    <a:pt x="15860" y="0"/>
                  </a:cubicBezTo>
                  <a:cubicBezTo>
                    <a:pt x="19015" y="0"/>
                    <a:pt x="21600" y="4873"/>
                    <a:pt x="21600" y="10821"/>
                  </a:cubicBezTo>
                  <a:cubicBezTo>
                    <a:pt x="21600" y="16768"/>
                    <a:pt x="19015" y="21600"/>
                    <a:pt x="15860" y="21600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2B1D13C1-F55D-E619-5661-30625AA2793C}"/>
                </a:ext>
              </a:extLst>
            </p:cNvPr>
            <p:cNvSpPr/>
            <p:nvPr/>
          </p:nvSpPr>
          <p:spPr>
            <a:xfrm>
              <a:off x="-1" y="-1"/>
              <a:ext cx="1187884" cy="219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41" y="21600"/>
                  </a:moveTo>
                  <a:cubicBezTo>
                    <a:pt x="8632" y="16815"/>
                    <a:pt x="7888" y="14445"/>
                    <a:pt x="1611" y="8922"/>
                  </a:cubicBezTo>
                  <a:cubicBezTo>
                    <a:pt x="578" y="8005"/>
                    <a:pt x="0" y="6932"/>
                    <a:pt x="0" y="5858"/>
                  </a:cubicBezTo>
                  <a:cubicBezTo>
                    <a:pt x="0" y="2639"/>
                    <a:pt x="4873" y="0"/>
                    <a:pt x="10821" y="0"/>
                  </a:cubicBezTo>
                  <a:cubicBezTo>
                    <a:pt x="16768" y="0"/>
                    <a:pt x="21600" y="2639"/>
                    <a:pt x="21600" y="5858"/>
                  </a:cubicBezTo>
                  <a:cubicBezTo>
                    <a:pt x="21600" y="6932"/>
                    <a:pt x="21063" y="8005"/>
                    <a:pt x="20031" y="8922"/>
                  </a:cubicBezTo>
                  <a:cubicBezTo>
                    <a:pt x="13712" y="14489"/>
                    <a:pt x="13133" y="16927"/>
                    <a:pt x="17759" y="21578"/>
                  </a:cubicBezTo>
                  <a:cubicBezTo>
                    <a:pt x="17511" y="21488"/>
                    <a:pt x="17263" y="21399"/>
                    <a:pt x="16974" y="21332"/>
                  </a:cubicBezTo>
                  <a:cubicBezTo>
                    <a:pt x="15116" y="20706"/>
                    <a:pt x="13010" y="20370"/>
                    <a:pt x="10821" y="20370"/>
                  </a:cubicBezTo>
                  <a:cubicBezTo>
                    <a:pt x="8260" y="20370"/>
                    <a:pt x="5823" y="20817"/>
                    <a:pt x="3841" y="21600"/>
                  </a:cubicBez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7E868746-77FE-0545-1F2D-BDBBB7B213BB}"/>
                </a:ext>
              </a:extLst>
            </p:cNvPr>
            <p:cNvSpPr/>
            <p:nvPr/>
          </p:nvSpPr>
          <p:spPr>
            <a:xfrm>
              <a:off x="132230" y="2250090"/>
              <a:ext cx="926701" cy="92560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45E9264D-D5BE-DF4B-4F58-4E9798F1FE14}"/>
                </a:ext>
              </a:extLst>
            </p:cNvPr>
            <p:cNvSpPr/>
            <p:nvPr/>
          </p:nvSpPr>
          <p:spPr>
            <a:xfrm>
              <a:off x="2298175" y="2250090"/>
              <a:ext cx="926701" cy="92560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Oval 11">
              <a:extLst>
                <a:ext uri="{FF2B5EF4-FFF2-40B4-BE49-F238E27FC236}">
                  <a16:creationId xmlns:a16="http://schemas.microsoft.com/office/drawing/2014/main" id="{5E3DF499-B49B-66DD-C7D4-067BFE4FE74A}"/>
                </a:ext>
              </a:extLst>
            </p:cNvPr>
            <p:cNvSpPr/>
            <p:nvPr/>
          </p:nvSpPr>
          <p:spPr>
            <a:xfrm>
              <a:off x="2298175" y="131136"/>
              <a:ext cx="926701" cy="92560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" name="Oval 12">
              <a:extLst>
                <a:ext uri="{FF2B5EF4-FFF2-40B4-BE49-F238E27FC236}">
                  <a16:creationId xmlns:a16="http://schemas.microsoft.com/office/drawing/2014/main" id="{5F8AA886-E699-8A94-825C-B5DB4D7F4F81}"/>
                </a:ext>
              </a:extLst>
            </p:cNvPr>
            <p:cNvSpPr/>
            <p:nvPr/>
          </p:nvSpPr>
          <p:spPr>
            <a:xfrm>
              <a:off x="132230" y="131136"/>
              <a:ext cx="926701" cy="92560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1E443549-EBB6-450D-AA5F-00829F4170E1}"/>
              </a:ext>
            </a:extLst>
          </p:cNvPr>
          <p:cNvSpPr/>
          <p:nvPr/>
        </p:nvSpPr>
        <p:spPr>
          <a:xfrm>
            <a:off x="3943213" y="2493388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" sz="2000" b="1" dirty="0">
                <a:solidFill>
                  <a:srgbClr val="66799F"/>
                </a:solidFill>
                <a:latin typeface="Montserrat" panose="00000500000000000000" pitchFamily="50" charset="0"/>
              </a:rPr>
              <a:t>1</a:t>
            </a:r>
            <a:endParaRPr lang="en-US" sz="2000" dirty="0">
              <a:solidFill>
                <a:srgbClr val="66799F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E8D4B26-AF95-F811-2914-94F9EB0D962B}"/>
              </a:ext>
            </a:extLst>
          </p:cNvPr>
          <p:cNvSpPr/>
          <p:nvPr/>
        </p:nvSpPr>
        <p:spPr>
          <a:xfrm>
            <a:off x="4901572" y="2493388"/>
            <a:ext cx="335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" sz="2000" b="1" dirty="0">
                <a:solidFill>
                  <a:srgbClr val="66799F"/>
                </a:solidFill>
                <a:latin typeface="Montserrat" panose="00000500000000000000" pitchFamily="50" charset="0"/>
              </a:rPr>
              <a:t>2</a:t>
            </a:r>
            <a:endParaRPr lang="en-US" sz="2000" dirty="0">
              <a:solidFill>
                <a:srgbClr val="66799F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96C7E2C-D6E3-3B11-83B3-A18EAA6FA39E}"/>
              </a:ext>
            </a:extLst>
          </p:cNvPr>
          <p:cNvSpPr/>
          <p:nvPr/>
        </p:nvSpPr>
        <p:spPr>
          <a:xfrm>
            <a:off x="3918367" y="3455591"/>
            <a:ext cx="335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" sz="2000" b="1" dirty="0">
                <a:solidFill>
                  <a:srgbClr val="66799F"/>
                </a:solidFill>
                <a:latin typeface="Montserrat" panose="00000500000000000000" pitchFamily="50" charset="0"/>
              </a:rPr>
              <a:t>3</a:t>
            </a:r>
            <a:endParaRPr lang="en-US" sz="2000" dirty="0">
              <a:solidFill>
                <a:srgbClr val="66799F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C3AF750-2F97-E1BF-F995-4B9832D62D98}"/>
              </a:ext>
            </a:extLst>
          </p:cNvPr>
          <p:cNvSpPr/>
          <p:nvPr/>
        </p:nvSpPr>
        <p:spPr>
          <a:xfrm>
            <a:off x="4888748" y="3460570"/>
            <a:ext cx="360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" sz="2000" b="1" dirty="0">
                <a:solidFill>
                  <a:srgbClr val="66799F"/>
                </a:solidFill>
                <a:latin typeface="Montserrat" panose="00000500000000000000" pitchFamily="50" charset="0"/>
              </a:rPr>
              <a:t>4</a:t>
            </a:r>
            <a:endParaRPr lang="en-US" sz="2000" dirty="0">
              <a:solidFill>
                <a:srgbClr val="6679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 advAuto="0"/>
    </p:bld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  <a:cs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  <a:cs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XML_x0020_Order xmlns="713ee0f6-1013-4344-8397-c4c32a18ad53">9</XML_x0020_Order>
    <XML_x0020_Document xmlns="713ee0f6-1013-4344-8397-c4c32a18ad53" xsi:nil="true"/>
    <XML_x0020_Description xmlns="713ee0f6-1013-4344-8397-c4c32a18ad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Template" ma:contentTypeID="0x01010045A1717290A946268837FC00898726ED001D87CDFB0366C54D87C13823D62CF041" ma:contentTypeVersion="138" ma:contentTypeDescription="My Content Type" ma:contentTypeScope="" ma:versionID="716cefbc3049a0dc98cb7055c888810b">
  <xsd:schema xmlns:xsd="http://www.w3.org/2001/XMLSchema" xmlns:xs="http://www.w3.org/2001/XMLSchema" xmlns:p="http://schemas.microsoft.com/office/2006/metadata/properties" xmlns:ns2="713ee0f6-1013-4344-8397-c4c32a18ad53" targetNamespace="http://schemas.microsoft.com/office/2006/metadata/properties" ma:root="true" ma:fieldsID="069c3577f7bea5654d18c95c713cebf5" ns2:_="">
    <xsd:import namespace="713ee0f6-1013-4344-8397-c4c32a18ad53"/>
    <xsd:element name="properties">
      <xsd:complexType>
        <xsd:sequence>
          <xsd:element name="documentManagement">
            <xsd:complexType>
              <xsd:all>
                <xsd:element ref="ns2:XML_x0020_Document" minOccurs="0"/>
                <xsd:element ref="ns2:XML_x0020_Description" minOccurs="0"/>
                <xsd:element ref="ns2:XML_x0020_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ee0f6-1013-4344-8397-c4c32a18ad53" elementFormDefault="qualified">
    <xsd:import namespace="http://schemas.microsoft.com/office/2006/documentManagement/types"/>
    <xsd:import namespace="http://schemas.microsoft.com/office/infopath/2007/PartnerControls"/>
    <xsd:element name="XML_x0020_Document" ma:index="8" nillable="true" ma:displayName="XML Document" ma:internalName="XML_x0020_Document">
      <xsd:simpleType>
        <xsd:restriction base="dms:Text">
          <xsd:maxLength value="255"/>
        </xsd:restriction>
      </xsd:simpleType>
    </xsd:element>
    <xsd:element name="XML_x0020_Description" ma:index="9" nillable="true" ma:displayName="XML Description" ma:internalName="XML_x0020_Description">
      <xsd:simpleType>
        <xsd:restriction base="dms:Text">
          <xsd:maxLength value="255"/>
        </xsd:restriction>
      </xsd:simpleType>
    </xsd:element>
    <xsd:element name="XML_x0020_Order" ma:index="10" nillable="true" ma:displayName="XML Order" ma:internalName="XML_x0020_Orde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/>
    <Synchronization>Asynchronous</Synchronization>
    <Type>10001</Type>
    <SequenceNumber>10000</SequenceNumber>
    <Url/>
    <Assembly>Ifad.XDESK.IRT, Version=1.0.0.0, Culture=neutral, PublicKeyToken=ae61937e39a16d31</Assembly>
    <Class>Ifad.XDESK.IRT.DocumentTemplateER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FormUrls xmlns="http://schemas.microsoft.com/sharepoint/v3/contenttype/forms/url">
  <Edit>_layouts/Ifad.XDESK.IRT/Pages/DocumentTemplate.aspx</Edit>
  <New>_layouts/Ifad.XDESK.IRT/Pages/DocumentTemplate.aspx</New>
</FormUrls>
</file>

<file path=customXml/itemProps1.xml><?xml version="1.0" encoding="utf-8"?>
<ds:datastoreItem xmlns:ds="http://schemas.openxmlformats.org/officeDocument/2006/customXml" ds:itemID="{4E3DF1FE-095C-477D-8B0E-5AF6E0D3F32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13ee0f6-1013-4344-8397-c4c32a18ad5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924DE06-4044-41D3-95A3-0E5E48F56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3ee0f6-1013-4344-8397-c4c32a18a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D24F18-38C0-4D03-B8FD-CEBA96A25A5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6442746-508C-4444-8DBB-75164DB7293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A28F2A2-F77E-4901-B0C0-CDA21386349B}">
  <ds:schemaRefs>
    <ds:schemaRef ds:uri="http://schemas.microsoft.com/sharepoint/v3/contenttype/forms/ur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68109</TotalTime>
  <Words>1198</Words>
  <Application>Microsoft Office PowerPoint</Application>
  <PresentationFormat>On-screen Show (16:9)</PresentationFormat>
  <Paragraphs>127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Aptos</vt:lpstr>
      <vt:lpstr>Arial</vt:lpstr>
      <vt:lpstr>Brush Script MT</vt:lpstr>
      <vt:lpstr>Montserrat</vt:lpstr>
      <vt:lpstr>Wingdings</vt:lpstr>
      <vt:lpstr>1_Blank Presentation</vt:lpstr>
      <vt:lpstr>PowerPoint Presentation</vt:lpstr>
      <vt:lpstr>Presentando el RTFF</vt:lpstr>
      <vt:lpstr>¿Por qué se desarrolló el RTFF?</vt:lpstr>
      <vt:lpstr>Para quién es el RTFF</vt:lpstr>
      <vt:lpstr>Beneficios clave para los bancos públicos de desarrollo</vt:lpstr>
      <vt:lpstr>¿Qué incluye el RTFF?</vt:lpstr>
      <vt:lpstr>Cómo utilizar este marco: una guía paso a paso para PDB</vt:lpstr>
      <vt:lpstr>Una vía estructurada para la inversión rural sostenible</vt:lpstr>
      <vt:lpstr>Los cuatro principios rectores de RTFF</vt:lpstr>
      <vt:lpstr>Las seis áreas de inversión del RTFF</vt:lpstr>
      <vt:lpstr>El Compendio de Taxonomía</vt:lpstr>
      <vt:lpstr>Indicadores: Midiendo lo que importa</vt:lpstr>
      <vt:lpstr>Próximos pasos para los PDB</vt:lpstr>
      <vt:lpstr>PowerPoint Presentation</vt:lpstr>
    </vt:vector>
  </TitlesOfParts>
  <Company>Ifad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Pacchiana, Luca</dc:creator>
  <cp:lastModifiedBy>Enciso, Alejandro</cp:lastModifiedBy>
  <cp:revision>703</cp:revision>
  <cp:lastPrinted>2023-08-14T14:59:14Z</cp:lastPrinted>
  <dcterms:created xsi:type="dcterms:W3CDTF">2022-04-21T14:29:03Z</dcterms:created>
  <dcterms:modified xsi:type="dcterms:W3CDTF">2025-10-21T16:01:54Z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0x01010045A1717290A946268837FC00898726ED001D87CDFB0366C54D87C13823D62CF041</vt:lpwstr>
  </property>
</Properties>
</file>