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4840" r:id="rId3"/>
    <p:sldId id="2108651075" r:id="rId4"/>
    <p:sldId id="2108650784" r:id="rId5"/>
    <p:sldId id="4853" r:id="rId6"/>
    <p:sldId id="2108651021" r:id="rId7"/>
    <p:sldId id="4863"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FFC000"/>
    <a:srgbClr val="ED7D31"/>
    <a:srgbClr val="4472C4"/>
    <a:srgbClr val="2F5597"/>
    <a:srgbClr val="A0C886"/>
    <a:srgbClr val="F2F2F2"/>
    <a:srgbClr val="2A82A8"/>
    <a:srgbClr val="99CC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2"/>
    <p:restoredTop sz="93099" autoAdjust="0"/>
  </p:normalViewPr>
  <p:slideViewPr>
    <p:cSldViewPr snapToGrid="0" snapToObjects="1">
      <p:cViewPr varScale="1">
        <p:scale>
          <a:sx n="79" d="100"/>
          <a:sy n="79" d="100"/>
        </p:scale>
        <p:origin x="744"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D70A07-A31A-4F08-B8D5-83D7B59AB11D}" type="datetimeFigureOut">
              <a:rPr lang="es-MX" smtClean="0"/>
              <a:t>15/04/2025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1A2269-34D6-4917-BC89-0EB3CA5D4584}" type="slidenum">
              <a:rPr lang="es-MX" smtClean="0"/>
              <a:t>‹Nº›</a:t>
            </a:fld>
            <a:endParaRPr lang="es-MX"/>
          </a:p>
        </p:txBody>
      </p:sp>
    </p:spTree>
    <p:extLst>
      <p:ext uri="{BB962C8B-B14F-4D97-AF65-F5344CB8AC3E}">
        <p14:creationId xmlns:p14="http://schemas.microsoft.com/office/powerpoint/2010/main" val="241046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solidFill>
                  <a:srgbClr val="000000"/>
                </a:solidFill>
                <a:effectLst/>
                <a:latin typeface="Segoe UI" panose="020B0502040204020203" pitchFamily="34" charset="0"/>
              </a:rPr>
              <a:t>Fertilización óptima es una prueba piloto del Noroeste, como tal no viene en Reglas, pero se opera con los servicios de Asesoría y Consultoría.</a:t>
            </a:r>
            <a:endParaRPr lang="es-MX" sz="1800" dirty="0">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800" dirty="0">
              <a:effectLst/>
              <a:latin typeface="Aptos" panose="020B0004020202020204" pitchFamily="34" charset="0"/>
            </a:endParaRPr>
          </a:p>
          <a:p>
            <a:endParaRPr lang="es-MX"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D8169B-78DB-4B98-B793-98075D4DCE8F}" type="slidenum">
              <a:rPr kumimoji="0" lang="es-MX"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MX"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733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8C53752-7E39-4504-9280-1BD011157A9B}" type="slidenum">
              <a:rPr lang="es-MX" smtClean="0"/>
              <a:t>6</a:t>
            </a:fld>
            <a:endParaRPr lang="es-MX" dirty="0"/>
          </a:p>
        </p:txBody>
      </p:sp>
    </p:spTree>
    <p:extLst>
      <p:ext uri="{BB962C8B-B14F-4D97-AF65-F5344CB8AC3E}">
        <p14:creationId xmlns:p14="http://schemas.microsoft.com/office/powerpoint/2010/main" val="1120641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3E2EBE1-7014-424E-813A-75159B4B40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Marcador de posición de imagen 11">
            <a:extLst>
              <a:ext uri="{FF2B5EF4-FFF2-40B4-BE49-F238E27FC236}">
                <a16:creationId xmlns:a16="http://schemas.microsoft.com/office/drawing/2014/main" id="{2EBD9FB0-2FC5-604D-99A6-1D02B0BCE210}"/>
              </a:ext>
            </a:extLst>
          </p:cNvPr>
          <p:cNvSpPr>
            <a:spLocks noGrp="1"/>
          </p:cNvSpPr>
          <p:nvPr>
            <p:ph type="pic" sz="quarter" idx="10"/>
          </p:nvPr>
        </p:nvSpPr>
        <p:spPr>
          <a:xfrm>
            <a:off x="4498259" y="717"/>
            <a:ext cx="7704989" cy="6857283"/>
          </a:xfrm>
          <a:custGeom>
            <a:avLst/>
            <a:gdLst>
              <a:gd name="connsiteX0" fmla="*/ 0 w 7686368"/>
              <a:gd name="connsiteY0" fmla="*/ 6857283 h 6857283"/>
              <a:gd name="connsiteX1" fmla="*/ 2990050 w 7686368"/>
              <a:gd name="connsiteY1" fmla="*/ 0 h 6857283"/>
              <a:gd name="connsiteX2" fmla="*/ 7686368 w 7686368"/>
              <a:gd name="connsiteY2" fmla="*/ 0 h 6857283"/>
              <a:gd name="connsiteX3" fmla="*/ 4696318 w 7686368"/>
              <a:gd name="connsiteY3" fmla="*/ 6857283 h 6857283"/>
              <a:gd name="connsiteX4" fmla="*/ 0 w 7686368"/>
              <a:gd name="connsiteY4" fmla="*/ 6857283 h 6857283"/>
              <a:gd name="connsiteX0" fmla="*/ 0 w 7704989"/>
              <a:gd name="connsiteY0" fmla="*/ 6857283 h 6857283"/>
              <a:gd name="connsiteX1" fmla="*/ 2990050 w 7704989"/>
              <a:gd name="connsiteY1" fmla="*/ 0 h 6857283"/>
              <a:gd name="connsiteX2" fmla="*/ 7686368 w 7704989"/>
              <a:gd name="connsiteY2" fmla="*/ 0 h 6857283"/>
              <a:gd name="connsiteX3" fmla="*/ 7704989 w 7704989"/>
              <a:gd name="connsiteY3" fmla="*/ 6857283 h 6857283"/>
              <a:gd name="connsiteX4" fmla="*/ 0 w 7704989"/>
              <a:gd name="connsiteY4" fmla="*/ 6857283 h 6857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4989" h="6857283">
                <a:moveTo>
                  <a:pt x="0" y="6857283"/>
                </a:moveTo>
                <a:lnTo>
                  <a:pt x="2990050" y="0"/>
                </a:lnTo>
                <a:lnTo>
                  <a:pt x="7686368" y="0"/>
                </a:lnTo>
                <a:lnTo>
                  <a:pt x="7704989" y="6857283"/>
                </a:lnTo>
                <a:lnTo>
                  <a:pt x="0" y="6857283"/>
                </a:lnTo>
                <a:close/>
              </a:path>
            </a:pathLst>
          </a:custGeom>
        </p:spPr>
        <p:txBody>
          <a:bodyPr/>
          <a:lstStyle/>
          <a:p>
            <a:endParaRPr lang="es-MX"/>
          </a:p>
        </p:txBody>
      </p:sp>
      <p:sp>
        <p:nvSpPr>
          <p:cNvPr id="14" name="Marcador de texto 13">
            <a:extLst>
              <a:ext uri="{FF2B5EF4-FFF2-40B4-BE49-F238E27FC236}">
                <a16:creationId xmlns:a16="http://schemas.microsoft.com/office/drawing/2014/main" id="{B59906B2-7858-6E4E-89A8-9D7111657065}"/>
              </a:ext>
            </a:extLst>
          </p:cNvPr>
          <p:cNvSpPr>
            <a:spLocks noGrp="1"/>
          </p:cNvSpPr>
          <p:nvPr>
            <p:ph type="body" sz="quarter" idx="11" hasCustomPrompt="1"/>
          </p:nvPr>
        </p:nvSpPr>
        <p:spPr>
          <a:xfrm>
            <a:off x="649288" y="2857522"/>
            <a:ext cx="4276673" cy="2462934"/>
          </a:xfrm>
        </p:spPr>
        <p:txBody>
          <a:bodyPr anchor="ctr">
            <a:normAutofit/>
          </a:bodyPr>
          <a:lstStyle>
            <a:lvl1pPr marL="0" indent="0">
              <a:buNone/>
              <a:defRPr sz="3200" b="1">
                <a:solidFill>
                  <a:schemeClr val="bg1"/>
                </a:solidFill>
                <a:latin typeface="Futura Medium" panose="020B0602020204020303" pitchFamily="34" charset="-79"/>
                <a:cs typeface="Futura Medium" panose="020B0602020204020303" pitchFamily="34" charset="-79"/>
              </a:defRPr>
            </a:lvl1pPr>
          </a:lstStyle>
          <a:p>
            <a:r>
              <a:rPr lang="es-ES" dirty="0"/>
              <a:t>Título</a:t>
            </a:r>
            <a:endParaRPr lang="es-MX" dirty="0"/>
          </a:p>
        </p:txBody>
      </p:sp>
      <p:sp>
        <p:nvSpPr>
          <p:cNvPr id="15" name="Marcador de texto 13">
            <a:extLst>
              <a:ext uri="{FF2B5EF4-FFF2-40B4-BE49-F238E27FC236}">
                <a16:creationId xmlns:a16="http://schemas.microsoft.com/office/drawing/2014/main" id="{E552B164-3ED6-BF43-A8AD-F7F38D841181}"/>
              </a:ext>
            </a:extLst>
          </p:cNvPr>
          <p:cNvSpPr>
            <a:spLocks noGrp="1"/>
          </p:cNvSpPr>
          <p:nvPr>
            <p:ph type="body" sz="quarter" idx="12" hasCustomPrompt="1"/>
          </p:nvPr>
        </p:nvSpPr>
        <p:spPr>
          <a:xfrm>
            <a:off x="649288" y="6072814"/>
            <a:ext cx="4276673" cy="589607"/>
          </a:xfrm>
        </p:spPr>
        <p:txBody>
          <a:bodyPr anchor="ctr">
            <a:normAutofit/>
          </a:bodyPr>
          <a:lstStyle>
            <a:lvl1pPr marL="0" indent="0">
              <a:buNone/>
              <a:defRPr sz="1600" b="0">
                <a:solidFill>
                  <a:schemeClr val="bg1"/>
                </a:solidFill>
                <a:latin typeface="+mj-lt"/>
                <a:cs typeface="Futura Medium" panose="020B0602020204020303" pitchFamily="34" charset="-79"/>
              </a:defRPr>
            </a:lvl1pPr>
          </a:lstStyle>
          <a:p>
            <a:r>
              <a:rPr lang="es-ES" dirty="0"/>
              <a:t>Fecha</a:t>
            </a:r>
            <a:endParaRPr lang="es-MX" dirty="0"/>
          </a:p>
        </p:txBody>
      </p:sp>
    </p:spTree>
    <p:extLst>
      <p:ext uri="{BB962C8B-B14F-4D97-AF65-F5344CB8AC3E}">
        <p14:creationId xmlns:p14="http://schemas.microsoft.com/office/powerpoint/2010/main" val="2473288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E225909-0F07-4040-85C2-EAA2F2381591}"/>
              </a:ext>
            </a:extLst>
          </p:cNvPr>
          <p:cNvSpPr>
            <a:spLocks noGrp="1"/>
          </p:cNvSpPr>
          <p:nvPr>
            <p:ph type="pic" sz="quarter" idx="10"/>
          </p:nvPr>
        </p:nvSpPr>
        <p:spPr>
          <a:xfrm>
            <a:off x="2299101" y="4023650"/>
            <a:ext cx="2356298" cy="2356298"/>
          </a:xfrm>
          <a:custGeom>
            <a:avLst/>
            <a:gdLst>
              <a:gd name="connsiteX0" fmla="*/ 1526458 w 3052916"/>
              <a:gd name="connsiteY0" fmla="*/ 0 h 3052916"/>
              <a:gd name="connsiteX1" fmla="*/ 3052916 w 3052916"/>
              <a:gd name="connsiteY1" fmla="*/ 1526458 h 3052916"/>
              <a:gd name="connsiteX2" fmla="*/ 1526458 w 3052916"/>
              <a:gd name="connsiteY2" fmla="*/ 3052916 h 3052916"/>
              <a:gd name="connsiteX3" fmla="*/ 0 w 3052916"/>
              <a:gd name="connsiteY3" fmla="*/ 1526458 h 3052916"/>
              <a:gd name="connsiteX4" fmla="*/ 1526458 w 3052916"/>
              <a:gd name="connsiteY4" fmla="*/ 0 h 3052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916" h="3052916">
                <a:moveTo>
                  <a:pt x="1526458" y="0"/>
                </a:moveTo>
                <a:cubicBezTo>
                  <a:pt x="2369497" y="0"/>
                  <a:pt x="3052916" y="683419"/>
                  <a:pt x="3052916" y="1526458"/>
                </a:cubicBezTo>
                <a:cubicBezTo>
                  <a:pt x="3052916" y="2369497"/>
                  <a:pt x="2369497" y="3052916"/>
                  <a:pt x="1526458" y="3052916"/>
                </a:cubicBezTo>
                <a:cubicBezTo>
                  <a:pt x="683419" y="3052916"/>
                  <a:pt x="0" y="2369497"/>
                  <a:pt x="0" y="1526458"/>
                </a:cubicBezTo>
                <a:cubicBezTo>
                  <a:pt x="0" y="683419"/>
                  <a:pt x="683419" y="0"/>
                  <a:pt x="1526458" y="0"/>
                </a:cubicBezTo>
                <a:close/>
              </a:path>
            </a:pathLst>
          </a:custGeom>
          <a:solidFill>
            <a:schemeClr val="bg1">
              <a:lumMod val="95000"/>
              <a:alpha val="10000"/>
            </a:schemeClr>
          </a:solidFill>
        </p:spPr>
        <p:txBody>
          <a:bodyPr wrap="square">
            <a:noAutofit/>
          </a:bodyPr>
          <a:lstStyle>
            <a:lvl1pPr marL="0" indent="0" algn="ctr">
              <a:buNone/>
              <a:defRPr sz="1598">
                <a:solidFill>
                  <a:schemeClr val="bg1"/>
                </a:solidFill>
              </a:defRPr>
            </a:lvl1pPr>
          </a:lstStyle>
          <a:p>
            <a:endParaRPr lang="id-ID"/>
          </a:p>
        </p:txBody>
      </p:sp>
      <p:sp>
        <p:nvSpPr>
          <p:cNvPr id="7" name="Picture Placeholder 6">
            <a:extLst>
              <a:ext uri="{FF2B5EF4-FFF2-40B4-BE49-F238E27FC236}">
                <a16:creationId xmlns:a16="http://schemas.microsoft.com/office/drawing/2014/main" id="{87A6E4B1-3F94-4FC5-88A2-02AEB167F0CB}"/>
              </a:ext>
            </a:extLst>
          </p:cNvPr>
          <p:cNvSpPr>
            <a:spLocks noGrp="1"/>
          </p:cNvSpPr>
          <p:nvPr>
            <p:ph type="pic" sz="quarter" idx="11"/>
          </p:nvPr>
        </p:nvSpPr>
        <p:spPr>
          <a:xfrm>
            <a:off x="4716341" y="2619225"/>
            <a:ext cx="1683647" cy="1683644"/>
          </a:xfrm>
          <a:custGeom>
            <a:avLst/>
            <a:gdLst>
              <a:gd name="connsiteX0" fmla="*/ 1526458 w 3052916"/>
              <a:gd name="connsiteY0" fmla="*/ 0 h 3052916"/>
              <a:gd name="connsiteX1" fmla="*/ 3052916 w 3052916"/>
              <a:gd name="connsiteY1" fmla="*/ 1526458 h 3052916"/>
              <a:gd name="connsiteX2" fmla="*/ 1526458 w 3052916"/>
              <a:gd name="connsiteY2" fmla="*/ 3052916 h 3052916"/>
              <a:gd name="connsiteX3" fmla="*/ 0 w 3052916"/>
              <a:gd name="connsiteY3" fmla="*/ 1526458 h 3052916"/>
              <a:gd name="connsiteX4" fmla="*/ 1526458 w 3052916"/>
              <a:gd name="connsiteY4" fmla="*/ 0 h 3052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916" h="3052916">
                <a:moveTo>
                  <a:pt x="1526458" y="0"/>
                </a:moveTo>
                <a:cubicBezTo>
                  <a:pt x="2369497" y="0"/>
                  <a:pt x="3052916" y="683419"/>
                  <a:pt x="3052916" y="1526458"/>
                </a:cubicBezTo>
                <a:cubicBezTo>
                  <a:pt x="3052916" y="2369497"/>
                  <a:pt x="2369497" y="3052916"/>
                  <a:pt x="1526458" y="3052916"/>
                </a:cubicBezTo>
                <a:cubicBezTo>
                  <a:pt x="683419" y="3052916"/>
                  <a:pt x="0" y="2369497"/>
                  <a:pt x="0" y="1526458"/>
                </a:cubicBezTo>
                <a:cubicBezTo>
                  <a:pt x="0" y="683419"/>
                  <a:pt x="683419" y="0"/>
                  <a:pt x="1526458" y="0"/>
                </a:cubicBezTo>
                <a:close/>
              </a:path>
            </a:pathLst>
          </a:custGeom>
          <a:solidFill>
            <a:schemeClr val="bg1">
              <a:lumMod val="95000"/>
              <a:alpha val="10000"/>
            </a:schemeClr>
          </a:solidFill>
        </p:spPr>
        <p:txBody>
          <a:bodyPr wrap="square">
            <a:noAutofit/>
          </a:bodyPr>
          <a:lstStyle>
            <a:lvl1pPr marL="0" indent="0" algn="ctr">
              <a:buNone/>
              <a:defRPr sz="1598">
                <a:solidFill>
                  <a:schemeClr val="bg1"/>
                </a:solidFill>
              </a:defRPr>
            </a:lvl1pPr>
          </a:lstStyle>
          <a:p>
            <a:endParaRPr lang="id-ID"/>
          </a:p>
        </p:txBody>
      </p:sp>
      <p:sp>
        <p:nvSpPr>
          <p:cNvPr id="8" name="Picture Placeholder 7">
            <a:extLst>
              <a:ext uri="{FF2B5EF4-FFF2-40B4-BE49-F238E27FC236}">
                <a16:creationId xmlns:a16="http://schemas.microsoft.com/office/drawing/2014/main" id="{C5390409-12F0-4511-B950-6EE0E8E3E9DA}"/>
              </a:ext>
            </a:extLst>
          </p:cNvPr>
          <p:cNvSpPr>
            <a:spLocks noGrp="1"/>
          </p:cNvSpPr>
          <p:nvPr>
            <p:ph type="pic" sz="quarter" idx="12"/>
          </p:nvPr>
        </p:nvSpPr>
        <p:spPr>
          <a:xfrm>
            <a:off x="7007948" y="1684734"/>
            <a:ext cx="1223782" cy="1223779"/>
          </a:xfrm>
          <a:custGeom>
            <a:avLst/>
            <a:gdLst>
              <a:gd name="connsiteX0" fmla="*/ 1526458 w 3052916"/>
              <a:gd name="connsiteY0" fmla="*/ 0 h 3052916"/>
              <a:gd name="connsiteX1" fmla="*/ 3052916 w 3052916"/>
              <a:gd name="connsiteY1" fmla="*/ 1526458 h 3052916"/>
              <a:gd name="connsiteX2" fmla="*/ 1526458 w 3052916"/>
              <a:gd name="connsiteY2" fmla="*/ 3052916 h 3052916"/>
              <a:gd name="connsiteX3" fmla="*/ 0 w 3052916"/>
              <a:gd name="connsiteY3" fmla="*/ 1526458 h 3052916"/>
              <a:gd name="connsiteX4" fmla="*/ 1526458 w 3052916"/>
              <a:gd name="connsiteY4" fmla="*/ 0 h 3052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916" h="3052916">
                <a:moveTo>
                  <a:pt x="1526458" y="0"/>
                </a:moveTo>
                <a:cubicBezTo>
                  <a:pt x="2369497" y="0"/>
                  <a:pt x="3052916" y="683419"/>
                  <a:pt x="3052916" y="1526458"/>
                </a:cubicBezTo>
                <a:cubicBezTo>
                  <a:pt x="3052916" y="2369497"/>
                  <a:pt x="2369497" y="3052916"/>
                  <a:pt x="1526458" y="3052916"/>
                </a:cubicBezTo>
                <a:cubicBezTo>
                  <a:pt x="683419" y="3052916"/>
                  <a:pt x="0" y="2369497"/>
                  <a:pt x="0" y="1526458"/>
                </a:cubicBezTo>
                <a:cubicBezTo>
                  <a:pt x="0" y="683419"/>
                  <a:pt x="683419" y="0"/>
                  <a:pt x="1526458" y="0"/>
                </a:cubicBezTo>
                <a:close/>
              </a:path>
            </a:pathLst>
          </a:custGeom>
          <a:solidFill>
            <a:schemeClr val="bg1">
              <a:lumMod val="95000"/>
              <a:alpha val="10000"/>
            </a:schemeClr>
          </a:solidFill>
        </p:spPr>
        <p:txBody>
          <a:bodyPr wrap="square">
            <a:noAutofit/>
          </a:bodyPr>
          <a:lstStyle>
            <a:lvl1pPr marL="0" indent="0" algn="ctr">
              <a:buNone/>
              <a:defRPr sz="1598">
                <a:solidFill>
                  <a:schemeClr val="bg1"/>
                </a:solidFill>
              </a:defRPr>
            </a:lvl1pPr>
          </a:lstStyle>
          <a:p>
            <a:endParaRPr lang="id-ID" dirty="0"/>
          </a:p>
        </p:txBody>
      </p:sp>
    </p:spTree>
    <p:extLst>
      <p:ext uri="{BB962C8B-B14F-4D97-AF65-F5344CB8AC3E}">
        <p14:creationId xmlns:p14="http://schemas.microsoft.com/office/powerpoint/2010/main" val="2416314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3E2EBE1-7014-424E-813A-75159B4B40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Marcador de texto 13">
            <a:extLst>
              <a:ext uri="{FF2B5EF4-FFF2-40B4-BE49-F238E27FC236}">
                <a16:creationId xmlns:a16="http://schemas.microsoft.com/office/drawing/2014/main" id="{B59906B2-7858-6E4E-89A8-9D7111657065}"/>
              </a:ext>
            </a:extLst>
          </p:cNvPr>
          <p:cNvSpPr>
            <a:spLocks noGrp="1"/>
          </p:cNvSpPr>
          <p:nvPr>
            <p:ph type="body" sz="quarter" idx="11" hasCustomPrompt="1"/>
          </p:nvPr>
        </p:nvSpPr>
        <p:spPr>
          <a:xfrm>
            <a:off x="649288" y="2857522"/>
            <a:ext cx="4276673" cy="2462934"/>
          </a:xfrm>
        </p:spPr>
        <p:txBody>
          <a:bodyPr anchor="ctr">
            <a:normAutofit/>
          </a:bodyPr>
          <a:lstStyle>
            <a:lvl1pPr marL="0" indent="0">
              <a:buNone/>
              <a:defRPr sz="3200" b="1">
                <a:solidFill>
                  <a:schemeClr val="bg1"/>
                </a:solidFill>
                <a:latin typeface="Futura Medium" panose="020B0602020204020303" pitchFamily="34" charset="-79"/>
                <a:cs typeface="Futura Medium" panose="020B0602020204020303" pitchFamily="34" charset="-79"/>
              </a:defRPr>
            </a:lvl1pPr>
          </a:lstStyle>
          <a:p>
            <a:r>
              <a:rPr lang="es-ES" dirty="0"/>
              <a:t>Título</a:t>
            </a:r>
            <a:endParaRPr lang="es-MX" dirty="0"/>
          </a:p>
        </p:txBody>
      </p:sp>
      <p:sp>
        <p:nvSpPr>
          <p:cNvPr id="15" name="Marcador de texto 13">
            <a:extLst>
              <a:ext uri="{FF2B5EF4-FFF2-40B4-BE49-F238E27FC236}">
                <a16:creationId xmlns:a16="http://schemas.microsoft.com/office/drawing/2014/main" id="{E552B164-3ED6-BF43-A8AD-F7F38D841181}"/>
              </a:ext>
            </a:extLst>
          </p:cNvPr>
          <p:cNvSpPr>
            <a:spLocks noGrp="1"/>
          </p:cNvSpPr>
          <p:nvPr>
            <p:ph type="body" sz="quarter" idx="12" hasCustomPrompt="1"/>
          </p:nvPr>
        </p:nvSpPr>
        <p:spPr>
          <a:xfrm>
            <a:off x="649288" y="6072814"/>
            <a:ext cx="4276673" cy="589607"/>
          </a:xfrm>
        </p:spPr>
        <p:txBody>
          <a:bodyPr anchor="ctr">
            <a:normAutofit/>
          </a:bodyPr>
          <a:lstStyle>
            <a:lvl1pPr marL="0" indent="0">
              <a:buNone/>
              <a:defRPr sz="1600" b="0">
                <a:solidFill>
                  <a:schemeClr val="bg1"/>
                </a:solidFill>
                <a:latin typeface="+mj-lt"/>
                <a:cs typeface="Futura Medium" panose="020B0602020204020303" pitchFamily="34" charset="-79"/>
              </a:defRPr>
            </a:lvl1pPr>
          </a:lstStyle>
          <a:p>
            <a:r>
              <a:rPr lang="es-ES" dirty="0"/>
              <a:t>Fecha</a:t>
            </a:r>
            <a:endParaRPr lang="es-MX" dirty="0"/>
          </a:p>
        </p:txBody>
      </p:sp>
      <p:pic>
        <p:nvPicPr>
          <p:cNvPr id="3" name="Imagen 2">
            <a:extLst>
              <a:ext uri="{FF2B5EF4-FFF2-40B4-BE49-F238E27FC236}">
                <a16:creationId xmlns:a16="http://schemas.microsoft.com/office/drawing/2014/main" id="{2B1D4BDB-1E13-FE41-91D4-1F7E8BB7E42D}"/>
              </a:ext>
            </a:extLst>
          </p:cNvPr>
          <p:cNvPicPr>
            <a:picLocks noChangeAspect="1"/>
          </p:cNvPicPr>
          <p:nvPr userDrawn="1"/>
        </p:nvPicPr>
        <p:blipFill>
          <a:blip r:embed="rId3"/>
          <a:stretch>
            <a:fillRect/>
          </a:stretch>
        </p:blipFill>
        <p:spPr>
          <a:xfrm>
            <a:off x="-7374" y="0"/>
            <a:ext cx="12192000" cy="6858000"/>
          </a:xfrm>
          <a:prstGeom prst="rect">
            <a:avLst/>
          </a:prstGeom>
        </p:spPr>
      </p:pic>
    </p:spTree>
    <p:extLst>
      <p:ext uri="{BB962C8B-B14F-4D97-AF65-F5344CB8AC3E}">
        <p14:creationId xmlns:p14="http://schemas.microsoft.com/office/powerpoint/2010/main" val="466366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EB212B8-4EA1-1F42-B3E5-658887A4A7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Marcador de texto 4">
            <a:extLst>
              <a:ext uri="{FF2B5EF4-FFF2-40B4-BE49-F238E27FC236}">
                <a16:creationId xmlns:a16="http://schemas.microsoft.com/office/drawing/2014/main" id="{8ED92ECD-9051-9044-9D8C-8B2B32E8B4A8}"/>
              </a:ext>
            </a:extLst>
          </p:cNvPr>
          <p:cNvSpPr>
            <a:spLocks noGrp="1"/>
          </p:cNvSpPr>
          <p:nvPr>
            <p:ph type="body" sz="quarter" idx="10" hasCustomPrompt="1"/>
          </p:nvPr>
        </p:nvSpPr>
        <p:spPr>
          <a:xfrm>
            <a:off x="235975" y="1010265"/>
            <a:ext cx="11695676" cy="5588973"/>
          </a:xfrm>
        </p:spPr>
        <p:txBody>
          <a:bodyPr>
            <a:normAutofit/>
          </a:bodyPr>
          <a:lstStyle>
            <a:lvl1pPr marL="0" indent="0">
              <a:buNone/>
              <a:defRPr sz="1800">
                <a:solidFill>
                  <a:srgbClr val="1A2941"/>
                </a:solidFill>
                <a:latin typeface="+mj-lt"/>
              </a:defRPr>
            </a:lvl1pPr>
          </a:lstStyle>
          <a:p>
            <a:r>
              <a:rPr lang="es-ES" dirty="0"/>
              <a:t>Editar texto</a:t>
            </a:r>
            <a:endParaRPr lang="es-MX" dirty="0"/>
          </a:p>
        </p:txBody>
      </p:sp>
      <p:sp>
        <p:nvSpPr>
          <p:cNvPr id="7" name="Marcador de texto 4">
            <a:extLst>
              <a:ext uri="{FF2B5EF4-FFF2-40B4-BE49-F238E27FC236}">
                <a16:creationId xmlns:a16="http://schemas.microsoft.com/office/drawing/2014/main" id="{52A29F5A-A885-E04B-8E90-81EBC0A4AB26}"/>
              </a:ext>
            </a:extLst>
          </p:cNvPr>
          <p:cNvSpPr>
            <a:spLocks noGrp="1"/>
          </p:cNvSpPr>
          <p:nvPr>
            <p:ph type="body" sz="quarter" idx="11" hasCustomPrompt="1"/>
          </p:nvPr>
        </p:nvSpPr>
        <p:spPr>
          <a:xfrm>
            <a:off x="235975" y="147484"/>
            <a:ext cx="11695676" cy="737419"/>
          </a:xfrm>
        </p:spPr>
        <p:txBody>
          <a:bodyPr anchor="ctr">
            <a:normAutofit/>
          </a:bodyPr>
          <a:lstStyle>
            <a:lvl1pPr marL="0" indent="0">
              <a:buNone/>
              <a:defRPr sz="2400" b="1">
                <a:solidFill>
                  <a:srgbClr val="1A2941"/>
                </a:solidFill>
                <a:latin typeface="+mn-lt"/>
              </a:defRPr>
            </a:lvl1pPr>
          </a:lstStyle>
          <a:p>
            <a:r>
              <a:rPr lang="es-ES" dirty="0"/>
              <a:t>Editar texto</a:t>
            </a:r>
            <a:endParaRPr lang="es-MX" dirty="0"/>
          </a:p>
        </p:txBody>
      </p:sp>
    </p:spTree>
    <p:extLst>
      <p:ext uri="{BB962C8B-B14F-4D97-AF65-F5344CB8AC3E}">
        <p14:creationId xmlns:p14="http://schemas.microsoft.com/office/powerpoint/2010/main" val="80813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513D2A8-3C4C-CF41-82A9-085B19CBFF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Marcador de posición de imagen 7">
            <a:extLst>
              <a:ext uri="{FF2B5EF4-FFF2-40B4-BE49-F238E27FC236}">
                <a16:creationId xmlns:a16="http://schemas.microsoft.com/office/drawing/2014/main" id="{98C4EBEC-899C-C043-8F4A-B80E009C3973}"/>
              </a:ext>
            </a:extLst>
          </p:cNvPr>
          <p:cNvSpPr>
            <a:spLocks noGrp="1"/>
          </p:cNvSpPr>
          <p:nvPr>
            <p:ph type="pic" sz="quarter" idx="10"/>
          </p:nvPr>
        </p:nvSpPr>
        <p:spPr>
          <a:xfrm>
            <a:off x="0" y="0"/>
            <a:ext cx="4822825" cy="6858000"/>
          </a:xfrm>
          <a:custGeom>
            <a:avLst/>
            <a:gdLst>
              <a:gd name="connsiteX0" fmla="*/ 0 w 4822825"/>
              <a:gd name="connsiteY0" fmla="*/ 6858000 h 6858000"/>
              <a:gd name="connsiteX1" fmla="*/ 0 w 4822825"/>
              <a:gd name="connsiteY1" fmla="*/ 0 h 6858000"/>
              <a:gd name="connsiteX2" fmla="*/ 4822825 w 4822825"/>
              <a:gd name="connsiteY2" fmla="*/ 0 h 6858000"/>
              <a:gd name="connsiteX3" fmla="*/ 4822825 w 4822825"/>
              <a:gd name="connsiteY3" fmla="*/ 6858000 h 6858000"/>
              <a:gd name="connsiteX4" fmla="*/ 0 w 4822825"/>
              <a:gd name="connsiteY4" fmla="*/ 6858000 h 6858000"/>
              <a:gd name="connsiteX0" fmla="*/ 0 w 4822825"/>
              <a:gd name="connsiteY0" fmla="*/ 6858000 h 6858000"/>
              <a:gd name="connsiteX1" fmla="*/ 0 w 4822825"/>
              <a:gd name="connsiteY1" fmla="*/ 0 h 6858000"/>
              <a:gd name="connsiteX2" fmla="*/ 1806780 w 4822825"/>
              <a:gd name="connsiteY2" fmla="*/ 0 h 6858000"/>
              <a:gd name="connsiteX3" fmla="*/ 4822825 w 4822825"/>
              <a:gd name="connsiteY3" fmla="*/ 6858000 h 6858000"/>
              <a:gd name="connsiteX4" fmla="*/ 0 w 482282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2825" h="6858000">
                <a:moveTo>
                  <a:pt x="0" y="6858000"/>
                </a:moveTo>
                <a:lnTo>
                  <a:pt x="0" y="0"/>
                </a:lnTo>
                <a:lnTo>
                  <a:pt x="1806780" y="0"/>
                </a:lnTo>
                <a:lnTo>
                  <a:pt x="4822825" y="6858000"/>
                </a:lnTo>
                <a:lnTo>
                  <a:pt x="0" y="6858000"/>
                </a:lnTo>
                <a:close/>
              </a:path>
            </a:pathLst>
          </a:custGeom>
        </p:spPr>
        <p:txBody>
          <a:bodyPr/>
          <a:lstStyle/>
          <a:p>
            <a:endParaRPr lang="es-MX"/>
          </a:p>
        </p:txBody>
      </p:sp>
    </p:spTree>
    <p:extLst>
      <p:ext uri="{BB962C8B-B14F-4D97-AF65-F5344CB8AC3E}">
        <p14:creationId xmlns:p14="http://schemas.microsoft.com/office/powerpoint/2010/main" val="210416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513D2A8-3C4C-CF41-82A9-085B19CBFF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Imagen 2">
            <a:extLst>
              <a:ext uri="{FF2B5EF4-FFF2-40B4-BE49-F238E27FC236}">
                <a16:creationId xmlns:a16="http://schemas.microsoft.com/office/drawing/2014/main" id="{9BFC2723-ECC8-254B-BE1D-9D89ADF81DB0}"/>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0881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o 8">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A0D465BD-A0FA-C348-B373-C82FF4319505}"/>
              </a:ext>
            </a:extLst>
          </p:cNvPr>
          <p:cNvSpPr/>
          <p:nvPr userDrawn="1"/>
        </p:nvSpPr>
        <p:spPr>
          <a:xfrm>
            <a:off x="11166366" y="3465568"/>
            <a:ext cx="1025634" cy="3392432"/>
          </a:xfrm>
          <a:prstGeom prst="rect">
            <a:avLst/>
          </a:prstGeom>
          <a:solidFill>
            <a:srgbClr val="09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dondear rectángulo de esquina diagonal 9">
            <a:extLst>
              <a:ext uri="{FF2B5EF4-FFF2-40B4-BE49-F238E27FC236}">
                <a16:creationId xmlns:a16="http://schemas.microsoft.com/office/drawing/2014/main" id="{596E9632-9950-0144-93A0-93F83E2ED06D}"/>
              </a:ext>
            </a:extLst>
          </p:cNvPr>
          <p:cNvSpPr/>
          <p:nvPr userDrawn="1"/>
        </p:nvSpPr>
        <p:spPr>
          <a:xfrm>
            <a:off x="11166367" y="0"/>
            <a:ext cx="1027830" cy="4131733"/>
          </a:xfrm>
          <a:custGeom>
            <a:avLst/>
            <a:gdLst>
              <a:gd name="connsiteX0" fmla="*/ 852310 w 1704620"/>
              <a:gd name="connsiteY0" fmla="*/ 0 h 6858001"/>
              <a:gd name="connsiteX1" fmla="*/ 1704620 w 1704620"/>
              <a:gd name="connsiteY1" fmla="*/ 0 h 6858001"/>
              <a:gd name="connsiteX2" fmla="*/ 1704620 w 1704620"/>
              <a:gd name="connsiteY2" fmla="*/ 0 h 6858001"/>
              <a:gd name="connsiteX3" fmla="*/ 1704620 w 1704620"/>
              <a:gd name="connsiteY3" fmla="*/ 6005691 h 6858001"/>
              <a:gd name="connsiteX4" fmla="*/ 852310 w 1704620"/>
              <a:gd name="connsiteY4" fmla="*/ 6858001 h 6858001"/>
              <a:gd name="connsiteX5" fmla="*/ 0 w 1704620"/>
              <a:gd name="connsiteY5" fmla="*/ 6858001 h 6858001"/>
              <a:gd name="connsiteX6" fmla="*/ 0 w 1704620"/>
              <a:gd name="connsiteY6" fmla="*/ 6858001 h 6858001"/>
              <a:gd name="connsiteX7" fmla="*/ 0 w 1704620"/>
              <a:gd name="connsiteY7" fmla="*/ 852310 h 6858001"/>
              <a:gd name="connsiteX8" fmla="*/ 852310 w 1704620"/>
              <a:gd name="connsiteY8" fmla="*/ 0 h 6858001"/>
              <a:gd name="connsiteX0" fmla="*/ 852310 w 1910743"/>
              <a:gd name="connsiteY0" fmla="*/ 0 h 6858001"/>
              <a:gd name="connsiteX1" fmla="*/ 1704620 w 1910743"/>
              <a:gd name="connsiteY1" fmla="*/ 0 h 6858001"/>
              <a:gd name="connsiteX2" fmla="*/ 1704620 w 1910743"/>
              <a:gd name="connsiteY2" fmla="*/ 0 h 6858001"/>
              <a:gd name="connsiteX3" fmla="*/ 1704620 w 1910743"/>
              <a:gd name="connsiteY3" fmla="*/ 6005691 h 6858001"/>
              <a:gd name="connsiteX4" fmla="*/ 1700449 w 1910743"/>
              <a:gd name="connsiteY4" fmla="*/ 6858001 h 6858001"/>
              <a:gd name="connsiteX5" fmla="*/ 0 w 1910743"/>
              <a:gd name="connsiteY5" fmla="*/ 6858001 h 6858001"/>
              <a:gd name="connsiteX6" fmla="*/ 0 w 1910743"/>
              <a:gd name="connsiteY6" fmla="*/ 6858001 h 6858001"/>
              <a:gd name="connsiteX7" fmla="*/ 0 w 1910743"/>
              <a:gd name="connsiteY7" fmla="*/ 852310 h 6858001"/>
              <a:gd name="connsiteX8" fmla="*/ 852310 w 1910743"/>
              <a:gd name="connsiteY8" fmla="*/ 0 h 6858001"/>
              <a:gd name="connsiteX0" fmla="*/ 852310 w 1704620"/>
              <a:gd name="connsiteY0" fmla="*/ 0 h 6858001"/>
              <a:gd name="connsiteX1" fmla="*/ 1704620 w 1704620"/>
              <a:gd name="connsiteY1" fmla="*/ 0 h 6858001"/>
              <a:gd name="connsiteX2" fmla="*/ 1704620 w 1704620"/>
              <a:gd name="connsiteY2" fmla="*/ 0 h 6858001"/>
              <a:gd name="connsiteX3" fmla="*/ 1704620 w 1704620"/>
              <a:gd name="connsiteY3" fmla="*/ 6005691 h 6858001"/>
              <a:gd name="connsiteX4" fmla="*/ 1700449 w 1704620"/>
              <a:gd name="connsiteY4" fmla="*/ 6858001 h 6858001"/>
              <a:gd name="connsiteX5" fmla="*/ 0 w 1704620"/>
              <a:gd name="connsiteY5" fmla="*/ 6858001 h 6858001"/>
              <a:gd name="connsiteX6" fmla="*/ 0 w 1704620"/>
              <a:gd name="connsiteY6" fmla="*/ 6858001 h 6858001"/>
              <a:gd name="connsiteX7" fmla="*/ 0 w 1704620"/>
              <a:gd name="connsiteY7" fmla="*/ 852310 h 6858001"/>
              <a:gd name="connsiteX8" fmla="*/ 852310 w 1704620"/>
              <a:gd name="connsiteY8" fmla="*/ 0 h 6858001"/>
              <a:gd name="connsiteX0" fmla="*/ 852310 w 1706819"/>
              <a:gd name="connsiteY0" fmla="*/ 0 h 6861176"/>
              <a:gd name="connsiteX1" fmla="*/ 1704620 w 1706819"/>
              <a:gd name="connsiteY1" fmla="*/ 0 h 6861176"/>
              <a:gd name="connsiteX2" fmla="*/ 1704620 w 1706819"/>
              <a:gd name="connsiteY2" fmla="*/ 0 h 6861176"/>
              <a:gd name="connsiteX3" fmla="*/ 1704620 w 1706819"/>
              <a:gd name="connsiteY3" fmla="*/ 6005691 h 6861176"/>
              <a:gd name="connsiteX4" fmla="*/ 1706799 w 1706819"/>
              <a:gd name="connsiteY4" fmla="*/ 6861176 h 6861176"/>
              <a:gd name="connsiteX5" fmla="*/ 0 w 1706819"/>
              <a:gd name="connsiteY5" fmla="*/ 6858001 h 6861176"/>
              <a:gd name="connsiteX6" fmla="*/ 0 w 1706819"/>
              <a:gd name="connsiteY6" fmla="*/ 6858001 h 6861176"/>
              <a:gd name="connsiteX7" fmla="*/ 0 w 1706819"/>
              <a:gd name="connsiteY7" fmla="*/ 852310 h 6861176"/>
              <a:gd name="connsiteX8" fmla="*/ 852310 w 1706819"/>
              <a:gd name="connsiteY8" fmla="*/ 0 h 686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819" h="6861176">
                <a:moveTo>
                  <a:pt x="852310" y="0"/>
                </a:moveTo>
                <a:lnTo>
                  <a:pt x="1704620" y="0"/>
                </a:lnTo>
                <a:lnTo>
                  <a:pt x="1704620" y="0"/>
                </a:lnTo>
                <a:lnTo>
                  <a:pt x="1704620" y="6005691"/>
                </a:lnTo>
                <a:cubicBezTo>
                  <a:pt x="1704620" y="6476409"/>
                  <a:pt x="1707065" y="6430480"/>
                  <a:pt x="1706799" y="6861176"/>
                </a:cubicBezTo>
                <a:lnTo>
                  <a:pt x="0" y="6858001"/>
                </a:lnTo>
                <a:lnTo>
                  <a:pt x="0" y="6858001"/>
                </a:lnTo>
                <a:lnTo>
                  <a:pt x="0" y="852310"/>
                </a:lnTo>
                <a:cubicBezTo>
                  <a:pt x="0" y="381592"/>
                  <a:pt x="381592" y="0"/>
                  <a:pt x="852310" y="0"/>
                </a:cubicBezTo>
                <a:close/>
              </a:path>
            </a:pathLst>
          </a:custGeom>
          <a:solidFill>
            <a:srgbClr val="0A3D6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Gráfico 13">
            <a:extLst>
              <a:ext uri="{FF2B5EF4-FFF2-40B4-BE49-F238E27FC236}">
                <a16:creationId xmlns:a16="http://schemas.microsoft.com/office/drawing/2014/main" id="{C43718D0-0347-4046-898C-B8799EBEE2A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t="4308" r="81185" b="12442"/>
          <a:stretch/>
        </p:blipFill>
        <p:spPr>
          <a:xfrm>
            <a:off x="11378006" y="6035674"/>
            <a:ext cx="247787" cy="822326"/>
          </a:xfrm>
          <a:prstGeom prst="rect">
            <a:avLst/>
          </a:prstGeom>
        </p:spPr>
      </p:pic>
      <p:pic>
        <p:nvPicPr>
          <p:cNvPr id="15" name="Gráfico 14">
            <a:extLst>
              <a:ext uri="{FF2B5EF4-FFF2-40B4-BE49-F238E27FC236}">
                <a16:creationId xmlns:a16="http://schemas.microsoft.com/office/drawing/2014/main" id="{B2C12275-F8B0-C240-A904-722D20056FF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2721" t="4308" r="-704" b="12442"/>
          <a:stretch/>
        </p:blipFill>
        <p:spPr>
          <a:xfrm>
            <a:off x="11732483" y="6035674"/>
            <a:ext cx="236843" cy="822326"/>
          </a:xfrm>
          <a:prstGeom prst="rect">
            <a:avLst/>
          </a:prstGeom>
        </p:spPr>
      </p:pic>
      <p:sp>
        <p:nvSpPr>
          <p:cNvPr id="17" name="Marcador de texto 31">
            <a:extLst>
              <a:ext uri="{FF2B5EF4-FFF2-40B4-BE49-F238E27FC236}">
                <a16:creationId xmlns:a16="http://schemas.microsoft.com/office/drawing/2014/main" id="{E9777A19-B653-6948-8287-606469F08E3E}"/>
              </a:ext>
            </a:extLst>
          </p:cNvPr>
          <p:cNvSpPr>
            <a:spLocks noGrp="1"/>
          </p:cNvSpPr>
          <p:nvPr>
            <p:ph type="body" sz="quarter" idx="12" hasCustomPrompt="1"/>
          </p:nvPr>
        </p:nvSpPr>
        <p:spPr>
          <a:xfrm>
            <a:off x="271924" y="397565"/>
            <a:ext cx="6526441" cy="618435"/>
          </a:xfrm>
          <a:prstGeom prst="rect">
            <a:avLst/>
          </a:prstGeom>
        </p:spPr>
        <p:txBody>
          <a:bodyPr anchor="ctr"/>
          <a:lstStyle>
            <a:lvl1pPr marL="0" indent="0" algn="l">
              <a:lnSpc>
                <a:spcPct val="100000"/>
              </a:lnSpc>
              <a:buNone/>
              <a:defRPr sz="2000" b="1" i="0">
                <a:solidFill>
                  <a:srgbClr val="1A3D6D"/>
                </a:solidFill>
                <a:latin typeface="Futura" panose="020B0602020204020303" pitchFamily="34" charset="-79"/>
                <a:ea typeface="Verdana" panose="020B0604030504040204" pitchFamily="34" charset="0"/>
                <a:cs typeface="Futura" panose="020B0602020204020303" pitchFamily="34" charset="-79"/>
              </a:defRPr>
            </a:lvl1pPr>
          </a:lstStyle>
          <a:p>
            <a:r>
              <a:rPr lang="es-ES" dirty="0"/>
              <a:t>INSERTAR TÍTULO</a:t>
            </a:r>
            <a:endParaRPr lang="es-MX" dirty="0"/>
          </a:p>
        </p:txBody>
      </p:sp>
      <p:sp>
        <p:nvSpPr>
          <p:cNvPr id="19" name="Marcador de posición de imagen 16">
            <a:extLst>
              <a:ext uri="{FF2B5EF4-FFF2-40B4-BE49-F238E27FC236}">
                <a16:creationId xmlns:a16="http://schemas.microsoft.com/office/drawing/2014/main" id="{13A9D1AB-F7D1-2D44-85A5-C361FDDCCB2F}"/>
              </a:ext>
            </a:extLst>
          </p:cNvPr>
          <p:cNvSpPr>
            <a:spLocks noGrp="1"/>
          </p:cNvSpPr>
          <p:nvPr>
            <p:ph type="pic" sz="quarter" idx="10" hasCustomPrompt="1"/>
          </p:nvPr>
        </p:nvSpPr>
        <p:spPr>
          <a:xfrm>
            <a:off x="7023653" y="430323"/>
            <a:ext cx="4763536" cy="6070490"/>
          </a:xfrm>
          <a:prstGeom prst="round2DiagRect">
            <a:avLst>
              <a:gd name="adj1" fmla="val 50000"/>
              <a:gd name="adj2" fmla="val 0"/>
            </a:avLst>
          </a:prstGeom>
          <a:solidFill>
            <a:srgbClr val="E7E6E6">
              <a:alpha val="29804"/>
            </a:srgbClr>
          </a:solidFill>
        </p:spPr>
        <p:txBody>
          <a:bodyPr/>
          <a:lstStyle>
            <a:lvl1pPr marL="0" indent="0" algn="ctr">
              <a:buNone/>
              <a:defRPr sz="2000" b="0" i="0">
                <a:solidFill>
                  <a:srgbClr val="0A3D6E"/>
                </a:solidFill>
                <a:latin typeface="+mj-lt"/>
                <a:ea typeface="Verdana" panose="020B0604030504040204" pitchFamily="34" charset="0"/>
                <a:cs typeface="Verdana" panose="020B0604030504040204" pitchFamily="34" charset="0"/>
              </a:defRPr>
            </a:lvl1pPr>
          </a:lstStyle>
          <a:p>
            <a:r>
              <a:rPr lang="es-MX" dirty="0"/>
              <a:t>Insertar imagen</a:t>
            </a:r>
          </a:p>
        </p:txBody>
      </p:sp>
      <p:sp>
        <p:nvSpPr>
          <p:cNvPr id="20" name="Marcador de texto 31">
            <a:extLst>
              <a:ext uri="{FF2B5EF4-FFF2-40B4-BE49-F238E27FC236}">
                <a16:creationId xmlns:a16="http://schemas.microsoft.com/office/drawing/2014/main" id="{7DACFB10-F514-6046-B468-25DBBBD83081}"/>
              </a:ext>
            </a:extLst>
          </p:cNvPr>
          <p:cNvSpPr>
            <a:spLocks noGrp="1"/>
          </p:cNvSpPr>
          <p:nvPr>
            <p:ph type="body" sz="quarter" idx="13" hasCustomPrompt="1"/>
          </p:nvPr>
        </p:nvSpPr>
        <p:spPr>
          <a:xfrm>
            <a:off x="259647" y="1133856"/>
            <a:ext cx="6538717" cy="5080513"/>
          </a:xfrm>
          <a:prstGeom prst="rect">
            <a:avLst/>
          </a:prstGeom>
        </p:spPr>
        <p:txBody>
          <a:bodyPr anchor="t"/>
          <a:lstStyle>
            <a:lvl1pPr marL="0" indent="0" algn="l">
              <a:buNone/>
              <a:defRPr sz="1600" b="0" i="0">
                <a:solidFill>
                  <a:srgbClr val="0A3D6E"/>
                </a:solidFill>
                <a:latin typeface="+mj-lt"/>
                <a:ea typeface="Verdana" panose="020B0604030504040204" pitchFamily="34" charset="0"/>
                <a:cs typeface="Futura Medium" panose="020B0602020204020303" pitchFamily="34" charset="-79"/>
              </a:defRPr>
            </a:lvl1pPr>
          </a:lstStyle>
          <a:p>
            <a:r>
              <a:rPr lang="es-MX" dirty="0"/>
              <a:t>Insertar texto - Fuente: Calibri Light 16 pt.</a:t>
            </a:r>
          </a:p>
        </p:txBody>
      </p:sp>
      <p:pic>
        <p:nvPicPr>
          <p:cNvPr id="11" name="Gráfico 10">
            <a:extLst>
              <a:ext uri="{FF2B5EF4-FFF2-40B4-BE49-F238E27FC236}">
                <a16:creationId xmlns:a16="http://schemas.microsoft.com/office/drawing/2014/main" id="{0DCDE925-3E4D-9944-AA07-1C8F6ABB97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59648" y="6301928"/>
            <a:ext cx="1022976" cy="490640"/>
          </a:xfrm>
          <a:prstGeom prst="rect">
            <a:avLst/>
          </a:prstGeom>
        </p:spPr>
      </p:pic>
    </p:spTree>
    <p:extLst>
      <p:ext uri="{BB962C8B-B14F-4D97-AF65-F5344CB8AC3E}">
        <p14:creationId xmlns:p14="http://schemas.microsoft.com/office/powerpoint/2010/main" val="356957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1_Título y objetos">
    <p:spTree>
      <p:nvGrpSpPr>
        <p:cNvPr id="1" name=""/>
        <p:cNvGrpSpPr/>
        <p:nvPr/>
      </p:nvGrpSpPr>
      <p:grpSpPr>
        <a:xfrm>
          <a:off x="0" y="0"/>
          <a:ext cx="0" cy="0"/>
          <a:chOff x="0" y="0"/>
          <a:chExt cx="0" cy="0"/>
        </a:xfrm>
      </p:grpSpPr>
      <p:sp>
        <p:nvSpPr>
          <p:cNvPr id="56" name="Forma libre 55">
            <a:extLst>
              <a:ext uri="{FF2B5EF4-FFF2-40B4-BE49-F238E27FC236}">
                <a16:creationId xmlns:a16="http://schemas.microsoft.com/office/drawing/2014/main" id="{4019B520-3DEB-5942-9FCD-71D43456C7E0}"/>
              </a:ext>
            </a:extLst>
          </p:cNvPr>
          <p:cNvSpPr/>
          <p:nvPr userDrawn="1"/>
        </p:nvSpPr>
        <p:spPr>
          <a:xfrm flipH="1">
            <a:off x="211535" y="0"/>
            <a:ext cx="11768928" cy="1335507"/>
          </a:xfrm>
          <a:custGeom>
            <a:avLst/>
            <a:gdLst>
              <a:gd name="connsiteX0" fmla="*/ 11768928 w 11768928"/>
              <a:gd name="connsiteY0" fmla="*/ 0 h 1335507"/>
              <a:gd name="connsiteX1" fmla="*/ 10847594 w 11768928"/>
              <a:gd name="connsiteY1" fmla="*/ 0 h 1335507"/>
              <a:gd name="connsiteX2" fmla="*/ 10696045 w 11768928"/>
              <a:gd name="connsiteY2" fmla="*/ 0 h 1335507"/>
              <a:gd name="connsiteX3" fmla="*/ 0 w 11768928"/>
              <a:gd name="connsiteY3" fmla="*/ 0 h 1335507"/>
              <a:gd name="connsiteX4" fmla="*/ 0 w 11768928"/>
              <a:gd name="connsiteY4" fmla="*/ 457523 h 1335507"/>
              <a:gd name="connsiteX5" fmla="*/ 877984 w 11768928"/>
              <a:gd name="connsiteY5" fmla="*/ 1335507 h 1335507"/>
              <a:gd name="connsiteX6" fmla="*/ 10696045 w 11768928"/>
              <a:gd name="connsiteY6" fmla="*/ 1335507 h 1335507"/>
              <a:gd name="connsiteX7" fmla="*/ 10847594 w 11768928"/>
              <a:gd name="connsiteY7" fmla="*/ 1335507 h 1335507"/>
              <a:gd name="connsiteX8" fmla="*/ 11768928 w 11768928"/>
              <a:gd name="connsiteY8" fmla="*/ 1335507 h 13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8928" h="1335507">
                <a:moveTo>
                  <a:pt x="11768928" y="0"/>
                </a:moveTo>
                <a:lnTo>
                  <a:pt x="10847594" y="0"/>
                </a:lnTo>
                <a:lnTo>
                  <a:pt x="10696045" y="0"/>
                </a:lnTo>
                <a:lnTo>
                  <a:pt x="0" y="0"/>
                </a:lnTo>
                <a:lnTo>
                  <a:pt x="0" y="457523"/>
                </a:lnTo>
                <a:cubicBezTo>
                  <a:pt x="0" y="942420"/>
                  <a:pt x="393087" y="1335507"/>
                  <a:pt x="877984" y="1335507"/>
                </a:cubicBezTo>
                <a:lnTo>
                  <a:pt x="10696045" y="1335507"/>
                </a:lnTo>
                <a:lnTo>
                  <a:pt x="10847594" y="1335507"/>
                </a:lnTo>
                <a:lnTo>
                  <a:pt x="11768928" y="1335507"/>
                </a:lnTo>
                <a:close/>
              </a:path>
            </a:pathLst>
          </a:custGeom>
          <a:solidFill>
            <a:srgbClr val="4F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Marcador de texto 31">
            <a:extLst>
              <a:ext uri="{FF2B5EF4-FFF2-40B4-BE49-F238E27FC236}">
                <a16:creationId xmlns:a16="http://schemas.microsoft.com/office/drawing/2014/main" id="{E9777A19-B653-6948-8287-606469F08E3E}"/>
              </a:ext>
            </a:extLst>
          </p:cNvPr>
          <p:cNvSpPr>
            <a:spLocks noGrp="1"/>
          </p:cNvSpPr>
          <p:nvPr>
            <p:ph type="body" sz="quarter" idx="12" hasCustomPrompt="1"/>
          </p:nvPr>
        </p:nvSpPr>
        <p:spPr>
          <a:xfrm>
            <a:off x="295136" y="117669"/>
            <a:ext cx="11601729" cy="1100168"/>
          </a:xfrm>
          <a:prstGeom prst="rect">
            <a:avLst/>
          </a:prstGeom>
        </p:spPr>
        <p:txBody>
          <a:bodyPr anchor="ctr"/>
          <a:lstStyle>
            <a:lvl1pPr marL="0" indent="0" algn="ctr">
              <a:lnSpc>
                <a:spcPct val="100000"/>
              </a:lnSpc>
              <a:buNone/>
              <a:defRPr sz="2000" b="1" i="0">
                <a:solidFill>
                  <a:schemeClr val="bg1"/>
                </a:solidFill>
                <a:latin typeface="Futura" panose="020B0602020204020303" pitchFamily="34" charset="-79"/>
                <a:ea typeface="Verdana" panose="020B0604030504040204" pitchFamily="34" charset="0"/>
                <a:cs typeface="Futura" panose="020B0602020204020303" pitchFamily="34" charset="-79"/>
              </a:defRPr>
            </a:lvl1pPr>
          </a:lstStyle>
          <a:p>
            <a:r>
              <a:rPr lang="es-ES"/>
              <a:t>INSERTAR TÍTULO</a:t>
            </a:r>
            <a:endParaRPr lang="es-MX"/>
          </a:p>
        </p:txBody>
      </p:sp>
      <p:sp>
        <p:nvSpPr>
          <p:cNvPr id="2" name="Rectángulo redondeado 1">
            <a:extLst>
              <a:ext uri="{FF2B5EF4-FFF2-40B4-BE49-F238E27FC236}">
                <a16:creationId xmlns:a16="http://schemas.microsoft.com/office/drawing/2014/main" id="{2B9D5B8C-A562-5A44-80B7-14755341DED5}"/>
              </a:ext>
            </a:extLst>
          </p:cNvPr>
          <p:cNvSpPr/>
          <p:nvPr userDrawn="1"/>
        </p:nvSpPr>
        <p:spPr>
          <a:xfrm>
            <a:off x="0" y="0"/>
            <a:ext cx="211535" cy="1335507"/>
          </a:xfrm>
          <a:prstGeom prst="roundRect">
            <a:avLst>
              <a:gd name="adj" fmla="val 0"/>
            </a:avLst>
          </a:prstGeom>
          <a:solidFill>
            <a:srgbClr val="9DB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Marcador de texto 31">
            <a:extLst>
              <a:ext uri="{FF2B5EF4-FFF2-40B4-BE49-F238E27FC236}">
                <a16:creationId xmlns:a16="http://schemas.microsoft.com/office/drawing/2014/main" id="{BCCFAC15-D800-8449-85A4-777B67A75C89}"/>
              </a:ext>
            </a:extLst>
          </p:cNvPr>
          <p:cNvSpPr>
            <a:spLocks noGrp="1"/>
          </p:cNvSpPr>
          <p:nvPr>
            <p:ph type="body" sz="quarter" idx="13" hasCustomPrompt="1"/>
          </p:nvPr>
        </p:nvSpPr>
        <p:spPr>
          <a:xfrm>
            <a:off x="310754" y="1566333"/>
            <a:ext cx="11570492" cy="4710329"/>
          </a:xfrm>
          <a:prstGeom prst="rect">
            <a:avLst/>
          </a:prstGeom>
        </p:spPr>
        <p:txBody>
          <a:bodyPr anchor="t"/>
          <a:lstStyle>
            <a:lvl1pPr marL="0" indent="0" algn="l">
              <a:buNone/>
              <a:defRPr sz="1600" b="0" i="0">
                <a:solidFill>
                  <a:srgbClr val="0A3D6E"/>
                </a:solidFill>
                <a:latin typeface="+mj-lt"/>
                <a:ea typeface="Verdana" panose="020B0604030504040204" pitchFamily="34" charset="0"/>
                <a:cs typeface="Futura Medium" panose="020B0602020204020303" pitchFamily="34" charset="-79"/>
              </a:defRPr>
            </a:lvl1pPr>
          </a:lstStyle>
          <a:p>
            <a:r>
              <a:rPr lang="es-MX"/>
              <a:t>Insertar texto - Fuente: Calibri Light 16 pt.</a:t>
            </a:r>
          </a:p>
        </p:txBody>
      </p:sp>
      <p:pic>
        <p:nvPicPr>
          <p:cNvPr id="23" name="Gráfico 22">
            <a:extLst>
              <a:ext uri="{FF2B5EF4-FFF2-40B4-BE49-F238E27FC236}">
                <a16:creationId xmlns:a16="http://schemas.microsoft.com/office/drawing/2014/main" id="{BE8353EC-F6F6-154D-8CE3-8C5558FE32B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t="4308" r="81185" b="12442"/>
          <a:stretch/>
        </p:blipFill>
        <p:spPr>
          <a:xfrm>
            <a:off x="211535" y="6035674"/>
            <a:ext cx="247787" cy="822326"/>
          </a:xfrm>
          <a:prstGeom prst="rect">
            <a:avLst/>
          </a:prstGeom>
        </p:spPr>
      </p:pic>
      <p:pic>
        <p:nvPicPr>
          <p:cNvPr id="24" name="Gráfico 23">
            <a:extLst>
              <a:ext uri="{FF2B5EF4-FFF2-40B4-BE49-F238E27FC236}">
                <a16:creationId xmlns:a16="http://schemas.microsoft.com/office/drawing/2014/main" id="{EF9A6440-E5B5-484A-8501-CA551BC95E4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2721" t="4308" r="-704" b="12442"/>
          <a:stretch/>
        </p:blipFill>
        <p:spPr>
          <a:xfrm>
            <a:off x="566012" y="6035674"/>
            <a:ext cx="236843" cy="822326"/>
          </a:xfrm>
          <a:prstGeom prst="rect">
            <a:avLst/>
          </a:prstGeom>
        </p:spPr>
      </p:pic>
      <p:pic>
        <p:nvPicPr>
          <p:cNvPr id="9" name="Gráfico 8">
            <a:extLst>
              <a:ext uri="{FF2B5EF4-FFF2-40B4-BE49-F238E27FC236}">
                <a16:creationId xmlns:a16="http://schemas.microsoft.com/office/drawing/2014/main" id="{8EE8708E-7937-0A43-8A12-D371F89B90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57487" y="6301928"/>
            <a:ext cx="1022976" cy="490640"/>
          </a:xfrm>
          <a:prstGeom prst="rect">
            <a:avLst/>
          </a:prstGeom>
        </p:spPr>
      </p:pic>
    </p:spTree>
    <p:extLst>
      <p:ext uri="{BB962C8B-B14F-4D97-AF65-F5344CB8AC3E}">
        <p14:creationId xmlns:p14="http://schemas.microsoft.com/office/powerpoint/2010/main" val="162926316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id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1CC9709-1CDF-C940-A5A5-323793AFF525}"/>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4236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9" name="Forma libre 8">
            <a:extLst>
              <a:ext uri="{FF2B5EF4-FFF2-40B4-BE49-F238E27FC236}">
                <a16:creationId xmlns:a16="http://schemas.microsoft.com/office/drawing/2014/main" id="{796FFD8F-3EC9-3F40-AD7E-DDA1B1CDEFDE}"/>
              </a:ext>
            </a:extLst>
          </p:cNvPr>
          <p:cNvSpPr>
            <a:spLocks/>
          </p:cNvSpPr>
          <p:nvPr userDrawn="1"/>
        </p:nvSpPr>
        <p:spPr>
          <a:xfrm>
            <a:off x="0" y="6225309"/>
            <a:ext cx="632691" cy="632691"/>
          </a:xfrm>
          <a:custGeom>
            <a:avLst/>
            <a:gdLst>
              <a:gd name="connsiteX0" fmla="*/ 1080000 w 1080000"/>
              <a:gd name="connsiteY0" fmla="*/ 0 h 1080000"/>
              <a:gd name="connsiteX1" fmla="*/ 1080000 w 1080000"/>
              <a:gd name="connsiteY1" fmla="*/ 1080000 h 1080000"/>
              <a:gd name="connsiteX2" fmla="*/ 0 w 1080000"/>
              <a:gd name="connsiteY2" fmla="*/ 1080000 h 1080000"/>
              <a:gd name="connsiteX3" fmla="*/ 1080000 w 1080000"/>
              <a:gd name="connsiteY3" fmla="*/ 0 h 1080000"/>
            </a:gdLst>
            <a:ahLst/>
            <a:cxnLst>
              <a:cxn ang="0">
                <a:pos x="connsiteX0" y="connsiteY0"/>
              </a:cxn>
              <a:cxn ang="0">
                <a:pos x="connsiteX1" y="connsiteY1"/>
              </a:cxn>
              <a:cxn ang="0">
                <a:pos x="connsiteX2" y="connsiteY2"/>
              </a:cxn>
              <a:cxn ang="0">
                <a:pos x="connsiteX3" y="connsiteY3"/>
              </a:cxn>
            </a:cxnLst>
            <a:rect l="l" t="t" r="r" b="b"/>
            <a:pathLst>
              <a:path w="1080000" h="1080000">
                <a:moveTo>
                  <a:pt x="1080000" y="0"/>
                </a:moveTo>
                <a:lnTo>
                  <a:pt x="1080000" y="1080000"/>
                </a:lnTo>
                <a:lnTo>
                  <a:pt x="0" y="1080000"/>
                </a:lnTo>
                <a:cubicBezTo>
                  <a:pt x="0" y="483532"/>
                  <a:pt x="483532" y="0"/>
                  <a:pt x="1080000" y="0"/>
                </a:cubicBezTo>
                <a:close/>
              </a:path>
            </a:pathLst>
          </a:custGeom>
          <a:solidFill>
            <a:srgbClr val="9DB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Forma libre 9">
            <a:extLst>
              <a:ext uri="{FF2B5EF4-FFF2-40B4-BE49-F238E27FC236}">
                <a16:creationId xmlns:a16="http://schemas.microsoft.com/office/drawing/2014/main" id="{DCCE457D-056E-4C40-952D-F4754111C954}"/>
              </a:ext>
            </a:extLst>
          </p:cNvPr>
          <p:cNvSpPr>
            <a:spLocks/>
          </p:cNvSpPr>
          <p:nvPr userDrawn="1"/>
        </p:nvSpPr>
        <p:spPr>
          <a:xfrm rot="10800000">
            <a:off x="11085871" y="0"/>
            <a:ext cx="1106129" cy="1106129"/>
          </a:xfrm>
          <a:custGeom>
            <a:avLst/>
            <a:gdLst>
              <a:gd name="connsiteX0" fmla="*/ 1080000 w 1080000"/>
              <a:gd name="connsiteY0" fmla="*/ 0 h 1080000"/>
              <a:gd name="connsiteX1" fmla="*/ 1080000 w 1080000"/>
              <a:gd name="connsiteY1" fmla="*/ 1080000 h 1080000"/>
              <a:gd name="connsiteX2" fmla="*/ 0 w 1080000"/>
              <a:gd name="connsiteY2" fmla="*/ 1080000 h 1080000"/>
              <a:gd name="connsiteX3" fmla="*/ 1080000 w 1080000"/>
              <a:gd name="connsiteY3" fmla="*/ 0 h 1080000"/>
            </a:gdLst>
            <a:ahLst/>
            <a:cxnLst>
              <a:cxn ang="0">
                <a:pos x="connsiteX0" y="connsiteY0"/>
              </a:cxn>
              <a:cxn ang="0">
                <a:pos x="connsiteX1" y="connsiteY1"/>
              </a:cxn>
              <a:cxn ang="0">
                <a:pos x="connsiteX2" y="connsiteY2"/>
              </a:cxn>
              <a:cxn ang="0">
                <a:pos x="connsiteX3" y="connsiteY3"/>
              </a:cxn>
            </a:cxnLst>
            <a:rect l="l" t="t" r="r" b="b"/>
            <a:pathLst>
              <a:path w="1080000" h="1080000">
                <a:moveTo>
                  <a:pt x="1080000" y="0"/>
                </a:moveTo>
                <a:lnTo>
                  <a:pt x="1080000" y="1080000"/>
                </a:lnTo>
                <a:lnTo>
                  <a:pt x="0" y="1080000"/>
                </a:lnTo>
                <a:cubicBezTo>
                  <a:pt x="0" y="483532"/>
                  <a:pt x="483532" y="0"/>
                  <a:pt x="1080000" y="0"/>
                </a:cubicBezTo>
                <a:close/>
              </a:path>
            </a:pathLst>
          </a:custGeom>
          <a:solidFill>
            <a:srgbClr val="9DB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Marcador de texto 31">
            <a:extLst>
              <a:ext uri="{FF2B5EF4-FFF2-40B4-BE49-F238E27FC236}">
                <a16:creationId xmlns:a16="http://schemas.microsoft.com/office/drawing/2014/main" id="{E545FB9B-9DE1-F64C-943A-30B23B872B1A}"/>
              </a:ext>
            </a:extLst>
          </p:cNvPr>
          <p:cNvSpPr>
            <a:spLocks noGrp="1"/>
          </p:cNvSpPr>
          <p:nvPr>
            <p:ph type="body" sz="quarter" idx="12" hasCustomPrompt="1"/>
          </p:nvPr>
        </p:nvSpPr>
        <p:spPr>
          <a:xfrm>
            <a:off x="295564" y="1338819"/>
            <a:ext cx="11637817" cy="4653800"/>
          </a:xfrm>
          <a:prstGeom prst="rect">
            <a:avLst/>
          </a:prstGeom>
        </p:spPr>
        <p:txBody>
          <a:bodyPr anchor="t"/>
          <a:lstStyle>
            <a:lvl1pPr marL="0" indent="0" algn="l">
              <a:buNone/>
              <a:defRPr sz="1600" b="0" i="0">
                <a:solidFill>
                  <a:srgbClr val="0A3D6E"/>
                </a:solidFill>
                <a:latin typeface="+mj-lt"/>
                <a:ea typeface="Verdana" panose="020B0604030504040204" pitchFamily="34" charset="0"/>
                <a:cs typeface="Futura Medium" panose="020B0602020204020303" pitchFamily="34" charset="-79"/>
              </a:defRPr>
            </a:lvl1pPr>
          </a:lstStyle>
          <a:p>
            <a:r>
              <a:rPr lang="es-MX" dirty="0"/>
              <a:t>Insertar texto - Fuente: Calibri Light 16 pt.</a:t>
            </a:r>
          </a:p>
        </p:txBody>
      </p:sp>
      <p:sp>
        <p:nvSpPr>
          <p:cNvPr id="2" name="Rectángulo 1">
            <a:extLst>
              <a:ext uri="{FF2B5EF4-FFF2-40B4-BE49-F238E27FC236}">
                <a16:creationId xmlns:a16="http://schemas.microsoft.com/office/drawing/2014/main" id="{FD3216B3-15E6-D144-B57F-D158F95837CD}"/>
              </a:ext>
            </a:extLst>
          </p:cNvPr>
          <p:cNvSpPr/>
          <p:nvPr userDrawn="1"/>
        </p:nvSpPr>
        <p:spPr>
          <a:xfrm>
            <a:off x="0" y="0"/>
            <a:ext cx="11085871" cy="1106129"/>
          </a:xfrm>
          <a:prstGeom prst="rect">
            <a:avLst/>
          </a:prstGeom>
          <a:solidFill>
            <a:srgbClr val="4F7A9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Marcador de texto 31">
            <a:extLst>
              <a:ext uri="{FF2B5EF4-FFF2-40B4-BE49-F238E27FC236}">
                <a16:creationId xmlns:a16="http://schemas.microsoft.com/office/drawing/2014/main" id="{47118AE1-C85B-D34B-8930-AE85E6DB5109}"/>
              </a:ext>
            </a:extLst>
          </p:cNvPr>
          <p:cNvSpPr>
            <a:spLocks noGrp="1"/>
          </p:cNvSpPr>
          <p:nvPr>
            <p:ph type="body" sz="quarter" idx="11" hasCustomPrompt="1"/>
          </p:nvPr>
        </p:nvSpPr>
        <p:spPr>
          <a:xfrm>
            <a:off x="295565" y="108638"/>
            <a:ext cx="10677235" cy="888852"/>
          </a:xfrm>
          <a:prstGeom prst="rect">
            <a:avLst/>
          </a:prstGeom>
        </p:spPr>
        <p:txBody>
          <a:bodyPr anchor="ctr"/>
          <a:lstStyle>
            <a:lvl1pPr marL="0" indent="0" algn="ctr">
              <a:lnSpc>
                <a:spcPct val="100000"/>
              </a:lnSpc>
              <a:buNone/>
              <a:defRPr sz="2000" b="1" i="0">
                <a:solidFill>
                  <a:srgbClr val="1A3D6D"/>
                </a:solidFill>
                <a:latin typeface="Futura" panose="020B0602020204020303" pitchFamily="34" charset="-79"/>
                <a:ea typeface="Verdana" panose="020B0604030504040204" pitchFamily="34" charset="0"/>
                <a:cs typeface="Futura" panose="020B0602020204020303" pitchFamily="34" charset="-79"/>
              </a:defRPr>
            </a:lvl1pPr>
          </a:lstStyle>
          <a:p>
            <a:r>
              <a:rPr lang="es-ES" dirty="0"/>
              <a:t>INSERTAR TÍTULO</a:t>
            </a:r>
            <a:endParaRPr lang="es-MX" dirty="0"/>
          </a:p>
        </p:txBody>
      </p:sp>
      <p:pic>
        <p:nvPicPr>
          <p:cNvPr id="8" name="Gráfico 7">
            <a:extLst>
              <a:ext uri="{FF2B5EF4-FFF2-40B4-BE49-F238E27FC236}">
                <a16:creationId xmlns:a16="http://schemas.microsoft.com/office/drawing/2014/main" id="{5E081D7D-93FA-8541-916B-5265B5B1A0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0950" y="6301928"/>
            <a:ext cx="1022976" cy="490640"/>
          </a:xfrm>
          <a:prstGeom prst="rect">
            <a:avLst/>
          </a:prstGeom>
        </p:spPr>
      </p:pic>
    </p:spTree>
    <p:extLst>
      <p:ext uri="{BB962C8B-B14F-4D97-AF65-F5344CB8AC3E}">
        <p14:creationId xmlns:p14="http://schemas.microsoft.com/office/powerpoint/2010/main" val="191098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EF172E-1D3F-6B48-9757-8C5D60D044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3EDB26D-A1C2-724B-B0AD-610D8DA2BD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85CA3AAE-5F56-374F-9430-4A82F4AEF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3168D-11D9-0442-9C6F-2EDF527C840A}" type="datetimeFigureOut">
              <a:rPr lang="es-MX" smtClean="0"/>
              <a:t>15/04/2025</a:t>
            </a:fld>
            <a:endParaRPr lang="es-MX"/>
          </a:p>
        </p:txBody>
      </p:sp>
      <p:sp>
        <p:nvSpPr>
          <p:cNvPr id="5" name="Marcador de pie de página 4">
            <a:extLst>
              <a:ext uri="{FF2B5EF4-FFF2-40B4-BE49-F238E27FC236}">
                <a16:creationId xmlns:a16="http://schemas.microsoft.com/office/drawing/2014/main" id="{B6DE8D4E-A960-4243-91E6-62B1D8466B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9169DB56-BB3A-FF42-A7DE-60D1DEA340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9540E-0769-0643-9FA2-586A7076991B}" type="slidenum">
              <a:rPr lang="es-MX" smtClean="0"/>
              <a:t>‹Nº›</a:t>
            </a:fld>
            <a:endParaRPr lang="es-MX"/>
          </a:p>
        </p:txBody>
      </p:sp>
    </p:spTree>
    <p:extLst>
      <p:ext uri="{BB962C8B-B14F-4D97-AF65-F5344CB8AC3E}">
        <p14:creationId xmlns:p14="http://schemas.microsoft.com/office/powerpoint/2010/main" val="113331511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 id="2147483654" r:id="rId6"/>
    <p:sldLayoutId id="2147483656" r:id="rId7"/>
    <p:sldLayoutId id="2147483658" r:id="rId8"/>
    <p:sldLayoutId id="2147483659" r:id="rId9"/>
    <p:sldLayoutId id="214748366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sv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5" Type="http://schemas.openxmlformats.org/officeDocument/2006/relationships/image" Target="../media/image39.svg"/><Relationship Id="rId33" Type="http://schemas.openxmlformats.org/officeDocument/2006/relationships/image" Target="../media/image47.sv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svg"/><Relationship Id="rId1" Type="http://schemas.openxmlformats.org/officeDocument/2006/relationships/slideLayout" Target="../slideLayouts/slideLayout8.xml"/><Relationship Id="rId6" Type="http://schemas.openxmlformats.org/officeDocument/2006/relationships/image" Target="../media/image20.sv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svg"/><Relationship Id="rId28" Type="http://schemas.openxmlformats.org/officeDocument/2006/relationships/image" Target="../media/image42.png"/><Relationship Id="rId10" Type="http://schemas.openxmlformats.org/officeDocument/2006/relationships/image" Target="../media/image24.svg"/><Relationship Id="rId19" Type="http://schemas.openxmlformats.org/officeDocument/2006/relationships/image" Target="../media/image33.svg"/><Relationship Id="rId31" Type="http://schemas.openxmlformats.org/officeDocument/2006/relationships/image" Target="../media/image45.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svg"/><Relationship Id="rId30" Type="http://schemas.openxmlformats.org/officeDocument/2006/relationships/image" Target="../media/image44.png"/><Relationship Id="rId8"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18" Type="http://schemas.openxmlformats.org/officeDocument/2006/relationships/image" Target="../media/image8.png"/><Relationship Id="rId3" Type="http://schemas.openxmlformats.org/officeDocument/2006/relationships/image" Target="../media/image49.svg"/><Relationship Id="rId21" Type="http://schemas.openxmlformats.org/officeDocument/2006/relationships/image" Target="../media/image65.png"/><Relationship Id="rId7" Type="http://schemas.openxmlformats.org/officeDocument/2006/relationships/image" Target="../media/image53.svg"/><Relationship Id="rId12" Type="http://schemas.openxmlformats.org/officeDocument/2006/relationships/image" Target="../media/image58.png"/><Relationship Id="rId17" Type="http://schemas.openxmlformats.org/officeDocument/2006/relationships/image" Target="../media/image63.svg"/><Relationship Id="rId2" Type="http://schemas.openxmlformats.org/officeDocument/2006/relationships/image" Target="../media/image48.png"/><Relationship Id="rId16" Type="http://schemas.openxmlformats.org/officeDocument/2006/relationships/image" Target="../media/image62.png"/><Relationship Id="rId20" Type="http://schemas.openxmlformats.org/officeDocument/2006/relationships/image" Target="../media/image64.png"/><Relationship Id="rId1" Type="http://schemas.openxmlformats.org/officeDocument/2006/relationships/slideLayout" Target="../slideLayouts/slideLayout3.xml"/><Relationship Id="rId6" Type="http://schemas.openxmlformats.org/officeDocument/2006/relationships/image" Target="../media/image52.png"/><Relationship Id="rId11" Type="http://schemas.openxmlformats.org/officeDocument/2006/relationships/image" Target="../media/image57.svg"/><Relationship Id="rId24" Type="http://schemas.openxmlformats.org/officeDocument/2006/relationships/image" Target="../media/image68.png"/><Relationship Id="rId5" Type="http://schemas.openxmlformats.org/officeDocument/2006/relationships/image" Target="../media/image51.svg"/><Relationship Id="rId15" Type="http://schemas.openxmlformats.org/officeDocument/2006/relationships/image" Target="../media/image61.svg"/><Relationship Id="rId23" Type="http://schemas.openxmlformats.org/officeDocument/2006/relationships/image" Target="../media/image67.png"/><Relationship Id="rId10" Type="http://schemas.openxmlformats.org/officeDocument/2006/relationships/image" Target="../media/image56.png"/><Relationship Id="rId19" Type="http://schemas.openxmlformats.org/officeDocument/2006/relationships/image" Target="../media/image9.sv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60.png"/><Relationship Id="rId22" Type="http://schemas.openxmlformats.org/officeDocument/2006/relationships/image" Target="../media/image66.png"/></Relationships>
</file>

<file path=ppt/slides/_rels/slide4.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69.PNG"/><Relationship Id="rId16" Type="http://schemas.openxmlformats.org/officeDocument/2006/relationships/image" Target="../media/image83.svg"/><Relationship Id="rId1" Type="http://schemas.openxmlformats.org/officeDocument/2006/relationships/slideLayout" Target="../slideLayouts/slideLayout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8.png"/><Relationship Id="rId5" Type="http://schemas.openxmlformats.org/officeDocument/2006/relationships/image" Target="../media/image87.sv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2.png"/></Relationships>
</file>

<file path=ppt/slides/_rels/slide7.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jpeg"/><Relationship Id="rId2" Type="http://schemas.openxmlformats.org/officeDocument/2006/relationships/image" Target="../media/image94.png"/><Relationship Id="rId1" Type="http://schemas.openxmlformats.org/officeDocument/2006/relationships/slideLayout" Target="../slideLayouts/slideLayout3.xml"/><Relationship Id="rId6" Type="http://schemas.openxmlformats.org/officeDocument/2006/relationships/image" Target="../media/image98.jpg"/><Relationship Id="rId5" Type="http://schemas.openxmlformats.org/officeDocument/2006/relationships/image" Target="../media/image97.png"/><Relationship Id="rId10" Type="http://schemas.openxmlformats.org/officeDocument/2006/relationships/image" Target="../media/image92.png"/><Relationship Id="rId4" Type="http://schemas.openxmlformats.org/officeDocument/2006/relationships/image" Target="../media/image96.png"/><Relationship Id="rId9" Type="http://schemas.openxmlformats.org/officeDocument/2006/relationships/image" Target="../media/image10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8E476FA-6B42-C148-938E-ED94D54F1911}"/>
              </a:ext>
            </a:extLst>
          </p:cNvPr>
          <p:cNvSpPr>
            <a:spLocks noGrp="1"/>
          </p:cNvSpPr>
          <p:nvPr>
            <p:ph type="body" sz="quarter" idx="11"/>
          </p:nvPr>
        </p:nvSpPr>
        <p:spPr>
          <a:xfrm>
            <a:off x="649289" y="2628922"/>
            <a:ext cx="4490271" cy="2462934"/>
          </a:xfrm>
        </p:spPr>
        <p:txBody>
          <a:bodyPr anchor="t"/>
          <a:lstStyle/>
          <a:p>
            <a:r>
              <a:rPr lang="es-MX" noProof="0" dirty="0"/>
              <a:t>FIRA en el sector agroalimentario de México</a:t>
            </a:r>
          </a:p>
        </p:txBody>
      </p:sp>
      <p:sp>
        <p:nvSpPr>
          <p:cNvPr id="3" name="Marcador de texto 2">
            <a:extLst>
              <a:ext uri="{FF2B5EF4-FFF2-40B4-BE49-F238E27FC236}">
                <a16:creationId xmlns:a16="http://schemas.microsoft.com/office/drawing/2014/main" id="{F88C7789-BC84-E348-8C06-D99E6A6CED54}"/>
              </a:ext>
            </a:extLst>
          </p:cNvPr>
          <p:cNvSpPr>
            <a:spLocks noGrp="1"/>
          </p:cNvSpPr>
          <p:nvPr>
            <p:ph type="body" sz="quarter" idx="12"/>
          </p:nvPr>
        </p:nvSpPr>
        <p:spPr>
          <a:xfrm>
            <a:off x="649289" y="6072814"/>
            <a:ext cx="3260560" cy="589607"/>
          </a:xfrm>
        </p:spPr>
        <p:txBody>
          <a:bodyPr>
            <a:normAutofit/>
          </a:bodyPr>
          <a:lstStyle/>
          <a:p>
            <a:r>
              <a:rPr lang="es-MX" sz="1800" b="1" noProof="0" dirty="0">
                <a:latin typeface="Aptos" panose="020B0004020202020204" pitchFamily="34" charset="0"/>
                <a:cs typeface="Futura Medium" panose="020B0602020204020303"/>
              </a:rPr>
              <a:t>Abril de 2025</a:t>
            </a:r>
          </a:p>
        </p:txBody>
      </p:sp>
      <p:pic>
        <p:nvPicPr>
          <p:cNvPr id="4" name="Gráfico 3">
            <a:extLst>
              <a:ext uri="{FF2B5EF4-FFF2-40B4-BE49-F238E27FC236}">
                <a16:creationId xmlns:a16="http://schemas.microsoft.com/office/drawing/2014/main" id="{4D1609AA-E40F-AF58-2BAC-C4D7C4A48C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6339" y="4142841"/>
            <a:ext cx="3876675" cy="219075"/>
          </a:xfrm>
          <a:prstGeom prst="rect">
            <a:avLst/>
          </a:prstGeom>
        </p:spPr>
      </p:pic>
    </p:spTree>
    <p:extLst>
      <p:ext uri="{BB962C8B-B14F-4D97-AF65-F5344CB8AC3E}">
        <p14:creationId xmlns:p14="http://schemas.microsoft.com/office/powerpoint/2010/main" val="146666972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D8B19-BBDC-60FE-3D92-9E2565799F19}"/>
            </a:ext>
          </a:extLst>
        </p:cNvPr>
        <p:cNvGrpSpPr/>
        <p:nvPr/>
      </p:nvGrpSpPr>
      <p:grpSpPr>
        <a:xfrm>
          <a:off x="0" y="0"/>
          <a:ext cx="0" cy="0"/>
          <a:chOff x="0" y="0"/>
          <a:chExt cx="0" cy="0"/>
        </a:xfrm>
      </p:grpSpPr>
      <p:sp>
        <p:nvSpPr>
          <p:cNvPr id="105" name="Rectángulo 104">
            <a:extLst>
              <a:ext uri="{FF2B5EF4-FFF2-40B4-BE49-F238E27FC236}">
                <a16:creationId xmlns:a16="http://schemas.microsoft.com/office/drawing/2014/main" id="{C7EACD4B-305C-9562-3FC2-9E9476859968}"/>
              </a:ext>
            </a:extLst>
          </p:cNvPr>
          <p:cNvSpPr/>
          <p:nvPr/>
        </p:nvSpPr>
        <p:spPr>
          <a:xfrm>
            <a:off x="7513922" y="3818711"/>
            <a:ext cx="4678077" cy="1437137"/>
          </a:xfrm>
          <a:prstGeom prst="rect">
            <a:avLst/>
          </a:prstGeom>
          <a:gradFill flip="none" rotWithShape="1">
            <a:gsLst>
              <a:gs pos="0">
                <a:schemeClr val="accent6">
                  <a:lumMod val="5000"/>
                  <a:lumOff val="95000"/>
                </a:schemeClr>
              </a:gs>
              <a:gs pos="100000">
                <a:schemeClr val="accent6">
                  <a:lumMod val="45000"/>
                  <a:lumOff val="5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Rectángulo: esquinas redondeadas 29">
            <a:extLst>
              <a:ext uri="{FF2B5EF4-FFF2-40B4-BE49-F238E27FC236}">
                <a16:creationId xmlns:a16="http://schemas.microsoft.com/office/drawing/2014/main" id="{1AA89709-2EA4-A271-FD4A-5EBB17C77B9F}"/>
              </a:ext>
            </a:extLst>
          </p:cNvPr>
          <p:cNvSpPr/>
          <p:nvPr/>
        </p:nvSpPr>
        <p:spPr>
          <a:xfrm rot="10800000">
            <a:off x="181224" y="2242681"/>
            <a:ext cx="4133340" cy="2084740"/>
          </a:xfrm>
          <a:prstGeom prst="roundRect">
            <a:avLst>
              <a:gd name="adj" fmla="val 6485"/>
            </a:avLst>
          </a:prstGeom>
          <a:gradFill flip="none" rotWithShape="1">
            <a:gsLst>
              <a:gs pos="48000">
                <a:srgbClr val="8DC540">
                  <a:alpha val="63922"/>
                </a:srgbClr>
              </a:gs>
              <a:gs pos="0">
                <a:srgbClr val="8DC540"/>
              </a:gs>
              <a:gs pos="99000">
                <a:srgbClr val="E0E5F7">
                  <a:alpha val="3137"/>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CuadroTexto 11">
            <a:extLst>
              <a:ext uri="{FF2B5EF4-FFF2-40B4-BE49-F238E27FC236}">
                <a16:creationId xmlns:a16="http://schemas.microsoft.com/office/drawing/2014/main" id="{C3518066-A378-996B-06EF-3ACF8921CA00}"/>
              </a:ext>
            </a:extLst>
          </p:cNvPr>
          <p:cNvSpPr txBox="1"/>
          <p:nvPr/>
        </p:nvSpPr>
        <p:spPr>
          <a:xfrm>
            <a:off x="2395454" y="2339981"/>
            <a:ext cx="1785483" cy="338554"/>
          </a:xfrm>
          <a:prstGeom prst="rect">
            <a:avLst/>
          </a:prstGeom>
          <a:noFill/>
        </p:spPr>
        <p:txBody>
          <a:bodyPr wrap="square">
            <a:spAutoFit/>
          </a:bodyPr>
          <a:lstStyle/>
          <a:p>
            <a:pPr algn="ctr"/>
            <a:r>
              <a:rPr lang="es-MX" sz="1600" b="1" dirty="0">
                <a:solidFill>
                  <a:schemeClr val="bg1"/>
                </a:solidFill>
                <a:latin typeface="Montserrat" pitchFamily="2" charset="77"/>
              </a:rPr>
              <a:t>Agricultura</a:t>
            </a:r>
          </a:p>
        </p:txBody>
      </p:sp>
      <p:sp>
        <p:nvSpPr>
          <p:cNvPr id="13" name="CuadroTexto 12">
            <a:extLst>
              <a:ext uri="{FF2B5EF4-FFF2-40B4-BE49-F238E27FC236}">
                <a16:creationId xmlns:a16="http://schemas.microsoft.com/office/drawing/2014/main" id="{8660238A-7D58-D174-A144-031A66BE46FF}"/>
              </a:ext>
            </a:extLst>
          </p:cNvPr>
          <p:cNvSpPr txBox="1"/>
          <p:nvPr/>
        </p:nvSpPr>
        <p:spPr>
          <a:xfrm>
            <a:off x="2381594" y="2724462"/>
            <a:ext cx="1785483" cy="338554"/>
          </a:xfrm>
          <a:prstGeom prst="rect">
            <a:avLst/>
          </a:prstGeom>
          <a:noFill/>
        </p:spPr>
        <p:txBody>
          <a:bodyPr wrap="square">
            <a:spAutoFit/>
          </a:bodyPr>
          <a:lstStyle/>
          <a:p>
            <a:pPr algn="ctr"/>
            <a:r>
              <a:rPr lang="es-MX" sz="1600" b="1" dirty="0">
                <a:solidFill>
                  <a:schemeClr val="bg1"/>
                </a:solidFill>
                <a:latin typeface="Montserrat" pitchFamily="2" charset="77"/>
              </a:rPr>
              <a:t>Ganadería</a:t>
            </a:r>
          </a:p>
        </p:txBody>
      </p:sp>
      <p:sp>
        <p:nvSpPr>
          <p:cNvPr id="14" name="CuadroTexto 13">
            <a:extLst>
              <a:ext uri="{FF2B5EF4-FFF2-40B4-BE49-F238E27FC236}">
                <a16:creationId xmlns:a16="http://schemas.microsoft.com/office/drawing/2014/main" id="{6637CC5C-4E3B-D536-A45C-586A84A8E552}"/>
              </a:ext>
            </a:extLst>
          </p:cNvPr>
          <p:cNvSpPr txBox="1"/>
          <p:nvPr/>
        </p:nvSpPr>
        <p:spPr>
          <a:xfrm>
            <a:off x="2396406" y="3132039"/>
            <a:ext cx="1785483" cy="338554"/>
          </a:xfrm>
          <a:prstGeom prst="rect">
            <a:avLst/>
          </a:prstGeom>
          <a:noFill/>
        </p:spPr>
        <p:txBody>
          <a:bodyPr wrap="square">
            <a:spAutoFit/>
          </a:bodyPr>
          <a:lstStyle/>
          <a:p>
            <a:pPr algn="ctr"/>
            <a:r>
              <a:rPr lang="es-MX" sz="1600" b="1" dirty="0">
                <a:solidFill>
                  <a:schemeClr val="bg1"/>
                </a:solidFill>
                <a:latin typeface="Montserrat" pitchFamily="2" charset="77"/>
              </a:rPr>
              <a:t>Forestal</a:t>
            </a:r>
          </a:p>
        </p:txBody>
      </p:sp>
      <p:sp>
        <p:nvSpPr>
          <p:cNvPr id="15" name="CuadroTexto 14">
            <a:extLst>
              <a:ext uri="{FF2B5EF4-FFF2-40B4-BE49-F238E27FC236}">
                <a16:creationId xmlns:a16="http://schemas.microsoft.com/office/drawing/2014/main" id="{D23A508E-64E1-9E19-F592-C90470CD9CF5}"/>
              </a:ext>
            </a:extLst>
          </p:cNvPr>
          <p:cNvSpPr txBox="1"/>
          <p:nvPr/>
        </p:nvSpPr>
        <p:spPr>
          <a:xfrm>
            <a:off x="2395454" y="3501371"/>
            <a:ext cx="1785483" cy="338554"/>
          </a:xfrm>
          <a:prstGeom prst="rect">
            <a:avLst/>
          </a:prstGeom>
          <a:noFill/>
        </p:spPr>
        <p:txBody>
          <a:bodyPr wrap="square">
            <a:spAutoFit/>
          </a:bodyPr>
          <a:lstStyle/>
          <a:p>
            <a:pPr algn="ctr"/>
            <a:r>
              <a:rPr lang="es-MX" sz="1600" b="1" dirty="0">
                <a:solidFill>
                  <a:schemeClr val="bg1"/>
                </a:solidFill>
                <a:latin typeface="Montserrat" pitchFamily="2" charset="77"/>
              </a:rPr>
              <a:t>Pesca</a:t>
            </a:r>
          </a:p>
        </p:txBody>
      </p:sp>
      <p:sp>
        <p:nvSpPr>
          <p:cNvPr id="16" name="CuadroTexto 15">
            <a:extLst>
              <a:ext uri="{FF2B5EF4-FFF2-40B4-BE49-F238E27FC236}">
                <a16:creationId xmlns:a16="http://schemas.microsoft.com/office/drawing/2014/main" id="{51A61F6A-6D88-FBBA-4579-D3C4B0AB19B6}"/>
              </a:ext>
            </a:extLst>
          </p:cNvPr>
          <p:cNvSpPr txBox="1"/>
          <p:nvPr/>
        </p:nvSpPr>
        <p:spPr>
          <a:xfrm>
            <a:off x="843550" y="3469686"/>
            <a:ext cx="1785483" cy="338554"/>
          </a:xfrm>
          <a:prstGeom prst="rect">
            <a:avLst/>
          </a:prstGeom>
          <a:noFill/>
        </p:spPr>
        <p:txBody>
          <a:bodyPr wrap="square">
            <a:spAutoFit/>
          </a:bodyPr>
          <a:lstStyle/>
          <a:p>
            <a:pPr algn="ctr"/>
            <a:r>
              <a:rPr lang="es-MX" sz="1600" b="1" dirty="0">
                <a:solidFill>
                  <a:schemeClr val="bg1">
                    <a:lumMod val="50000"/>
                  </a:schemeClr>
                </a:solidFill>
                <a:latin typeface="Montserrat" pitchFamily="2" charset="77"/>
              </a:rPr>
              <a:t>Medio rural</a:t>
            </a:r>
          </a:p>
        </p:txBody>
      </p:sp>
      <p:sp>
        <p:nvSpPr>
          <p:cNvPr id="25" name="CuadroTexto 24">
            <a:extLst>
              <a:ext uri="{FF2B5EF4-FFF2-40B4-BE49-F238E27FC236}">
                <a16:creationId xmlns:a16="http://schemas.microsoft.com/office/drawing/2014/main" id="{0472DD51-ABD1-8385-D0E7-995C5B8922A8}"/>
              </a:ext>
            </a:extLst>
          </p:cNvPr>
          <p:cNvSpPr txBox="1"/>
          <p:nvPr/>
        </p:nvSpPr>
        <p:spPr>
          <a:xfrm>
            <a:off x="307370" y="4789420"/>
            <a:ext cx="4133340" cy="1067408"/>
          </a:xfrm>
          <a:prstGeom prst="rect">
            <a:avLst/>
          </a:prstGeom>
          <a:noFill/>
        </p:spPr>
        <p:txBody>
          <a:bodyPr wrap="square">
            <a:spAutoFit/>
          </a:bodyPr>
          <a:lstStyle/>
          <a:p>
            <a:pPr algn="ctr">
              <a:lnSpc>
                <a:spcPct val="120000"/>
              </a:lnSpc>
            </a:pPr>
            <a:r>
              <a:rPr lang="es-MX" dirty="0">
                <a:latin typeface="Montserrat" pitchFamily="2" charset="77"/>
                <a:cs typeface="Futura Medium" panose="020B0602020204020303" pitchFamily="34" charset="-79"/>
              </a:rPr>
              <a:t>Para que las actividades sean </a:t>
            </a:r>
            <a:r>
              <a:rPr lang="es-MX" b="1" dirty="0">
                <a:latin typeface="Montserrat" pitchFamily="2" charset="77"/>
                <a:cs typeface="Futura Medium" panose="020B0602020204020303" pitchFamily="34" charset="-79"/>
              </a:rPr>
              <a:t>incluyentes</a:t>
            </a:r>
            <a:r>
              <a:rPr lang="es-MX" dirty="0">
                <a:latin typeface="Montserrat" pitchFamily="2" charset="77"/>
                <a:cs typeface="Futura Medium" panose="020B0602020204020303" pitchFamily="34" charset="-79"/>
              </a:rPr>
              <a:t>, </a:t>
            </a:r>
            <a:r>
              <a:rPr lang="es-MX" b="1" dirty="0">
                <a:latin typeface="Montserrat" pitchFamily="2" charset="77"/>
                <a:cs typeface="Futura Medium" panose="020B0602020204020303" pitchFamily="34" charset="-79"/>
              </a:rPr>
              <a:t>productivas</a:t>
            </a:r>
            <a:r>
              <a:rPr lang="es-MX" dirty="0">
                <a:latin typeface="Montserrat" pitchFamily="2" charset="77"/>
                <a:cs typeface="Futura Medium" panose="020B0602020204020303" pitchFamily="34" charset="-79"/>
              </a:rPr>
              <a:t> y </a:t>
            </a:r>
            <a:r>
              <a:rPr lang="es-MX" b="1" dirty="0">
                <a:latin typeface="Montserrat" pitchFamily="2" charset="77"/>
                <a:cs typeface="Futura Medium" panose="020B0602020204020303" pitchFamily="34" charset="-79"/>
              </a:rPr>
              <a:t>sostenibles</a:t>
            </a:r>
            <a:endParaRPr lang="es-MX" b="1" dirty="0">
              <a:latin typeface="Montserrat" pitchFamily="2" charset="77"/>
            </a:endParaRPr>
          </a:p>
        </p:txBody>
      </p:sp>
      <p:grpSp>
        <p:nvGrpSpPr>
          <p:cNvPr id="3" name="Grupo 2">
            <a:extLst>
              <a:ext uri="{FF2B5EF4-FFF2-40B4-BE49-F238E27FC236}">
                <a16:creationId xmlns:a16="http://schemas.microsoft.com/office/drawing/2014/main" id="{F4E4461E-4A3E-E4E9-3C31-1A1896A12EDE}"/>
              </a:ext>
            </a:extLst>
          </p:cNvPr>
          <p:cNvGrpSpPr/>
          <p:nvPr/>
        </p:nvGrpSpPr>
        <p:grpSpPr>
          <a:xfrm>
            <a:off x="551379" y="1990192"/>
            <a:ext cx="1856579" cy="1279889"/>
            <a:chOff x="430426" y="2517089"/>
            <a:chExt cx="1856579" cy="1279889"/>
          </a:xfrm>
        </p:grpSpPr>
        <p:sp>
          <p:nvSpPr>
            <p:cNvPr id="6" name="Rectángulo: esquinas redondeadas 3">
              <a:extLst>
                <a:ext uri="{FF2B5EF4-FFF2-40B4-BE49-F238E27FC236}">
                  <a16:creationId xmlns:a16="http://schemas.microsoft.com/office/drawing/2014/main" id="{35747391-905D-CD50-3B8E-A17593616408}"/>
                </a:ext>
              </a:extLst>
            </p:cNvPr>
            <p:cNvSpPr/>
            <p:nvPr/>
          </p:nvSpPr>
          <p:spPr>
            <a:xfrm>
              <a:off x="430426" y="2517089"/>
              <a:ext cx="1856579" cy="1279889"/>
            </a:xfrm>
            <a:prstGeom prst="roundRect">
              <a:avLst/>
            </a:prstGeom>
            <a:solidFill>
              <a:schemeClr val="bg1"/>
            </a:solidFill>
            <a:ln w="38100">
              <a:solidFill>
                <a:srgbClr val="003C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3600" b="1" dirty="0"/>
            </a:p>
          </p:txBody>
        </p:sp>
        <p:pic>
          <p:nvPicPr>
            <p:cNvPr id="29" name="Imagen 28">
              <a:extLst>
                <a:ext uri="{FF2B5EF4-FFF2-40B4-BE49-F238E27FC236}">
                  <a16:creationId xmlns:a16="http://schemas.microsoft.com/office/drawing/2014/main" id="{09A36C9F-F8D8-2219-5A18-45BAF1DF61A3}"/>
                </a:ext>
              </a:extLst>
            </p:cNvPr>
            <p:cNvPicPr>
              <a:picLocks noChangeAspect="1"/>
            </p:cNvPicPr>
            <p:nvPr/>
          </p:nvPicPr>
          <p:blipFill>
            <a:blip r:embed="rId2"/>
            <a:stretch>
              <a:fillRect/>
            </a:stretch>
          </p:blipFill>
          <p:spPr>
            <a:xfrm>
              <a:off x="609846" y="2787466"/>
              <a:ext cx="1497739" cy="739135"/>
            </a:xfrm>
            <a:prstGeom prst="rect">
              <a:avLst/>
            </a:prstGeom>
          </p:spPr>
        </p:pic>
      </p:grpSp>
      <p:sp>
        <p:nvSpPr>
          <p:cNvPr id="37" name="Rectángulo 36">
            <a:extLst>
              <a:ext uri="{FF2B5EF4-FFF2-40B4-BE49-F238E27FC236}">
                <a16:creationId xmlns:a16="http://schemas.microsoft.com/office/drawing/2014/main" id="{D97EA3D3-203B-277E-9E93-08E42721151F}"/>
              </a:ext>
            </a:extLst>
          </p:cNvPr>
          <p:cNvSpPr/>
          <p:nvPr/>
        </p:nvSpPr>
        <p:spPr>
          <a:xfrm>
            <a:off x="7513923" y="1047778"/>
            <a:ext cx="4678077" cy="1437137"/>
          </a:xfrm>
          <a:prstGeom prst="rect">
            <a:avLst/>
          </a:prstGeom>
          <a:gradFill flip="none" rotWithShape="1">
            <a:gsLst>
              <a:gs pos="0">
                <a:schemeClr val="accent6">
                  <a:lumMod val="5000"/>
                  <a:lumOff val="95000"/>
                </a:schemeClr>
              </a:gs>
              <a:gs pos="100000">
                <a:schemeClr val="accent6">
                  <a:lumMod val="45000"/>
                  <a:lumOff val="5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1" name="Triángulo 40">
            <a:extLst>
              <a:ext uri="{FF2B5EF4-FFF2-40B4-BE49-F238E27FC236}">
                <a16:creationId xmlns:a16="http://schemas.microsoft.com/office/drawing/2014/main" id="{0EE564C8-2847-1D75-6BC9-A077AB4A56E8}"/>
              </a:ext>
            </a:extLst>
          </p:cNvPr>
          <p:cNvSpPr/>
          <p:nvPr/>
        </p:nvSpPr>
        <p:spPr>
          <a:xfrm rot="5400000">
            <a:off x="7417320" y="1698330"/>
            <a:ext cx="392670" cy="19946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Triángulo 41">
            <a:extLst>
              <a:ext uri="{FF2B5EF4-FFF2-40B4-BE49-F238E27FC236}">
                <a16:creationId xmlns:a16="http://schemas.microsoft.com/office/drawing/2014/main" id="{7978AAE3-F081-2863-2465-0101DDE7CCF0}"/>
              </a:ext>
            </a:extLst>
          </p:cNvPr>
          <p:cNvSpPr/>
          <p:nvPr/>
        </p:nvSpPr>
        <p:spPr>
          <a:xfrm rot="5400000">
            <a:off x="7417320" y="3060786"/>
            <a:ext cx="392670" cy="19946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Triángulo 42">
            <a:extLst>
              <a:ext uri="{FF2B5EF4-FFF2-40B4-BE49-F238E27FC236}">
                <a16:creationId xmlns:a16="http://schemas.microsoft.com/office/drawing/2014/main" id="{35BC2C5A-122B-6A71-D359-D7229A835B3A}"/>
              </a:ext>
            </a:extLst>
          </p:cNvPr>
          <p:cNvSpPr/>
          <p:nvPr/>
        </p:nvSpPr>
        <p:spPr>
          <a:xfrm rot="5400000">
            <a:off x="7417320" y="4423242"/>
            <a:ext cx="392670" cy="19946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Triángulo 43">
            <a:extLst>
              <a:ext uri="{FF2B5EF4-FFF2-40B4-BE49-F238E27FC236}">
                <a16:creationId xmlns:a16="http://schemas.microsoft.com/office/drawing/2014/main" id="{F5B5AB81-AD23-1CE6-6C07-C125DE1A152F}"/>
              </a:ext>
            </a:extLst>
          </p:cNvPr>
          <p:cNvSpPr/>
          <p:nvPr/>
        </p:nvSpPr>
        <p:spPr>
          <a:xfrm rot="5400000">
            <a:off x="7417320" y="5785698"/>
            <a:ext cx="392670" cy="19946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Título 1">
            <a:extLst>
              <a:ext uri="{FF2B5EF4-FFF2-40B4-BE49-F238E27FC236}">
                <a16:creationId xmlns:a16="http://schemas.microsoft.com/office/drawing/2014/main" id="{34039BE6-F543-AA37-44F5-2179002725AA}"/>
              </a:ext>
            </a:extLst>
          </p:cNvPr>
          <p:cNvSpPr txBox="1">
            <a:spLocks/>
          </p:cNvSpPr>
          <p:nvPr/>
        </p:nvSpPr>
        <p:spPr>
          <a:xfrm>
            <a:off x="7920575" y="1587848"/>
            <a:ext cx="1798143" cy="41558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b="1" dirty="0">
                <a:solidFill>
                  <a:srgbClr val="003C83"/>
                </a:solidFill>
                <a:latin typeface="Montserrat ExtraBold" pitchFamily="2" charset="77"/>
              </a:rPr>
              <a:t>70 </a:t>
            </a:r>
            <a:r>
              <a:rPr lang="es-MX" sz="2400" b="1" dirty="0">
                <a:solidFill>
                  <a:srgbClr val="003C83"/>
                </a:solidFill>
                <a:latin typeface="Montserrat ExtraBold" pitchFamily="2" charset="77"/>
              </a:rPr>
              <a:t>años</a:t>
            </a:r>
            <a:r>
              <a:rPr lang="es-MX" sz="3600" b="1" dirty="0">
                <a:solidFill>
                  <a:srgbClr val="003C83"/>
                </a:solidFill>
                <a:latin typeface="Montserrat ExtraBold" pitchFamily="2" charset="77"/>
              </a:rPr>
              <a:t> </a:t>
            </a:r>
            <a:r>
              <a:rPr lang="es-MX" sz="1800" dirty="0">
                <a:solidFill>
                  <a:srgbClr val="003C83"/>
                </a:solidFill>
                <a:latin typeface="Montserrat Light" pitchFamily="2" charset="77"/>
              </a:rPr>
              <a:t>en el sector</a:t>
            </a:r>
            <a:endParaRPr lang="es-MX" sz="2400" dirty="0">
              <a:solidFill>
                <a:srgbClr val="003C83"/>
              </a:solidFill>
              <a:latin typeface="Montserrat Light" pitchFamily="2" charset="77"/>
            </a:endParaRPr>
          </a:p>
        </p:txBody>
      </p:sp>
      <p:pic>
        <p:nvPicPr>
          <p:cNvPr id="46" name="Gráfico 45">
            <a:extLst>
              <a:ext uri="{FF2B5EF4-FFF2-40B4-BE49-F238E27FC236}">
                <a16:creationId xmlns:a16="http://schemas.microsoft.com/office/drawing/2014/main" id="{3FE479DD-40CF-8CD8-B643-A7B893A2C5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9437" y="1660805"/>
            <a:ext cx="463736" cy="463736"/>
          </a:xfrm>
          <a:prstGeom prst="rect">
            <a:avLst/>
          </a:prstGeom>
        </p:spPr>
      </p:pic>
      <p:pic>
        <p:nvPicPr>
          <p:cNvPr id="47" name="Gráfico 46">
            <a:extLst>
              <a:ext uri="{FF2B5EF4-FFF2-40B4-BE49-F238E27FC236}">
                <a16:creationId xmlns:a16="http://schemas.microsoft.com/office/drawing/2014/main" id="{BADB000E-DB02-B17D-83BE-D7067D5808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96106" y="1511790"/>
            <a:ext cx="467263" cy="467263"/>
          </a:xfrm>
          <a:prstGeom prst="rect">
            <a:avLst/>
          </a:prstGeom>
        </p:spPr>
      </p:pic>
      <p:pic>
        <p:nvPicPr>
          <p:cNvPr id="48" name="Gráfico 47">
            <a:extLst>
              <a:ext uri="{FF2B5EF4-FFF2-40B4-BE49-F238E27FC236}">
                <a16:creationId xmlns:a16="http://schemas.microsoft.com/office/drawing/2014/main" id="{0FDC191E-120D-9C8D-DCCB-C034F67A11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78134" y="1777361"/>
            <a:ext cx="338174" cy="338174"/>
          </a:xfrm>
          <a:prstGeom prst="rect">
            <a:avLst/>
          </a:prstGeom>
        </p:spPr>
      </p:pic>
      <p:pic>
        <p:nvPicPr>
          <p:cNvPr id="49" name="Gráfico 48">
            <a:extLst>
              <a:ext uri="{FF2B5EF4-FFF2-40B4-BE49-F238E27FC236}">
                <a16:creationId xmlns:a16="http://schemas.microsoft.com/office/drawing/2014/main" id="{8DF0774F-8497-62DB-4A65-6C1F2E8038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15030" y="1249662"/>
            <a:ext cx="537417" cy="537417"/>
          </a:xfrm>
          <a:prstGeom prst="rect">
            <a:avLst/>
          </a:prstGeom>
        </p:spPr>
      </p:pic>
      <p:pic>
        <p:nvPicPr>
          <p:cNvPr id="50" name="Gráfico 49">
            <a:extLst>
              <a:ext uri="{FF2B5EF4-FFF2-40B4-BE49-F238E27FC236}">
                <a16:creationId xmlns:a16="http://schemas.microsoft.com/office/drawing/2014/main" id="{8F831542-AF76-5296-686C-01E842E3D3E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564303" y="1331615"/>
            <a:ext cx="495120" cy="495120"/>
          </a:xfrm>
          <a:prstGeom prst="rect">
            <a:avLst/>
          </a:prstGeom>
        </p:spPr>
      </p:pic>
      <p:sp>
        <p:nvSpPr>
          <p:cNvPr id="51" name="Título 1">
            <a:extLst>
              <a:ext uri="{FF2B5EF4-FFF2-40B4-BE49-F238E27FC236}">
                <a16:creationId xmlns:a16="http://schemas.microsoft.com/office/drawing/2014/main" id="{A5FDB7E6-F235-EC6A-DB95-A6769E5B4C49}"/>
              </a:ext>
            </a:extLst>
          </p:cNvPr>
          <p:cNvSpPr txBox="1">
            <a:spLocks/>
          </p:cNvSpPr>
          <p:nvPr/>
        </p:nvSpPr>
        <p:spPr>
          <a:xfrm>
            <a:off x="7920575" y="3012387"/>
            <a:ext cx="2385317" cy="41558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600" b="1" dirty="0">
                <a:solidFill>
                  <a:srgbClr val="003C83"/>
                </a:solidFill>
                <a:latin typeface="Montserrat SemiBold" pitchFamily="2" charset="77"/>
              </a:rPr>
              <a:t>Personal especializado en crédito al campo</a:t>
            </a:r>
          </a:p>
        </p:txBody>
      </p:sp>
      <p:sp>
        <p:nvSpPr>
          <p:cNvPr id="54" name="Título 1">
            <a:extLst>
              <a:ext uri="{FF2B5EF4-FFF2-40B4-BE49-F238E27FC236}">
                <a16:creationId xmlns:a16="http://schemas.microsoft.com/office/drawing/2014/main" id="{D9C682D6-DDD2-3860-06C0-CB99A32E2CED}"/>
              </a:ext>
            </a:extLst>
          </p:cNvPr>
          <p:cNvSpPr txBox="1">
            <a:spLocks/>
          </p:cNvSpPr>
          <p:nvPr/>
        </p:nvSpPr>
        <p:spPr>
          <a:xfrm>
            <a:off x="7920575" y="4339016"/>
            <a:ext cx="2385317" cy="41558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600" b="1" dirty="0">
                <a:solidFill>
                  <a:srgbClr val="003C83"/>
                </a:solidFill>
                <a:latin typeface="Montserrat SemiBold" pitchFamily="2" charset="77"/>
              </a:rPr>
              <a:t>5 Centros de Desarrollo Tecnológico</a:t>
            </a:r>
          </a:p>
        </p:txBody>
      </p:sp>
      <p:sp>
        <p:nvSpPr>
          <p:cNvPr id="55" name="Título 1">
            <a:extLst>
              <a:ext uri="{FF2B5EF4-FFF2-40B4-BE49-F238E27FC236}">
                <a16:creationId xmlns:a16="http://schemas.microsoft.com/office/drawing/2014/main" id="{274BDF75-19E9-F48A-DE76-0C5DC4C29CC9}"/>
              </a:ext>
            </a:extLst>
          </p:cNvPr>
          <p:cNvSpPr txBox="1">
            <a:spLocks/>
          </p:cNvSpPr>
          <p:nvPr/>
        </p:nvSpPr>
        <p:spPr>
          <a:xfrm>
            <a:off x="7920575" y="5710616"/>
            <a:ext cx="2077113" cy="41558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600" b="1" dirty="0">
                <a:solidFill>
                  <a:srgbClr val="003C83"/>
                </a:solidFill>
                <a:latin typeface="Montserrat SemiBold" pitchFamily="2" charset="77"/>
              </a:rPr>
              <a:t>88 Oficinas de representación en todo el país</a:t>
            </a:r>
          </a:p>
        </p:txBody>
      </p:sp>
      <p:pic>
        <p:nvPicPr>
          <p:cNvPr id="57" name="Imagen 56">
            <a:extLst>
              <a:ext uri="{FF2B5EF4-FFF2-40B4-BE49-F238E27FC236}">
                <a16:creationId xmlns:a16="http://schemas.microsoft.com/office/drawing/2014/main" id="{EF47D21D-7F6F-0C1A-9C5E-844083CC960D}"/>
              </a:ext>
            </a:extLst>
          </p:cNvPr>
          <p:cNvPicPr>
            <a:picLocks noChangeAspect="1"/>
          </p:cNvPicPr>
          <p:nvPr/>
        </p:nvPicPr>
        <p:blipFill>
          <a:blip r:embed="rId13"/>
          <a:stretch>
            <a:fillRect/>
          </a:stretch>
        </p:blipFill>
        <p:spPr>
          <a:xfrm>
            <a:off x="11560707" y="4089609"/>
            <a:ext cx="450070" cy="457200"/>
          </a:xfrm>
          <a:prstGeom prst="rect">
            <a:avLst/>
          </a:prstGeom>
        </p:spPr>
      </p:pic>
      <p:pic>
        <p:nvPicPr>
          <p:cNvPr id="59" name="Imagen 58">
            <a:extLst>
              <a:ext uri="{FF2B5EF4-FFF2-40B4-BE49-F238E27FC236}">
                <a16:creationId xmlns:a16="http://schemas.microsoft.com/office/drawing/2014/main" id="{585B93FF-F47B-D23F-D4B2-392DECBEA8C7}"/>
              </a:ext>
            </a:extLst>
          </p:cNvPr>
          <p:cNvPicPr>
            <a:picLocks noChangeAspect="1"/>
          </p:cNvPicPr>
          <p:nvPr/>
        </p:nvPicPr>
        <p:blipFill>
          <a:blip r:embed="rId14"/>
          <a:stretch>
            <a:fillRect/>
          </a:stretch>
        </p:blipFill>
        <p:spPr>
          <a:xfrm>
            <a:off x="10359028" y="4119386"/>
            <a:ext cx="754574" cy="409626"/>
          </a:xfrm>
          <a:prstGeom prst="rect">
            <a:avLst/>
          </a:prstGeom>
        </p:spPr>
      </p:pic>
      <p:pic>
        <p:nvPicPr>
          <p:cNvPr id="61" name="Imagen 60">
            <a:extLst>
              <a:ext uri="{FF2B5EF4-FFF2-40B4-BE49-F238E27FC236}">
                <a16:creationId xmlns:a16="http://schemas.microsoft.com/office/drawing/2014/main" id="{AF3C8DE5-7E96-8D0D-3CBE-9A67FFB9FD74}"/>
              </a:ext>
            </a:extLst>
          </p:cNvPr>
          <p:cNvPicPr>
            <a:picLocks noChangeAspect="1"/>
          </p:cNvPicPr>
          <p:nvPr/>
        </p:nvPicPr>
        <p:blipFill>
          <a:blip r:embed="rId15"/>
          <a:stretch>
            <a:fillRect/>
          </a:stretch>
        </p:blipFill>
        <p:spPr>
          <a:xfrm>
            <a:off x="10199600" y="4560095"/>
            <a:ext cx="508000" cy="419100"/>
          </a:xfrm>
          <a:prstGeom prst="rect">
            <a:avLst/>
          </a:prstGeom>
        </p:spPr>
      </p:pic>
      <p:pic>
        <p:nvPicPr>
          <p:cNvPr id="63" name="Imagen 62">
            <a:extLst>
              <a:ext uri="{FF2B5EF4-FFF2-40B4-BE49-F238E27FC236}">
                <a16:creationId xmlns:a16="http://schemas.microsoft.com/office/drawing/2014/main" id="{84003678-1159-5C5B-D92A-F9FDB0EA3296}"/>
              </a:ext>
            </a:extLst>
          </p:cNvPr>
          <p:cNvPicPr>
            <a:picLocks noChangeAspect="1"/>
          </p:cNvPicPr>
          <p:nvPr/>
        </p:nvPicPr>
        <p:blipFill>
          <a:blip r:embed="rId16"/>
          <a:stretch>
            <a:fillRect/>
          </a:stretch>
        </p:blipFill>
        <p:spPr>
          <a:xfrm>
            <a:off x="11145096" y="4558369"/>
            <a:ext cx="484909" cy="392545"/>
          </a:xfrm>
          <a:prstGeom prst="rect">
            <a:avLst/>
          </a:prstGeom>
        </p:spPr>
      </p:pic>
      <p:pic>
        <p:nvPicPr>
          <p:cNvPr id="65" name="Imagen 64">
            <a:extLst>
              <a:ext uri="{FF2B5EF4-FFF2-40B4-BE49-F238E27FC236}">
                <a16:creationId xmlns:a16="http://schemas.microsoft.com/office/drawing/2014/main" id="{65FCB9FD-CF0F-1409-F132-F92A7F8BF620}"/>
              </a:ext>
            </a:extLst>
          </p:cNvPr>
          <p:cNvPicPr>
            <a:picLocks noChangeAspect="1"/>
          </p:cNvPicPr>
          <p:nvPr/>
        </p:nvPicPr>
        <p:blipFill>
          <a:blip r:embed="rId17"/>
          <a:stretch>
            <a:fillRect/>
          </a:stretch>
        </p:blipFill>
        <p:spPr>
          <a:xfrm>
            <a:off x="9691600" y="4028028"/>
            <a:ext cx="508000" cy="469900"/>
          </a:xfrm>
          <a:prstGeom prst="rect">
            <a:avLst/>
          </a:prstGeom>
        </p:spPr>
      </p:pic>
      <p:pic>
        <p:nvPicPr>
          <p:cNvPr id="67" name="Gráfico 66">
            <a:extLst>
              <a:ext uri="{FF2B5EF4-FFF2-40B4-BE49-F238E27FC236}">
                <a16:creationId xmlns:a16="http://schemas.microsoft.com/office/drawing/2014/main" id="{E8450BB0-AA6C-5F50-2F49-F2943C9FF85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791041" y="5356860"/>
            <a:ext cx="724905" cy="724905"/>
          </a:xfrm>
          <a:prstGeom prst="rect">
            <a:avLst/>
          </a:prstGeom>
        </p:spPr>
      </p:pic>
      <p:pic>
        <p:nvPicPr>
          <p:cNvPr id="69" name="Gráfico 68">
            <a:extLst>
              <a:ext uri="{FF2B5EF4-FFF2-40B4-BE49-F238E27FC236}">
                <a16:creationId xmlns:a16="http://schemas.microsoft.com/office/drawing/2014/main" id="{5B920EAA-4415-2E6F-76CA-FC6AD78D4EA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148920" y="5567911"/>
            <a:ext cx="964849" cy="964849"/>
          </a:xfrm>
          <a:prstGeom prst="rect">
            <a:avLst/>
          </a:prstGeom>
        </p:spPr>
      </p:pic>
      <p:pic>
        <p:nvPicPr>
          <p:cNvPr id="71" name="Gráfico 70">
            <a:extLst>
              <a:ext uri="{FF2B5EF4-FFF2-40B4-BE49-F238E27FC236}">
                <a16:creationId xmlns:a16="http://schemas.microsoft.com/office/drawing/2014/main" id="{2B679CB9-74B8-87F0-818F-3691DD3DC83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862672" y="3003183"/>
            <a:ext cx="650501" cy="650501"/>
          </a:xfrm>
          <a:prstGeom prst="rect">
            <a:avLst/>
          </a:prstGeom>
        </p:spPr>
      </p:pic>
      <p:pic>
        <p:nvPicPr>
          <p:cNvPr id="73" name="Gráfico 72">
            <a:extLst>
              <a:ext uri="{FF2B5EF4-FFF2-40B4-BE49-F238E27FC236}">
                <a16:creationId xmlns:a16="http://schemas.microsoft.com/office/drawing/2014/main" id="{CFC0BD1C-860C-25BF-4C13-5E91AF3A042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0252447" y="2818882"/>
            <a:ext cx="572331" cy="572331"/>
          </a:xfrm>
          <a:prstGeom prst="rect">
            <a:avLst/>
          </a:prstGeom>
        </p:spPr>
      </p:pic>
      <p:sp>
        <p:nvSpPr>
          <p:cNvPr id="2" name="Redondear rectángulo de esquina del mismo lado 68">
            <a:extLst>
              <a:ext uri="{FF2B5EF4-FFF2-40B4-BE49-F238E27FC236}">
                <a16:creationId xmlns:a16="http://schemas.microsoft.com/office/drawing/2014/main" id="{889E7D16-1E67-D863-E9BD-B53E6D822297}"/>
              </a:ext>
            </a:extLst>
          </p:cNvPr>
          <p:cNvSpPr/>
          <p:nvPr/>
        </p:nvSpPr>
        <p:spPr>
          <a:xfrm rot="5400000">
            <a:off x="5534194" y="-5355291"/>
            <a:ext cx="895106" cy="11963502"/>
          </a:xfrm>
          <a:prstGeom prst="round2SameRect">
            <a:avLst>
              <a:gd name="adj1" fmla="val 50000"/>
              <a:gd name="adj2" fmla="val 0"/>
            </a:avLst>
          </a:prstGeom>
          <a:solidFill>
            <a:srgbClr val="1A3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Marcador de texto 3">
            <a:extLst>
              <a:ext uri="{FF2B5EF4-FFF2-40B4-BE49-F238E27FC236}">
                <a16:creationId xmlns:a16="http://schemas.microsoft.com/office/drawing/2014/main" id="{705CC064-B372-5663-6BD3-14BE3ED5A096}"/>
              </a:ext>
            </a:extLst>
          </p:cNvPr>
          <p:cNvSpPr txBox="1">
            <a:spLocks/>
          </p:cNvSpPr>
          <p:nvPr/>
        </p:nvSpPr>
        <p:spPr>
          <a:xfrm>
            <a:off x="320710" y="354556"/>
            <a:ext cx="11456467" cy="66213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spcBef>
                <a:spcPts val="0"/>
              </a:spcBef>
              <a:buNone/>
            </a:pPr>
            <a:r>
              <a:rPr lang="es-MX" sz="1800" dirty="0">
                <a:solidFill>
                  <a:schemeClr val="bg1"/>
                </a:solidFill>
                <a:latin typeface="Montserrat" panose="00000500000000000000" pitchFamily="50" charset="0"/>
                <a:cs typeface="Futura Medium" panose="020B0602020204020303" pitchFamily="34" charset="-79"/>
              </a:rPr>
              <a:t>Operamos con la </a:t>
            </a:r>
            <a:r>
              <a:rPr lang="es-MX" sz="2000" b="1" dirty="0">
                <a:solidFill>
                  <a:schemeClr val="bg1"/>
                </a:solidFill>
                <a:latin typeface="Montserrat" panose="00000500000000000000" pitchFamily="50" charset="0"/>
                <a:cs typeface="Futura Medium" panose="020B0602020204020303" pitchFamily="34" charset="-79"/>
              </a:rPr>
              <a:t>SHCP como cabeza de sector </a:t>
            </a:r>
            <a:r>
              <a:rPr lang="es-MX" sz="1800" dirty="0">
                <a:solidFill>
                  <a:schemeClr val="bg1"/>
                </a:solidFill>
                <a:latin typeface="Montserrat" panose="00000500000000000000" pitchFamily="50" charset="0"/>
                <a:cs typeface="Futura Medium" panose="020B0602020204020303" pitchFamily="34" charset="-79"/>
              </a:rPr>
              <a:t>y</a:t>
            </a:r>
            <a:r>
              <a:rPr lang="es-MX" sz="1800" b="1" dirty="0">
                <a:solidFill>
                  <a:schemeClr val="bg1"/>
                </a:solidFill>
                <a:latin typeface="Montserrat" panose="00000500000000000000" pitchFamily="50" charset="0"/>
                <a:cs typeface="Futura Medium" panose="020B0602020204020303" pitchFamily="34" charset="-79"/>
              </a:rPr>
              <a:t> </a:t>
            </a:r>
            <a:r>
              <a:rPr lang="es-MX" sz="1800" dirty="0">
                <a:solidFill>
                  <a:schemeClr val="bg1"/>
                </a:solidFill>
                <a:latin typeface="Montserrat" panose="00000500000000000000" pitchFamily="50" charset="0"/>
                <a:cs typeface="Futura Medium" panose="020B0602020204020303" pitchFamily="34" charset="-79"/>
              </a:rPr>
              <a:t>administrados por el </a:t>
            </a:r>
            <a:r>
              <a:rPr lang="es-MX" sz="2000" b="1" dirty="0">
                <a:solidFill>
                  <a:schemeClr val="bg1"/>
                </a:solidFill>
                <a:latin typeface="Montserrat" panose="00000500000000000000" pitchFamily="50" charset="0"/>
                <a:cs typeface="Futura Medium" panose="020B0602020204020303" pitchFamily="34" charset="-79"/>
              </a:rPr>
              <a:t>Banco de México</a:t>
            </a:r>
            <a:r>
              <a:rPr lang="es-MX" sz="2000" dirty="0">
                <a:solidFill>
                  <a:schemeClr val="bg1"/>
                </a:solidFill>
                <a:latin typeface="Montserrat" panose="00000500000000000000" pitchFamily="50" charset="0"/>
                <a:cs typeface="Futura Medium" panose="020B0602020204020303" pitchFamily="34" charset="-79"/>
              </a:rPr>
              <a:t>.</a:t>
            </a:r>
            <a:endParaRPr lang="es-ES" sz="1800" dirty="0">
              <a:solidFill>
                <a:schemeClr val="bg1"/>
              </a:solidFill>
              <a:latin typeface="Montserrat" panose="00000500000000000000" pitchFamily="50" charset="0"/>
              <a:cs typeface="Futura Medium" panose="020B0602020204020303" pitchFamily="34" charset="-79"/>
            </a:endParaRPr>
          </a:p>
        </p:txBody>
      </p:sp>
      <p:sp>
        <p:nvSpPr>
          <p:cNvPr id="86" name="Título 1">
            <a:extLst>
              <a:ext uri="{FF2B5EF4-FFF2-40B4-BE49-F238E27FC236}">
                <a16:creationId xmlns:a16="http://schemas.microsoft.com/office/drawing/2014/main" id="{E5C09988-6536-9A33-22FC-9C51E68625A0}"/>
              </a:ext>
            </a:extLst>
          </p:cNvPr>
          <p:cNvSpPr txBox="1">
            <a:spLocks/>
          </p:cNvSpPr>
          <p:nvPr/>
        </p:nvSpPr>
        <p:spPr>
          <a:xfrm>
            <a:off x="5490402" y="1828459"/>
            <a:ext cx="1644400" cy="450429"/>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100" b="1" dirty="0">
                <a:solidFill>
                  <a:schemeClr val="tx1">
                    <a:lumMod val="65000"/>
                    <a:lumOff val="35000"/>
                  </a:schemeClr>
                </a:solidFill>
                <a:latin typeface="Montserrat" pitchFamily="2" charset="77"/>
                <a:ea typeface="+mn-ea"/>
                <a:cs typeface="Futura Medium" panose="020B0602020204020303" pitchFamily="34" charset="-79"/>
              </a:rPr>
              <a:t>ACTIVIDAD PRIMARIA</a:t>
            </a:r>
          </a:p>
        </p:txBody>
      </p:sp>
      <p:sp>
        <p:nvSpPr>
          <p:cNvPr id="87" name="Título 1">
            <a:extLst>
              <a:ext uri="{FF2B5EF4-FFF2-40B4-BE49-F238E27FC236}">
                <a16:creationId xmlns:a16="http://schemas.microsoft.com/office/drawing/2014/main" id="{FEAD667D-7267-0207-79E9-AF338982171C}"/>
              </a:ext>
            </a:extLst>
          </p:cNvPr>
          <p:cNvSpPr txBox="1">
            <a:spLocks/>
          </p:cNvSpPr>
          <p:nvPr/>
        </p:nvSpPr>
        <p:spPr>
          <a:xfrm>
            <a:off x="5505616" y="2952617"/>
            <a:ext cx="1558514" cy="246782"/>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100" b="1" dirty="0">
                <a:solidFill>
                  <a:schemeClr val="tx1">
                    <a:lumMod val="65000"/>
                    <a:lumOff val="35000"/>
                  </a:schemeClr>
                </a:solidFill>
                <a:latin typeface="Montserrat" pitchFamily="2" charset="77"/>
                <a:ea typeface="+mn-ea"/>
                <a:cs typeface="Futura Medium" panose="020B0602020204020303" pitchFamily="34" charset="-79"/>
              </a:rPr>
              <a:t>AGROINDUSTRIA</a:t>
            </a:r>
          </a:p>
        </p:txBody>
      </p:sp>
      <p:sp>
        <p:nvSpPr>
          <p:cNvPr id="88" name="Título 1">
            <a:extLst>
              <a:ext uri="{FF2B5EF4-FFF2-40B4-BE49-F238E27FC236}">
                <a16:creationId xmlns:a16="http://schemas.microsoft.com/office/drawing/2014/main" id="{B0E8BA98-1D30-2853-87CC-66E216EF6F01}"/>
              </a:ext>
            </a:extLst>
          </p:cNvPr>
          <p:cNvSpPr txBox="1">
            <a:spLocks/>
          </p:cNvSpPr>
          <p:nvPr/>
        </p:nvSpPr>
        <p:spPr>
          <a:xfrm>
            <a:off x="5702851" y="4140991"/>
            <a:ext cx="1715270" cy="322402"/>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100" b="1" dirty="0">
                <a:solidFill>
                  <a:schemeClr val="tx1">
                    <a:lumMod val="65000"/>
                    <a:lumOff val="35000"/>
                  </a:schemeClr>
                </a:solidFill>
                <a:latin typeface="Montserrat" pitchFamily="2" charset="77"/>
                <a:ea typeface="+mn-ea"/>
                <a:cs typeface="Futura Medium" panose="020B0602020204020303" pitchFamily="34" charset="-79"/>
              </a:rPr>
              <a:t>COMERCIALIZACIÓN</a:t>
            </a:r>
          </a:p>
        </p:txBody>
      </p:sp>
      <p:sp>
        <p:nvSpPr>
          <p:cNvPr id="89" name="Título 1">
            <a:extLst>
              <a:ext uri="{FF2B5EF4-FFF2-40B4-BE49-F238E27FC236}">
                <a16:creationId xmlns:a16="http://schemas.microsoft.com/office/drawing/2014/main" id="{D88C7805-4602-7CF1-9C07-8B16DB6F05F3}"/>
              </a:ext>
            </a:extLst>
          </p:cNvPr>
          <p:cNvSpPr txBox="1">
            <a:spLocks/>
          </p:cNvSpPr>
          <p:nvPr/>
        </p:nvSpPr>
        <p:spPr>
          <a:xfrm>
            <a:off x="5563189" y="5181308"/>
            <a:ext cx="1715270" cy="59215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100" b="1" dirty="0">
                <a:solidFill>
                  <a:schemeClr val="tx1">
                    <a:lumMod val="65000"/>
                    <a:lumOff val="35000"/>
                  </a:schemeClr>
                </a:solidFill>
                <a:latin typeface="Montserrat" pitchFamily="2" charset="77"/>
                <a:ea typeface="+mn-ea"/>
                <a:cs typeface="Futura Medium" panose="020B0602020204020303" pitchFamily="34" charset="-79"/>
              </a:rPr>
              <a:t>INSUMOS Y SERVICIOS PARA LA PRODUCCION AGROPECUARIA.</a:t>
            </a:r>
          </a:p>
        </p:txBody>
      </p:sp>
      <p:pic>
        <p:nvPicPr>
          <p:cNvPr id="90" name="Gráfico 89">
            <a:extLst>
              <a:ext uri="{FF2B5EF4-FFF2-40B4-BE49-F238E27FC236}">
                <a16:creationId xmlns:a16="http://schemas.microsoft.com/office/drawing/2014/main" id="{4A84C820-5452-9B16-77A0-FB6D6836970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488964" y="4769645"/>
            <a:ext cx="1281590" cy="1281590"/>
          </a:xfrm>
          <a:prstGeom prst="rect">
            <a:avLst/>
          </a:prstGeom>
        </p:spPr>
      </p:pic>
      <p:pic>
        <p:nvPicPr>
          <p:cNvPr id="91" name="Gráfico 90">
            <a:extLst>
              <a:ext uri="{FF2B5EF4-FFF2-40B4-BE49-F238E27FC236}">
                <a16:creationId xmlns:a16="http://schemas.microsoft.com/office/drawing/2014/main" id="{39A5F31C-69AF-34F7-4E8D-98D52D9DA370}"/>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515321" y="3602197"/>
            <a:ext cx="1179764" cy="1179764"/>
          </a:xfrm>
          <a:prstGeom prst="rect">
            <a:avLst/>
          </a:prstGeom>
        </p:spPr>
      </p:pic>
      <p:pic>
        <p:nvPicPr>
          <p:cNvPr id="92" name="Gráfico 91">
            <a:extLst>
              <a:ext uri="{FF2B5EF4-FFF2-40B4-BE49-F238E27FC236}">
                <a16:creationId xmlns:a16="http://schemas.microsoft.com/office/drawing/2014/main" id="{A55F731A-0346-9849-18AC-AD46654C1DF5}"/>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413495" y="1315392"/>
            <a:ext cx="1281590" cy="1281590"/>
          </a:xfrm>
          <a:prstGeom prst="rect">
            <a:avLst/>
          </a:prstGeom>
        </p:spPr>
      </p:pic>
      <p:pic>
        <p:nvPicPr>
          <p:cNvPr id="93" name="Gráfico 92">
            <a:extLst>
              <a:ext uri="{FF2B5EF4-FFF2-40B4-BE49-F238E27FC236}">
                <a16:creationId xmlns:a16="http://schemas.microsoft.com/office/drawing/2014/main" id="{F5BF3F41-4DA5-B9D7-7157-4AE00C51037C}"/>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4550639" y="2336206"/>
            <a:ext cx="1352362" cy="1352362"/>
          </a:xfrm>
          <a:prstGeom prst="rect">
            <a:avLst/>
          </a:prstGeom>
        </p:spPr>
      </p:pic>
      <p:pic>
        <p:nvPicPr>
          <p:cNvPr id="103" name="Gráfico 102">
            <a:extLst>
              <a:ext uri="{FF2B5EF4-FFF2-40B4-BE49-F238E27FC236}">
                <a16:creationId xmlns:a16="http://schemas.microsoft.com/office/drawing/2014/main" id="{FBF46D00-3EF8-9C24-F918-4C7DEC0F5C47}"/>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4453125" y="2740001"/>
            <a:ext cx="750723" cy="750723"/>
          </a:xfrm>
          <a:prstGeom prst="rect">
            <a:avLst/>
          </a:prstGeom>
        </p:spPr>
      </p:pic>
      <p:pic>
        <p:nvPicPr>
          <p:cNvPr id="104" name="Gráfico 103">
            <a:extLst>
              <a:ext uri="{FF2B5EF4-FFF2-40B4-BE49-F238E27FC236}">
                <a16:creationId xmlns:a16="http://schemas.microsoft.com/office/drawing/2014/main" id="{E696AC17-2E78-7322-B971-8023D3D753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8506" y="1664190"/>
            <a:ext cx="467263" cy="467263"/>
          </a:xfrm>
          <a:prstGeom prst="rect">
            <a:avLst/>
          </a:prstGeom>
        </p:spPr>
      </p:pic>
      <p:sp>
        <p:nvSpPr>
          <p:cNvPr id="106" name="Marcador de número de diapositiva 117">
            <a:extLst>
              <a:ext uri="{FF2B5EF4-FFF2-40B4-BE49-F238E27FC236}">
                <a16:creationId xmlns:a16="http://schemas.microsoft.com/office/drawing/2014/main" id="{EC6F1398-5688-CC94-5CD0-2EF17F206070}"/>
              </a:ext>
            </a:extLst>
          </p:cNvPr>
          <p:cNvSpPr txBox="1">
            <a:spLocks/>
          </p:cNvSpPr>
          <p:nvPr/>
        </p:nvSpPr>
        <p:spPr>
          <a:xfrm>
            <a:off x="11771413" y="6598692"/>
            <a:ext cx="380562" cy="259308"/>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34124A6-4F7D-E041-9162-4668CB6DAA0B}" type="slidenum">
              <a:rPr kumimoji="0" lang="es-MX" sz="1200" b="1" i="0" u="none" strike="noStrike" kern="1200" cap="none" spc="0" normalizeH="0" baseline="0" noProof="0" smtClean="0">
                <a:ln>
                  <a:noFill/>
                </a:ln>
                <a:effectLst/>
                <a:uLnTx/>
                <a:uFillTx/>
                <a:latin typeface="Franklin Gothic Book" panose="020B05030201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s-MX" sz="1200" b="1" i="0" u="none" strike="noStrike" kern="1200" cap="none" spc="0" normalizeH="0" baseline="0" noProof="0" dirty="0">
              <a:ln>
                <a:noFill/>
              </a:ln>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33559984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02CB1128-E46A-6F16-A81A-48BF0EB1193E}"/>
              </a:ext>
            </a:extLst>
          </p:cNvPr>
          <p:cNvSpPr/>
          <p:nvPr/>
        </p:nvSpPr>
        <p:spPr>
          <a:xfrm>
            <a:off x="110835" y="142237"/>
            <a:ext cx="10889674" cy="708529"/>
          </a:xfrm>
          <a:prstGeom prst="roundRect">
            <a:avLst>
              <a:gd name="adj" fmla="val 2964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noProof="0" dirty="0">
              <a:solidFill>
                <a:schemeClr val="accent1">
                  <a:lumMod val="50000"/>
                </a:schemeClr>
              </a:solidFill>
            </a:endParaRPr>
          </a:p>
        </p:txBody>
      </p:sp>
      <p:sp>
        <p:nvSpPr>
          <p:cNvPr id="5" name="Rectángulo 4">
            <a:extLst>
              <a:ext uri="{FF2B5EF4-FFF2-40B4-BE49-F238E27FC236}">
                <a16:creationId xmlns:a16="http://schemas.microsoft.com/office/drawing/2014/main" id="{069C9DE7-E3C9-EACE-C0CC-8177F8F1572C}"/>
              </a:ext>
            </a:extLst>
          </p:cNvPr>
          <p:cNvSpPr/>
          <p:nvPr/>
        </p:nvSpPr>
        <p:spPr>
          <a:xfrm>
            <a:off x="110835" y="281143"/>
            <a:ext cx="10695710" cy="400110"/>
          </a:xfrm>
          <a:prstGeom prst="rect">
            <a:avLst/>
          </a:prstGeom>
        </p:spPr>
        <p:txBody>
          <a:bodyPr wrap="square">
            <a:spAutoFit/>
          </a:bodyPr>
          <a:lstStyle/>
          <a:p>
            <a:pPr algn="just"/>
            <a:r>
              <a:rPr lang="es-MX" sz="2000" dirty="0">
                <a:solidFill>
                  <a:schemeClr val="accent1">
                    <a:lumMod val="50000"/>
                  </a:schemeClr>
                </a:solidFill>
                <a:latin typeface="Montserrat" panose="00000500000000000000" pitchFamily="50" charset="0"/>
                <a:ea typeface="Heiti TC Medium" pitchFamily="2" charset="-128"/>
                <a:cs typeface="Tahoma" panose="020B0604030504040204" pitchFamily="34" charset="0"/>
              </a:rPr>
              <a:t>FIRA ofrece servicio a la población a través del uso de 4 instrumentos de fomento</a:t>
            </a:r>
          </a:p>
        </p:txBody>
      </p:sp>
      <p:grpSp>
        <p:nvGrpSpPr>
          <p:cNvPr id="2" name="Grupo 1">
            <a:extLst>
              <a:ext uri="{FF2B5EF4-FFF2-40B4-BE49-F238E27FC236}">
                <a16:creationId xmlns:a16="http://schemas.microsoft.com/office/drawing/2014/main" id="{B4CF7066-D12D-3059-2BB8-5FF9FBA70A3B}"/>
              </a:ext>
            </a:extLst>
          </p:cNvPr>
          <p:cNvGrpSpPr/>
          <p:nvPr/>
        </p:nvGrpSpPr>
        <p:grpSpPr>
          <a:xfrm>
            <a:off x="2172947" y="1302889"/>
            <a:ext cx="7593905" cy="4989022"/>
            <a:chOff x="1286859" y="1183605"/>
            <a:chExt cx="6055853" cy="4989022"/>
          </a:xfrm>
        </p:grpSpPr>
        <p:sp>
          <p:nvSpPr>
            <p:cNvPr id="66" name="Rectángulo: esquinas redondeadas 106">
              <a:extLst>
                <a:ext uri="{FF2B5EF4-FFF2-40B4-BE49-F238E27FC236}">
                  <a16:creationId xmlns:a16="http://schemas.microsoft.com/office/drawing/2014/main" id="{D7D587FE-E210-3F84-8B2B-CE47760FFBC9}"/>
                </a:ext>
              </a:extLst>
            </p:cNvPr>
            <p:cNvSpPr/>
            <p:nvPr/>
          </p:nvSpPr>
          <p:spPr>
            <a:xfrm>
              <a:off x="1286859" y="4015421"/>
              <a:ext cx="6055853" cy="2157206"/>
            </a:xfrm>
            <a:prstGeom prst="roundRect">
              <a:avLst>
                <a:gd name="adj" fmla="val 11072"/>
              </a:avLst>
            </a:prstGeom>
            <a:solidFill>
              <a:schemeClr val="bg1">
                <a:lumMod val="95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7" name="Gráfico 66">
              <a:extLst>
                <a:ext uri="{FF2B5EF4-FFF2-40B4-BE49-F238E27FC236}">
                  <a16:creationId xmlns:a16="http://schemas.microsoft.com/office/drawing/2014/main" id="{ABCA5637-4294-0726-888E-B13F6498BA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9798" y="2221917"/>
              <a:ext cx="2025274" cy="395176"/>
            </a:xfrm>
            <a:prstGeom prst="rect">
              <a:avLst/>
            </a:prstGeom>
          </p:spPr>
        </p:pic>
        <p:sp>
          <p:nvSpPr>
            <p:cNvPr id="68" name="CuadroTexto 67">
              <a:extLst>
                <a:ext uri="{FF2B5EF4-FFF2-40B4-BE49-F238E27FC236}">
                  <a16:creationId xmlns:a16="http://schemas.microsoft.com/office/drawing/2014/main" id="{C1D3644A-1752-1F08-3CA5-89F2DB323450}"/>
                </a:ext>
              </a:extLst>
            </p:cNvPr>
            <p:cNvSpPr txBox="1"/>
            <p:nvPr/>
          </p:nvSpPr>
          <p:spPr>
            <a:xfrm>
              <a:off x="3269777" y="2275286"/>
              <a:ext cx="2025274" cy="307777"/>
            </a:xfrm>
            <a:prstGeom prst="rect">
              <a:avLst/>
            </a:prstGeom>
            <a:noFill/>
          </p:spPr>
          <p:txBody>
            <a:bodyPr wrap="square" rtlCol="0">
              <a:spAutoFit/>
            </a:bodyPr>
            <a:lstStyle/>
            <a:p>
              <a:pPr algn="ctr"/>
              <a:r>
                <a:rPr lang="es-MX" sz="1400" b="1" dirty="0">
                  <a:solidFill>
                    <a:srgbClr val="2C2E3A"/>
                  </a:solidFill>
                  <a:latin typeface="Aptos" panose="020B0004020202020204" pitchFamily="34" charset="0"/>
                </a:rPr>
                <a:t>FONDEO - GARANTÍAS</a:t>
              </a:r>
            </a:p>
          </p:txBody>
        </p:sp>
        <p:pic>
          <p:nvPicPr>
            <p:cNvPr id="69" name="Gráfico 68">
              <a:extLst>
                <a:ext uri="{FF2B5EF4-FFF2-40B4-BE49-F238E27FC236}">
                  <a16:creationId xmlns:a16="http://schemas.microsoft.com/office/drawing/2014/main" id="{BFE72479-528A-0CA0-860B-69F131B93D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93325" y="2442174"/>
              <a:ext cx="1101600" cy="427680"/>
            </a:xfrm>
            <a:prstGeom prst="rect">
              <a:avLst/>
            </a:prstGeom>
          </p:spPr>
        </p:pic>
        <p:sp>
          <p:nvSpPr>
            <p:cNvPr id="70" name="CuadroTexto 69">
              <a:extLst>
                <a:ext uri="{FF2B5EF4-FFF2-40B4-BE49-F238E27FC236}">
                  <a16:creationId xmlns:a16="http://schemas.microsoft.com/office/drawing/2014/main" id="{DF57A830-75D2-EC67-0294-2779DFDD5B0E}"/>
                </a:ext>
              </a:extLst>
            </p:cNvPr>
            <p:cNvSpPr txBox="1"/>
            <p:nvPr/>
          </p:nvSpPr>
          <p:spPr>
            <a:xfrm>
              <a:off x="1908621" y="2522412"/>
              <a:ext cx="902714" cy="369332"/>
            </a:xfrm>
            <a:prstGeom prst="rect">
              <a:avLst/>
            </a:prstGeom>
            <a:noFill/>
          </p:spPr>
          <p:txBody>
            <a:bodyPr wrap="square" rtlCol="0">
              <a:spAutoFit/>
            </a:bodyPr>
            <a:lstStyle/>
            <a:p>
              <a:pPr algn="ctr"/>
              <a:r>
                <a:rPr lang="es-MX" sz="900" b="1" dirty="0">
                  <a:solidFill>
                    <a:srgbClr val="2C2E3A"/>
                  </a:solidFill>
                  <a:latin typeface="Aptos" panose="020B0004020202020204" pitchFamily="34" charset="0"/>
                </a:rPr>
                <a:t>PROGRAMAS SUBSIDIO</a:t>
              </a:r>
            </a:p>
          </p:txBody>
        </p:sp>
        <p:pic>
          <p:nvPicPr>
            <p:cNvPr id="71" name="Gráfico 70">
              <a:extLst>
                <a:ext uri="{FF2B5EF4-FFF2-40B4-BE49-F238E27FC236}">
                  <a16:creationId xmlns:a16="http://schemas.microsoft.com/office/drawing/2014/main" id="{AF23D26C-6407-452F-26B8-D85D748A0A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52812" y="2559298"/>
              <a:ext cx="236886" cy="268089"/>
            </a:xfrm>
            <a:prstGeom prst="rect">
              <a:avLst/>
            </a:prstGeom>
          </p:spPr>
        </p:pic>
        <p:pic>
          <p:nvPicPr>
            <p:cNvPr id="72" name="Gráfico 71">
              <a:extLst>
                <a:ext uri="{FF2B5EF4-FFF2-40B4-BE49-F238E27FC236}">
                  <a16:creationId xmlns:a16="http://schemas.microsoft.com/office/drawing/2014/main" id="{EA3EC5E7-44A7-6650-571C-28ABF37B84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8440" y="2442173"/>
              <a:ext cx="1101600" cy="427680"/>
            </a:xfrm>
            <a:prstGeom prst="rect">
              <a:avLst/>
            </a:prstGeom>
          </p:spPr>
        </p:pic>
        <p:sp>
          <p:nvSpPr>
            <p:cNvPr id="73" name="CuadroTexto 72">
              <a:extLst>
                <a:ext uri="{FF2B5EF4-FFF2-40B4-BE49-F238E27FC236}">
                  <a16:creationId xmlns:a16="http://schemas.microsoft.com/office/drawing/2014/main" id="{D681F779-89F2-A57C-3106-487D0732D99D}"/>
                </a:ext>
              </a:extLst>
            </p:cNvPr>
            <p:cNvSpPr txBox="1"/>
            <p:nvPr/>
          </p:nvSpPr>
          <p:spPr>
            <a:xfrm>
              <a:off x="5918217" y="2488697"/>
              <a:ext cx="754385" cy="369332"/>
            </a:xfrm>
            <a:prstGeom prst="rect">
              <a:avLst/>
            </a:prstGeom>
            <a:noFill/>
          </p:spPr>
          <p:txBody>
            <a:bodyPr wrap="square" rtlCol="0">
              <a:spAutoFit/>
            </a:bodyPr>
            <a:lstStyle/>
            <a:p>
              <a:pPr algn="ctr"/>
              <a:r>
                <a:rPr lang="es-MX" sz="900" b="1" dirty="0">
                  <a:solidFill>
                    <a:srgbClr val="2C2E3A"/>
                  </a:solidFill>
                  <a:latin typeface="Aptos" panose="020B0004020202020204" pitchFamily="34" charset="0"/>
                </a:rPr>
                <a:t>SOPORTE TÉCNICO</a:t>
              </a:r>
            </a:p>
          </p:txBody>
        </p:sp>
        <p:pic>
          <p:nvPicPr>
            <p:cNvPr id="74" name="Gráfico 73">
              <a:extLst>
                <a:ext uri="{FF2B5EF4-FFF2-40B4-BE49-F238E27FC236}">
                  <a16:creationId xmlns:a16="http://schemas.microsoft.com/office/drawing/2014/main" id="{8A1BF6B0-2991-C459-912E-D8034A3288B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70598" y="2574990"/>
              <a:ext cx="266535" cy="244324"/>
            </a:xfrm>
            <a:prstGeom prst="rect">
              <a:avLst/>
            </a:prstGeom>
          </p:spPr>
        </p:pic>
        <p:pic>
          <p:nvPicPr>
            <p:cNvPr id="75" name="Gráfico 74">
              <a:extLst>
                <a:ext uri="{FF2B5EF4-FFF2-40B4-BE49-F238E27FC236}">
                  <a16:creationId xmlns:a16="http://schemas.microsoft.com/office/drawing/2014/main" id="{392954E5-3C12-BEC7-0DCC-BE81F89EEF6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88065" y="2633374"/>
              <a:ext cx="929704" cy="371881"/>
            </a:xfrm>
            <a:prstGeom prst="rect">
              <a:avLst/>
            </a:prstGeom>
          </p:spPr>
        </p:pic>
        <p:sp>
          <p:nvSpPr>
            <p:cNvPr id="76" name="CuadroTexto 75">
              <a:extLst>
                <a:ext uri="{FF2B5EF4-FFF2-40B4-BE49-F238E27FC236}">
                  <a16:creationId xmlns:a16="http://schemas.microsoft.com/office/drawing/2014/main" id="{56A4F678-8C23-910D-01F4-A1B0CD238FAC}"/>
                </a:ext>
              </a:extLst>
            </p:cNvPr>
            <p:cNvSpPr txBox="1"/>
            <p:nvPr/>
          </p:nvSpPr>
          <p:spPr>
            <a:xfrm>
              <a:off x="3058982" y="3004463"/>
              <a:ext cx="2390177" cy="253916"/>
            </a:xfrm>
            <a:prstGeom prst="rect">
              <a:avLst/>
            </a:prstGeom>
            <a:noFill/>
          </p:spPr>
          <p:txBody>
            <a:bodyPr wrap="square" rtlCol="0">
              <a:spAutoFit/>
            </a:bodyPr>
            <a:lstStyle/>
            <a:p>
              <a:pPr algn="ctr"/>
              <a:r>
                <a:rPr lang="es-MX" sz="1050" b="1" dirty="0">
                  <a:solidFill>
                    <a:srgbClr val="2C2E3A"/>
                  </a:solidFill>
                  <a:latin typeface="Aptos" panose="020B0004020202020204" pitchFamily="34" charset="0"/>
                </a:rPr>
                <a:t>INTERMEDIARIOS FINANCIEROS</a:t>
              </a:r>
            </a:p>
          </p:txBody>
        </p:sp>
        <p:sp>
          <p:nvSpPr>
            <p:cNvPr id="77" name="CuadroTexto 76">
              <a:extLst>
                <a:ext uri="{FF2B5EF4-FFF2-40B4-BE49-F238E27FC236}">
                  <a16:creationId xmlns:a16="http://schemas.microsoft.com/office/drawing/2014/main" id="{7E14A60B-4D05-5666-529E-4380C8E59DF6}"/>
                </a:ext>
              </a:extLst>
            </p:cNvPr>
            <p:cNvSpPr txBox="1"/>
            <p:nvPr/>
          </p:nvSpPr>
          <p:spPr>
            <a:xfrm>
              <a:off x="3045800" y="4045978"/>
              <a:ext cx="2366466" cy="507831"/>
            </a:xfrm>
            <a:prstGeom prst="rect">
              <a:avLst/>
            </a:prstGeom>
            <a:noFill/>
          </p:spPr>
          <p:txBody>
            <a:bodyPr wrap="square" rtlCol="0">
              <a:spAutoFit/>
            </a:bodyPr>
            <a:lstStyle/>
            <a:p>
              <a:pPr algn="ctr"/>
              <a:r>
                <a:rPr lang="es-MX" sz="900" b="1" dirty="0">
                  <a:solidFill>
                    <a:srgbClr val="2C2E3A"/>
                  </a:solidFill>
                  <a:latin typeface="Aptos" panose="020B0004020202020204" pitchFamily="34" charset="0"/>
                </a:rPr>
                <a:t>Productores y empresas </a:t>
              </a:r>
              <a:r>
                <a:rPr lang="es-MX" sz="900" dirty="0">
                  <a:solidFill>
                    <a:srgbClr val="2C2E3A"/>
                  </a:solidFill>
                  <a:latin typeface="Aptos" panose="020B0004020202020204" pitchFamily="34" charset="0"/>
                </a:rPr>
                <a:t>con actividades productivas del sector </a:t>
              </a:r>
              <a:r>
                <a:rPr lang="es-MX" sz="900" b="1" dirty="0">
                  <a:solidFill>
                    <a:srgbClr val="2C2E3A"/>
                  </a:solidFill>
                  <a:latin typeface="Aptos" panose="020B0004020202020204" pitchFamily="34" charset="0"/>
                </a:rPr>
                <a:t>agroalimentario y en el medio rural.</a:t>
              </a:r>
            </a:p>
          </p:txBody>
        </p:sp>
        <p:pic>
          <p:nvPicPr>
            <p:cNvPr id="84" name="Gráfico 83">
              <a:extLst>
                <a:ext uri="{FF2B5EF4-FFF2-40B4-BE49-F238E27FC236}">
                  <a16:creationId xmlns:a16="http://schemas.microsoft.com/office/drawing/2014/main" id="{4A095388-065B-1583-CEF0-1541904D75D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300436" y="2233376"/>
              <a:ext cx="158928" cy="99330"/>
            </a:xfrm>
            <a:prstGeom prst="rect">
              <a:avLst/>
            </a:prstGeom>
          </p:spPr>
        </p:pic>
        <p:pic>
          <p:nvPicPr>
            <p:cNvPr id="85" name="Gráfico 84">
              <a:extLst>
                <a:ext uri="{FF2B5EF4-FFF2-40B4-BE49-F238E27FC236}">
                  <a16:creationId xmlns:a16="http://schemas.microsoft.com/office/drawing/2014/main" id="{FD9566A9-EFC8-51D5-C52F-99CA0938D47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57563" y="2233376"/>
              <a:ext cx="158928" cy="99330"/>
            </a:xfrm>
            <a:prstGeom prst="rect">
              <a:avLst/>
            </a:prstGeom>
          </p:spPr>
        </p:pic>
        <p:cxnSp>
          <p:nvCxnSpPr>
            <p:cNvPr id="86" name="Conector angular 65">
              <a:extLst>
                <a:ext uri="{FF2B5EF4-FFF2-40B4-BE49-F238E27FC236}">
                  <a16:creationId xmlns:a16="http://schemas.microsoft.com/office/drawing/2014/main" id="{AFDBC2CA-DF69-B1BC-392C-A1398B620B9E}"/>
                </a:ext>
              </a:extLst>
            </p:cNvPr>
            <p:cNvCxnSpPr>
              <a:stCxn id="84" idx="0"/>
              <a:endCxn id="85" idx="0"/>
            </p:cNvCxnSpPr>
            <p:nvPr/>
          </p:nvCxnSpPr>
          <p:spPr>
            <a:xfrm rot="5400000" flipH="1" flipV="1">
              <a:off x="4258463" y="354813"/>
              <a:ext cx="12700" cy="3757127"/>
            </a:xfrm>
            <a:prstGeom prst="bentConnector3">
              <a:avLst>
                <a:gd name="adj1" fmla="val 1212228"/>
              </a:avLst>
            </a:prstGeom>
            <a:ln w="28575">
              <a:solidFill>
                <a:srgbClr val="2C2E3A"/>
              </a:solidFill>
            </a:ln>
          </p:spPr>
          <p:style>
            <a:lnRef idx="1">
              <a:schemeClr val="accent1"/>
            </a:lnRef>
            <a:fillRef idx="0">
              <a:schemeClr val="accent1"/>
            </a:fillRef>
            <a:effectRef idx="0">
              <a:schemeClr val="accent1"/>
            </a:effectRef>
            <a:fontRef idx="minor">
              <a:schemeClr val="tx1"/>
            </a:fontRef>
          </p:style>
        </p:cxnSp>
        <p:cxnSp>
          <p:nvCxnSpPr>
            <p:cNvPr id="87" name="Conector recto 86">
              <a:extLst>
                <a:ext uri="{FF2B5EF4-FFF2-40B4-BE49-F238E27FC236}">
                  <a16:creationId xmlns:a16="http://schemas.microsoft.com/office/drawing/2014/main" id="{EB46ED5A-513F-AB7D-84C9-1B41284C78D8}"/>
                </a:ext>
              </a:extLst>
            </p:cNvPr>
            <p:cNvCxnSpPr/>
            <p:nvPr/>
          </p:nvCxnSpPr>
          <p:spPr>
            <a:xfrm>
              <a:off x="4262435" y="1909517"/>
              <a:ext cx="0" cy="186612"/>
            </a:xfrm>
            <a:prstGeom prst="line">
              <a:avLst/>
            </a:prstGeom>
            <a:ln w="28575">
              <a:solidFill>
                <a:srgbClr val="2C2E3A"/>
              </a:solidFill>
            </a:ln>
          </p:spPr>
          <p:style>
            <a:lnRef idx="1">
              <a:schemeClr val="accent1"/>
            </a:lnRef>
            <a:fillRef idx="0">
              <a:schemeClr val="accent1"/>
            </a:fillRef>
            <a:effectRef idx="0">
              <a:schemeClr val="accent1"/>
            </a:effectRef>
            <a:fontRef idx="minor">
              <a:schemeClr val="tx1"/>
            </a:fontRef>
          </p:style>
        </p:cxnSp>
        <p:cxnSp>
          <p:nvCxnSpPr>
            <p:cNvPr id="88" name="Conector recto 87">
              <a:extLst>
                <a:ext uri="{FF2B5EF4-FFF2-40B4-BE49-F238E27FC236}">
                  <a16:creationId xmlns:a16="http://schemas.microsoft.com/office/drawing/2014/main" id="{06F6022A-5132-CA66-5D75-287ADB27DFF8}"/>
                </a:ext>
              </a:extLst>
            </p:cNvPr>
            <p:cNvCxnSpPr>
              <a:cxnSpLocks/>
            </p:cNvCxnSpPr>
            <p:nvPr/>
          </p:nvCxnSpPr>
          <p:spPr>
            <a:xfrm>
              <a:off x="4262435" y="3477059"/>
              <a:ext cx="0" cy="460311"/>
            </a:xfrm>
            <a:prstGeom prst="line">
              <a:avLst/>
            </a:prstGeom>
            <a:ln w="28575">
              <a:solidFill>
                <a:srgbClr val="2C2E3A"/>
              </a:solidFill>
            </a:ln>
          </p:spPr>
          <p:style>
            <a:lnRef idx="1">
              <a:schemeClr val="accent1"/>
            </a:lnRef>
            <a:fillRef idx="0">
              <a:schemeClr val="accent1"/>
            </a:fillRef>
            <a:effectRef idx="0">
              <a:schemeClr val="accent1"/>
            </a:effectRef>
            <a:fontRef idx="minor">
              <a:schemeClr val="tx1"/>
            </a:fontRef>
          </p:style>
        </p:cxnSp>
        <p:pic>
          <p:nvPicPr>
            <p:cNvPr id="89" name="Gráfico 88">
              <a:extLst>
                <a:ext uri="{FF2B5EF4-FFF2-40B4-BE49-F238E27FC236}">
                  <a16:creationId xmlns:a16="http://schemas.microsoft.com/office/drawing/2014/main" id="{2C04623D-341B-0A1E-D117-403B287E411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377559" y="3264233"/>
              <a:ext cx="1750524" cy="210711"/>
            </a:xfrm>
            <a:prstGeom prst="rect">
              <a:avLst/>
            </a:prstGeom>
          </p:spPr>
        </p:pic>
        <p:sp>
          <p:nvSpPr>
            <p:cNvPr id="90" name="CuadroTexto 89">
              <a:extLst>
                <a:ext uri="{FF2B5EF4-FFF2-40B4-BE49-F238E27FC236}">
                  <a16:creationId xmlns:a16="http://schemas.microsoft.com/office/drawing/2014/main" id="{78083EED-0DAE-162B-A251-68A651E04E4E}"/>
                </a:ext>
              </a:extLst>
            </p:cNvPr>
            <p:cNvSpPr txBox="1"/>
            <p:nvPr/>
          </p:nvSpPr>
          <p:spPr>
            <a:xfrm>
              <a:off x="3357481" y="3257105"/>
              <a:ext cx="763567" cy="215444"/>
            </a:xfrm>
            <a:prstGeom prst="rect">
              <a:avLst/>
            </a:prstGeom>
            <a:noFill/>
          </p:spPr>
          <p:txBody>
            <a:bodyPr wrap="square" rtlCol="0">
              <a:spAutoFit/>
            </a:bodyPr>
            <a:lstStyle/>
            <a:p>
              <a:pPr algn="ctr"/>
              <a:r>
                <a:rPr lang="es-MX" sz="800" b="1" dirty="0">
                  <a:solidFill>
                    <a:srgbClr val="2C2E3A"/>
                  </a:solidFill>
                  <a:latin typeface="Aptos" panose="020B0004020202020204" pitchFamily="34" charset="0"/>
                </a:rPr>
                <a:t>BANCARIOS</a:t>
              </a:r>
            </a:p>
          </p:txBody>
        </p:sp>
        <p:sp>
          <p:nvSpPr>
            <p:cNvPr id="91" name="CuadroTexto 90">
              <a:extLst>
                <a:ext uri="{FF2B5EF4-FFF2-40B4-BE49-F238E27FC236}">
                  <a16:creationId xmlns:a16="http://schemas.microsoft.com/office/drawing/2014/main" id="{5316A17D-60FA-E28D-4FCE-659009B131CE}"/>
                </a:ext>
              </a:extLst>
            </p:cNvPr>
            <p:cNvSpPr txBox="1"/>
            <p:nvPr/>
          </p:nvSpPr>
          <p:spPr>
            <a:xfrm>
              <a:off x="4178622" y="3272010"/>
              <a:ext cx="935225" cy="215444"/>
            </a:xfrm>
            <a:prstGeom prst="rect">
              <a:avLst/>
            </a:prstGeom>
            <a:noFill/>
          </p:spPr>
          <p:txBody>
            <a:bodyPr wrap="square" rtlCol="0">
              <a:spAutoFit/>
            </a:bodyPr>
            <a:lstStyle/>
            <a:p>
              <a:pPr algn="ctr"/>
              <a:r>
                <a:rPr lang="es-MX" sz="800" b="1" dirty="0">
                  <a:solidFill>
                    <a:srgbClr val="2C2E3A"/>
                  </a:solidFill>
                  <a:latin typeface="Aptos" panose="020B0004020202020204" pitchFamily="34" charset="0"/>
                </a:rPr>
                <a:t>NO BANCARIOS</a:t>
              </a:r>
            </a:p>
          </p:txBody>
        </p:sp>
        <p:pic>
          <p:nvPicPr>
            <p:cNvPr id="92" name="Gráfico 91">
              <a:extLst>
                <a:ext uri="{FF2B5EF4-FFF2-40B4-BE49-F238E27FC236}">
                  <a16:creationId xmlns:a16="http://schemas.microsoft.com/office/drawing/2014/main" id="{59439D4A-F3CF-3F2C-89F7-A933AC175F2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768290" y="3578099"/>
              <a:ext cx="980415" cy="219748"/>
            </a:xfrm>
            <a:prstGeom prst="rect">
              <a:avLst/>
            </a:prstGeom>
          </p:spPr>
        </p:pic>
        <p:sp>
          <p:nvSpPr>
            <p:cNvPr id="93" name="CuadroTexto 92">
              <a:extLst>
                <a:ext uri="{FF2B5EF4-FFF2-40B4-BE49-F238E27FC236}">
                  <a16:creationId xmlns:a16="http://schemas.microsoft.com/office/drawing/2014/main" id="{52E6CECB-29F1-142C-8DE7-6B71F675A0A4}"/>
                </a:ext>
              </a:extLst>
            </p:cNvPr>
            <p:cNvSpPr txBox="1"/>
            <p:nvPr/>
          </p:nvSpPr>
          <p:spPr>
            <a:xfrm>
              <a:off x="3727551" y="3585155"/>
              <a:ext cx="1103354" cy="215444"/>
            </a:xfrm>
            <a:prstGeom prst="rect">
              <a:avLst/>
            </a:prstGeom>
            <a:noFill/>
          </p:spPr>
          <p:txBody>
            <a:bodyPr wrap="square" rtlCol="0">
              <a:spAutoFit/>
            </a:bodyPr>
            <a:lstStyle/>
            <a:p>
              <a:pPr algn="ctr"/>
              <a:r>
                <a:rPr lang="es-MX" sz="800" b="1" dirty="0">
                  <a:solidFill>
                    <a:srgbClr val="2C2E3A"/>
                  </a:solidFill>
                  <a:latin typeface="Aptos" panose="020B0004020202020204" pitchFamily="34" charset="0"/>
                </a:rPr>
                <a:t>FINANCIAMIENTO</a:t>
              </a:r>
            </a:p>
          </p:txBody>
        </p:sp>
        <p:pic>
          <p:nvPicPr>
            <p:cNvPr id="94" name="Gráfico 93">
              <a:extLst>
                <a:ext uri="{FF2B5EF4-FFF2-40B4-BE49-F238E27FC236}">
                  <a16:creationId xmlns:a16="http://schemas.microsoft.com/office/drawing/2014/main" id="{AF084F80-7887-E610-78F6-E836E8854A5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184407" y="3926512"/>
              <a:ext cx="158928" cy="99330"/>
            </a:xfrm>
            <a:prstGeom prst="rect">
              <a:avLst/>
            </a:prstGeom>
          </p:spPr>
        </p:pic>
        <p:pic>
          <p:nvPicPr>
            <p:cNvPr id="95" name="Gráfico 94">
              <a:extLst>
                <a:ext uri="{FF2B5EF4-FFF2-40B4-BE49-F238E27FC236}">
                  <a16:creationId xmlns:a16="http://schemas.microsoft.com/office/drawing/2014/main" id="{EAC924EB-E2D1-8CE1-C79D-895E3872EE5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565826" y="1183605"/>
              <a:ext cx="1393217" cy="668215"/>
            </a:xfrm>
            <a:prstGeom prst="rect">
              <a:avLst/>
            </a:prstGeom>
          </p:spPr>
        </p:pic>
        <p:sp>
          <p:nvSpPr>
            <p:cNvPr id="96" name="CuadroTexto 95">
              <a:extLst>
                <a:ext uri="{FF2B5EF4-FFF2-40B4-BE49-F238E27FC236}">
                  <a16:creationId xmlns:a16="http://schemas.microsoft.com/office/drawing/2014/main" id="{0424AD63-E0B6-1B54-653B-47B4721E0F1C}"/>
                </a:ext>
              </a:extLst>
            </p:cNvPr>
            <p:cNvSpPr txBox="1"/>
            <p:nvPr/>
          </p:nvSpPr>
          <p:spPr>
            <a:xfrm>
              <a:off x="1429618" y="5648557"/>
              <a:ext cx="1263079" cy="253916"/>
            </a:xfrm>
            <a:prstGeom prst="rect">
              <a:avLst/>
            </a:prstGeom>
            <a:noFill/>
          </p:spPr>
          <p:txBody>
            <a:bodyPr wrap="square" rtlCol="0" anchor="ctr">
              <a:spAutoFit/>
            </a:bodyPr>
            <a:lstStyle/>
            <a:p>
              <a:pPr algn="ctr"/>
              <a:r>
                <a:rPr lang="es-MX" sz="1050" b="1" dirty="0">
                  <a:solidFill>
                    <a:srgbClr val="002060"/>
                  </a:solidFill>
                  <a:latin typeface="Aptos" panose="020B0004020202020204" pitchFamily="34" charset="0"/>
                  <a:cs typeface="Futura" panose="020B0602020204020303" pitchFamily="34" charset="-79"/>
                </a:rPr>
                <a:t>AGRICULTURA</a:t>
              </a:r>
            </a:p>
          </p:txBody>
        </p:sp>
        <p:sp>
          <p:nvSpPr>
            <p:cNvPr id="97" name="CuadroTexto 96">
              <a:extLst>
                <a:ext uri="{FF2B5EF4-FFF2-40B4-BE49-F238E27FC236}">
                  <a16:creationId xmlns:a16="http://schemas.microsoft.com/office/drawing/2014/main" id="{9AE460E3-7A52-FB2F-6533-48A1A6698ED8}"/>
                </a:ext>
              </a:extLst>
            </p:cNvPr>
            <p:cNvSpPr txBox="1"/>
            <p:nvPr/>
          </p:nvSpPr>
          <p:spPr>
            <a:xfrm>
              <a:off x="2706188" y="5653531"/>
              <a:ext cx="1008605" cy="253916"/>
            </a:xfrm>
            <a:prstGeom prst="rect">
              <a:avLst/>
            </a:prstGeom>
            <a:noFill/>
          </p:spPr>
          <p:txBody>
            <a:bodyPr wrap="square" rtlCol="0" anchor="ctr">
              <a:spAutoFit/>
            </a:bodyPr>
            <a:lstStyle/>
            <a:p>
              <a:pPr algn="ctr"/>
              <a:r>
                <a:rPr lang="es-MX" sz="1050" b="1" dirty="0">
                  <a:solidFill>
                    <a:srgbClr val="002060"/>
                  </a:solidFill>
                  <a:latin typeface="Aptos" panose="020B0004020202020204" pitchFamily="34" charset="0"/>
                  <a:cs typeface="Futura" panose="020B0602020204020303" pitchFamily="34" charset="-79"/>
                </a:rPr>
                <a:t>GANADERÍA</a:t>
              </a:r>
            </a:p>
          </p:txBody>
        </p:sp>
        <p:sp>
          <p:nvSpPr>
            <p:cNvPr id="98" name="CuadroTexto 97">
              <a:extLst>
                <a:ext uri="{FF2B5EF4-FFF2-40B4-BE49-F238E27FC236}">
                  <a16:creationId xmlns:a16="http://schemas.microsoft.com/office/drawing/2014/main" id="{4AD5C9EC-B5B5-6522-0BE5-07536DE3AC19}"/>
                </a:ext>
              </a:extLst>
            </p:cNvPr>
            <p:cNvSpPr txBox="1"/>
            <p:nvPr/>
          </p:nvSpPr>
          <p:spPr>
            <a:xfrm>
              <a:off x="3721794" y="5652042"/>
              <a:ext cx="1218323" cy="253916"/>
            </a:xfrm>
            <a:prstGeom prst="rect">
              <a:avLst/>
            </a:prstGeom>
            <a:noFill/>
          </p:spPr>
          <p:txBody>
            <a:bodyPr wrap="square" rtlCol="0" anchor="ctr">
              <a:spAutoFit/>
            </a:bodyPr>
            <a:lstStyle/>
            <a:p>
              <a:pPr algn="ctr"/>
              <a:r>
                <a:rPr lang="es-MX" sz="1050" b="1" dirty="0">
                  <a:solidFill>
                    <a:srgbClr val="002060"/>
                  </a:solidFill>
                  <a:latin typeface="Aptos" panose="020B0004020202020204" pitchFamily="34" charset="0"/>
                  <a:cs typeface="Futura" panose="020B0602020204020303" pitchFamily="34" charset="-79"/>
                </a:rPr>
                <a:t>FORESTAL</a:t>
              </a:r>
            </a:p>
          </p:txBody>
        </p:sp>
        <p:sp>
          <p:nvSpPr>
            <p:cNvPr id="99" name="CuadroTexto 98">
              <a:extLst>
                <a:ext uri="{FF2B5EF4-FFF2-40B4-BE49-F238E27FC236}">
                  <a16:creationId xmlns:a16="http://schemas.microsoft.com/office/drawing/2014/main" id="{2BD0EAFC-8D60-F2A1-37D4-1B485B7EA985}"/>
                </a:ext>
              </a:extLst>
            </p:cNvPr>
            <p:cNvSpPr txBox="1"/>
            <p:nvPr/>
          </p:nvSpPr>
          <p:spPr>
            <a:xfrm>
              <a:off x="4884029" y="5653816"/>
              <a:ext cx="1123784" cy="253916"/>
            </a:xfrm>
            <a:prstGeom prst="rect">
              <a:avLst/>
            </a:prstGeom>
            <a:noFill/>
          </p:spPr>
          <p:txBody>
            <a:bodyPr wrap="square" rtlCol="0" anchor="ctr">
              <a:spAutoFit/>
            </a:bodyPr>
            <a:lstStyle/>
            <a:p>
              <a:pPr algn="ctr"/>
              <a:r>
                <a:rPr lang="es-MX" sz="1050" b="1" dirty="0">
                  <a:solidFill>
                    <a:srgbClr val="002060"/>
                  </a:solidFill>
                  <a:latin typeface="Aptos" panose="020B0004020202020204" pitchFamily="34" charset="0"/>
                  <a:cs typeface="Futura" panose="020B0602020204020303" pitchFamily="34" charset="-79"/>
                </a:rPr>
                <a:t>PESCA</a:t>
              </a:r>
            </a:p>
          </p:txBody>
        </p:sp>
        <p:sp>
          <p:nvSpPr>
            <p:cNvPr id="100" name="CuadroTexto 99">
              <a:extLst>
                <a:ext uri="{FF2B5EF4-FFF2-40B4-BE49-F238E27FC236}">
                  <a16:creationId xmlns:a16="http://schemas.microsoft.com/office/drawing/2014/main" id="{628E9E7A-A410-41E6-55EE-99999B664A0F}"/>
                </a:ext>
              </a:extLst>
            </p:cNvPr>
            <p:cNvSpPr txBox="1"/>
            <p:nvPr/>
          </p:nvSpPr>
          <p:spPr>
            <a:xfrm>
              <a:off x="5962213" y="5653816"/>
              <a:ext cx="1218323" cy="253916"/>
            </a:xfrm>
            <a:prstGeom prst="rect">
              <a:avLst/>
            </a:prstGeom>
            <a:noFill/>
          </p:spPr>
          <p:txBody>
            <a:bodyPr wrap="square" rtlCol="0" anchor="ctr">
              <a:spAutoFit/>
            </a:bodyPr>
            <a:lstStyle/>
            <a:p>
              <a:pPr algn="ctr"/>
              <a:r>
                <a:rPr lang="es-MX" sz="1050" b="1" dirty="0">
                  <a:solidFill>
                    <a:srgbClr val="002060"/>
                  </a:solidFill>
                  <a:latin typeface="Aptos" panose="020B0004020202020204" pitchFamily="34" charset="0"/>
                  <a:cs typeface="Futura" panose="020B0602020204020303" pitchFamily="34" charset="-79"/>
                </a:rPr>
                <a:t>MEDIO RURAL</a:t>
              </a:r>
            </a:p>
          </p:txBody>
        </p:sp>
        <p:pic>
          <p:nvPicPr>
            <p:cNvPr id="101" name="Imagen 100">
              <a:extLst>
                <a:ext uri="{FF2B5EF4-FFF2-40B4-BE49-F238E27FC236}">
                  <a16:creationId xmlns:a16="http://schemas.microsoft.com/office/drawing/2014/main" id="{B026FC12-2F3B-F805-F8F2-1E55914E2533}"/>
                </a:ext>
              </a:extLst>
            </p:cNvPr>
            <p:cNvPicPr>
              <a:picLocks noChangeAspect="1"/>
            </p:cNvPicPr>
            <p:nvPr/>
          </p:nvPicPr>
          <p:blipFill>
            <a:blip r:embed="rId20"/>
            <a:stretch>
              <a:fillRect/>
            </a:stretch>
          </p:blipFill>
          <p:spPr>
            <a:xfrm>
              <a:off x="2854477" y="4639595"/>
              <a:ext cx="1008605" cy="899793"/>
            </a:xfrm>
            <a:prstGeom prst="rect">
              <a:avLst/>
            </a:prstGeom>
          </p:spPr>
        </p:pic>
        <p:pic>
          <p:nvPicPr>
            <p:cNvPr id="102" name="Imagen 101">
              <a:extLst>
                <a:ext uri="{FF2B5EF4-FFF2-40B4-BE49-F238E27FC236}">
                  <a16:creationId xmlns:a16="http://schemas.microsoft.com/office/drawing/2014/main" id="{BA2A0B1C-C5E2-E301-4321-E463630FD65B}"/>
                </a:ext>
              </a:extLst>
            </p:cNvPr>
            <p:cNvPicPr>
              <a:picLocks noChangeAspect="1"/>
            </p:cNvPicPr>
            <p:nvPr/>
          </p:nvPicPr>
          <p:blipFill>
            <a:blip r:embed="rId21"/>
            <a:stretch>
              <a:fillRect/>
            </a:stretch>
          </p:blipFill>
          <p:spPr>
            <a:xfrm>
              <a:off x="1388596" y="4712116"/>
              <a:ext cx="1763163" cy="827113"/>
            </a:xfrm>
            <a:prstGeom prst="rect">
              <a:avLst/>
            </a:prstGeom>
          </p:spPr>
        </p:pic>
        <p:sp>
          <p:nvSpPr>
            <p:cNvPr id="103" name="Rectángulo redondeado 46">
              <a:extLst>
                <a:ext uri="{FF2B5EF4-FFF2-40B4-BE49-F238E27FC236}">
                  <a16:creationId xmlns:a16="http://schemas.microsoft.com/office/drawing/2014/main" id="{014CEEB7-156C-F8DB-B7AE-99CF9D5F4261}"/>
                </a:ext>
              </a:extLst>
            </p:cNvPr>
            <p:cNvSpPr/>
            <p:nvPr/>
          </p:nvSpPr>
          <p:spPr>
            <a:xfrm>
              <a:off x="4578841" y="5200540"/>
              <a:ext cx="1895202" cy="338484"/>
            </a:xfrm>
            <a:prstGeom prst="roundRect">
              <a:avLst/>
            </a:prstGeom>
            <a:solidFill>
              <a:srgbClr val="4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4" name="Imagen 103">
              <a:extLst>
                <a:ext uri="{FF2B5EF4-FFF2-40B4-BE49-F238E27FC236}">
                  <a16:creationId xmlns:a16="http://schemas.microsoft.com/office/drawing/2014/main" id="{7C034F1B-38DB-D836-642B-4F1F49E9C123}"/>
                </a:ext>
              </a:extLst>
            </p:cNvPr>
            <p:cNvPicPr>
              <a:picLocks noChangeAspect="1"/>
            </p:cNvPicPr>
            <p:nvPr/>
          </p:nvPicPr>
          <p:blipFill>
            <a:blip r:embed="rId22"/>
            <a:stretch>
              <a:fillRect/>
            </a:stretch>
          </p:blipFill>
          <p:spPr>
            <a:xfrm>
              <a:off x="5021408" y="4692047"/>
              <a:ext cx="981031" cy="750391"/>
            </a:xfrm>
            <a:prstGeom prst="rect">
              <a:avLst/>
            </a:prstGeom>
          </p:spPr>
        </p:pic>
        <p:sp>
          <p:nvSpPr>
            <p:cNvPr id="105" name="Rectángulo redondeado 66">
              <a:extLst>
                <a:ext uri="{FF2B5EF4-FFF2-40B4-BE49-F238E27FC236}">
                  <a16:creationId xmlns:a16="http://schemas.microsoft.com/office/drawing/2014/main" id="{88D222DE-B7CA-E5A7-2BB7-1557808659B0}"/>
                </a:ext>
              </a:extLst>
            </p:cNvPr>
            <p:cNvSpPr/>
            <p:nvPr/>
          </p:nvSpPr>
          <p:spPr>
            <a:xfrm>
              <a:off x="6189813" y="5200540"/>
              <a:ext cx="627907" cy="338484"/>
            </a:xfrm>
            <a:prstGeom prst="roundRect">
              <a:avLst/>
            </a:prstGeom>
            <a:solidFill>
              <a:srgbClr val="E7C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6" name="Imagen 105">
              <a:extLst>
                <a:ext uri="{FF2B5EF4-FFF2-40B4-BE49-F238E27FC236}">
                  <a16:creationId xmlns:a16="http://schemas.microsoft.com/office/drawing/2014/main" id="{4223F465-BA4F-AD89-4FA6-31A3D011725C}"/>
                </a:ext>
              </a:extLst>
            </p:cNvPr>
            <p:cNvPicPr>
              <a:picLocks noChangeAspect="1"/>
            </p:cNvPicPr>
            <p:nvPr/>
          </p:nvPicPr>
          <p:blipFill>
            <a:blip r:embed="rId23"/>
            <a:stretch>
              <a:fillRect/>
            </a:stretch>
          </p:blipFill>
          <p:spPr>
            <a:xfrm>
              <a:off x="6293194" y="4607554"/>
              <a:ext cx="740090" cy="876511"/>
            </a:xfrm>
            <a:prstGeom prst="rect">
              <a:avLst/>
            </a:prstGeom>
          </p:spPr>
        </p:pic>
        <p:pic>
          <p:nvPicPr>
            <p:cNvPr id="107" name="Imagen 106">
              <a:extLst>
                <a:ext uri="{FF2B5EF4-FFF2-40B4-BE49-F238E27FC236}">
                  <a16:creationId xmlns:a16="http://schemas.microsoft.com/office/drawing/2014/main" id="{89D09DD4-A712-4EB7-E9E0-4D84E71ED5C4}"/>
                </a:ext>
              </a:extLst>
            </p:cNvPr>
            <p:cNvPicPr>
              <a:picLocks noChangeAspect="1"/>
            </p:cNvPicPr>
            <p:nvPr/>
          </p:nvPicPr>
          <p:blipFill>
            <a:blip r:embed="rId24"/>
            <a:stretch>
              <a:fillRect/>
            </a:stretch>
          </p:blipFill>
          <p:spPr>
            <a:xfrm>
              <a:off x="3696480" y="4642338"/>
              <a:ext cx="1281667" cy="903695"/>
            </a:xfrm>
            <a:prstGeom prst="rect">
              <a:avLst/>
            </a:prstGeom>
          </p:spPr>
        </p:pic>
      </p:grpSp>
      <p:sp>
        <p:nvSpPr>
          <p:cNvPr id="123" name="Marcador de número de diapositiva 117">
            <a:extLst>
              <a:ext uri="{FF2B5EF4-FFF2-40B4-BE49-F238E27FC236}">
                <a16:creationId xmlns:a16="http://schemas.microsoft.com/office/drawing/2014/main" id="{FE06F4BB-C1F4-4A9D-CB30-1C1885D3F463}"/>
              </a:ext>
            </a:extLst>
          </p:cNvPr>
          <p:cNvSpPr txBox="1">
            <a:spLocks/>
          </p:cNvSpPr>
          <p:nvPr/>
        </p:nvSpPr>
        <p:spPr>
          <a:xfrm>
            <a:off x="11633253" y="6468600"/>
            <a:ext cx="380562" cy="259308"/>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34124A6-4F7D-E041-9162-4668CB6DAA0B}" type="slidenum">
              <a:rPr kumimoji="0" lang="es-MX" sz="1100" b="1" i="0" u="none" strike="noStrike" kern="1200" cap="none" spc="0" normalizeH="0" baseline="0" noProof="0" smtClean="0">
                <a:ln>
                  <a:noFill/>
                </a:ln>
                <a:solidFill>
                  <a:schemeClr val="accent1">
                    <a:lumMod val="50000"/>
                  </a:schemeClr>
                </a:solidFill>
                <a:effectLst/>
                <a:uLnTx/>
                <a:uFillTx/>
                <a:latin typeface="Aptos" panose="020B00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s-MX" sz="1100" b="1" i="0" u="none" strike="noStrike" kern="1200" cap="none" spc="0" normalizeH="0" baseline="0" noProof="0" dirty="0">
              <a:ln>
                <a:noFill/>
              </a:ln>
              <a:solidFill>
                <a:schemeClr val="accent1">
                  <a:lumMod val="50000"/>
                </a:schemeClr>
              </a:solidFill>
              <a:effectLst/>
              <a:uLnTx/>
              <a:uFillTx/>
              <a:latin typeface="Aptos" panose="020B0004020202020204" pitchFamily="34" charset="0"/>
            </a:endParaRPr>
          </a:p>
        </p:txBody>
      </p:sp>
      <p:sp>
        <p:nvSpPr>
          <p:cNvPr id="3" name="Elipse 2">
            <a:extLst>
              <a:ext uri="{FF2B5EF4-FFF2-40B4-BE49-F238E27FC236}">
                <a16:creationId xmlns:a16="http://schemas.microsoft.com/office/drawing/2014/main" id="{B15D0B4B-C5D9-1243-0C7C-21696C7FF9F3}"/>
              </a:ext>
            </a:extLst>
          </p:cNvPr>
          <p:cNvSpPr/>
          <p:nvPr/>
        </p:nvSpPr>
        <p:spPr>
          <a:xfrm>
            <a:off x="4556528" y="2317454"/>
            <a:ext cx="425866" cy="422754"/>
          </a:xfrm>
          <a:prstGeom prst="ellipse">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1</a:t>
            </a:r>
          </a:p>
        </p:txBody>
      </p:sp>
      <p:sp>
        <p:nvSpPr>
          <p:cNvPr id="6" name="Elipse 5">
            <a:extLst>
              <a:ext uri="{FF2B5EF4-FFF2-40B4-BE49-F238E27FC236}">
                <a16:creationId xmlns:a16="http://schemas.microsoft.com/office/drawing/2014/main" id="{46BAFFE7-EB91-75B6-2954-93966DF3BCE3}"/>
              </a:ext>
            </a:extLst>
          </p:cNvPr>
          <p:cNvSpPr/>
          <p:nvPr/>
        </p:nvSpPr>
        <p:spPr>
          <a:xfrm>
            <a:off x="6836258" y="2315119"/>
            <a:ext cx="425866" cy="422754"/>
          </a:xfrm>
          <a:prstGeom prst="ellipse">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2</a:t>
            </a:r>
          </a:p>
        </p:txBody>
      </p:sp>
      <p:sp>
        <p:nvSpPr>
          <p:cNvPr id="7" name="Elipse 6">
            <a:extLst>
              <a:ext uri="{FF2B5EF4-FFF2-40B4-BE49-F238E27FC236}">
                <a16:creationId xmlns:a16="http://schemas.microsoft.com/office/drawing/2014/main" id="{66CF7660-7437-8149-4193-A38219823B4F}"/>
              </a:ext>
            </a:extLst>
          </p:cNvPr>
          <p:cNvSpPr/>
          <p:nvPr/>
        </p:nvSpPr>
        <p:spPr>
          <a:xfrm>
            <a:off x="9056266" y="2566383"/>
            <a:ext cx="425866" cy="422754"/>
          </a:xfrm>
          <a:prstGeom prst="ellipse">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3</a:t>
            </a:r>
          </a:p>
        </p:txBody>
      </p:sp>
      <p:sp>
        <p:nvSpPr>
          <p:cNvPr id="8" name="Elipse 7">
            <a:extLst>
              <a:ext uri="{FF2B5EF4-FFF2-40B4-BE49-F238E27FC236}">
                <a16:creationId xmlns:a16="http://schemas.microsoft.com/office/drawing/2014/main" id="{E483A3E9-D1E5-BA3F-8982-5483D95B24F3}"/>
              </a:ext>
            </a:extLst>
          </p:cNvPr>
          <p:cNvSpPr/>
          <p:nvPr/>
        </p:nvSpPr>
        <p:spPr>
          <a:xfrm>
            <a:off x="2159140" y="2604044"/>
            <a:ext cx="425866" cy="422754"/>
          </a:xfrm>
          <a:prstGeom prst="ellipse">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4</a:t>
            </a:r>
          </a:p>
        </p:txBody>
      </p:sp>
    </p:spTree>
    <p:extLst>
      <p:ext uri="{BB962C8B-B14F-4D97-AF65-F5344CB8AC3E}">
        <p14:creationId xmlns:p14="http://schemas.microsoft.com/office/powerpoint/2010/main" val="73064554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EEA81-119E-1074-644B-26D8AA68451E}"/>
            </a:ext>
          </a:extLst>
        </p:cNvPr>
        <p:cNvGrpSpPr/>
        <p:nvPr/>
      </p:nvGrpSpPr>
      <p:grpSpPr>
        <a:xfrm>
          <a:off x="0" y="0"/>
          <a:ext cx="0" cy="0"/>
          <a:chOff x="0" y="0"/>
          <a:chExt cx="0" cy="0"/>
        </a:xfrm>
      </p:grpSpPr>
      <p:grpSp>
        <p:nvGrpSpPr>
          <p:cNvPr id="97" name="Grupo 96">
            <a:extLst>
              <a:ext uri="{FF2B5EF4-FFF2-40B4-BE49-F238E27FC236}">
                <a16:creationId xmlns:a16="http://schemas.microsoft.com/office/drawing/2014/main" id="{C1E3F6AC-6E99-678E-EB79-7B7907ABFD87}"/>
              </a:ext>
            </a:extLst>
          </p:cNvPr>
          <p:cNvGrpSpPr/>
          <p:nvPr/>
        </p:nvGrpSpPr>
        <p:grpSpPr>
          <a:xfrm>
            <a:off x="1872172" y="2165654"/>
            <a:ext cx="3516180" cy="2244354"/>
            <a:chOff x="2318522" y="2218683"/>
            <a:chExt cx="3516180" cy="2244354"/>
          </a:xfrm>
        </p:grpSpPr>
        <p:cxnSp>
          <p:nvCxnSpPr>
            <p:cNvPr id="69" name="Conector: angular 68">
              <a:extLst>
                <a:ext uri="{FF2B5EF4-FFF2-40B4-BE49-F238E27FC236}">
                  <a16:creationId xmlns:a16="http://schemas.microsoft.com/office/drawing/2014/main" id="{DBAD8C01-ADC2-3933-A383-853BB8C78C5A}"/>
                </a:ext>
              </a:extLst>
            </p:cNvPr>
            <p:cNvCxnSpPr>
              <a:stCxn id="15" idx="3"/>
            </p:cNvCxnSpPr>
            <p:nvPr/>
          </p:nvCxnSpPr>
          <p:spPr>
            <a:xfrm flipV="1">
              <a:off x="2318522" y="3796842"/>
              <a:ext cx="1484764" cy="666195"/>
            </a:xfrm>
            <a:prstGeom prst="bentConnector4">
              <a:avLst>
                <a:gd name="adj1" fmla="val 20651"/>
                <a:gd name="adj2" fmla="val 134314"/>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70" name="Conector: angular 69">
              <a:extLst>
                <a:ext uri="{FF2B5EF4-FFF2-40B4-BE49-F238E27FC236}">
                  <a16:creationId xmlns:a16="http://schemas.microsoft.com/office/drawing/2014/main" id="{D298FD78-4093-9BB6-FD66-9BF3A091250A}"/>
                </a:ext>
              </a:extLst>
            </p:cNvPr>
            <p:cNvCxnSpPr>
              <a:cxnSpLocks/>
              <a:stCxn id="16" idx="3"/>
            </p:cNvCxnSpPr>
            <p:nvPr/>
          </p:nvCxnSpPr>
          <p:spPr>
            <a:xfrm>
              <a:off x="2771929" y="3024495"/>
              <a:ext cx="1031357" cy="772347"/>
            </a:xfrm>
            <a:prstGeom prst="bentConnector2">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73" name="Conector: angular 72">
              <a:extLst>
                <a:ext uri="{FF2B5EF4-FFF2-40B4-BE49-F238E27FC236}">
                  <a16:creationId xmlns:a16="http://schemas.microsoft.com/office/drawing/2014/main" id="{B0DDF407-4EA9-AE18-6325-994E3A193538}"/>
                </a:ext>
              </a:extLst>
            </p:cNvPr>
            <p:cNvCxnSpPr>
              <a:cxnSpLocks/>
              <a:stCxn id="41" idx="3"/>
            </p:cNvCxnSpPr>
            <p:nvPr/>
          </p:nvCxnSpPr>
          <p:spPr>
            <a:xfrm flipH="1">
              <a:off x="3803286" y="2218683"/>
              <a:ext cx="94640" cy="1578159"/>
            </a:xfrm>
            <a:prstGeom prst="bentConnector4">
              <a:avLst>
                <a:gd name="adj1" fmla="val -241547"/>
                <a:gd name="adj2" fmla="val 68468"/>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78" name="Conector: angular 77">
              <a:extLst>
                <a:ext uri="{FF2B5EF4-FFF2-40B4-BE49-F238E27FC236}">
                  <a16:creationId xmlns:a16="http://schemas.microsoft.com/office/drawing/2014/main" id="{4C60B61D-13DF-9416-129D-41011AD0CA29}"/>
                </a:ext>
              </a:extLst>
            </p:cNvPr>
            <p:cNvCxnSpPr>
              <a:cxnSpLocks/>
              <a:stCxn id="42" idx="2"/>
            </p:cNvCxnSpPr>
            <p:nvPr/>
          </p:nvCxnSpPr>
          <p:spPr>
            <a:xfrm rot="5400000">
              <a:off x="3809826" y="2795067"/>
              <a:ext cx="995235" cy="1008314"/>
            </a:xfrm>
            <a:prstGeom prst="bentConnector3">
              <a:avLst>
                <a:gd name="adj1" fmla="val 50000"/>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85" name="Conector: angular 84">
              <a:extLst>
                <a:ext uri="{FF2B5EF4-FFF2-40B4-BE49-F238E27FC236}">
                  <a16:creationId xmlns:a16="http://schemas.microsoft.com/office/drawing/2014/main" id="{77476C22-6072-FFDE-46AC-FF33295967F3}"/>
                </a:ext>
              </a:extLst>
            </p:cNvPr>
            <p:cNvCxnSpPr>
              <a:cxnSpLocks/>
              <a:stCxn id="43" idx="2"/>
            </p:cNvCxnSpPr>
            <p:nvPr/>
          </p:nvCxnSpPr>
          <p:spPr>
            <a:xfrm rot="5400000">
              <a:off x="4791237" y="2753377"/>
              <a:ext cx="55514" cy="2031416"/>
            </a:xfrm>
            <a:prstGeom prst="bentConnector3">
              <a:avLst>
                <a:gd name="adj1" fmla="val 50000"/>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89" name="Conector: angular 88">
              <a:extLst>
                <a:ext uri="{FF2B5EF4-FFF2-40B4-BE49-F238E27FC236}">
                  <a16:creationId xmlns:a16="http://schemas.microsoft.com/office/drawing/2014/main" id="{4F768FC0-9E4D-2161-7A12-7DD118692E67}"/>
                </a:ext>
              </a:extLst>
            </p:cNvPr>
            <p:cNvCxnSpPr>
              <a:cxnSpLocks/>
            </p:cNvCxnSpPr>
            <p:nvPr/>
          </p:nvCxnSpPr>
          <p:spPr>
            <a:xfrm rot="10800000">
              <a:off x="3356937" y="3743814"/>
              <a:ext cx="1648429" cy="666195"/>
            </a:xfrm>
            <a:prstGeom prst="bentConnector4">
              <a:avLst>
                <a:gd name="adj1" fmla="val 23565"/>
                <a:gd name="adj2" fmla="val -2943"/>
              </a:avLst>
            </a:prstGeom>
            <a:ln w="19050">
              <a:prstDash val="sysDot"/>
            </a:ln>
          </p:spPr>
          <p:style>
            <a:lnRef idx="1">
              <a:schemeClr val="accent1"/>
            </a:lnRef>
            <a:fillRef idx="0">
              <a:schemeClr val="accent1"/>
            </a:fillRef>
            <a:effectRef idx="0">
              <a:schemeClr val="accent1"/>
            </a:effectRef>
            <a:fontRef idx="minor">
              <a:schemeClr val="tx1"/>
            </a:fontRef>
          </p:style>
        </p:cxnSp>
      </p:grpSp>
      <p:sp>
        <p:nvSpPr>
          <p:cNvPr id="3" name="Redondear rectángulo de esquina del mismo lado 69">
            <a:extLst>
              <a:ext uri="{FF2B5EF4-FFF2-40B4-BE49-F238E27FC236}">
                <a16:creationId xmlns:a16="http://schemas.microsoft.com/office/drawing/2014/main" id="{EBA7F1D3-2FAE-C753-8056-59A998736D39}"/>
              </a:ext>
            </a:extLst>
          </p:cNvPr>
          <p:cNvSpPr/>
          <p:nvPr/>
        </p:nvSpPr>
        <p:spPr>
          <a:xfrm rot="5400000" flipH="1">
            <a:off x="4008089" y="-3683671"/>
            <a:ext cx="836949" cy="8853124"/>
          </a:xfrm>
          <a:prstGeom prst="round2SameRect">
            <a:avLst>
              <a:gd name="adj1" fmla="val 45247"/>
              <a:gd name="adj2" fmla="val 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a:t> </a:t>
            </a:r>
            <a:endParaRPr lang="es-MX" dirty="0"/>
          </a:p>
        </p:txBody>
      </p:sp>
      <p:sp>
        <p:nvSpPr>
          <p:cNvPr id="2" name="Rectangle 64">
            <a:extLst>
              <a:ext uri="{FF2B5EF4-FFF2-40B4-BE49-F238E27FC236}">
                <a16:creationId xmlns:a16="http://schemas.microsoft.com/office/drawing/2014/main" id="{646DC82F-B7CF-DABB-41A8-ABF4FA899686}"/>
              </a:ext>
            </a:extLst>
          </p:cNvPr>
          <p:cNvSpPr/>
          <p:nvPr/>
        </p:nvSpPr>
        <p:spPr>
          <a:xfrm>
            <a:off x="373144" y="422014"/>
            <a:ext cx="8284159" cy="584775"/>
          </a:xfrm>
          <a:prstGeom prst="rect">
            <a:avLst/>
          </a:prstGeom>
        </p:spPr>
        <p:txBody>
          <a:bodyPr wrap="square">
            <a:spAutoFit/>
          </a:bodyPr>
          <a:lstStyle/>
          <a:p>
            <a:r>
              <a:rPr lang="es-MX" sz="1600" b="1" dirty="0">
                <a:solidFill>
                  <a:schemeClr val="bg1"/>
                </a:solidFill>
                <a:latin typeface="Montserrat" panose="00000500000000000000" pitchFamily="50" charset="0"/>
                <a:cs typeface="Segoe UI" panose="020B0502040204020203" pitchFamily="34" charset="0"/>
              </a:rPr>
              <a:t>AGRITECH FIRA | </a:t>
            </a:r>
            <a:r>
              <a:rPr lang="es-MX" sz="1600" dirty="0">
                <a:solidFill>
                  <a:schemeClr val="bg1"/>
                </a:solidFill>
                <a:latin typeface="Montserrat" panose="00000500000000000000" pitchFamily="50" charset="0"/>
                <a:cs typeface="Segoe UI" panose="020B0502040204020203" pitchFamily="34" charset="0"/>
              </a:rPr>
              <a:t>Es el punto de encuentro entre la oferta y demanda de servicios tecnológicos innovadores que permite el desarrollo del mercado. </a:t>
            </a:r>
          </a:p>
        </p:txBody>
      </p:sp>
      <p:sp>
        <p:nvSpPr>
          <p:cNvPr id="207" name="Marcador de número de diapositiva 117">
            <a:extLst>
              <a:ext uri="{FF2B5EF4-FFF2-40B4-BE49-F238E27FC236}">
                <a16:creationId xmlns:a16="http://schemas.microsoft.com/office/drawing/2014/main" id="{BE32F150-586A-F662-255D-51E4F69FCC0A}"/>
              </a:ext>
            </a:extLst>
          </p:cNvPr>
          <p:cNvSpPr txBox="1">
            <a:spLocks/>
          </p:cNvSpPr>
          <p:nvPr/>
        </p:nvSpPr>
        <p:spPr>
          <a:xfrm>
            <a:off x="11771413" y="6598692"/>
            <a:ext cx="380562" cy="259308"/>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34124A6-4F7D-E041-9162-4668CB6DAA0B}" type="slidenum">
              <a:rPr kumimoji="0" lang="es-MX" sz="1200" b="1" i="0" u="none" strike="noStrike" kern="1200" cap="none" spc="0" normalizeH="0" baseline="0" noProof="0" smtClean="0">
                <a:ln>
                  <a:noFill/>
                </a:ln>
                <a:effectLst/>
                <a:uLnTx/>
                <a:uFillTx/>
                <a:latin typeface="Franklin Gothic Book" panose="020B05030201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s-MX" sz="1200" b="1" i="0" u="none" strike="noStrike" kern="1200" cap="none" spc="0" normalizeH="0" baseline="0" noProof="0" dirty="0">
              <a:ln>
                <a:noFill/>
              </a:ln>
              <a:effectLst/>
              <a:uLnTx/>
              <a:uFillTx/>
              <a:latin typeface="Franklin Gothic Book" panose="020B0503020102020204"/>
              <a:ea typeface="+mn-ea"/>
              <a:cs typeface="+mn-cs"/>
            </a:endParaRPr>
          </a:p>
        </p:txBody>
      </p:sp>
      <p:grpSp>
        <p:nvGrpSpPr>
          <p:cNvPr id="45" name="Grupo 44">
            <a:extLst>
              <a:ext uri="{FF2B5EF4-FFF2-40B4-BE49-F238E27FC236}">
                <a16:creationId xmlns:a16="http://schemas.microsoft.com/office/drawing/2014/main" id="{7E28505A-8163-E4E5-F40D-1EA9E98AC5E5}"/>
              </a:ext>
            </a:extLst>
          </p:cNvPr>
          <p:cNvGrpSpPr/>
          <p:nvPr/>
        </p:nvGrpSpPr>
        <p:grpSpPr>
          <a:xfrm>
            <a:off x="2078344" y="2925729"/>
            <a:ext cx="2565280" cy="2565278"/>
            <a:chOff x="2939848" y="2797882"/>
            <a:chExt cx="2565280" cy="2565278"/>
          </a:xfrm>
        </p:grpSpPr>
        <p:sp>
          <p:nvSpPr>
            <p:cNvPr id="5" name="Oval 12">
              <a:extLst>
                <a:ext uri="{FF2B5EF4-FFF2-40B4-BE49-F238E27FC236}">
                  <a16:creationId xmlns:a16="http://schemas.microsoft.com/office/drawing/2014/main" id="{3C58DF8A-EACA-3010-B25F-52E283DF0108}"/>
                </a:ext>
              </a:extLst>
            </p:cNvPr>
            <p:cNvSpPr/>
            <p:nvPr/>
          </p:nvSpPr>
          <p:spPr>
            <a:xfrm>
              <a:off x="2939848" y="2797882"/>
              <a:ext cx="2565280" cy="2565278"/>
            </a:xfrm>
            <a:prstGeom prst="ellipse">
              <a:avLst/>
            </a:prstGeom>
            <a:solidFill>
              <a:schemeClr val="bg1">
                <a:lumMod val="50000"/>
              </a:schemeClr>
            </a:solidFill>
            <a:ln w="88900">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798">
                <a:solidFill>
                  <a:schemeClr val="bg1"/>
                </a:solidFill>
              </a:endParaRPr>
            </a:p>
          </p:txBody>
        </p:sp>
        <p:pic>
          <p:nvPicPr>
            <p:cNvPr id="9" name="Marcador de posición de imagen 3" descr="Un campo de pasto&#10;&#10;Descripción generada automáticamente con confianza media">
              <a:extLst>
                <a:ext uri="{FF2B5EF4-FFF2-40B4-BE49-F238E27FC236}">
                  <a16:creationId xmlns:a16="http://schemas.microsoft.com/office/drawing/2014/main" id="{FC13F38B-D702-EED9-3C62-64D5242201B8}"/>
                </a:ext>
              </a:extLst>
            </p:cNvPr>
            <p:cNvPicPr>
              <a:picLocks noChangeAspect="1"/>
            </p:cNvPicPr>
            <p:nvPr/>
          </p:nvPicPr>
          <p:blipFill>
            <a:blip r:embed="rId2">
              <a:duotone>
                <a:schemeClr val="bg2">
                  <a:shade val="45000"/>
                  <a:satMod val="135000"/>
                </a:schemeClr>
                <a:prstClr val="white"/>
              </a:duotone>
            </a:blip>
            <a:srcRect l="21895" r="21895"/>
            <a:stretch>
              <a:fillRect/>
            </a:stretch>
          </p:blipFill>
          <p:spPr>
            <a:xfrm>
              <a:off x="3040291" y="2902372"/>
              <a:ext cx="2356298" cy="2356298"/>
            </a:xfrm>
            <a:custGeom>
              <a:avLst/>
              <a:gdLst>
                <a:gd name="connsiteX0" fmla="*/ 1526458 w 3052916"/>
                <a:gd name="connsiteY0" fmla="*/ 0 h 3052916"/>
                <a:gd name="connsiteX1" fmla="*/ 3052916 w 3052916"/>
                <a:gd name="connsiteY1" fmla="*/ 1526458 h 3052916"/>
                <a:gd name="connsiteX2" fmla="*/ 1526458 w 3052916"/>
                <a:gd name="connsiteY2" fmla="*/ 3052916 h 3052916"/>
                <a:gd name="connsiteX3" fmla="*/ 0 w 3052916"/>
                <a:gd name="connsiteY3" fmla="*/ 1526458 h 3052916"/>
                <a:gd name="connsiteX4" fmla="*/ 1526458 w 3052916"/>
                <a:gd name="connsiteY4" fmla="*/ 0 h 3052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916" h="3052916">
                  <a:moveTo>
                    <a:pt x="1526458" y="0"/>
                  </a:moveTo>
                  <a:cubicBezTo>
                    <a:pt x="2369497" y="0"/>
                    <a:pt x="3052916" y="683419"/>
                    <a:pt x="3052916" y="1526458"/>
                  </a:cubicBezTo>
                  <a:cubicBezTo>
                    <a:pt x="3052916" y="2369497"/>
                    <a:pt x="2369497" y="3052916"/>
                    <a:pt x="1526458" y="3052916"/>
                  </a:cubicBezTo>
                  <a:cubicBezTo>
                    <a:pt x="683419" y="3052916"/>
                    <a:pt x="0" y="2369497"/>
                    <a:pt x="0" y="1526458"/>
                  </a:cubicBezTo>
                  <a:cubicBezTo>
                    <a:pt x="0" y="683419"/>
                    <a:pt x="683419" y="0"/>
                    <a:pt x="1526458" y="0"/>
                  </a:cubicBezTo>
                  <a:close/>
                </a:path>
              </a:pathLst>
            </a:custGeom>
          </p:spPr>
        </p:pic>
      </p:grpSp>
      <p:pic>
        <p:nvPicPr>
          <p:cNvPr id="15" name="Gráfico 14">
            <a:extLst>
              <a:ext uri="{FF2B5EF4-FFF2-40B4-BE49-F238E27FC236}">
                <a16:creationId xmlns:a16="http://schemas.microsoft.com/office/drawing/2014/main" id="{C63F7186-A550-EF64-B766-65D0D4D543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3603" y="3827084"/>
            <a:ext cx="1288569" cy="1165848"/>
          </a:xfrm>
          <a:prstGeom prst="rect">
            <a:avLst/>
          </a:prstGeom>
        </p:spPr>
      </p:pic>
      <p:pic>
        <p:nvPicPr>
          <p:cNvPr id="16" name="Gráfico 15">
            <a:extLst>
              <a:ext uri="{FF2B5EF4-FFF2-40B4-BE49-F238E27FC236}">
                <a16:creationId xmlns:a16="http://schemas.microsoft.com/office/drawing/2014/main" id="{9BD8D398-627B-6C2A-CCD8-C47042D862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7010" y="2388542"/>
            <a:ext cx="1288569" cy="1165848"/>
          </a:xfrm>
          <a:prstGeom prst="rect">
            <a:avLst/>
          </a:prstGeom>
        </p:spPr>
      </p:pic>
      <p:pic>
        <p:nvPicPr>
          <p:cNvPr id="41" name="Gráfico 40">
            <a:extLst>
              <a:ext uri="{FF2B5EF4-FFF2-40B4-BE49-F238E27FC236}">
                <a16:creationId xmlns:a16="http://schemas.microsoft.com/office/drawing/2014/main" id="{24134561-4FC8-BB96-EE2C-637B873B38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63007" y="1582730"/>
            <a:ext cx="1288569" cy="1165848"/>
          </a:xfrm>
          <a:prstGeom prst="rect">
            <a:avLst/>
          </a:prstGeom>
        </p:spPr>
      </p:pic>
      <p:pic>
        <p:nvPicPr>
          <p:cNvPr id="42" name="Gráfico 41">
            <a:extLst>
              <a:ext uri="{FF2B5EF4-FFF2-40B4-BE49-F238E27FC236}">
                <a16:creationId xmlns:a16="http://schemas.microsoft.com/office/drawing/2014/main" id="{20CEAA0B-236A-AC88-37C1-EE578EB6D08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20965" y="1582730"/>
            <a:ext cx="1288569" cy="1165848"/>
          </a:xfrm>
          <a:prstGeom prst="rect">
            <a:avLst/>
          </a:prstGeom>
        </p:spPr>
      </p:pic>
      <p:pic>
        <p:nvPicPr>
          <p:cNvPr id="43" name="Gráfico 42">
            <a:extLst>
              <a:ext uri="{FF2B5EF4-FFF2-40B4-BE49-F238E27FC236}">
                <a16:creationId xmlns:a16="http://schemas.microsoft.com/office/drawing/2014/main" id="{7DA15A1A-FEE9-C2C4-D882-A24DC8FCCD6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44067" y="2522451"/>
            <a:ext cx="1288569" cy="1165848"/>
          </a:xfrm>
          <a:prstGeom prst="rect">
            <a:avLst/>
          </a:prstGeom>
        </p:spPr>
      </p:pic>
      <p:pic>
        <p:nvPicPr>
          <p:cNvPr id="44" name="Gráfico 43">
            <a:extLst>
              <a:ext uri="{FF2B5EF4-FFF2-40B4-BE49-F238E27FC236}">
                <a16:creationId xmlns:a16="http://schemas.microsoft.com/office/drawing/2014/main" id="{AFD1752D-1C67-354B-33F0-3634A67105E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05365" y="3840314"/>
            <a:ext cx="1288569" cy="1165848"/>
          </a:xfrm>
          <a:prstGeom prst="rect">
            <a:avLst/>
          </a:prstGeom>
        </p:spPr>
      </p:pic>
      <p:sp>
        <p:nvSpPr>
          <p:cNvPr id="47" name="CuadroTexto 46">
            <a:extLst>
              <a:ext uri="{FF2B5EF4-FFF2-40B4-BE49-F238E27FC236}">
                <a16:creationId xmlns:a16="http://schemas.microsoft.com/office/drawing/2014/main" id="{70221980-915C-3601-8B97-3F9D5FAE3306}"/>
              </a:ext>
            </a:extLst>
          </p:cNvPr>
          <p:cNvSpPr txBox="1"/>
          <p:nvPr/>
        </p:nvSpPr>
        <p:spPr>
          <a:xfrm>
            <a:off x="478239" y="5018398"/>
            <a:ext cx="1491566" cy="338554"/>
          </a:xfrm>
          <a:prstGeom prst="rect">
            <a:avLst/>
          </a:prstGeom>
          <a:noFill/>
        </p:spPr>
        <p:txBody>
          <a:bodyPr wrap="square">
            <a:spAutoFit/>
          </a:bodyPr>
          <a:lstStyle/>
          <a:p>
            <a:pPr lvl="0" algn="ctr"/>
            <a:r>
              <a:rPr lang="es-MX" sz="800" b="1" dirty="0">
                <a:solidFill>
                  <a:schemeClr val="bg2">
                    <a:lumMod val="50000"/>
                  </a:schemeClr>
                </a:solidFill>
                <a:latin typeface="Montserrat" panose="00000500000000000000" pitchFamily="50" charset="0"/>
              </a:rPr>
              <a:t>Servicios geoespaciales y de percepción remota</a:t>
            </a:r>
          </a:p>
        </p:txBody>
      </p:sp>
      <p:sp>
        <p:nvSpPr>
          <p:cNvPr id="48" name="CuadroTexto 47">
            <a:extLst>
              <a:ext uri="{FF2B5EF4-FFF2-40B4-BE49-F238E27FC236}">
                <a16:creationId xmlns:a16="http://schemas.microsoft.com/office/drawing/2014/main" id="{5C8F9B21-4EB6-2CDF-4832-20E0267B90C8}"/>
              </a:ext>
            </a:extLst>
          </p:cNvPr>
          <p:cNvSpPr txBox="1"/>
          <p:nvPr/>
        </p:nvSpPr>
        <p:spPr>
          <a:xfrm>
            <a:off x="230306" y="3238067"/>
            <a:ext cx="1040936" cy="338554"/>
          </a:xfrm>
          <a:prstGeom prst="rect">
            <a:avLst/>
          </a:prstGeom>
          <a:noFill/>
        </p:spPr>
        <p:txBody>
          <a:bodyPr wrap="square">
            <a:spAutoFit/>
          </a:bodyPr>
          <a:lstStyle/>
          <a:p>
            <a:pPr lvl="0" algn="ctr"/>
            <a:r>
              <a:rPr lang="es-MX" sz="800" b="1" dirty="0">
                <a:solidFill>
                  <a:schemeClr val="bg2">
                    <a:lumMod val="50000"/>
                  </a:schemeClr>
                </a:solidFill>
                <a:latin typeface="Montserrat" panose="00000500000000000000" pitchFamily="50" charset="0"/>
              </a:rPr>
              <a:t>Servicios agroclimáticos</a:t>
            </a:r>
          </a:p>
        </p:txBody>
      </p:sp>
      <p:sp>
        <p:nvSpPr>
          <p:cNvPr id="49" name="CuadroTexto 48">
            <a:extLst>
              <a:ext uri="{FF2B5EF4-FFF2-40B4-BE49-F238E27FC236}">
                <a16:creationId xmlns:a16="http://schemas.microsoft.com/office/drawing/2014/main" id="{D093BC35-16BB-DB99-A147-37C776439BED}"/>
              </a:ext>
            </a:extLst>
          </p:cNvPr>
          <p:cNvSpPr txBox="1"/>
          <p:nvPr/>
        </p:nvSpPr>
        <p:spPr>
          <a:xfrm>
            <a:off x="1037010" y="1582730"/>
            <a:ext cx="1227948" cy="461665"/>
          </a:xfrm>
          <a:prstGeom prst="rect">
            <a:avLst/>
          </a:prstGeom>
          <a:noFill/>
        </p:spPr>
        <p:txBody>
          <a:bodyPr wrap="square">
            <a:spAutoFit/>
          </a:bodyPr>
          <a:lstStyle/>
          <a:p>
            <a:pPr lvl="0" algn="ctr"/>
            <a:r>
              <a:rPr lang="es-MX" sz="800" b="1" dirty="0">
                <a:solidFill>
                  <a:schemeClr val="bg2">
                    <a:lumMod val="50000"/>
                  </a:schemeClr>
                </a:solidFill>
                <a:latin typeface="Montserrat" panose="00000500000000000000" pitchFamily="50" charset="0"/>
              </a:rPr>
              <a:t>Servicios de información de mercado</a:t>
            </a:r>
          </a:p>
        </p:txBody>
      </p:sp>
      <p:sp>
        <p:nvSpPr>
          <p:cNvPr id="50" name="CuadroTexto 49">
            <a:extLst>
              <a:ext uri="{FF2B5EF4-FFF2-40B4-BE49-F238E27FC236}">
                <a16:creationId xmlns:a16="http://schemas.microsoft.com/office/drawing/2014/main" id="{6B2F58F0-01F0-2A90-31BF-FFB4FEA03858}"/>
              </a:ext>
            </a:extLst>
          </p:cNvPr>
          <p:cNvSpPr txBox="1"/>
          <p:nvPr/>
        </p:nvSpPr>
        <p:spPr>
          <a:xfrm>
            <a:off x="5005365" y="1588573"/>
            <a:ext cx="1124575" cy="461665"/>
          </a:xfrm>
          <a:prstGeom prst="rect">
            <a:avLst/>
          </a:prstGeom>
          <a:noFill/>
        </p:spPr>
        <p:txBody>
          <a:bodyPr wrap="square">
            <a:spAutoFit/>
          </a:bodyPr>
          <a:lstStyle/>
          <a:p>
            <a:pPr lvl="0" algn="ctr"/>
            <a:r>
              <a:rPr lang="es-MX" sz="800" b="1" dirty="0">
                <a:solidFill>
                  <a:schemeClr val="bg2">
                    <a:lumMod val="50000"/>
                  </a:schemeClr>
                </a:solidFill>
                <a:latin typeface="Montserrat" panose="00000500000000000000" pitchFamily="50" charset="0"/>
              </a:rPr>
              <a:t>Servicios de comercialización y logística</a:t>
            </a:r>
          </a:p>
        </p:txBody>
      </p:sp>
      <p:sp>
        <p:nvSpPr>
          <p:cNvPr id="51" name="CuadroTexto 50">
            <a:extLst>
              <a:ext uri="{FF2B5EF4-FFF2-40B4-BE49-F238E27FC236}">
                <a16:creationId xmlns:a16="http://schemas.microsoft.com/office/drawing/2014/main" id="{37965282-497E-5952-8985-1D711D4795D6}"/>
              </a:ext>
            </a:extLst>
          </p:cNvPr>
          <p:cNvSpPr txBox="1"/>
          <p:nvPr/>
        </p:nvSpPr>
        <p:spPr>
          <a:xfrm>
            <a:off x="5828998" y="3096550"/>
            <a:ext cx="1288569" cy="584775"/>
          </a:xfrm>
          <a:prstGeom prst="rect">
            <a:avLst/>
          </a:prstGeom>
          <a:noFill/>
        </p:spPr>
        <p:txBody>
          <a:bodyPr wrap="square">
            <a:spAutoFit/>
          </a:bodyPr>
          <a:lstStyle/>
          <a:p>
            <a:pPr lvl="0" algn="ctr"/>
            <a:r>
              <a:rPr lang="es-MX" sz="800" b="1" dirty="0">
                <a:solidFill>
                  <a:schemeClr val="bg2">
                    <a:lumMod val="50000"/>
                  </a:schemeClr>
                </a:solidFill>
                <a:latin typeface="Montserrat" panose="00000500000000000000" pitchFamily="50" charset="0"/>
              </a:rPr>
              <a:t>Servicios de capacitación y transferencia de conocimiento</a:t>
            </a:r>
          </a:p>
        </p:txBody>
      </p:sp>
      <p:sp>
        <p:nvSpPr>
          <p:cNvPr id="54" name="CuadroTexto 53">
            <a:extLst>
              <a:ext uri="{FF2B5EF4-FFF2-40B4-BE49-F238E27FC236}">
                <a16:creationId xmlns:a16="http://schemas.microsoft.com/office/drawing/2014/main" id="{16DF7901-FD9B-AAAC-103F-D67FA0B91568}"/>
              </a:ext>
            </a:extLst>
          </p:cNvPr>
          <p:cNvSpPr txBox="1"/>
          <p:nvPr/>
        </p:nvSpPr>
        <p:spPr>
          <a:xfrm>
            <a:off x="6129940" y="4512193"/>
            <a:ext cx="1040936" cy="215444"/>
          </a:xfrm>
          <a:prstGeom prst="rect">
            <a:avLst/>
          </a:prstGeom>
          <a:noFill/>
        </p:spPr>
        <p:txBody>
          <a:bodyPr wrap="square">
            <a:spAutoFit/>
          </a:bodyPr>
          <a:lstStyle/>
          <a:p>
            <a:pPr lvl="0" algn="ctr"/>
            <a:r>
              <a:rPr lang="es-MX" sz="800" b="1" dirty="0">
                <a:solidFill>
                  <a:schemeClr val="bg2">
                    <a:lumMod val="50000"/>
                  </a:schemeClr>
                </a:solidFill>
                <a:latin typeface="Montserrat" panose="00000500000000000000" pitchFamily="50" charset="0"/>
              </a:rPr>
              <a:t>Otros servicios</a:t>
            </a:r>
          </a:p>
        </p:txBody>
      </p:sp>
      <p:sp>
        <p:nvSpPr>
          <p:cNvPr id="57" name="Rectángulo: esquinas superiores redondeadas 56">
            <a:extLst>
              <a:ext uri="{FF2B5EF4-FFF2-40B4-BE49-F238E27FC236}">
                <a16:creationId xmlns:a16="http://schemas.microsoft.com/office/drawing/2014/main" id="{22E438EB-44D0-AB49-51D0-2A7839791D98}"/>
              </a:ext>
            </a:extLst>
          </p:cNvPr>
          <p:cNvSpPr/>
          <p:nvPr/>
        </p:nvSpPr>
        <p:spPr>
          <a:xfrm>
            <a:off x="1078057" y="5651050"/>
            <a:ext cx="4557757" cy="719945"/>
          </a:xfrm>
          <a:prstGeom prst="round2SameRect">
            <a:avLst/>
          </a:prstGeom>
          <a:solidFill>
            <a:schemeClr val="tx2">
              <a:lumMod val="20000"/>
              <a:lumOff val="80000"/>
              <a:alpha val="70000"/>
            </a:schemeClr>
          </a:solidFill>
          <a:ln w="54158" cap="flat">
            <a:gradFill>
              <a:gsLst>
                <a:gs pos="0">
                  <a:srgbClr val="75B62A"/>
                </a:gs>
                <a:gs pos="7000">
                  <a:srgbClr val="6DAF31"/>
                </a:gs>
                <a:gs pos="100000">
                  <a:srgbClr val="005D99"/>
                </a:gs>
              </a:gsLst>
              <a:lin ang="0" scaled="1"/>
            </a:gradFill>
            <a:prstDash val="solid"/>
            <a:miter/>
          </a:ln>
        </p:spPr>
        <p:txBody>
          <a:bodyPr rtlCol="0" anchor="ctr"/>
          <a:lstStyle/>
          <a:p>
            <a:endParaRPr lang="es-MX"/>
          </a:p>
        </p:txBody>
      </p:sp>
      <p:sp>
        <p:nvSpPr>
          <p:cNvPr id="60" name="CuadroTexto 59">
            <a:extLst>
              <a:ext uri="{FF2B5EF4-FFF2-40B4-BE49-F238E27FC236}">
                <a16:creationId xmlns:a16="http://schemas.microsoft.com/office/drawing/2014/main" id="{D8291C31-87C2-03A2-6663-AAA28F0F83ED}"/>
              </a:ext>
            </a:extLst>
          </p:cNvPr>
          <p:cNvSpPr txBox="1"/>
          <p:nvPr/>
        </p:nvSpPr>
        <p:spPr>
          <a:xfrm>
            <a:off x="1174649" y="5717388"/>
            <a:ext cx="4364572" cy="553998"/>
          </a:xfrm>
          <a:prstGeom prst="rect">
            <a:avLst/>
          </a:prstGeom>
          <a:noFill/>
        </p:spPr>
        <p:txBody>
          <a:bodyPr wrap="square">
            <a:spAutoFit/>
          </a:bodyPr>
          <a:lstStyle/>
          <a:p>
            <a:pPr algn="ctr"/>
            <a:r>
              <a:rPr lang="es-MX" sz="1400" b="1" dirty="0">
                <a:latin typeface="Aptos" panose="020B0004020202020204" pitchFamily="34" charset="0"/>
                <a:cs typeface="Segoe UI" panose="020B0502040204020203" pitchFamily="34" charset="0"/>
              </a:rPr>
              <a:t>Entidades Financieras | </a:t>
            </a:r>
            <a:r>
              <a:rPr lang="es-MX" sz="1600" b="1" dirty="0">
                <a:solidFill>
                  <a:srgbClr val="002060"/>
                </a:solidFill>
                <a:effectLst>
                  <a:outerShdw blurRad="38100" dist="38100" dir="2700000" algn="tl">
                    <a:srgbClr val="000000">
                      <a:alpha val="43137"/>
                    </a:srgbClr>
                  </a:outerShdw>
                </a:effectLst>
                <a:latin typeface="Aptos" panose="020B0004020202020204" pitchFamily="34" charset="0"/>
                <a:cs typeface="Segoe UI" panose="020B0502040204020203" pitchFamily="34" charset="0"/>
              </a:rPr>
              <a:t>Empresas y Productores  </a:t>
            </a:r>
            <a:r>
              <a:rPr lang="es-MX" sz="1400" b="1" dirty="0">
                <a:latin typeface="Aptos" panose="020B0004020202020204" pitchFamily="34" charset="0"/>
                <a:cs typeface="Segoe UI" panose="020B0502040204020203" pitchFamily="34" charset="0"/>
              </a:rPr>
              <a:t>Asesores Técnicos | Público en General</a:t>
            </a:r>
          </a:p>
        </p:txBody>
      </p:sp>
      <p:sp>
        <p:nvSpPr>
          <p:cNvPr id="100" name="Flecha: hacia arriba 99">
            <a:extLst>
              <a:ext uri="{FF2B5EF4-FFF2-40B4-BE49-F238E27FC236}">
                <a16:creationId xmlns:a16="http://schemas.microsoft.com/office/drawing/2014/main" id="{D5CA2686-9697-79E5-320A-2921011D2796}"/>
              </a:ext>
            </a:extLst>
          </p:cNvPr>
          <p:cNvSpPr/>
          <p:nvPr/>
        </p:nvSpPr>
        <p:spPr>
          <a:xfrm>
            <a:off x="3112021" y="4992932"/>
            <a:ext cx="513136" cy="628557"/>
          </a:xfrm>
          <a:prstGeom prst="upArrow">
            <a:avLst/>
          </a:prstGeom>
          <a:solidFill>
            <a:schemeClr val="tx2">
              <a:lumMod val="20000"/>
              <a:lumOff val="80000"/>
              <a:alpha val="70000"/>
            </a:schemeClr>
          </a:solidFill>
          <a:ln w="54158" cap="flat">
            <a:gradFill>
              <a:gsLst>
                <a:gs pos="0">
                  <a:srgbClr val="75B62A"/>
                </a:gs>
                <a:gs pos="7000">
                  <a:srgbClr val="6DAF31"/>
                </a:gs>
                <a:gs pos="100000">
                  <a:srgbClr val="005D99"/>
                </a:gs>
              </a:gsLst>
              <a:lin ang="0" scaled="1"/>
            </a:gradFill>
            <a:prstDash val="solid"/>
            <a:miter/>
          </a:ln>
        </p:spPr>
        <p:txBody>
          <a:bodyPr rtlCol="0" anchor="ctr"/>
          <a:lstStyle/>
          <a:p>
            <a:endParaRPr lang="es-MX"/>
          </a:p>
        </p:txBody>
      </p:sp>
      <p:sp>
        <p:nvSpPr>
          <p:cNvPr id="104" name="CuadroTexto 103">
            <a:extLst>
              <a:ext uri="{FF2B5EF4-FFF2-40B4-BE49-F238E27FC236}">
                <a16:creationId xmlns:a16="http://schemas.microsoft.com/office/drawing/2014/main" id="{BCA81BD0-F432-B782-5195-3141C548BC74}"/>
              </a:ext>
            </a:extLst>
          </p:cNvPr>
          <p:cNvSpPr txBox="1"/>
          <p:nvPr/>
        </p:nvSpPr>
        <p:spPr>
          <a:xfrm>
            <a:off x="7616901" y="1480249"/>
            <a:ext cx="3329026" cy="3354765"/>
          </a:xfrm>
          <a:prstGeom prst="rect">
            <a:avLst/>
          </a:prstGeom>
          <a:noFill/>
        </p:spPr>
        <p:txBody>
          <a:bodyPr wrap="square">
            <a:spAutoFit/>
          </a:bodyPr>
          <a:lstStyle/>
          <a:p>
            <a:pPr>
              <a:spcAft>
                <a:spcPts val="1200"/>
              </a:spcAft>
            </a:pPr>
            <a:r>
              <a:rPr lang="es-MX" sz="1400" dirty="0">
                <a:solidFill>
                  <a:srgbClr val="2F5597"/>
                </a:solidFill>
                <a:latin typeface="Montserrat" panose="00000500000000000000" pitchFamily="50" charset="0"/>
                <a:ea typeface="Verdana" panose="020B0604030504040204" pitchFamily="34" charset="0"/>
                <a:cs typeface="Futura" panose="020B0602020204020303" pitchFamily="34" charset="-79"/>
              </a:rPr>
              <a:t>Con </a:t>
            </a:r>
            <a:r>
              <a:rPr lang="es-MX" sz="1600" b="1" dirty="0">
                <a:solidFill>
                  <a:srgbClr val="2F5597"/>
                </a:solidFill>
                <a:latin typeface="Montserrat" panose="00000500000000000000" pitchFamily="50" charset="0"/>
                <a:ea typeface="Verdana" panose="020B0604030504040204" pitchFamily="34" charset="0"/>
                <a:cs typeface="Futura" panose="020B0602020204020303" pitchFamily="34" charset="-79"/>
              </a:rPr>
              <a:t>AGRITECH</a:t>
            </a:r>
            <a:r>
              <a:rPr lang="es-MX" sz="1400" dirty="0">
                <a:solidFill>
                  <a:srgbClr val="2F5597"/>
                </a:solidFill>
                <a:latin typeface="Montserrat" panose="00000500000000000000" pitchFamily="50" charset="0"/>
                <a:ea typeface="Verdana" panose="020B0604030504040204" pitchFamily="34" charset="0"/>
                <a:cs typeface="Futura" panose="020B0602020204020303" pitchFamily="34" charset="-79"/>
              </a:rPr>
              <a:t>, FIRA busca:</a:t>
            </a:r>
          </a:p>
          <a:p>
            <a:pPr marL="285750" indent="-285750">
              <a:spcAft>
                <a:spcPts val="600"/>
              </a:spcAft>
              <a:buFont typeface="Arial" panose="020B0604020202020204" pitchFamily="34" charset="0"/>
              <a:buChar char="•"/>
            </a:pPr>
            <a:r>
              <a:rPr lang="es-MX" sz="1400" dirty="0">
                <a:latin typeface="Montserrat" panose="00000500000000000000" pitchFamily="50" charset="0"/>
              </a:rPr>
              <a:t>Conectar la oferta y la demanda de servicios tecnológicos innovadores mediante un </a:t>
            </a:r>
            <a:r>
              <a:rPr lang="es-MX" sz="1400" b="1" dirty="0">
                <a:solidFill>
                  <a:schemeClr val="accent1">
                    <a:lumMod val="75000"/>
                  </a:schemeClr>
                </a:solidFill>
                <a:latin typeface="Montserrat" panose="00000500000000000000" pitchFamily="50" charset="0"/>
                <a:ea typeface="Heiti TC Medium" pitchFamily="2" charset="-128"/>
                <a:cs typeface="Tahoma" panose="020B0604030504040204" pitchFamily="34" charset="0"/>
              </a:rPr>
              <a:t>canal que reúne proveedores y un amplio universo de potenciales usuarios.</a:t>
            </a:r>
          </a:p>
          <a:p>
            <a:pPr marL="285750" indent="-285750">
              <a:spcAft>
                <a:spcPts val="600"/>
              </a:spcAft>
              <a:buFont typeface="Arial" panose="020B0604020202020204" pitchFamily="34" charset="0"/>
              <a:buChar char="•"/>
            </a:pPr>
            <a:endParaRPr lang="es-MX" sz="1400" dirty="0">
              <a:latin typeface="Montserrat" panose="00000500000000000000" pitchFamily="50" charset="0"/>
            </a:endParaRPr>
          </a:p>
          <a:p>
            <a:pPr marL="285750" indent="-285750">
              <a:spcAft>
                <a:spcPts val="600"/>
              </a:spcAft>
              <a:buFont typeface="Arial" panose="020B0604020202020204" pitchFamily="34" charset="0"/>
              <a:buChar char="•"/>
            </a:pPr>
            <a:r>
              <a:rPr lang="es-MX" sz="1400" b="1" dirty="0">
                <a:solidFill>
                  <a:schemeClr val="accent1">
                    <a:lumMod val="75000"/>
                  </a:schemeClr>
                </a:solidFill>
                <a:latin typeface="Montserrat" panose="00000500000000000000" pitchFamily="50" charset="0"/>
                <a:ea typeface="Heiti TC Medium" pitchFamily="2" charset="-128"/>
                <a:cs typeface="Tahoma" panose="020B0604030504040204" pitchFamily="34" charset="0"/>
              </a:rPr>
              <a:t>Promover el acceso y uso </a:t>
            </a:r>
            <a:r>
              <a:rPr lang="es-MX" sz="1400" dirty="0">
                <a:latin typeface="Montserrat" panose="00000500000000000000" pitchFamily="50" charset="0"/>
              </a:rPr>
              <a:t>de estas tecnologías ofreciendo </a:t>
            </a:r>
            <a:r>
              <a:rPr lang="es-MX" sz="1400" b="1" dirty="0">
                <a:solidFill>
                  <a:schemeClr val="accent1">
                    <a:lumMod val="75000"/>
                  </a:schemeClr>
                </a:solidFill>
                <a:latin typeface="Montserrat" panose="00000500000000000000" pitchFamily="50" charset="0"/>
                <a:ea typeface="Heiti TC Medium" pitchFamily="2" charset="-128"/>
                <a:cs typeface="Tahoma" panose="020B0604030504040204" pitchFamily="34" charset="0"/>
              </a:rPr>
              <a:t>incentivos económicos </a:t>
            </a:r>
            <a:r>
              <a:rPr lang="es-MX" sz="1400" dirty="0">
                <a:latin typeface="Montserrat" panose="00000500000000000000" pitchFamily="50" charset="0"/>
              </a:rPr>
              <a:t>a productores e intermediarios.</a:t>
            </a:r>
          </a:p>
        </p:txBody>
      </p:sp>
      <p:pic>
        <p:nvPicPr>
          <p:cNvPr id="4" name="Gráfico 3">
            <a:extLst>
              <a:ext uri="{FF2B5EF4-FFF2-40B4-BE49-F238E27FC236}">
                <a16:creationId xmlns:a16="http://schemas.microsoft.com/office/drawing/2014/main" id="{9755B3FA-EF10-2C43-7877-84927F7FB4E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203009" y="4042239"/>
            <a:ext cx="2257711" cy="314078"/>
          </a:xfrm>
          <a:prstGeom prst="rect">
            <a:avLst/>
          </a:prstGeom>
        </p:spPr>
      </p:pic>
      <p:sp>
        <p:nvSpPr>
          <p:cNvPr id="6" name="CuadroTexto 5">
            <a:extLst>
              <a:ext uri="{FF2B5EF4-FFF2-40B4-BE49-F238E27FC236}">
                <a16:creationId xmlns:a16="http://schemas.microsoft.com/office/drawing/2014/main" id="{97A79879-B10A-B775-A9A1-CE968827FD53}"/>
              </a:ext>
            </a:extLst>
          </p:cNvPr>
          <p:cNvSpPr txBox="1"/>
          <p:nvPr/>
        </p:nvSpPr>
        <p:spPr>
          <a:xfrm>
            <a:off x="6931656" y="5144435"/>
            <a:ext cx="5003763" cy="738664"/>
          </a:xfrm>
          <a:prstGeom prst="rect">
            <a:avLst/>
          </a:prstGeom>
          <a:noFill/>
        </p:spPr>
        <p:txBody>
          <a:bodyPr wrap="square" rtlCol="0">
            <a:spAutoFit/>
          </a:bodyPr>
          <a:lstStyle/>
          <a:p>
            <a:r>
              <a:rPr lang="es-MX" sz="1400" dirty="0">
                <a:latin typeface="Montserrat" panose="00000500000000000000" pitchFamily="50" charset="0"/>
              </a:rPr>
              <a:t>Los </a:t>
            </a:r>
            <a:r>
              <a:rPr lang="es-MX" sz="1400" b="1" dirty="0">
                <a:solidFill>
                  <a:srgbClr val="2F5597"/>
                </a:solidFill>
                <a:latin typeface="Montserrat" panose="00000500000000000000" pitchFamily="50" charset="0"/>
              </a:rPr>
              <a:t>proveedores de tecnología </a:t>
            </a:r>
            <a:r>
              <a:rPr lang="es-MX" sz="1400" dirty="0">
                <a:latin typeface="Montserrat" panose="00000500000000000000" pitchFamily="50" charset="0"/>
              </a:rPr>
              <a:t>que se tengan </a:t>
            </a:r>
            <a:r>
              <a:rPr lang="es-MX" sz="1400" b="1" dirty="0">
                <a:solidFill>
                  <a:srgbClr val="2F5597"/>
                </a:solidFill>
                <a:latin typeface="Montserrat" panose="00000500000000000000" pitchFamily="50" charset="0"/>
              </a:rPr>
              <a:t>identificados</a:t>
            </a:r>
            <a:r>
              <a:rPr lang="es-MX" sz="1400" dirty="0">
                <a:latin typeface="Montserrat" panose="00000500000000000000" pitchFamily="50" charset="0"/>
              </a:rPr>
              <a:t> se pueden </a:t>
            </a:r>
            <a:r>
              <a:rPr lang="es-MX" sz="1400" b="1" dirty="0">
                <a:solidFill>
                  <a:srgbClr val="2F5597"/>
                </a:solidFill>
                <a:latin typeface="Montserrat" panose="00000500000000000000" pitchFamily="50" charset="0"/>
              </a:rPr>
              <a:t>canalizar a </a:t>
            </a:r>
            <a:r>
              <a:rPr lang="es-MX" sz="1400" b="1" dirty="0" err="1">
                <a:solidFill>
                  <a:srgbClr val="2F5597"/>
                </a:solidFill>
                <a:latin typeface="Montserrat" panose="00000500000000000000" pitchFamily="50" charset="0"/>
              </a:rPr>
              <a:t>Agritech</a:t>
            </a:r>
            <a:r>
              <a:rPr lang="es-MX" sz="1400" b="1" dirty="0">
                <a:solidFill>
                  <a:srgbClr val="2F5597"/>
                </a:solidFill>
                <a:latin typeface="Montserrat" panose="00000500000000000000" pitchFamily="50" charset="0"/>
              </a:rPr>
              <a:t> </a:t>
            </a:r>
            <a:r>
              <a:rPr lang="es-MX" sz="1400" dirty="0">
                <a:latin typeface="Montserrat" panose="00000500000000000000" pitchFamily="50" charset="0"/>
              </a:rPr>
              <a:t>para ampliar sus oportunidades de conexión con el sector. </a:t>
            </a:r>
          </a:p>
        </p:txBody>
      </p:sp>
      <p:pic>
        <p:nvPicPr>
          <p:cNvPr id="11" name="Imagen 10">
            <a:extLst>
              <a:ext uri="{FF2B5EF4-FFF2-40B4-BE49-F238E27FC236}">
                <a16:creationId xmlns:a16="http://schemas.microsoft.com/office/drawing/2014/main" id="{11806FF2-1076-BC0F-F7DF-C6BFEAED3BF1}"/>
              </a:ext>
            </a:extLst>
          </p:cNvPr>
          <p:cNvPicPr>
            <a:picLocks noChangeAspect="1"/>
          </p:cNvPicPr>
          <p:nvPr/>
        </p:nvPicPr>
        <p:blipFill>
          <a:blip r:embed="rId17"/>
          <a:stretch>
            <a:fillRect/>
          </a:stretch>
        </p:blipFill>
        <p:spPr>
          <a:xfrm>
            <a:off x="6261679" y="4952847"/>
            <a:ext cx="659643" cy="659643"/>
          </a:xfrm>
          <a:prstGeom prst="rect">
            <a:avLst/>
          </a:prstGeom>
        </p:spPr>
      </p:pic>
      <p:sp>
        <p:nvSpPr>
          <p:cNvPr id="12" name="Marcador de número de diapositiva 117">
            <a:extLst>
              <a:ext uri="{FF2B5EF4-FFF2-40B4-BE49-F238E27FC236}">
                <a16:creationId xmlns:a16="http://schemas.microsoft.com/office/drawing/2014/main" id="{8A58F3B2-8380-21FF-7416-DC2965EBA2E4}"/>
              </a:ext>
            </a:extLst>
          </p:cNvPr>
          <p:cNvSpPr txBox="1">
            <a:spLocks/>
          </p:cNvSpPr>
          <p:nvPr/>
        </p:nvSpPr>
        <p:spPr>
          <a:xfrm>
            <a:off x="11473997" y="6575053"/>
            <a:ext cx="718004" cy="259308"/>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34124A6-4F7D-E041-9162-4668CB6DAA0B}" type="slidenum">
              <a:rPr kumimoji="0" lang="es-MX" sz="1400" b="1" i="0" u="none" strike="noStrike" kern="1200" cap="none" spc="0" normalizeH="0" baseline="0" noProof="0" smtClean="0">
                <a:ln>
                  <a:noFill/>
                </a:ln>
                <a:solidFill>
                  <a:srgbClr val="002060"/>
                </a:solidFill>
                <a:effectLst/>
                <a:uLnTx/>
                <a:uFillTx/>
                <a:latin typeface="Franklin Gothic Book" panose="020B05030201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s-MX" sz="1400" b="1" i="0" u="none" strike="noStrike" kern="1200" cap="none" spc="0" normalizeH="0" baseline="0" noProof="0" dirty="0">
              <a:ln>
                <a:noFill/>
              </a:ln>
              <a:solidFill>
                <a:srgbClr val="00206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27703508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esquinas redondeadas 14">
            <a:extLst>
              <a:ext uri="{FF2B5EF4-FFF2-40B4-BE49-F238E27FC236}">
                <a16:creationId xmlns:a16="http://schemas.microsoft.com/office/drawing/2014/main" id="{7A56EEDB-8A06-EC93-A6E4-6A498F51927B}"/>
              </a:ext>
            </a:extLst>
          </p:cNvPr>
          <p:cNvSpPr/>
          <p:nvPr/>
        </p:nvSpPr>
        <p:spPr>
          <a:xfrm>
            <a:off x="-224287" y="172295"/>
            <a:ext cx="9920379" cy="85048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noProof="0" dirty="0">
              <a:solidFill>
                <a:schemeClr val="bg1"/>
              </a:solidFill>
            </a:endParaRPr>
          </a:p>
        </p:txBody>
      </p:sp>
      <p:sp>
        <p:nvSpPr>
          <p:cNvPr id="12" name="Rectángulo 11">
            <a:extLst>
              <a:ext uri="{FF2B5EF4-FFF2-40B4-BE49-F238E27FC236}">
                <a16:creationId xmlns:a16="http://schemas.microsoft.com/office/drawing/2014/main" id="{E6BB3A4A-D900-7286-EBC4-652CDF1E36DB}"/>
              </a:ext>
            </a:extLst>
          </p:cNvPr>
          <p:cNvSpPr/>
          <p:nvPr/>
        </p:nvSpPr>
        <p:spPr>
          <a:xfrm>
            <a:off x="10329318" y="5678156"/>
            <a:ext cx="1773964" cy="10428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56" name="Conector: angular 55">
            <a:extLst>
              <a:ext uri="{FF2B5EF4-FFF2-40B4-BE49-F238E27FC236}">
                <a16:creationId xmlns:a16="http://schemas.microsoft.com/office/drawing/2014/main" id="{A4642AC2-DC0E-BA0E-E9A5-EA334BAD382A}"/>
              </a:ext>
            </a:extLst>
          </p:cNvPr>
          <p:cNvCxnSpPr>
            <a:stCxn id="25" idx="2"/>
            <a:endCxn id="53" idx="1"/>
          </p:cNvCxnSpPr>
          <p:nvPr/>
        </p:nvCxnSpPr>
        <p:spPr>
          <a:xfrm rot="5400000">
            <a:off x="9700515" y="5902944"/>
            <a:ext cx="1446823" cy="189216"/>
          </a:xfrm>
          <a:prstGeom prst="bentConnector4">
            <a:avLst>
              <a:gd name="adj1" fmla="val 2708"/>
              <a:gd name="adj2" fmla="val 868196"/>
            </a:avLst>
          </a:prstGeom>
          <a:ln w="1905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Redondear rectángulo de esquina del mismo lado 69">
            <a:extLst>
              <a:ext uri="{FF2B5EF4-FFF2-40B4-BE49-F238E27FC236}">
                <a16:creationId xmlns:a16="http://schemas.microsoft.com/office/drawing/2014/main" id="{EBBC325F-C45D-5BE6-F178-D4848E2FA4AC}"/>
              </a:ext>
            </a:extLst>
          </p:cNvPr>
          <p:cNvSpPr/>
          <p:nvPr/>
        </p:nvSpPr>
        <p:spPr>
          <a:xfrm rot="16200000" flipH="1">
            <a:off x="9813153" y="467505"/>
            <a:ext cx="710514" cy="4047182"/>
          </a:xfrm>
          <a:prstGeom prst="round2SameRect">
            <a:avLst>
              <a:gd name="adj1" fmla="val 50000"/>
              <a:gd name="adj2" fmla="val 0"/>
            </a:avLst>
          </a:prstGeom>
          <a:solidFill>
            <a:srgbClr val="4F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8" name="Redondear rectángulo de esquina del mismo lado 69">
            <a:extLst>
              <a:ext uri="{FF2B5EF4-FFF2-40B4-BE49-F238E27FC236}">
                <a16:creationId xmlns:a16="http://schemas.microsoft.com/office/drawing/2014/main" id="{0F987FFE-852D-4D71-CA07-670E4CC526DB}"/>
              </a:ext>
            </a:extLst>
          </p:cNvPr>
          <p:cNvSpPr/>
          <p:nvPr/>
        </p:nvSpPr>
        <p:spPr>
          <a:xfrm rot="5400000">
            <a:off x="2278713" y="-816389"/>
            <a:ext cx="877220" cy="5434643"/>
          </a:xfrm>
          <a:prstGeom prst="round2SameRect">
            <a:avLst>
              <a:gd name="adj1" fmla="val 50000"/>
              <a:gd name="adj2" fmla="val 0"/>
            </a:avLst>
          </a:prstGeom>
          <a:solidFill>
            <a:srgbClr val="00B050">
              <a:alpha val="9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Marcador de texto 18">
            <a:extLst>
              <a:ext uri="{FF2B5EF4-FFF2-40B4-BE49-F238E27FC236}">
                <a16:creationId xmlns:a16="http://schemas.microsoft.com/office/drawing/2014/main" id="{11AFF3E0-5DA0-5A65-399D-C91E6E5083E2}"/>
              </a:ext>
            </a:extLst>
          </p:cNvPr>
          <p:cNvSpPr txBox="1">
            <a:spLocks/>
          </p:cNvSpPr>
          <p:nvPr/>
        </p:nvSpPr>
        <p:spPr>
          <a:xfrm>
            <a:off x="2114203" y="272026"/>
            <a:ext cx="7383390" cy="60697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9000"/>
              </a:lnSpc>
              <a:spcBef>
                <a:spcPts val="1000"/>
              </a:spcBef>
              <a:spcAft>
                <a:spcPts val="0"/>
              </a:spcAft>
              <a:buClrTx/>
              <a:buSzTx/>
              <a:buFont typeface="Arial" panose="020B0604020202020204" pitchFamily="34" charset="0"/>
              <a:buNone/>
              <a:tabLst/>
              <a:defRPr/>
            </a:pPr>
            <a:r>
              <a:rPr lang="es-MX" sz="1200" dirty="0">
                <a:solidFill>
                  <a:schemeClr val="bg1"/>
                </a:solidFill>
                <a:latin typeface="Montserrat" panose="00000500000000000000" pitchFamily="50" charset="0"/>
                <a:ea typeface="Heiti TC Medium" pitchFamily="2" charset="-128"/>
                <a:cs typeface="Tahoma" panose="020B0604030504040204" pitchFamily="34" charset="0"/>
              </a:rPr>
              <a:t>Ante el 19% de emisiones de CO2 con las que contribuye el sector agropecuario y la volatilidad de precios de fertilizantes observada en 2021-2022, FIRA ha impulsado programas y apoyos para </a:t>
            </a:r>
            <a:r>
              <a:rPr lang="es-MX" sz="1200" b="1" dirty="0">
                <a:solidFill>
                  <a:schemeClr val="bg1"/>
                </a:solidFill>
                <a:latin typeface="Montserrat" panose="00000500000000000000" pitchFamily="50" charset="0"/>
                <a:ea typeface="Heiti TC Medium" pitchFamily="2" charset="-128"/>
                <a:cs typeface="Tahoma" panose="020B0604030504040204" pitchFamily="34" charset="0"/>
              </a:rPr>
              <a:t>optimizar recursos y reducir el impacto ambiental. </a:t>
            </a:r>
          </a:p>
        </p:txBody>
      </p:sp>
      <p:sp>
        <p:nvSpPr>
          <p:cNvPr id="6" name="Marcador de texto 18">
            <a:extLst>
              <a:ext uri="{FF2B5EF4-FFF2-40B4-BE49-F238E27FC236}">
                <a16:creationId xmlns:a16="http://schemas.microsoft.com/office/drawing/2014/main" id="{EBBA9230-D411-CDB9-FDC6-9D4481B6F384}"/>
              </a:ext>
            </a:extLst>
          </p:cNvPr>
          <p:cNvSpPr txBox="1">
            <a:spLocks/>
          </p:cNvSpPr>
          <p:nvPr/>
        </p:nvSpPr>
        <p:spPr>
          <a:xfrm>
            <a:off x="902846" y="1586995"/>
            <a:ext cx="4273004" cy="60697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9000"/>
              </a:lnSpc>
              <a:spcBef>
                <a:spcPts val="1000"/>
              </a:spcBef>
              <a:spcAft>
                <a:spcPts val="0"/>
              </a:spcAft>
              <a:buClrTx/>
              <a:buSzTx/>
              <a:buFont typeface="Arial" panose="020B0604020202020204" pitchFamily="34" charset="0"/>
              <a:buNone/>
              <a:tabLst/>
              <a:defRPr/>
            </a:pPr>
            <a:r>
              <a:rPr kumimoji="0" lang="es-MX" sz="1600" b="1" i="0" u="none" strike="noStrike" kern="1200" cap="none" spc="0" normalizeH="0" baseline="0" noProof="0" dirty="0">
                <a:ln>
                  <a:noFill/>
                </a:ln>
                <a:solidFill>
                  <a:prstClr val="white"/>
                </a:solidFill>
                <a:effectLst/>
                <a:uLnTx/>
                <a:uFillTx/>
                <a:latin typeface="Aptos" panose="020B0004020202020204" pitchFamily="34" charset="0"/>
                <a:ea typeface="Verdana" panose="020B0604030504040204" pitchFamily="34" charset="0"/>
                <a:cs typeface="Futura" panose="020B0602020204020303" pitchFamily="34" charset="-79"/>
              </a:rPr>
              <a:t>Apoyos </a:t>
            </a:r>
            <a:r>
              <a:rPr kumimoji="0" lang="es-MX" sz="1600" b="0" i="0" u="none" strike="noStrike" kern="1200" cap="none" spc="0" normalizeH="0" baseline="0" noProof="0" dirty="0">
                <a:ln>
                  <a:noFill/>
                </a:ln>
                <a:solidFill>
                  <a:prstClr val="white"/>
                </a:solidFill>
                <a:effectLst/>
                <a:uLnTx/>
                <a:uFillTx/>
                <a:latin typeface="Aptos" panose="020B0004020202020204" pitchFamily="34" charset="0"/>
                <a:ea typeface="Verdana" panose="020B0604030504040204" pitchFamily="34" charset="0"/>
                <a:cs typeface="Futura" panose="020B0602020204020303" pitchFamily="34" charset="-79"/>
              </a:rPr>
              <a:t>autorizados en beneficio de los </a:t>
            </a:r>
            <a:r>
              <a:rPr kumimoji="0" lang="es-MX" sz="1800" b="1" i="0" u="none" strike="noStrike" kern="1200" cap="none" spc="0" normalizeH="0" baseline="0" noProof="0" dirty="0">
                <a:ln>
                  <a:noFill/>
                </a:ln>
                <a:solidFill>
                  <a:prstClr val="white"/>
                </a:solidFill>
                <a:effectLst/>
                <a:uLnTx/>
                <a:uFillTx/>
                <a:latin typeface="Aptos" panose="020B0004020202020204" pitchFamily="34" charset="0"/>
                <a:ea typeface="Verdana" panose="020B0604030504040204" pitchFamily="34" charset="0"/>
                <a:cs typeface="Futura" panose="020B0602020204020303" pitchFamily="34" charset="-79"/>
              </a:rPr>
              <a:t>productores </a:t>
            </a:r>
            <a:r>
              <a:rPr kumimoji="0" lang="es-MX" sz="1600" b="0" i="0" u="none" strike="noStrike" kern="1200" cap="none" spc="0" normalizeH="0" baseline="0" noProof="0" dirty="0">
                <a:ln>
                  <a:noFill/>
                </a:ln>
                <a:solidFill>
                  <a:prstClr val="white"/>
                </a:solidFill>
                <a:effectLst/>
                <a:uLnTx/>
                <a:uFillTx/>
                <a:latin typeface="Aptos" panose="020B0004020202020204" pitchFamily="34" charset="0"/>
                <a:ea typeface="Verdana" panose="020B0604030504040204" pitchFamily="34" charset="0"/>
                <a:cs typeface="Futura" panose="020B0602020204020303" pitchFamily="34" charset="-79"/>
              </a:rPr>
              <a:t>y</a:t>
            </a:r>
            <a:r>
              <a:rPr kumimoji="0" lang="es-MX" sz="1800" b="1" i="0" u="none" strike="noStrike" kern="1200" cap="none" spc="0" normalizeH="0" baseline="0" noProof="0" dirty="0">
                <a:ln>
                  <a:noFill/>
                </a:ln>
                <a:solidFill>
                  <a:prstClr val="white"/>
                </a:solidFill>
                <a:effectLst/>
                <a:uLnTx/>
                <a:uFillTx/>
                <a:latin typeface="Aptos" panose="020B0004020202020204" pitchFamily="34" charset="0"/>
                <a:ea typeface="Verdana" panose="020B0604030504040204" pitchFamily="34" charset="0"/>
                <a:cs typeface="Futura" panose="020B0602020204020303" pitchFamily="34" charset="-79"/>
              </a:rPr>
              <a:t> comercializadores de fertilizantes</a:t>
            </a:r>
            <a:r>
              <a:rPr kumimoji="0" lang="es-MX" sz="1600" b="1" i="0" u="none" strike="noStrike" kern="1200" cap="none" spc="0" normalizeH="0" baseline="0" noProof="0" dirty="0">
                <a:ln>
                  <a:noFill/>
                </a:ln>
                <a:solidFill>
                  <a:prstClr val="white"/>
                </a:solidFill>
                <a:effectLst/>
                <a:uLnTx/>
                <a:uFillTx/>
                <a:latin typeface="Aptos" panose="020B0004020202020204" pitchFamily="34" charset="0"/>
                <a:ea typeface="Verdana" panose="020B0604030504040204" pitchFamily="34" charset="0"/>
                <a:cs typeface="Futura" panose="020B0602020204020303" pitchFamily="34" charset="-79"/>
              </a:rPr>
              <a:t>.</a:t>
            </a:r>
            <a:endParaRPr kumimoji="0" lang="es-MX" sz="1600" b="0" i="0" u="none" strike="noStrike" kern="1200" cap="none" spc="0" normalizeH="0" baseline="0" noProof="0" dirty="0">
              <a:ln>
                <a:noFill/>
              </a:ln>
              <a:solidFill>
                <a:prstClr val="white"/>
              </a:solidFill>
              <a:effectLst/>
              <a:uLnTx/>
              <a:uFillTx/>
              <a:latin typeface="Aptos" panose="020B0004020202020204" pitchFamily="34" charset="0"/>
              <a:ea typeface="Verdana" panose="020B0604030504040204" pitchFamily="34" charset="0"/>
              <a:cs typeface="Futura" panose="020B0602020204020303" pitchFamily="34" charset="-79"/>
            </a:endParaRPr>
          </a:p>
        </p:txBody>
      </p:sp>
      <p:pic>
        <p:nvPicPr>
          <p:cNvPr id="7" name="Picture 2" descr="Hojas - Iconos gratis de naturaleza">
            <a:extLst>
              <a:ext uri="{FF2B5EF4-FFF2-40B4-BE49-F238E27FC236}">
                <a16:creationId xmlns:a16="http://schemas.microsoft.com/office/drawing/2014/main" id="{702739DE-B557-02C0-BFC4-973616408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50" y="2588221"/>
            <a:ext cx="594420" cy="59442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724;p41">
            <a:extLst>
              <a:ext uri="{FF2B5EF4-FFF2-40B4-BE49-F238E27FC236}">
                <a16:creationId xmlns:a16="http://schemas.microsoft.com/office/drawing/2014/main" id="{1CC7805C-70C9-BEE0-FAFB-7D479958B850}"/>
              </a:ext>
            </a:extLst>
          </p:cNvPr>
          <p:cNvSpPr txBox="1">
            <a:spLocks/>
          </p:cNvSpPr>
          <p:nvPr/>
        </p:nvSpPr>
        <p:spPr>
          <a:xfrm>
            <a:off x="1089842" y="2659707"/>
            <a:ext cx="3996587" cy="606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200"/>
              <a:buFont typeface="DM Sans"/>
              <a:buNone/>
              <a:defRPr sz="2000" b="1" i="0" u="none" strike="noStrike" cap="none">
                <a:solidFill>
                  <a:schemeClr val="dk1"/>
                </a:solidFill>
                <a:latin typeface="Archivo"/>
                <a:ea typeface="Archivo"/>
                <a:cs typeface="Archivo"/>
                <a:sym typeface="Archivo"/>
              </a:defRPr>
            </a:lvl1pPr>
            <a:lvl2pPr marL="914400" marR="0" lvl="1" indent="-317500" algn="ctr" rtl="0">
              <a:lnSpc>
                <a:spcPct val="115000"/>
              </a:lnSpc>
              <a:spcBef>
                <a:spcPts val="0"/>
              </a:spcBef>
              <a:spcAft>
                <a:spcPts val="0"/>
              </a:spcAft>
              <a:buClr>
                <a:schemeClr val="dk1"/>
              </a:buClr>
              <a:buSzPts val="2200"/>
              <a:buFont typeface="DM Sans"/>
              <a:buNone/>
              <a:defRPr sz="2200" b="1" i="0" u="none" strike="noStrike" cap="none">
                <a:solidFill>
                  <a:schemeClr val="dk1"/>
                </a:solidFill>
                <a:latin typeface="DM Sans"/>
                <a:ea typeface="DM Sans"/>
                <a:cs typeface="DM Sans"/>
                <a:sym typeface="DM Sans"/>
              </a:defRPr>
            </a:lvl2pPr>
            <a:lvl3pPr marL="1371600" marR="0" lvl="2" indent="-317500" algn="ctr" rtl="0">
              <a:lnSpc>
                <a:spcPct val="115000"/>
              </a:lnSpc>
              <a:spcBef>
                <a:spcPts val="0"/>
              </a:spcBef>
              <a:spcAft>
                <a:spcPts val="0"/>
              </a:spcAft>
              <a:buClr>
                <a:schemeClr val="dk1"/>
              </a:buClr>
              <a:buSzPts val="2200"/>
              <a:buFont typeface="DM Sans"/>
              <a:buNone/>
              <a:defRPr sz="2200" b="1" i="0" u="none" strike="noStrike" cap="none">
                <a:solidFill>
                  <a:schemeClr val="dk1"/>
                </a:solidFill>
                <a:latin typeface="DM Sans"/>
                <a:ea typeface="DM Sans"/>
                <a:cs typeface="DM Sans"/>
                <a:sym typeface="DM Sans"/>
              </a:defRPr>
            </a:lvl3pPr>
            <a:lvl4pPr marL="1828800" marR="0" lvl="3" indent="-317500" algn="ctr" rtl="0">
              <a:lnSpc>
                <a:spcPct val="115000"/>
              </a:lnSpc>
              <a:spcBef>
                <a:spcPts val="0"/>
              </a:spcBef>
              <a:spcAft>
                <a:spcPts val="0"/>
              </a:spcAft>
              <a:buClr>
                <a:schemeClr val="dk1"/>
              </a:buClr>
              <a:buSzPts val="2200"/>
              <a:buFont typeface="DM Sans"/>
              <a:buNone/>
              <a:defRPr sz="2200" b="1" i="0" u="none" strike="noStrike" cap="none">
                <a:solidFill>
                  <a:schemeClr val="dk1"/>
                </a:solidFill>
                <a:latin typeface="DM Sans"/>
                <a:ea typeface="DM Sans"/>
                <a:cs typeface="DM Sans"/>
                <a:sym typeface="DM Sans"/>
              </a:defRPr>
            </a:lvl4pPr>
            <a:lvl5pPr marL="2286000" marR="0" lvl="4" indent="-317500" algn="ctr" rtl="0">
              <a:lnSpc>
                <a:spcPct val="115000"/>
              </a:lnSpc>
              <a:spcBef>
                <a:spcPts val="0"/>
              </a:spcBef>
              <a:spcAft>
                <a:spcPts val="0"/>
              </a:spcAft>
              <a:buClr>
                <a:schemeClr val="dk1"/>
              </a:buClr>
              <a:buSzPts val="2200"/>
              <a:buFont typeface="DM Sans"/>
              <a:buNone/>
              <a:defRPr sz="2200" b="1" i="0" u="none" strike="noStrike" cap="none">
                <a:solidFill>
                  <a:schemeClr val="dk1"/>
                </a:solidFill>
                <a:latin typeface="DM Sans"/>
                <a:ea typeface="DM Sans"/>
                <a:cs typeface="DM Sans"/>
                <a:sym typeface="DM Sans"/>
              </a:defRPr>
            </a:lvl5pPr>
            <a:lvl6pPr marL="2743200" marR="0" lvl="5" indent="-317500" algn="ctr" rtl="0">
              <a:lnSpc>
                <a:spcPct val="115000"/>
              </a:lnSpc>
              <a:spcBef>
                <a:spcPts val="0"/>
              </a:spcBef>
              <a:spcAft>
                <a:spcPts val="0"/>
              </a:spcAft>
              <a:buClr>
                <a:schemeClr val="dk1"/>
              </a:buClr>
              <a:buSzPts val="2200"/>
              <a:buFont typeface="DM Sans"/>
              <a:buNone/>
              <a:defRPr sz="2200" b="1" i="0" u="none" strike="noStrike" cap="none">
                <a:solidFill>
                  <a:schemeClr val="dk1"/>
                </a:solidFill>
                <a:latin typeface="DM Sans"/>
                <a:ea typeface="DM Sans"/>
                <a:cs typeface="DM Sans"/>
                <a:sym typeface="DM Sans"/>
              </a:defRPr>
            </a:lvl6pPr>
            <a:lvl7pPr marL="3200400" marR="0" lvl="6" indent="-317500" algn="ctr" rtl="0">
              <a:lnSpc>
                <a:spcPct val="115000"/>
              </a:lnSpc>
              <a:spcBef>
                <a:spcPts val="0"/>
              </a:spcBef>
              <a:spcAft>
                <a:spcPts val="0"/>
              </a:spcAft>
              <a:buClr>
                <a:schemeClr val="dk1"/>
              </a:buClr>
              <a:buSzPts val="2200"/>
              <a:buFont typeface="DM Sans"/>
              <a:buNone/>
              <a:defRPr sz="2200" b="1" i="0" u="none" strike="noStrike" cap="none">
                <a:solidFill>
                  <a:schemeClr val="dk1"/>
                </a:solidFill>
                <a:latin typeface="DM Sans"/>
                <a:ea typeface="DM Sans"/>
                <a:cs typeface="DM Sans"/>
                <a:sym typeface="DM Sans"/>
              </a:defRPr>
            </a:lvl7pPr>
            <a:lvl8pPr marL="3657600" marR="0" lvl="7" indent="-317500" algn="ctr" rtl="0">
              <a:lnSpc>
                <a:spcPct val="115000"/>
              </a:lnSpc>
              <a:spcBef>
                <a:spcPts val="0"/>
              </a:spcBef>
              <a:spcAft>
                <a:spcPts val="0"/>
              </a:spcAft>
              <a:buClr>
                <a:schemeClr val="dk1"/>
              </a:buClr>
              <a:buSzPts val="2200"/>
              <a:buFont typeface="DM Sans"/>
              <a:buNone/>
              <a:defRPr sz="2200" b="1" i="0" u="none" strike="noStrike" cap="none">
                <a:solidFill>
                  <a:schemeClr val="dk1"/>
                </a:solidFill>
                <a:latin typeface="DM Sans"/>
                <a:ea typeface="DM Sans"/>
                <a:cs typeface="DM Sans"/>
                <a:sym typeface="DM Sans"/>
              </a:defRPr>
            </a:lvl8pPr>
            <a:lvl9pPr marL="4114800" marR="0" lvl="8" indent="-317500" algn="ctr" rtl="0">
              <a:lnSpc>
                <a:spcPct val="115000"/>
              </a:lnSpc>
              <a:spcBef>
                <a:spcPts val="0"/>
              </a:spcBef>
              <a:spcAft>
                <a:spcPts val="0"/>
              </a:spcAft>
              <a:buClr>
                <a:schemeClr val="dk1"/>
              </a:buClr>
              <a:buSzPts val="2200"/>
              <a:buFont typeface="DM Sans"/>
              <a:buNone/>
              <a:defRPr sz="2200" b="1" i="0" u="none" strike="noStrike" cap="none">
                <a:solidFill>
                  <a:schemeClr val="dk1"/>
                </a:solidFill>
                <a:latin typeface="DM Sans"/>
                <a:ea typeface="DM Sans"/>
                <a:cs typeface="DM Sans"/>
                <a:sym typeface="DM Sans"/>
              </a:defRPr>
            </a:lvl9pPr>
          </a:lstStyle>
          <a:p>
            <a:pPr marL="0" marR="0" lvl="0" indent="0" algn="l" defTabSz="914400" rtl="0" eaLnBrk="1" fontAlgn="auto" latinLnBrk="0" hangingPunct="1">
              <a:lnSpc>
                <a:spcPct val="100000"/>
              </a:lnSpc>
              <a:spcBef>
                <a:spcPts val="0"/>
              </a:spcBef>
              <a:spcAft>
                <a:spcPts val="600"/>
              </a:spcAft>
              <a:buClr>
                <a:srgbClr val="092241"/>
              </a:buClr>
              <a:buSzPts val="2200"/>
              <a:buFont typeface="DM Sans"/>
              <a:buNone/>
              <a:tabLst/>
              <a:defRPr/>
            </a:pPr>
            <a:r>
              <a:rPr kumimoji="0" lang="es-MX" sz="1400" b="1" i="0" u="none" strike="noStrike" kern="0" cap="none" spc="0" normalizeH="0" baseline="0" noProof="0" dirty="0">
                <a:ln>
                  <a:noFill/>
                </a:ln>
                <a:solidFill>
                  <a:srgbClr val="092241"/>
                </a:solidFill>
                <a:effectLst/>
                <a:uLnTx/>
                <a:uFillTx/>
                <a:latin typeface="Montserrat" panose="00000500000000000000" pitchFamily="50" charset="0"/>
                <a:sym typeface="Archivo"/>
              </a:rPr>
              <a:t>Compras consolidadas de fertilizantes.</a:t>
            </a:r>
          </a:p>
          <a:p>
            <a:pPr marL="0" marR="0" lvl="0" indent="0" algn="l" defTabSz="914400" rtl="0" eaLnBrk="1" fontAlgn="auto" latinLnBrk="0" hangingPunct="1">
              <a:lnSpc>
                <a:spcPct val="100000"/>
              </a:lnSpc>
              <a:spcBef>
                <a:spcPts val="0"/>
              </a:spcBef>
              <a:spcAft>
                <a:spcPts val="600"/>
              </a:spcAft>
              <a:buClr>
                <a:srgbClr val="092241"/>
              </a:buClr>
              <a:buSzPts val="2200"/>
              <a:buFont typeface="DM Sans"/>
              <a:buNone/>
              <a:tabLst/>
              <a:defRPr/>
            </a:pPr>
            <a:r>
              <a:rPr kumimoji="0" lang="es-MX" sz="1200" b="0" i="0" u="none" strike="noStrike" kern="0" cap="none" spc="0" normalizeH="0" baseline="0" noProof="0" dirty="0">
                <a:ln>
                  <a:noFill/>
                </a:ln>
                <a:solidFill>
                  <a:prstClr val="black">
                    <a:lumMod val="65000"/>
                    <a:lumOff val="35000"/>
                  </a:prstClr>
                </a:solidFill>
                <a:effectLst/>
                <a:uLnTx/>
                <a:uFillTx/>
                <a:latin typeface="Montserrat" panose="00000500000000000000" pitchFamily="50" charset="0"/>
                <a:sym typeface="Archivo"/>
              </a:rPr>
              <a:t>FONAGA PROFERTIL / Operaciones en dólares</a:t>
            </a:r>
          </a:p>
        </p:txBody>
      </p:sp>
      <p:pic>
        <p:nvPicPr>
          <p:cNvPr id="9" name="Picture 2" descr="Hojas - Iconos gratis de naturaleza">
            <a:extLst>
              <a:ext uri="{FF2B5EF4-FFF2-40B4-BE49-F238E27FC236}">
                <a16:creationId xmlns:a16="http://schemas.microsoft.com/office/drawing/2014/main" id="{9F1C816B-52CD-0AD1-B17E-D3598D16A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50" y="3596739"/>
            <a:ext cx="594420" cy="594420"/>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724;p41">
            <a:extLst>
              <a:ext uri="{FF2B5EF4-FFF2-40B4-BE49-F238E27FC236}">
                <a16:creationId xmlns:a16="http://schemas.microsoft.com/office/drawing/2014/main" id="{4B8E8758-375E-1050-5298-8D03709434A6}"/>
              </a:ext>
            </a:extLst>
          </p:cNvPr>
          <p:cNvSpPr txBox="1">
            <a:spLocks/>
          </p:cNvSpPr>
          <p:nvPr/>
        </p:nvSpPr>
        <p:spPr>
          <a:xfrm>
            <a:off x="1089842" y="3668225"/>
            <a:ext cx="4504178" cy="606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200"/>
              <a:buFont typeface="DM Sans"/>
              <a:buNone/>
              <a:defRPr sz="2000" b="1" i="0" u="none" strike="noStrike" cap="none">
                <a:solidFill>
                  <a:schemeClr val="dk1"/>
                </a:solidFill>
                <a:latin typeface="Archivo"/>
                <a:ea typeface="Archivo"/>
                <a:cs typeface="Archivo"/>
                <a:sym typeface="Archivo"/>
              </a:defRPr>
            </a:lvl1pPr>
            <a:lvl2pPr marL="914400" marR="0" lvl="1" indent="-317500" algn="ctr" rtl="0">
              <a:lnSpc>
                <a:spcPct val="115000"/>
              </a:lnSpc>
              <a:spcBef>
                <a:spcPts val="0"/>
              </a:spcBef>
              <a:spcAft>
                <a:spcPts val="0"/>
              </a:spcAft>
              <a:buClr>
                <a:schemeClr val="dk1"/>
              </a:buClr>
              <a:buSzPts val="2200"/>
              <a:buFont typeface="DM Sans"/>
              <a:buNone/>
              <a:defRPr sz="2200" b="1" i="0" u="none" strike="noStrike" cap="none">
                <a:solidFill>
                  <a:schemeClr val="dk1"/>
                </a:solidFill>
                <a:latin typeface="DM Sans"/>
                <a:ea typeface="DM Sans"/>
                <a:cs typeface="DM Sans"/>
                <a:sym typeface="DM Sans"/>
              </a:defRPr>
            </a:lvl2pPr>
            <a:lvl3pPr marL="1371600" marR="0" lvl="2" indent="-317500" algn="ctr" rtl="0">
              <a:lnSpc>
                <a:spcPct val="115000"/>
              </a:lnSpc>
              <a:spcBef>
                <a:spcPts val="0"/>
              </a:spcBef>
              <a:spcAft>
                <a:spcPts val="0"/>
              </a:spcAft>
              <a:buClr>
                <a:schemeClr val="dk1"/>
              </a:buClr>
              <a:buSzPts val="2200"/>
              <a:buFont typeface="DM Sans"/>
              <a:buNone/>
              <a:defRPr sz="2200" b="1" i="0" u="none" strike="noStrike" cap="none">
                <a:solidFill>
                  <a:schemeClr val="dk1"/>
                </a:solidFill>
                <a:latin typeface="DM Sans"/>
                <a:ea typeface="DM Sans"/>
                <a:cs typeface="DM Sans"/>
                <a:sym typeface="DM Sans"/>
              </a:defRPr>
            </a:lvl3pPr>
            <a:lvl4pPr marL="1828800" marR="0" lvl="3" indent="-317500" algn="ctr" rtl="0">
              <a:lnSpc>
                <a:spcPct val="115000"/>
              </a:lnSpc>
              <a:spcBef>
                <a:spcPts val="0"/>
              </a:spcBef>
              <a:spcAft>
                <a:spcPts val="0"/>
              </a:spcAft>
              <a:buClr>
                <a:schemeClr val="dk1"/>
              </a:buClr>
              <a:buSzPts val="2200"/>
              <a:buFont typeface="DM Sans"/>
              <a:buNone/>
              <a:defRPr sz="2200" b="1" i="0" u="none" strike="noStrike" cap="none">
                <a:solidFill>
                  <a:schemeClr val="dk1"/>
                </a:solidFill>
                <a:latin typeface="DM Sans"/>
                <a:ea typeface="DM Sans"/>
                <a:cs typeface="DM Sans"/>
                <a:sym typeface="DM Sans"/>
              </a:defRPr>
            </a:lvl4pPr>
            <a:lvl5pPr marL="2286000" marR="0" lvl="4" indent="-317500" algn="ctr" rtl="0">
              <a:lnSpc>
                <a:spcPct val="115000"/>
              </a:lnSpc>
              <a:spcBef>
                <a:spcPts val="0"/>
              </a:spcBef>
              <a:spcAft>
                <a:spcPts val="0"/>
              </a:spcAft>
              <a:buClr>
                <a:schemeClr val="dk1"/>
              </a:buClr>
              <a:buSzPts val="2200"/>
              <a:buFont typeface="DM Sans"/>
              <a:buNone/>
              <a:defRPr sz="2200" b="1" i="0" u="none" strike="noStrike" cap="none">
                <a:solidFill>
                  <a:schemeClr val="dk1"/>
                </a:solidFill>
                <a:latin typeface="DM Sans"/>
                <a:ea typeface="DM Sans"/>
                <a:cs typeface="DM Sans"/>
                <a:sym typeface="DM Sans"/>
              </a:defRPr>
            </a:lvl5pPr>
            <a:lvl6pPr marL="2743200" marR="0" lvl="5" indent="-317500" algn="ctr" rtl="0">
              <a:lnSpc>
                <a:spcPct val="115000"/>
              </a:lnSpc>
              <a:spcBef>
                <a:spcPts val="0"/>
              </a:spcBef>
              <a:spcAft>
                <a:spcPts val="0"/>
              </a:spcAft>
              <a:buClr>
                <a:schemeClr val="dk1"/>
              </a:buClr>
              <a:buSzPts val="2200"/>
              <a:buFont typeface="DM Sans"/>
              <a:buNone/>
              <a:defRPr sz="2200" b="1" i="0" u="none" strike="noStrike" cap="none">
                <a:solidFill>
                  <a:schemeClr val="dk1"/>
                </a:solidFill>
                <a:latin typeface="DM Sans"/>
                <a:ea typeface="DM Sans"/>
                <a:cs typeface="DM Sans"/>
                <a:sym typeface="DM Sans"/>
              </a:defRPr>
            </a:lvl6pPr>
            <a:lvl7pPr marL="3200400" marR="0" lvl="6" indent="-317500" algn="ctr" rtl="0">
              <a:lnSpc>
                <a:spcPct val="115000"/>
              </a:lnSpc>
              <a:spcBef>
                <a:spcPts val="0"/>
              </a:spcBef>
              <a:spcAft>
                <a:spcPts val="0"/>
              </a:spcAft>
              <a:buClr>
                <a:schemeClr val="dk1"/>
              </a:buClr>
              <a:buSzPts val="2200"/>
              <a:buFont typeface="DM Sans"/>
              <a:buNone/>
              <a:defRPr sz="2200" b="1" i="0" u="none" strike="noStrike" cap="none">
                <a:solidFill>
                  <a:schemeClr val="dk1"/>
                </a:solidFill>
                <a:latin typeface="DM Sans"/>
                <a:ea typeface="DM Sans"/>
                <a:cs typeface="DM Sans"/>
                <a:sym typeface="DM Sans"/>
              </a:defRPr>
            </a:lvl7pPr>
            <a:lvl8pPr marL="3657600" marR="0" lvl="7" indent="-317500" algn="ctr" rtl="0">
              <a:lnSpc>
                <a:spcPct val="115000"/>
              </a:lnSpc>
              <a:spcBef>
                <a:spcPts val="0"/>
              </a:spcBef>
              <a:spcAft>
                <a:spcPts val="0"/>
              </a:spcAft>
              <a:buClr>
                <a:schemeClr val="dk1"/>
              </a:buClr>
              <a:buSzPts val="2200"/>
              <a:buFont typeface="DM Sans"/>
              <a:buNone/>
              <a:defRPr sz="2200" b="1" i="0" u="none" strike="noStrike" cap="none">
                <a:solidFill>
                  <a:schemeClr val="dk1"/>
                </a:solidFill>
                <a:latin typeface="DM Sans"/>
                <a:ea typeface="DM Sans"/>
                <a:cs typeface="DM Sans"/>
                <a:sym typeface="DM Sans"/>
              </a:defRPr>
            </a:lvl8pPr>
            <a:lvl9pPr marL="4114800" marR="0" lvl="8" indent="-317500" algn="ctr" rtl="0">
              <a:lnSpc>
                <a:spcPct val="115000"/>
              </a:lnSpc>
              <a:spcBef>
                <a:spcPts val="0"/>
              </a:spcBef>
              <a:spcAft>
                <a:spcPts val="0"/>
              </a:spcAft>
              <a:buClr>
                <a:schemeClr val="dk1"/>
              </a:buClr>
              <a:buSzPts val="2200"/>
              <a:buFont typeface="DM Sans"/>
              <a:buNone/>
              <a:defRPr sz="2200" b="1" i="0" u="none" strike="noStrike" cap="none">
                <a:solidFill>
                  <a:schemeClr val="dk1"/>
                </a:solidFill>
                <a:latin typeface="DM Sans"/>
                <a:ea typeface="DM Sans"/>
                <a:cs typeface="DM Sans"/>
                <a:sym typeface="DM Sans"/>
              </a:defRPr>
            </a:lvl9pPr>
          </a:lstStyle>
          <a:p>
            <a:pPr marL="0" marR="0" lvl="0" indent="0" algn="l" defTabSz="914400" rtl="0" eaLnBrk="1" fontAlgn="auto" latinLnBrk="0" hangingPunct="1">
              <a:lnSpc>
                <a:spcPct val="100000"/>
              </a:lnSpc>
              <a:spcBef>
                <a:spcPts val="0"/>
              </a:spcBef>
              <a:spcAft>
                <a:spcPts val="600"/>
              </a:spcAft>
              <a:buClr>
                <a:srgbClr val="092241"/>
              </a:buClr>
              <a:buSzPts val="2200"/>
              <a:buFont typeface="DM Sans"/>
              <a:buNone/>
              <a:tabLst/>
              <a:defRPr/>
            </a:pPr>
            <a:r>
              <a:rPr kumimoji="0" lang="es-MX" sz="1400" b="1" i="0" u="none" strike="noStrike" kern="0" cap="none" spc="0" normalizeH="0" baseline="0" noProof="0" dirty="0">
                <a:ln>
                  <a:noFill/>
                </a:ln>
                <a:solidFill>
                  <a:srgbClr val="092241"/>
                </a:solidFill>
                <a:effectLst/>
                <a:uLnTx/>
                <a:uFillTx/>
                <a:latin typeface="Montserrat" panose="00000500000000000000" pitchFamily="50" charset="0"/>
                <a:sym typeface="Archivo"/>
              </a:rPr>
              <a:t>Apoyo directo para la compra de Biofertilizantes.</a:t>
            </a:r>
          </a:p>
          <a:p>
            <a:pPr marL="0" marR="0" lvl="0" indent="0" algn="l" defTabSz="914400" rtl="0" eaLnBrk="1" fontAlgn="auto" latinLnBrk="0" hangingPunct="1">
              <a:lnSpc>
                <a:spcPct val="100000"/>
              </a:lnSpc>
              <a:spcBef>
                <a:spcPts val="0"/>
              </a:spcBef>
              <a:spcAft>
                <a:spcPts val="600"/>
              </a:spcAft>
              <a:buClr>
                <a:srgbClr val="092241"/>
              </a:buClr>
              <a:buSzPts val="2200"/>
              <a:buFont typeface="DM Sans"/>
              <a:buNone/>
              <a:tabLst/>
              <a:defRPr/>
            </a:pPr>
            <a:r>
              <a:rPr kumimoji="0" lang="es-MX" sz="1200" b="0" i="0" u="none" strike="noStrike" kern="0" cap="none" spc="0" normalizeH="0" baseline="0" noProof="0" dirty="0">
                <a:ln>
                  <a:noFill/>
                </a:ln>
                <a:solidFill>
                  <a:prstClr val="black">
                    <a:lumMod val="65000"/>
                    <a:lumOff val="35000"/>
                  </a:prstClr>
                </a:solidFill>
                <a:effectLst/>
                <a:uLnTx/>
                <a:uFillTx/>
                <a:latin typeface="Montserrat" panose="00000500000000000000" pitchFamily="50" charset="0"/>
                <a:sym typeface="Archivo"/>
              </a:rPr>
              <a:t>Del 30% hasta el 80% del costo de adquisición.</a:t>
            </a:r>
          </a:p>
        </p:txBody>
      </p:sp>
      <p:pic>
        <p:nvPicPr>
          <p:cNvPr id="13" name="Picture 2" descr="Hojas - Iconos gratis de naturaleza">
            <a:extLst>
              <a:ext uri="{FF2B5EF4-FFF2-40B4-BE49-F238E27FC236}">
                <a16:creationId xmlns:a16="http://schemas.microsoft.com/office/drawing/2014/main" id="{D4642228-982B-CC6B-298B-56C5EA508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50" y="4521222"/>
            <a:ext cx="594420" cy="594420"/>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724;p41">
            <a:extLst>
              <a:ext uri="{FF2B5EF4-FFF2-40B4-BE49-F238E27FC236}">
                <a16:creationId xmlns:a16="http://schemas.microsoft.com/office/drawing/2014/main" id="{AE3CE406-E60C-ABEE-F552-3F11CE6CF897}"/>
              </a:ext>
            </a:extLst>
          </p:cNvPr>
          <p:cNvSpPr txBox="1">
            <a:spLocks/>
          </p:cNvSpPr>
          <p:nvPr/>
        </p:nvSpPr>
        <p:spPr>
          <a:xfrm>
            <a:off x="1055011" y="4606944"/>
            <a:ext cx="4953348" cy="606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200"/>
              <a:buFont typeface="DM Sans"/>
              <a:buNone/>
              <a:defRPr sz="2000" b="1" i="0" u="none" strike="noStrike" cap="none">
                <a:solidFill>
                  <a:schemeClr val="dk1"/>
                </a:solidFill>
                <a:latin typeface="Archivo"/>
                <a:ea typeface="Archivo"/>
                <a:cs typeface="Archivo"/>
                <a:sym typeface="Archivo"/>
              </a:defRPr>
            </a:lvl1pPr>
            <a:lvl2pPr marL="914400" marR="0" lvl="1" indent="-317500" algn="ctr" rtl="0">
              <a:lnSpc>
                <a:spcPct val="115000"/>
              </a:lnSpc>
              <a:spcBef>
                <a:spcPts val="0"/>
              </a:spcBef>
              <a:spcAft>
                <a:spcPts val="0"/>
              </a:spcAft>
              <a:buClr>
                <a:schemeClr val="dk1"/>
              </a:buClr>
              <a:buSzPts val="2200"/>
              <a:buFont typeface="DM Sans"/>
              <a:buNone/>
              <a:defRPr sz="2200" b="1" i="0" u="none" strike="noStrike" cap="none">
                <a:solidFill>
                  <a:schemeClr val="dk1"/>
                </a:solidFill>
                <a:latin typeface="DM Sans"/>
                <a:ea typeface="DM Sans"/>
                <a:cs typeface="DM Sans"/>
                <a:sym typeface="DM Sans"/>
              </a:defRPr>
            </a:lvl2pPr>
            <a:lvl3pPr marL="1371600" marR="0" lvl="2" indent="-317500" algn="ctr" rtl="0">
              <a:lnSpc>
                <a:spcPct val="115000"/>
              </a:lnSpc>
              <a:spcBef>
                <a:spcPts val="0"/>
              </a:spcBef>
              <a:spcAft>
                <a:spcPts val="0"/>
              </a:spcAft>
              <a:buClr>
                <a:schemeClr val="dk1"/>
              </a:buClr>
              <a:buSzPts val="2200"/>
              <a:buFont typeface="DM Sans"/>
              <a:buNone/>
              <a:defRPr sz="2200" b="1" i="0" u="none" strike="noStrike" cap="none">
                <a:solidFill>
                  <a:schemeClr val="dk1"/>
                </a:solidFill>
                <a:latin typeface="DM Sans"/>
                <a:ea typeface="DM Sans"/>
                <a:cs typeface="DM Sans"/>
                <a:sym typeface="DM Sans"/>
              </a:defRPr>
            </a:lvl3pPr>
            <a:lvl4pPr marL="1828800" marR="0" lvl="3" indent="-317500" algn="ctr" rtl="0">
              <a:lnSpc>
                <a:spcPct val="115000"/>
              </a:lnSpc>
              <a:spcBef>
                <a:spcPts val="0"/>
              </a:spcBef>
              <a:spcAft>
                <a:spcPts val="0"/>
              </a:spcAft>
              <a:buClr>
                <a:schemeClr val="dk1"/>
              </a:buClr>
              <a:buSzPts val="2200"/>
              <a:buFont typeface="DM Sans"/>
              <a:buNone/>
              <a:defRPr sz="2200" b="1" i="0" u="none" strike="noStrike" cap="none">
                <a:solidFill>
                  <a:schemeClr val="dk1"/>
                </a:solidFill>
                <a:latin typeface="DM Sans"/>
                <a:ea typeface="DM Sans"/>
                <a:cs typeface="DM Sans"/>
                <a:sym typeface="DM Sans"/>
              </a:defRPr>
            </a:lvl4pPr>
            <a:lvl5pPr marL="2286000" marR="0" lvl="4" indent="-317500" algn="ctr" rtl="0">
              <a:lnSpc>
                <a:spcPct val="115000"/>
              </a:lnSpc>
              <a:spcBef>
                <a:spcPts val="0"/>
              </a:spcBef>
              <a:spcAft>
                <a:spcPts val="0"/>
              </a:spcAft>
              <a:buClr>
                <a:schemeClr val="dk1"/>
              </a:buClr>
              <a:buSzPts val="2200"/>
              <a:buFont typeface="DM Sans"/>
              <a:buNone/>
              <a:defRPr sz="2200" b="1" i="0" u="none" strike="noStrike" cap="none">
                <a:solidFill>
                  <a:schemeClr val="dk1"/>
                </a:solidFill>
                <a:latin typeface="DM Sans"/>
                <a:ea typeface="DM Sans"/>
                <a:cs typeface="DM Sans"/>
                <a:sym typeface="DM Sans"/>
              </a:defRPr>
            </a:lvl5pPr>
            <a:lvl6pPr marL="2743200" marR="0" lvl="5" indent="-317500" algn="ctr" rtl="0">
              <a:lnSpc>
                <a:spcPct val="115000"/>
              </a:lnSpc>
              <a:spcBef>
                <a:spcPts val="0"/>
              </a:spcBef>
              <a:spcAft>
                <a:spcPts val="0"/>
              </a:spcAft>
              <a:buClr>
                <a:schemeClr val="dk1"/>
              </a:buClr>
              <a:buSzPts val="2200"/>
              <a:buFont typeface="DM Sans"/>
              <a:buNone/>
              <a:defRPr sz="2200" b="1" i="0" u="none" strike="noStrike" cap="none">
                <a:solidFill>
                  <a:schemeClr val="dk1"/>
                </a:solidFill>
                <a:latin typeface="DM Sans"/>
                <a:ea typeface="DM Sans"/>
                <a:cs typeface="DM Sans"/>
                <a:sym typeface="DM Sans"/>
              </a:defRPr>
            </a:lvl6pPr>
            <a:lvl7pPr marL="3200400" marR="0" lvl="6" indent="-317500" algn="ctr" rtl="0">
              <a:lnSpc>
                <a:spcPct val="115000"/>
              </a:lnSpc>
              <a:spcBef>
                <a:spcPts val="0"/>
              </a:spcBef>
              <a:spcAft>
                <a:spcPts val="0"/>
              </a:spcAft>
              <a:buClr>
                <a:schemeClr val="dk1"/>
              </a:buClr>
              <a:buSzPts val="2200"/>
              <a:buFont typeface="DM Sans"/>
              <a:buNone/>
              <a:defRPr sz="2200" b="1" i="0" u="none" strike="noStrike" cap="none">
                <a:solidFill>
                  <a:schemeClr val="dk1"/>
                </a:solidFill>
                <a:latin typeface="DM Sans"/>
                <a:ea typeface="DM Sans"/>
                <a:cs typeface="DM Sans"/>
                <a:sym typeface="DM Sans"/>
              </a:defRPr>
            </a:lvl7pPr>
            <a:lvl8pPr marL="3657600" marR="0" lvl="7" indent="-317500" algn="ctr" rtl="0">
              <a:lnSpc>
                <a:spcPct val="115000"/>
              </a:lnSpc>
              <a:spcBef>
                <a:spcPts val="0"/>
              </a:spcBef>
              <a:spcAft>
                <a:spcPts val="0"/>
              </a:spcAft>
              <a:buClr>
                <a:schemeClr val="dk1"/>
              </a:buClr>
              <a:buSzPts val="2200"/>
              <a:buFont typeface="DM Sans"/>
              <a:buNone/>
              <a:defRPr sz="2200" b="1" i="0" u="none" strike="noStrike" cap="none">
                <a:solidFill>
                  <a:schemeClr val="dk1"/>
                </a:solidFill>
                <a:latin typeface="DM Sans"/>
                <a:ea typeface="DM Sans"/>
                <a:cs typeface="DM Sans"/>
                <a:sym typeface="DM Sans"/>
              </a:defRPr>
            </a:lvl8pPr>
            <a:lvl9pPr marL="4114800" marR="0" lvl="8" indent="-317500" algn="ctr" rtl="0">
              <a:lnSpc>
                <a:spcPct val="115000"/>
              </a:lnSpc>
              <a:spcBef>
                <a:spcPts val="0"/>
              </a:spcBef>
              <a:spcAft>
                <a:spcPts val="0"/>
              </a:spcAft>
              <a:buClr>
                <a:schemeClr val="dk1"/>
              </a:buClr>
              <a:buSzPts val="2200"/>
              <a:buFont typeface="DM Sans"/>
              <a:buNone/>
              <a:defRPr sz="2200" b="1" i="0" u="none" strike="noStrike" cap="none">
                <a:solidFill>
                  <a:schemeClr val="dk1"/>
                </a:solidFill>
                <a:latin typeface="DM Sans"/>
                <a:ea typeface="DM Sans"/>
                <a:cs typeface="DM Sans"/>
                <a:sym typeface="DM Sans"/>
              </a:defRPr>
            </a:lvl9pPr>
          </a:lstStyle>
          <a:p>
            <a:pPr marL="0" marR="0" lvl="0" indent="0" algn="l" defTabSz="914400" rtl="0" eaLnBrk="1" fontAlgn="auto" latinLnBrk="0" hangingPunct="1">
              <a:lnSpc>
                <a:spcPct val="100000"/>
              </a:lnSpc>
              <a:spcBef>
                <a:spcPts val="0"/>
              </a:spcBef>
              <a:spcAft>
                <a:spcPts val="600"/>
              </a:spcAft>
              <a:buClr>
                <a:srgbClr val="092241"/>
              </a:buClr>
              <a:buSzPts val="2200"/>
              <a:buFont typeface="DM Sans"/>
              <a:buNone/>
              <a:tabLst/>
              <a:defRPr/>
            </a:pPr>
            <a:r>
              <a:rPr kumimoji="0" lang="es-MX" sz="1400" b="1" i="0" u="none" strike="noStrike" kern="0" cap="none" spc="0" normalizeH="0" baseline="0" noProof="0" dirty="0">
                <a:ln>
                  <a:noFill/>
                </a:ln>
                <a:solidFill>
                  <a:srgbClr val="092241"/>
                </a:solidFill>
                <a:effectLst/>
                <a:uLnTx/>
                <a:uFillTx/>
                <a:latin typeface="Montserrat" panose="00000500000000000000" pitchFamily="50" charset="0"/>
                <a:sym typeface="Archivo"/>
              </a:rPr>
              <a:t>Fertilización Óptima.</a:t>
            </a:r>
          </a:p>
          <a:p>
            <a:pPr marL="0" marR="0" lvl="0" indent="0" algn="l" defTabSz="914400" rtl="0" eaLnBrk="1" fontAlgn="auto" latinLnBrk="0" hangingPunct="1">
              <a:lnSpc>
                <a:spcPct val="100000"/>
              </a:lnSpc>
              <a:spcBef>
                <a:spcPts val="0"/>
              </a:spcBef>
              <a:spcAft>
                <a:spcPts val="600"/>
              </a:spcAft>
              <a:buClr>
                <a:srgbClr val="092241"/>
              </a:buClr>
              <a:buSzPts val="2200"/>
              <a:buFont typeface="DM Sans"/>
              <a:buNone/>
              <a:tabLst/>
              <a:defRPr/>
            </a:pPr>
            <a:r>
              <a:rPr kumimoji="0" lang="es-MX" sz="1200" b="0" i="0" u="none" strike="noStrike" kern="0" cap="none" spc="0" normalizeH="0" baseline="0" noProof="0" dirty="0">
                <a:ln>
                  <a:noFill/>
                </a:ln>
                <a:solidFill>
                  <a:prstClr val="black">
                    <a:lumMod val="65000"/>
                    <a:lumOff val="35000"/>
                  </a:prstClr>
                </a:solidFill>
                <a:effectLst/>
                <a:uLnTx/>
                <a:uFillTx/>
                <a:latin typeface="Montserrat" panose="00000500000000000000" pitchFamily="50" charset="0"/>
                <a:sym typeface="Archivo"/>
              </a:rPr>
              <a:t>Uso de tecnologías y acompañamiento técnico.</a:t>
            </a:r>
          </a:p>
        </p:txBody>
      </p:sp>
      <p:pic>
        <p:nvPicPr>
          <p:cNvPr id="17" name="Gráfico 16">
            <a:extLst>
              <a:ext uri="{FF2B5EF4-FFF2-40B4-BE49-F238E27FC236}">
                <a16:creationId xmlns:a16="http://schemas.microsoft.com/office/drawing/2014/main" id="{19AE73A2-B406-4988-B385-382CB64052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6370" y="1522536"/>
            <a:ext cx="766475" cy="766475"/>
          </a:xfrm>
          <a:prstGeom prst="rect">
            <a:avLst/>
          </a:prstGeom>
        </p:spPr>
      </p:pic>
      <p:sp>
        <p:nvSpPr>
          <p:cNvPr id="20" name="Rectángulo redondeado 31">
            <a:extLst>
              <a:ext uri="{FF2B5EF4-FFF2-40B4-BE49-F238E27FC236}">
                <a16:creationId xmlns:a16="http://schemas.microsoft.com/office/drawing/2014/main" id="{56E48AC7-8B7D-E360-F1C3-D6FD32492E5D}"/>
              </a:ext>
            </a:extLst>
          </p:cNvPr>
          <p:cNvSpPr/>
          <p:nvPr/>
        </p:nvSpPr>
        <p:spPr>
          <a:xfrm>
            <a:off x="9532289" y="3967875"/>
            <a:ext cx="1878578" cy="390533"/>
          </a:xfrm>
          <a:prstGeom prst="roundRect">
            <a:avLst>
              <a:gd name="adj" fmla="val 2833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B050"/>
                </a:solidFill>
                <a:effectLst/>
                <a:uLnTx/>
                <a:uFillTx/>
                <a:latin typeface="Montserrat" pitchFamily="2" charset="77"/>
                <a:ea typeface="Verdana" panose="020B0604030504040204" pitchFamily="34" charset="0"/>
                <a:cs typeface="Futura" panose="020B0602020204020303" pitchFamily="34" charset="-79"/>
              </a:rPr>
              <a:t>Parafinancieras </a:t>
            </a:r>
          </a:p>
        </p:txBody>
      </p:sp>
      <p:sp>
        <p:nvSpPr>
          <p:cNvPr id="25" name="CuadroTexto 24">
            <a:extLst>
              <a:ext uri="{FF2B5EF4-FFF2-40B4-BE49-F238E27FC236}">
                <a16:creationId xmlns:a16="http://schemas.microsoft.com/office/drawing/2014/main" id="{0F11E17D-5371-14DF-917F-7C4B367A8293}"/>
              </a:ext>
            </a:extLst>
          </p:cNvPr>
          <p:cNvSpPr txBox="1"/>
          <p:nvPr/>
        </p:nvSpPr>
        <p:spPr>
          <a:xfrm>
            <a:off x="9040984" y="4335422"/>
            <a:ext cx="2955100" cy="93871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altLang="es-MX" sz="1100" b="0" i="0" u="none" strike="noStrike" kern="1200" cap="none" spc="0" normalizeH="0" baseline="0" noProof="0" dirty="0">
                <a:ln>
                  <a:noFill/>
                </a:ln>
                <a:solidFill>
                  <a:srgbClr val="E7E6E6">
                    <a:lumMod val="25000"/>
                  </a:srgbClr>
                </a:solidFill>
                <a:effectLst/>
                <a:uLnTx/>
                <a:uFillTx/>
                <a:latin typeface="Aptos" panose="020B0004020202020204" pitchFamily="34" charset="0"/>
                <a:ea typeface="+mn-ea"/>
                <a:cs typeface="+mn-cs"/>
              </a:rPr>
              <a:t>Empresas que además de sus actividades principales, </a:t>
            </a:r>
            <a:r>
              <a:rPr kumimoji="0" lang="es-MX" altLang="es-MX" sz="1100" b="1" i="0" u="none" strike="noStrike" kern="1200" cap="none" spc="0" normalizeH="0" baseline="0" noProof="0" dirty="0">
                <a:ln>
                  <a:noFill/>
                </a:ln>
                <a:solidFill>
                  <a:srgbClr val="E7E6E6">
                    <a:lumMod val="25000"/>
                  </a:srgbClr>
                </a:solidFill>
                <a:effectLst/>
                <a:uLnTx/>
                <a:uFillTx/>
                <a:latin typeface="Aptos" panose="020B0004020202020204" pitchFamily="34" charset="0"/>
                <a:ea typeface="+mn-ea"/>
                <a:cs typeface="+mn-cs"/>
              </a:rPr>
              <a:t>otorgan financiamiento a los  productores</a:t>
            </a:r>
            <a:r>
              <a:rPr kumimoji="0" lang="es-MX" altLang="es-MX" sz="1100" b="0" i="0" u="none" strike="noStrike" kern="1200" cap="none" spc="0" normalizeH="0" baseline="0" noProof="0" dirty="0">
                <a:ln>
                  <a:noFill/>
                </a:ln>
                <a:solidFill>
                  <a:srgbClr val="E7E6E6">
                    <a:lumMod val="25000"/>
                  </a:srgbClr>
                </a:solidFill>
                <a:effectLst/>
                <a:uLnTx/>
                <a:uFillTx/>
                <a:latin typeface="Aptos" panose="020B0004020202020204" pitchFamily="34" charset="0"/>
                <a:ea typeface="+mn-ea"/>
                <a:cs typeface="+mn-cs"/>
              </a:rPr>
              <a:t>, dan asesoría y son aliados estratégicos en fomentar con </a:t>
            </a:r>
            <a:r>
              <a:rPr kumimoji="0" lang="es-MX" sz="1100" b="0" i="0" u="none" strike="noStrike" kern="1200" cap="none" spc="0" normalizeH="0" baseline="0" noProof="0" dirty="0">
                <a:ln>
                  <a:noFill/>
                </a:ln>
                <a:solidFill>
                  <a:srgbClr val="E7E6E6">
                    <a:lumMod val="25000"/>
                  </a:srgbClr>
                </a:solidFill>
                <a:effectLst/>
                <a:uLnTx/>
                <a:uFillTx/>
                <a:latin typeface="Aptos" panose="020B0004020202020204" pitchFamily="34" charset="0"/>
                <a:ea typeface="+mn-ea"/>
                <a:cs typeface="+mn-cs"/>
              </a:rPr>
              <a:t>los productores la </a:t>
            </a:r>
            <a:r>
              <a:rPr kumimoji="0" lang="es-MX" sz="1100" b="1" i="0" u="none" strike="noStrike" kern="1200" cap="none" spc="0" normalizeH="0" baseline="0" noProof="0" dirty="0">
                <a:ln>
                  <a:noFill/>
                </a:ln>
                <a:solidFill>
                  <a:srgbClr val="E7E6E6">
                    <a:lumMod val="25000"/>
                  </a:srgbClr>
                </a:solidFill>
                <a:effectLst/>
                <a:uLnTx/>
                <a:uFillTx/>
                <a:latin typeface="Aptos" panose="020B0004020202020204" pitchFamily="34" charset="0"/>
                <a:ea typeface="+mn-ea"/>
                <a:cs typeface="+mn-cs"/>
              </a:rPr>
              <a:t>reducción de fertilizantes químicos.</a:t>
            </a:r>
            <a:endParaRPr kumimoji="0" lang="es-MX"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6" name="Imagen 25">
            <a:extLst>
              <a:ext uri="{FF2B5EF4-FFF2-40B4-BE49-F238E27FC236}">
                <a16:creationId xmlns:a16="http://schemas.microsoft.com/office/drawing/2014/main" id="{1DC1FEBF-ED13-9E03-B5A5-8255C71FD8A1}"/>
              </a:ext>
            </a:extLst>
          </p:cNvPr>
          <p:cNvPicPr>
            <a:picLocks noChangeAspect="1"/>
          </p:cNvPicPr>
          <p:nvPr/>
        </p:nvPicPr>
        <p:blipFill>
          <a:blip r:embed="rId6"/>
          <a:stretch>
            <a:fillRect/>
          </a:stretch>
        </p:blipFill>
        <p:spPr>
          <a:xfrm>
            <a:off x="8681540" y="2251225"/>
            <a:ext cx="2573410" cy="376197"/>
          </a:xfrm>
          <a:prstGeom prst="rect">
            <a:avLst/>
          </a:prstGeom>
        </p:spPr>
      </p:pic>
      <p:sp>
        <p:nvSpPr>
          <p:cNvPr id="36" name="Rectángulo redondeado 31">
            <a:extLst>
              <a:ext uri="{FF2B5EF4-FFF2-40B4-BE49-F238E27FC236}">
                <a16:creationId xmlns:a16="http://schemas.microsoft.com/office/drawing/2014/main" id="{3364FB41-BF9A-97F2-DCB9-629A52E0DDA6}"/>
              </a:ext>
            </a:extLst>
          </p:cNvPr>
          <p:cNvSpPr/>
          <p:nvPr/>
        </p:nvSpPr>
        <p:spPr>
          <a:xfrm>
            <a:off x="5896340" y="3967752"/>
            <a:ext cx="3138678" cy="486586"/>
          </a:xfrm>
          <a:prstGeom prst="roundRect">
            <a:avLst>
              <a:gd name="adj" fmla="val 2833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lumMod val="75000"/>
                    <a:lumOff val="25000"/>
                  </a:prstClr>
                </a:solidFill>
                <a:effectLst/>
                <a:uLnTx/>
                <a:uFillTx/>
                <a:latin typeface="Montserrat" pitchFamily="2" charset="77"/>
                <a:ea typeface="Verdana" panose="020B0604030504040204" pitchFamily="34" charset="0"/>
                <a:cs typeface="Futura" panose="020B0602020204020303" pitchFamily="34" charset="-79"/>
              </a:rPr>
              <a:t>Distribuidores Comerciales</a:t>
            </a:r>
          </a:p>
        </p:txBody>
      </p:sp>
      <p:sp>
        <p:nvSpPr>
          <p:cNvPr id="44" name="CuadroTexto 43">
            <a:extLst>
              <a:ext uri="{FF2B5EF4-FFF2-40B4-BE49-F238E27FC236}">
                <a16:creationId xmlns:a16="http://schemas.microsoft.com/office/drawing/2014/main" id="{E7E3C175-229F-610F-5803-18F2A5F03075}"/>
              </a:ext>
            </a:extLst>
          </p:cNvPr>
          <p:cNvSpPr txBox="1"/>
          <p:nvPr/>
        </p:nvSpPr>
        <p:spPr>
          <a:xfrm>
            <a:off x="5935982" y="4380406"/>
            <a:ext cx="2955100" cy="93871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srgbClr val="E7E6E6">
                    <a:lumMod val="25000"/>
                  </a:srgbClr>
                </a:solidFill>
                <a:effectLst/>
                <a:uLnTx/>
                <a:uFillTx/>
                <a:latin typeface="Aptos" panose="020B0004020202020204" pitchFamily="34" charset="0"/>
                <a:ea typeface="+mn-ea"/>
                <a:cs typeface="+mn-cs"/>
              </a:rPr>
              <a:t>Empresas comerciales que ofrecen </a:t>
            </a:r>
            <a:r>
              <a:rPr kumimoji="0" lang="es-MX" sz="1100" b="1" i="0" u="none" strike="noStrike" kern="1200" cap="none" spc="0" normalizeH="0" baseline="0" noProof="0" dirty="0">
                <a:ln>
                  <a:noFill/>
                </a:ln>
                <a:solidFill>
                  <a:srgbClr val="E7E6E6">
                    <a:lumMod val="25000"/>
                  </a:srgbClr>
                </a:solidFill>
                <a:effectLst/>
                <a:uLnTx/>
                <a:uFillTx/>
                <a:latin typeface="Aptos" panose="020B0004020202020204" pitchFamily="34" charset="0"/>
                <a:ea typeface="+mn-ea"/>
                <a:cs typeface="+mn-cs"/>
              </a:rPr>
              <a:t>productos biológicos </a:t>
            </a:r>
            <a:r>
              <a:rPr kumimoji="0" lang="es-MX" sz="1100" b="0" i="0" u="none" strike="noStrike" kern="1200" cap="none" spc="0" normalizeH="0" baseline="0" noProof="0" dirty="0">
                <a:ln>
                  <a:noFill/>
                </a:ln>
                <a:solidFill>
                  <a:srgbClr val="E7E6E6">
                    <a:lumMod val="25000"/>
                  </a:srgbClr>
                </a:solidFill>
                <a:effectLst/>
                <a:uLnTx/>
                <a:uFillTx/>
                <a:latin typeface="Aptos" panose="020B0004020202020204" pitchFamily="34" charset="0"/>
                <a:ea typeface="+mn-ea"/>
                <a:cs typeface="+mn-cs"/>
              </a:rPr>
              <a:t>con soluciones efectivas para satisfacer las necesidades de la producción agrícola, </a:t>
            </a:r>
            <a:r>
              <a:rPr kumimoji="0" lang="es-MX" sz="1100" b="1" i="0" u="none" strike="noStrike" kern="1200" cap="none" spc="0" normalizeH="0" baseline="0" noProof="0" dirty="0">
                <a:ln>
                  <a:noFill/>
                </a:ln>
                <a:solidFill>
                  <a:srgbClr val="E7E6E6">
                    <a:lumMod val="25000"/>
                  </a:srgbClr>
                </a:solidFill>
                <a:effectLst/>
                <a:uLnTx/>
                <a:uFillTx/>
                <a:latin typeface="Aptos" panose="020B0004020202020204" pitchFamily="34" charset="0"/>
                <a:ea typeface="+mn-ea"/>
                <a:cs typeface="+mn-cs"/>
              </a:rPr>
              <a:t>promueven una agricultura más sostenible y rentable</a:t>
            </a:r>
            <a:r>
              <a:rPr kumimoji="0" lang="es-MX" sz="1100" b="0" i="0" u="none" strike="noStrike" kern="1200" cap="none" spc="0" normalizeH="0" baseline="0" noProof="0" dirty="0">
                <a:ln>
                  <a:noFill/>
                </a:ln>
                <a:solidFill>
                  <a:srgbClr val="E7E6E6">
                    <a:lumMod val="25000"/>
                  </a:srgbClr>
                </a:solidFill>
                <a:effectLst/>
                <a:uLnTx/>
                <a:uFillTx/>
                <a:latin typeface="Aptos" panose="020B0004020202020204" pitchFamily="34" charset="0"/>
                <a:ea typeface="+mn-ea"/>
                <a:cs typeface="+mn-cs"/>
              </a:rPr>
              <a:t>.</a:t>
            </a:r>
          </a:p>
        </p:txBody>
      </p:sp>
      <p:pic>
        <p:nvPicPr>
          <p:cNvPr id="50" name="Imagen 49">
            <a:extLst>
              <a:ext uri="{FF2B5EF4-FFF2-40B4-BE49-F238E27FC236}">
                <a16:creationId xmlns:a16="http://schemas.microsoft.com/office/drawing/2014/main" id="{BEEB1956-C19B-A418-2638-5B0780FA276B}"/>
              </a:ext>
            </a:extLst>
          </p:cNvPr>
          <p:cNvPicPr>
            <a:picLocks noChangeAspect="1"/>
          </p:cNvPicPr>
          <p:nvPr/>
        </p:nvPicPr>
        <p:blipFill>
          <a:blip r:embed="rId7"/>
          <a:stretch>
            <a:fillRect/>
          </a:stretch>
        </p:blipFill>
        <p:spPr>
          <a:xfrm>
            <a:off x="6663985" y="2826098"/>
            <a:ext cx="1603387" cy="1219306"/>
          </a:xfrm>
          <a:prstGeom prst="rect">
            <a:avLst/>
          </a:prstGeom>
        </p:spPr>
      </p:pic>
      <p:pic>
        <p:nvPicPr>
          <p:cNvPr id="51" name="Imagen 50">
            <a:extLst>
              <a:ext uri="{FF2B5EF4-FFF2-40B4-BE49-F238E27FC236}">
                <a16:creationId xmlns:a16="http://schemas.microsoft.com/office/drawing/2014/main" id="{614E5C81-3A5D-7A3D-2A14-87EB8B7A9B85}"/>
              </a:ext>
            </a:extLst>
          </p:cNvPr>
          <p:cNvPicPr>
            <a:picLocks noChangeAspect="1"/>
          </p:cNvPicPr>
          <p:nvPr/>
        </p:nvPicPr>
        <p:blipFill>
          <a:blip r:embed="rId8"/>
          <a:stretch>
            <a:fillRect/>
          </a:stretch>
        </p:blipFill>
        <p:spPr>
          <a:xfrm>
            <a:off x="9532289" y="3149234"/>
            <a:ext cx="1896020" cy="877900"/>
          </a:xfrm>
          <a:prstGeom prst="rect">
            <a:avLst/>
          </a:prstGeom>
        </p:spPr>
      </p:pic>
      <p:pic>
        <p:nvPicPr>
          <p:cNvPr id="52" name="Imagen 51">
            <a:extLst>
              <a:ext uri="{FF2B5EF4-FFF2-40B4-BE49-F238E27FC236}">
                <a16:creationId xmlns:a16="http://schemas.microsoft.com/office/drawing/2014/main" id="{52EA3075-32D3-ECD2-9293-7F4F26E900BB}"/>
              </a:ext>
            </a:extLst>
          </p:cNvPr>
          <p:cNvPicPr>
            <a:picLocks noChangeAspect="1"/>
          </p:cNvPicPr>
          <p:nvPr/>
        </p:nvPicPr>
        <p:blipFill>
          <a:blip r:embed="rId9"/>
          <a:srcRect l="33995"/>
          <a:stretch/>
        </p:blipFill>
        <p:spPr>
          <a:xfrm>
            <a:off x="10029514" y="5743547"/>
            <a:ext cx="1826901" cy="762066"/>
          </a:xfrm>
          <a:prstGeom prst="rect">
            <a:avLst/>
          </a:prstGeom>
        </p:spPr>
      </p:pic>
      <p:sp>
        <p:nvSpPr>
          <p:cNvPr id="53" name="Rectángulo redondeado 31">
            <a:extLst>
              <a:ext uri="{FF2B5EF4-FFF2-40B4-BE49-F238E27FC236}">
                <a16:creationId xmlns:a16="http://schemas.microsoft.com/office/drawing/2014/main" id="{ECB168D7-20FB-977F-8F44-400107EBA67B}"/>
              </a:ext>
            </a:extLst>
          </p:cNvPr>
          <p:cNvSpPr/>
          <p:nvPr/>
        </p:nvSpPr>
        <p:spPr>
          <a:xfrm>
            <a:off x="10329318" y="6525697"/>
            <a:ext cx="1527097" cy="390533"/>
          </a:xfrm>
          <a:prstGeom prst="roundRect">
            <a:avLst>
              <a:gd name="adj" fmla="val 2833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967200"/>
                </a:solidFill>
                <a:effectLst/>
                <a:uLnTx/>
                <a:uFillTx/>
                <a:latin typeface="Montserrat" pitchFamily="2" charset="77"/>
                <a:ea typeface="Verdana" panose="020B0604030504040204" pitchFamily="34" charset="0"/>
                <a:cs typeface="Futura" panose="020B0602020204020303" pitchFamily="34" charset="-79"/>
              </a:rPr>
              <a:t>Productores</a:t>
            </a:r>
          </a:p>
        </p:txBody>
      </p:sp>
      <p:sp>
        <p:nvSpPr>
          <p:cNvPr id="54" name="Rectángulo redondeado 31">
            <a:extLst>
              <a:ext uri="{FF2B5EF4-FFF2-40B4-BE49-F238E27FC236}">
                <a16:creationId xmlns:a16="http://schemas.microsoft.com/office/drawing/2014/main" id="{F0E20378-0F49-9007-D113-070832D24A87}"/>
              </a:ext>
            </a:extLst>
          </p:cNvPr>
          <p:cNvSpPr/>
          <p:nvPr/>
        </p:nvSpPr>
        <p:spPr>
          <a:xfrm>
            <a:off x="7904069" y="5691256"/>
            <a:ext cx="1878578" cy="522951"/>
          </a:xfrm>
          <a:prstGeom prst="roundRect">
            <a:avLst>
              <a:gd name="adj" fmla="val 2833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Montserrat" pitchFamily="2" charset="77"/>
                <a:ea typeface="Verdana" panose="020B0604030504040204" pitchFamily="34" charset="0"/>
                <a:cs typeface="Futura" panose="020B0602020204020303" pitchFamily="34" charset="-79"/>
              </a:rPr>
              <a:t>Herramienta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B050"/>
                </a:solidFill>
                <a:effectLst/>
                <a:uLnTx/>
                <a:uFillTx/>
                <a:latin typeface="Montserrat" pitchFamily="2" charset="77"/>
                <a:ea typeface="Verdana" panose="020B0604030504040204" pitchFamily="34" charset="0"/>
                <a:cs typeface="Futura" panose="020B0602020204020303" pitchFamily="34" charset="-79"/>
              </a:rPr>
              <a:t>AGROCOSTOS</a:t>
            </a:r>
          </a:p>
        </p:txBody>
      </p:sp>
      <p:sp>
        <p:nvSpPr>
          <p:cNvPr id="3" name="Marcador de número de diapositiva 117">
            <a:extLst>
              <a:ext uri="{FF2B5EF4-FFF2-40B4-BE49-F238E27FC236}">
                <a16:creationId xmlns:a16="http://schemas.microsoft.com/office/drawing/2014/main" id="{21561A9B-571F-AB0B-F59B-D32C17FD836A}"/>
              </a:ext>
            </a:extLst>
          </p:cNvPr>
          <p:cNvSpPr txBox="1">
            <a:spLocks/>
          </p:cNvSpPr>
          <p:nvPr/>
        </p:nvSpPr>
        <p:spPr>
          <a:xfrm>
            <a:off x="11410867" y="6641747"/>
            <a:ext cx="840195" cy="188996"/>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34124A6-4F7D-E041-9162-4668CB6DAA0B}" type="slidenum">
              <a:rPr kumimoji="0" lang="es-MX" sz="1400" b="1"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s-MX" sz="1400" b="1"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pic>
        <p:nvPicPr>
          <p:cNvPr id="14" name="Imagen 13">
            <a:extLst>
              <a:ext uri="{FF2B5EF4-FFF2-40B4-BE49-F238E27FC236}">
                <a16:creationId xmlns:a16="http://schemas.microsoft.com/office/drawing/2014/main" id="{C849191B-58F8-A297-5D7C-2BC708583DE1}"/>
              </a:ext>
            </a:extLst>
          </p:cNvPr>
          <p:cNvPicPr>
            <a:picLocks noChangeAspect="1"/>
          </p:cNvPicPr>
          <p:nvPr/>
        </p:nvPicPr>
        <p:blipFill>
          <a:blip r:embed="rId6"/>
          <a:stretch>
            <a:fillRect/>
          </a:stretch>
        </p:blipFill>
        <p:spPr>
          <a:xfrm>
            <a:off x="136370" y="425811"/>
            <a:ext cx="1777198" cy="259802"/>
          </a:xfrm>
          <a:prstGeom prst="rect">
            <a:avLst/>
          </a:prstGeom>
        </p:spPr>
      </p:pic>
      <p:sp>
        <p:nvSpPr>
          <p:cNvPr id="11" name="Marcador de número de diapositiva 117">
            <a:extLst>
              <a:ext uri="{FF2B5EF4-FFF2-40B4-BE49-F238E27FC236}">
                <a16:creationId xmlns:a16="http://schemas.microsoft.com/office/drawing/2014/main" id="{7F0297ED-0411-AAF1-853E-F248E019EA30}"/>
              </a:ext>
            </a:extLst>
          </p:cNvPr>
          <p:cNvSpPr txBox="1">
            <a:spLocks/>
          </p:cNvSpPr>
          <p:nvPr/>
        </p:nvSpPr>
        <p:spPr>
          <a:xfrm>
            <a:off x="11473997" y="6575053"/>
            <a:ext cx="718004" cy="259308"/>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34124A6-4F7D-E041-9162-4668CB6DAA0B}" type="slidenum">
              <a:rPr kumimoji="0" lang="es-MX" sz="1400" b="1" i="0" u="none" strike="noStrike" kern="1200" cap="none" spc="0" normalizeH="0" baseline="0" noProof="0" smtClean="0">
                <a:ln>
                  <a:noFill/>
                </a:ln>
                <a:solidFill>
                  <a:srgbClr val="002060"/>
                </a:solidFill>
                <a:effectLst/>
                <a:uLnTx/>
                <a:uFillTx/>
                <a:latin typeface="Franklin Gothic Book" panose="020B05030201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s-MX" sz="1400" b="1" i="0" u="none" strike="noStrike" kern="1200" cap="none" spc="0" normalizeH="0" baseline="0" noProof="0" dirty="0">
              <a:ln>
                <a:noFill/>
              </a:ln>
              <a:solidFill>
                <a:srgbClr val="002060"/>
              </a:solidFill>
              <a:effectLst/>
              <a:uLnTx/>
              <a:uFillTx/>
              <a:latin typeface="Franklin Gothic Book" panose="020B0503020102020204"/>
              <a:ea typeface="+mn-ea"/>
              <a:cs typeface="+mn-cs"/>
            </a:endParaRPr>
          </a:p>
        </p:txBody>
      </p:sp>
      <p:pic>
        <p:nvPicPr>
          <p:cNvPr id="4" name="Picture 4" descr="Iconos de Avión de papel - Iconos gratuitos de 9,167">
            <a:hlinkClick r:id="" action="ppaction://noaction"/>
            <a:extLst>
              <a:ext uri="{FF2B5EF4-FFF2-40B4-BE49-F238E27FC236}">
                <a16:creationId xmlns:a16="http://schemas.microsoft.com/office/drawing/2014/main" id="{CDAF9D5F-AFE6-4E2F-3492-D103922F25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57202" y="5881846"/>
            <a:ext cx="485467" cy="4854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conos de Avión de papel - Iconos gratuitos de 9,167">
            <a:hlinkClick r:id="" action="ppaction://noaction"/>
            <a:extLst>
              <a:ext uri="{FF2B5EF4-FFF2-40B4-BE49-F238E27FC236}">
                <a16:creationId xmlns:a16="http://schemas.microsoft.com/office/drawing/2014/main" id="{69765360-C489-A017-6F0A-F1BD8FAFC1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89949" y="3651215"/>
            <a:ext cx="485467" cy="485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04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esquinas redondeadas 12">
            <a:extLst>
              <a:ext uri="{FF2B5EF4-FFF2-40B4-BE49-F238E27FC236}">
                <a16:creationId xmlns:a16="http://schemas.microsoft.com/office/drawing/2014/main" id="{B2436ED8-09F7-7BED-21B4-AA796EEFB34B}"/>
              </a:ext>
            </a:extLst>
          </p:cNvPr>
          <p:cNvSpPr/>
          <p:nvPr/>
        </p:nvSpPr>
        <p:spPr>
          <a:xfrm>
            <a:off x="-360218" y="174974"/>
            <a:ext cx="9975273" cy="1002136"/>
          </a:xfrm>
          <a:prstGeom prst="roundRect">
            <a:avLst>
              <a:gd name="adj" fmla="val 2964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noProof="0" dirty="0">
              <a:solidFill>
                <a:schemeClr val="accent1">
                  <a:lumMod val="50000"/>
                </a:schemeClr>
              </a:solidFill>
            </a:endParaRPr>
          </a:p>
        </p:txBody>
      </p:sp>
      <p:sp>
        <p:nvSpPr>
          <p:cNvPr id="33" name="Marcador de texto 2">
            <a:extLst>
              <a:ext uri="{FF2B5EF4-FFF2-40B4-BE49-F238E27FC236}">
                <a16:creationId xmlns:a16="http://schemas.microsoft.com/office/drawing/2014/main" id="{829D2FBD-7C40-8930-D676-D961F29A20BD}"/>
              </a:ext>
            </a:extLst>
          </p:cNvPr>
          <p:cNvSpPr txBox="1">
            <a:spLocks/>
          </p:cNvSpPr>
          <p:nvPr/>
        </p:nvSpPr>
        <p:spPr>
          <a:xfrm>
            <a:off x="113504" y="134713"/>
            <a:ext cx="9501551" cy="1081149"/>
          </a:xfrm>
          <a:prstGeom prst="rect">
            <a:avLst/>
          </a:prstGeom>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2000" b="1" i="0" kern="1200">
                <a:solidFill>
                  <a:srgbClr val="1A3D6D"/>
                </a:solidFill>
                <a:latin typeface="Futura" panose="020B0602020204020303" pitchFamily="34" charset="-79"/>
                <a:ea typeface="Verdana" panose="020B0604030504040204" pitchFamily="34" charset="0"/>
                <a:cs typeface="Futura" panose="020B06020202040203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pPr>
            <a:r>
              <a:rPr lang="es-MX" sz="1600" dirty="0">
                <a:solidFill>
                  <a:schemeClr val="accent1">
                    <a:lumMod val="75000"/>
                  </a:schemeClr>
                </a:solidFill>
                <a:latin typeface="Montserrat" panose="00000500000000000000" pitchFamily="50" charset="0"/>
                <a:ea typeface="Heiti TC Medium" pitchFamily="2" charset="-128"/>
                <a:cs typeface="Tahoma" panose="020B0604030504040204" pitchFamily="34" charset="0"/>
              </a:rPr>
              <a:t>Cosechando Soberanía | </a:t>
            </a:r>
            <a:r>
              <a:rPr lang="es-MX" sz="1600" b="0" dirty="0">
                <a:solidFill>
                  <a:schemeClr val="accent1">
                    <a:lumMod val="50000"/>
                  </a:schemeClr>
                </a:solidFill>
                <a:latin typeface="Montserrat" panose="00000500000000000000" pitchFamily="50" charset="0"/>
                <a:ea typeface="Heiti TC Medium" pitchFamily="2" charset="-128"/>
                <a:cs typeface="Tahoma" panose="020B0604030504040204" pitchFamily="34" charset="0"/>
              </a:rPr>
              <a:t>FIRA y AGRICULTURA unen esfuerzos para desarrollar esta </a:t>
            </a:r>
            <a:r>
              <a:rPr lang="es-MX" sz="1600" dirty="0">
                <a:solidFill>
                  <a:schemeClr val="accent1">
                    <a:lumMod val="75000"/>
                  </a:schemeClr>
                </a:solidFill>
                <a:latin typeface="Montserrat" panose="00000500000000000000" pitchFamily="50" charset="0"/>
                <a:ea typeface="Heiti TC Medium" pitchFamily="2" charset="-128"/>
                <a:cs typeface="Tahoma" panose="020B0604030504040204" pitchFamily="34" charset="0"/>
              </a:rPr>
              <a:t>estrategia de apoyo a los pequeños productores,</a:t>
            </a:r>
            <a:r>
              <a:rPr lang="es-MX" sz="1600" b="0" dirty="0">
                <a:solidFill>
                  <a:schemeClr val="accent1">
                    <a:lumMod val="50000"/>
                  </a:schemeClr>
                </a:solidFill>
                <a:latin typeface="Montserrat" panose="00000500000000000000" pitchFamily="50" charset="0"/>
                <a:ea typeface="Heiti TC Medium" pitchFamily="2" charset="-128"/>
                <a:cs typeface="Tahoma" panose="020B0604030504040204" pitchFamily="34" charset="0"/>
              </a:rPr>
              <a:t> mediante incentivos para </a:t>
            </a:r>
            <a:r>
              <a:rPr lang="es-ES" sz="1600" b="0" dirty="0">
                <a:solidFill>
                  <a:schemeClr val="accent1">
                    <a:lumMod val="50000"/>
                  </a:schemeClr>
                </a:solidFill>
                <a:latin typeface="Montserrat" panose="00000500000000000000" pitchFamily="50" charset="0"/>
                <a:ea typeface="Heiti TC Medium" pitchFamily="2" charset="-128"/>
                <a:cs typeface="Tahoma" panose="020B0604030504040204" pitchFamily="34" charset="0"/>
              </a:rPr>
              <a:t>mejora de condiciones de financiamiento y protección de su producción e ingresos.</a:t>
            </a:r>
            <a:r>
              <a:rPr lang="es-MX" sz="1600" dirty="0">
                <a:solidFill>
                  <a:schemeClr val="accent1">
                    <a:lumMod val="75000"/>
                  </a:schemeClr>
                </a:solidFill>
                <a:latin typeface="Montserrat" panose="00000500000000000000" pitchFamily="50" charset="0"/>
                <a:ea typeface="Heiti TC Medium" pitchFamily="2" charset="-128"/>
                <a:cs typeface="Tahoma" panose="020B0604030504040204" pitchFamily="34" charset="0"/>
              </a:rPr>
              <a:t> </a:t>
            </a:r>
            <a:endParaRPr lang="es-MX" sz="1600" b="0" dirty="0">
              <a:solidFill>
                <a:schemeClr val="accent1">
                  <a:lumMod val="50000"/>
                </a:schemeClr>
              </a:solidFill>
              <a:latin typeface="Montserrat" panose="00000500000000000000" pitchFamily="50" charset="0"/>
              <a:ea typeface="Heiti TC Medium" pitchFamily="2" charset="-128"/>
              <a:cs typeface="Tahoma" panose="020B0604030504040204" pitchFamily="34" charset="0"/>
            </a:endParaRPr>
          </a:p>
        </p:txBody>
      </p:sp>
      <p:sp>
        <p:nvSpPr>
          <p:cNvPr id="2" name="CuadroTexto 1">
            <a:extLst>
              <a:ext uri="{FF2B5EF4-FFF2-40B4-BE49-F238E27FC236}">
                <a16:creationId xmlns:a16="http://schemas.microsoft.com/office/drawing/2014/main" id="{DACDB362-3587-DF8B-EA4B-575E019D6CB9}"/>
              </a:ext>
            </a:extLst>
          </p:cNvPr>
          <p:cNvSpPr txBox="1"/>
          <p:nvPr/>
        </p:nvSpPr>
        <p:spPr>
          <a:xfrm>
            <a:off x="6442373" y="2400019"/>
            <a:ext cx="5831174" cy="1667892"/>
          </a:xfrm>
          <a:prstGeom prst="rect">
            <a:avLst/>
          </a:prstGeom>
          <a:noFill/>
        </p:spPr>
        <p:txBody>
          <a:bodyPr wrap="square" rtlCol="0">
            <a:spAutoFit/>
          </a:bodyPr>
          <a:lstStyle/>
          <a:p>
            <a:pPr algn="just"/>
            <a:r>
              <a:rPr lang="es-MX" sz="1400" dirty="0">
                <a:solidFill>
                  <a:srgbClr val="595959"/>
                </a:solidFill>
                <a:latin typeface="Arial Nova" panose="020B0504020202020204" pitchFamily="34" charset="0"/>
              </a:rPr>
              <a:t>Autorización de un Fondo que considera los siguientes </a:t>
            </a:r>
          </a:p>
          <a:p>
            <a:pPr algn="just"/>
            <a:r>
              <a:rPr lang="es-MX" sz="1400" dirty="0">
                <a:solidFill>
                  <a:srgbClr val="595959"/>
                </a:solidFill>
                <a:latin typeface="Arial Nova" panose="020B0504020202020204" pitchFamily="34" charset="0"/>
              </a:rPr>
              <a:t>mecanismos clave:</a:t>
            </a:r>
          </a:p>
          <a:p>
            <a:pPr algn="just"/>
            <a:endParaRPr lang="es-MX" sz="1400" dirty="0">
              <a:solidFill>
                <a:srgbClr val="595959"/>
              </a:solidFill>
              <a:latin typeface="Arial Nova" panose="020B0504020202020204" pitchFamily="34" charset="0"/>
            </a:endParaRPr>
          </a:p>
          <a:p>
            <a:pPr indent="-185738">
              <a:lnSpc>
                <a:spcPct val="150000"/>
              </a:lnSpc>
              <a:buFont typeface="Arial" panose="020B0604020202020204" pitchFamily="34" charset="0"/>
              <a:buChar char="•"/>
            </a:pPr>
            <a:r>
              <a:rPr lang="es-MX" sz="1400" dirty="0">
                <a:solidFill>
                  <a:srgbClr val="595959"/>
                </a:solidFill>
                <a:latin typeface="Arial Nova" panose="020B0504020202020204" pitchFamily="34" charset="0"/>
              </a:rPr>
              <a:t>Incentivo para </a:t>
            </a:r>
            <a:r>
              <a:rPr lang="es-MX" sz="1400" b="1" dirty="0">
                <a:solidFill>
                  <a:srgbClr val="595959"/>
                </a:solidFill>
                <a:latin typeface="Arial Nova" panose="020B0504020202020204" pitchFamily="34" charset="0"/>
              </a:rPr>
              <a:t>COBERTURA DE PRECIOS </a:t>
            </a:r>
          </a:p>
          <a:p>
            <a:pPr indent="-185738">
              <a:lnSpc>
                <a:spcPct val="150000"/>
              </a:lnSpc>
              <a:buFont typeface="Arial" panose="020B0604020202020204" pitchFamily="34" charset="0"/>
              <a:buChar char="•"/>
            </a:pPr>
            <a:r>
              <a:rPr lang="es-MX" sz="1400" dirty="0">
                <a:solidFill>
                  <a:srgbClr val="595959"/>
                </a:solidFill>
                <a:latin typeface="Arial Nova" panose="020B0504020202020204" pitchFamily="34" charset="0"/>
              </a:rPr>
              <a:t>Incentivo para </a:t>
            </a:r>
            <a:r>
              <a:rPr lang="es-MX" sz="1400" b="1" dirty="0">
                <a:solidFill>
                  <a:srgbClr val="595959"/>
                </a:solidFill>
                <a:latin typeface="Arial Nova" panose="020B0504020202020204" pitchFamily="34" charset="0"/>
              </a:rPr>
              <a:t>SEGURO AGROPECUARIO</a:t>
            </a:r>
          </a:p>
          <a:p>
            <a:pPr indent="-185738">
              <a:lnSpc>
                <a:spcPct val="150000"/>
              </a:lnSpc>
              <a:buFont typeface="Arial" panose="020B0604020202020204" pitchFamily="34" charset="0"/>
              <a:buChar char="•"/>
            </a:pPr>
            <a:r>
              <a:rPr lang="es-MX" sz="1400" dirty="0">
                <a:solidFill>
                  <a:srgbClr val="595959"/>
                </a:solidFill>
                <a:latin typeface="Arial Nova" panose="020B0504020202020204" pitchFamily="34" charset="0"/>
              </a:rPr>
              <a:t>Incentivo para </a:t>
            </a:r>
            <a:r>
              <a:rPr lang="es-ES_tradnl" sz="1400" b="1" dirty="0">
                <a:solidFill>
                  <a:srgbClr val="595959"/>
                </a:solidFill>
                <a:latin typeface="Arial Nova" panose="020B0504020202020204" pitchFamily="34" charset="0"/>
              </a:rPr>
              <a:t>REDUCCIÓN DEL COSTO DE FINANCIAMIENTO</a:t>
            </a:r>
            <a:endParaRPr lang="es-ES" sz="1400" b="1" dirty="0">
              <a:solidFill>
                <a:srgbClr val="595959"/>
              </a:solidFill>
              <a:latin typeface="Arial Nova" panose="020B0504020202020204" pitchFamily="34" charset="0"/>
            </a:endParaRPr>
          </a:p>
        </p:txBody>
      </p:sp>
      <p:sp>
        <p:nvSpPr>
          <p:cNvPr id="4" name="CuadroTexto 3">
            <a:extLst>
              <a:ext uri="{FF2B5EF4-FFF2-40B4-BE49-F238E27FC236}">
                <a16:creationId xmlns:a16="http://schemas.microsoft.com/office/drawing/2014/main" id="{3F513B56-698D-3220-2879-E6776A741D4F}"/>
              </a:ext>
            </a:extLst>
          </p:cNvPr>
          <p:cNvSpPr txBox="1"/>
          <p:nvPr/>
        </p:nvSpPr>
        <p:spPr>
          <a:xfrm>
            <a:off x="1260816" y="1531909"/>
            <a:ext cx="3933366" cy="338554"/>
          </a:xfrm>
          <a:prstGeom prst="rect">
            <a:avLst/>
          </a:prstGeom>
          <a:noFill/>
          <a:ln>
            <a:noFill/>
          </a:ln>
        </p:spPr>
        <p:txBody>
          <a:bodyPr wrap="square" rtlCol="0">
            <a:spAutoFit/>
          </a:bodyPr>
          <a:lstStyle/>
          <a:p>
            <a:pPr algn="ctr"/>
            <a:r>
              <a:rPr lang="es-MX" sz="1600" b="1" dirty="0">
                <a:solidFill>
                  <a:srgbClr val="44546A"/>
                </a:solidFill>
                <a:latin typeface="Arial Nova" panose="020B0504020202020204" pitchFamily="34" charset="0"/>
              </a:rPr>
              <a:t>Cobertura Nacional</a:t>
            </a:r>
            <a:r>
              <a:rPr lang="es-MX" sz="1600" b="1" baseline="30000" dirty="0">
                <a:solidFill>
                  <a:srgbClr val="44546A"/>
                </a:solidFill>
                <a:latin typeface="Arial Nova" panose="020B0504020202020204" pitchFamily="34" charset="0"/>
              </a:rPr>
              <a:t>1/</a:t>
            </a:r>
          </a:p>
        </p:txBody>
      </p:sp>
      <p:grpSp>
        <p:nvGrpSpPr>
          <p:cNvPr id="7" name="Grupo 6">
            <a:extLst>
              <a:ext uri="{FF2B5EF4-FFF2-40B4-BE49-F238E27FC236}">
                <a16:creationId xmlns:a16="http://schemas.microsoft.com/office/drawing/2014/main" id="{4EBE3C90-BAC4-7A02-32E9-C86BD1B5FF84}"/>
              </a:ext>
            </a:extLst>
          </p:cNvPr>
          <p:cNvGrpSpPr/>
          <p:nvPr/>
        </p:nvGrpSpPr>
        <p:grpSpPr>
          <a:xfrm>
            <a:off x="6873085" y="1600712"/>
            <a:ext cx="4058099" cy="437500"/>
            <a:chOff x="831021" y="1897872"/>
            <a:chExt cx="4022423" cy="598001"/>
          </a:xfrm>
          <a:solidFill>
            <a:schemeClr val="tx2"/>
          </a:solidFill>
        </p:grpSpPr>
        <p:sp>
          <p:nvSpPr>
            <p:cNvPr id="8" name="Rectángulo: esquinas redondeadas 7">
              <a:extLst>
                <a:ext uri="{FF2B5EF4-FFF2-40B4-BE49-F238E27FC236}">
                  <a16:creationId xmlns:a16="http://schemas.microsoft.com/office/drawing/2014/main" id="{9628D891-7C22-C942-6CC7-C3D88F25151D}"/>
                </a:ext>
              </a:extLst>
            </p:cNvPr>
            <p:cNvSpPr/>
            <p:nvPr/>
          </p:nvSpPr>
          <p:spPr>
            <a:xfrm>
              <a:off x="831021" y="1897872"/>
              <a:ext cx="4022423" cy="598001"/>
            </a:xfrm>
            <a:prstGeom prst="roundRect">
              <a:avLst/>
            </a:prstGeom>
            <a:grpFill/>
            <a:ln>
              <a:solidFill>
                <a:schemeClr val="tx2"/>
              </a:solidFill>
            </a:ln>
          </p:spPr>
          <p:style>
            <a:lnRef idx="0">
              <a:scrgbClr r="0" g="0" b="0"/>
            </a:lnRef>
            <a:fillRef idx="0">
              <a:scrgbClr r="0" g="0" b="0"/>
            </a:fillRef>
            <a:effectRef idx="0">
              <a:scrgbClr r="0" g="0" b="0"/>
            </a:effectRef>
            <a:fontRef idx="minor">
              <a:schemeClr val="lt1"/>
            </a:fontRef>
          </p:style>
          <p:txBody>
            <a:bodyPr/>
            <a:lstStyle/>
            <a:p>
              <a:endParaRPr lang="es-MX" sz="2000" dirty="0"/>
            </a:p>
          </p:txBody>
        </p:sp>
        <p:sp>
          <p:nvSpPr>
            <p:cNvPr id="9" name="CuadroTexto 8">
              <a:extLst>
                <a:ext uri="{FF2B5EF4-FFF2-40B4-BE49-F238E27FC236}">
                  <a16:creationId xmlns:a16="http://schemas.microsoft.com/office/drawing/2014/main" id="{1D427F4C-6C6E-2A8E-3EBC-55C8D57F66B2}"/>
                </a:ext>
              </a:extLst>
            </p:cNvPr>
            <p:cNvSpPr txBox="1"/>
            <p:nvPr/>
          </p:nvSpPr>
          <p:spPr>
            <a:xfrm>
              <a:off x="943400" y="1982724"/>
              <a:ext cx="3797665" cy="462756"/>
            </a:xfrm>
            <a:prstGeom prst="rect">
              <a:avLst/>
            </a:prstGeom>
            <a:noFill/>
            <a:ln>
              <a:noFill/>
            </a:ln>
          </p:spPr>
          <p:txBody>
            <a:bodyPr wrap="square" rtlCol="0">
              <a:spAutoFit/>
            </a:bodyPr>
            <a:lstStyle/>
            <a:p>
              <a:pPr algn="ctr"/>
              <a:r>
                <a:rPr lang="es-MX" sz="1600" b="1" dirty="0">
                  <a:solidFill>
                    <a:prstClr val="white"/>
                  </a:solidFill>
                  <a:latin typeface="Arial Nova" panose="020B0504020202020204" pitchFamily="34" charset="0"/>
                  <a:ea typeface="Heiti TC Medium" pitchFamily="2" charset="-128"/>
                  <a:cs typeface="Calibri Light" panose="020F0302020204030204" pitchFamily="34" charset="0"/>
                </a:rPr>
                <a:t>Características de la estrategia</a:t>
              </a:r>
            </a:p>
          </p:txBody>
        </p:sp>
      </p:grpSp>
      <p:sp>
        <p:nvSpPr>
          <p:cNvPr id="11" name="CuadroTexto 10">
            <a:extLst>
              <a:ext uri="{FF2B5EF4-FFF2-40B4-BE49-F238E27FC236}">
                <a16:creationId xmlns:a16="http://schemas.microsoft.com/office/drawing/2014/main" id="{5AAA56AC-6BF5-F34E-FD09-9FC30C02EDA5}"/>
              </a:ext>
            </a:extLst>
          </p:cNvPr>
          <p:cNvSpPr txBox="1"/>
          <p:nvPr/>
        </p:nvSpPr>
        <p:spPr>
          <a:xfrm>
            <a:off x="6880433" y="4493140"/>
            <a:ext cx="4731796" cy="1046440"/>
          </a:xfrm>
          <a:prstGeom prst="rect">
            <a:avLst/>
          </a:prstGeom>
          <a:noFill/>
        </p:spPr>
        <p:txBody>
          <a:bodyPr wrap="square" rtlCol="0">
            <a:spAutoFit/>
          </a:bodyPr>
          <a:lstStyle/>
          <a:p>
            <a:pPr algn="just"/>
            <a:r>
              <a:rPr lang="es-MX" sz="1400" dirty="0">
                <a:solidFill>
                  <a:srgbClr val="595959"/>
                </a:solidFill>
                <a:latin typeface="Arial Nova" panose="020B0504020202020204" pitchFamily="34" charset="0"/>
              </a:rPr>
              <a:t>Cadenas participantes:</a:t>
            </a:r>
          </a:p>
          <a:p>
            <a:pPr algn="just"/>
            <a:endParaRPr lang="es-MX" sz="1600" dirty="0">
              <a:solidFill>
                <a:srgbClr val="595959"/>
              </a:solidFill>
              <a:latin typeface="Arial Nova" panose="020B0504020202020204" pitchFamily="34" charset="0"/>
            </a:endParaRPr>
          </a:p>
          <a:p>
            <a:pPr algn="ctr"/>
            <a:r>
              <a:rPr lang="es-MX" sz="1600" dirty="0">
                <a:solidFill>
                  <a:srgbClr val="44546A"/>
                </a:solidFill>
                <a:latin typeface="Arial Nova" panose="020B0504020202020204" pitchFamily="34" charset="0"/>
              </a:rPr>
              <a:t>Las notificadas por AGRICULTURA</a:t>
            </a:r>
            <a:r>
              <a:rPr lang="es-MX" sz="1600" baseline="30000" dirty="0">
                <a:solidFill>
                  <a:srgbClr val="44546A"/>
                </a:solidFill>
                <a:latin typeface="Arial Nova" panose="020B0504020202020204" pitchFamily="34" charset="0"/>
              </a:rPr>
              <a:t>2/</a:t>
            </a:r>
            <a:r>
              <a:rPr lang="es-MX" sz="1600" dirty="0">
                <a:solidFill>
                  <a:srgbClr val="44546A"/>
                </a:solidFill>
                <a:latin typeface="Arial Nova" panose="020B0504020202020204" pitchFamily="34" charset="0"/>
              </a:rPr>
              <a:t>, con base en los productos que integran la canasta básica.</a:t>
            </a:r>
          </a:p>
        </p:txBody>
      </p:sp>
      <p:sp>
        <p:nvSpPr>
          <p:cNvPr id="3" name="CuadroTexto 2">
            <a:extLst>
              <a:ext uri="{FF2B5EF4-FFF2-40B4-BE49-F238E27FC236}">
                <a16:creationId xmlns:a16="http://schemas.microsoft.com/office/drawing/2014/main" id="{8B7E4E63-86C3-007D-18BF-179074894B10}"/>
              </a:ext>
            </a:extLst>
          </p:cNvPr>
          <p:cNvSpPr txBox="1"/>
          <p:nvPr/>
        </p:nvSpPr>
        <p:spPr>
          <a:xfrm>
            <a:off x="1831815" y="6385389"/>
            <a:ext cx="4610558" cy="369332"/>
          </a:xfrm>
          <a:prstGeom prst="rect">
            <a:avLst/>
          </a:prstGeom>
          <a:noFill/>
          <a:ln>
            <a:noFill/>
          </a:ln>
          <a:effectLst/>
        </p:spPr>
        <p:txBody>
          <a:bodyPr vert="horz" wrap="none" lIns="91440" tIns="45720" rIns="91440" bIns="45720" numCol="1" anchor="ctr" anchorCtr="0" compatLnSpc="1">
            <a:prstTxWarp prst="textNoShape">
              <a:avLst/>
            </a:prstTxWarp>
            <a:spAutoFit/>
          </a:bodyPr>
          <a:lstStyle>
            <a:defPPr>
              <a:defRPr lang="es-MX"/>
            </a:defPPr>
            <a:lvl1pPr marR="0" lvl="0" indent="0" eaLnBrk="0" fontAlgn="base" hangingPunct="0">
              <a:lnSpc>
                <a:spcPct val="100000"/>
              </a:lnSpc>
              <a:spcBef>
                <a:spcPct val="0"/>
              </a:spcBef>
              <a:spcAft>
                <a:spcPct val="0"/>
              </a:spcAft>
              <a:buClrTx/>
              <a:buSzTx/>
              <a:buFontTx/>
              <a:buNone/>
              <a:tabLst/>
              <a:defRPr sz="900" bmk="">
                <a:latin typeface="Aptos" panose="020B0004020202020204" pitchFamily="34" charset="0"/>
                <a:ea typeface="Aptos" panose="020B0004020202020204" pitchFamily="34" charset="0"/>
                <a:cs typeface="Times New Roman" panose="02020603050405020304" pitchFamily="18" charset="0"/>
              </a:defRPr>
            </a:lvl1pPr>
          </a:lstStyle>
          <a:p>
            <a:r>
              <a:rPr lang="es-MX" dirty="0"/>
              <a:t>1/ Conforme a los Municipios dados a conocer a FIRA por AGRICULTURA.</a:t>
            </a:r>
          </a:p>
          <a:p>
            <a:r>
              <a:rPr lang="es-MX" dirty="0"/>
              <a:t>2/ Cadenas </a:t>
            </a:r>
            <a:r>
              <a:rPr lang="es-ES_tradnl" dirty="0"/>
              <a:t>elegibles serán conforme al listado dado a conocer a FIRA por AGRICULTURA</a:t>
            </a:r>
            <a:endParaRPr lang="es-MX" dirty="0"/>
          </a:p>
        </p:txBody>
      </p:sp>
      <p:sp>
        <p:nvSpPr>
          <p:cNvPr id="15" name="AutoShape 2" descr="A map of Mexico filled with colorful agricultural and livestock products, without any background. The interior of the map contains detailed illustrations of crops like corn, tomatoes, avocados, and chili peppers, along with livestock such as cows, chickens, and pigs. The map is isolated, with no background or extra elements, making the shape of Mexico clear and distinct. The image is vibrant and visually appealing, with realistic textures and bright colors.">
            <a:extLst>
              <a:ext uri="{FF2B5EF4-FFF2-40B4-BE49-F238E27FC236}">
                <a16:creationId xmlns:a16="http://schemas.microsoft.com/office/drawing/2014/main" id="{D06C82B5-FBA2-5E24-6DA2-2C03AC68206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7" name="Imagen 16">
            <a:extLst>
              <a:ext uri="{FF2B5EF4-FFF2-40B4-BE49-F238E27FC236}">
                <a16:creationId xmlns:a16="http://schemas.microsoft.com/office/drawing/2014/main" id="{0AC1A800-A73B-975D-92B5-A799244CE233}"/>
              </a:ext>
            </a:extLst>
          </p:cNvPr>
          <p:cNvPicPr>
            <a:picLocks noChangeAspect="1"/>
          </p:cNvPicPr>
          <p:nvPr/>
        </p:nvPicPr>
        <p:blipFill>
          <a:blip r:embed="rId3"/>
          <a:stretch>
            <a:fillRect/>
          </a:stretch>
        </p:blipFill>
        <p:spPr>
          <a:xfrm>
            <a:off x="1017831" y="2040383"/>
            <a:ext cx="4731796" cy="3763059"/>
          </a:xfrm>
          <a:prstGeom prst="rect">
            <a:avLst/>
          </a:prstGeom>
        </p:spPr>
      </p:pic>
      <p:sp>
        <p:nvSpPr>
          <p:cNvPr id="5" name="Marcador de número de diapositiva 117">
            <a:extLst>
              <a:ext uri="{FF2B5EF4-FFF2-40B4-BE49-F238E27FC236}">
                <a16:creationId xmlns:a16="http://schemas.microsoft.com/office/drawing/2014/main" id="{1FA8B551-EFB1-2D7E-D0DF-C26DC889A945}"/>
              </a:ext>
            </a:extLst>
          </p:cNvPr>
          <p:cNvSpPr txBox="1">
            <a:spLocks/>
          </p:cNvSpPr>
          <p:nvPr/>
        </p:nvSpPr>
        <p:spPr>
          <a:xfrm>
            <a:off x="11473997" y="6575053"/>
            <a:ext cx="718004" cy="259308"/>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34124A6-4F7D-E041-9162-4668CB6DAA0B}" type="slidenum">
              <a:rPr kumimoji="0" lang="es-MX" sz="1400" b="1" i="0" u="none" strike="noStrike" kern="1200" cap="none" spc="0" normalizeH="0" baseline="0" noProof="0" smtClean="0">
                <a:ln>
                  <a:noFill/>
                </a:ln>
                <a:solidFill>
                  <a:srgbClr val="002060"/>
                </a:solidFill>
                <a:effectLst/>
                <a:uLnTx/>
                <a:uFillTx/>
                <a:latin typeface="Franklin Gothic Book" panose="020B05030201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s-MX" sz="1400" b="1" i="0" u="none" strike="noStrike" kern="1200" cap="none" spc="0" normalizeH="0" baseline="0" noProof="0" dirty="0">
              <a:ln>
                <a:noFill/>
              </a:ln>
              <a:solidFill>
                <a:srgbClr val="002060"/>
              </a:solidFill>
              <a:effectLst/>
              <a:uLnTx/>
              <a:uFillTx/>
              <a:latin typeface="Franklin Gothic Book" panose="020B0503020102020204"/>
              <a:ea typeface="+mn-ea"/>
              <a:cs typeface="+mn-cs"/>
            </a:endParaRPr>
          </a:p>
        </p:txBody>
      </p:sp>
      <p:pic>
        <p:nvPicPr>
          <p:cNvPr id="6" name="Picture 4" descr="Iconos de Avión de papel - Iconos gratuitos de 9,167">
            <a:hlinkClick r:id="" action="ppaction://noaction"/>
            <a:extLst>
              <a:ext uri="{FF2B5EF4-FFF2-40B4-BE49-F238E27FC236}">
                <a16:creationId xmlns:a16="http://schemas.microsoft.com/office/drawing/2014/main" id="{BAA16117-6DD4-F809-524D-18BC0E98AE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9999" y="5826426"/>
            <a:ext cx="485467" cy="485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67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7BA1F55-DEA0-3BDA-5B26-ACF3177370D8}"/>
              </a:ext>
            </a:extLst>
          </p:cNvPr>
          <p:cNvSpPr/>
          <p:nvPr/>
        </p:nvSpPr>
        <p:spPr>
          <a:xfrm>
            <a:off x="10329318" y="5678156"/>
            <a:ext cx="1773964" cy="10428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dondear rectángulo de esquina del mismo lado 69">
            <a:extLst>
              <a:ext uri="{FF2B5EF4-FFF2-40B4-BE49-F238E27FC236}">
                <a16:creationId xmlns:a16="http://schemas.microsoft.com/office/drawing/2014/main" id="{160930A0-850F-58A9-1D3E-BDB26C466C9F}"/>
              </a:ext>
            </a:extLst>
          </p:cNvPr>
          <p:cNvSpPr/>
          <p:nvPr/>
        </p:nvSpPr>
        <p:spPr>
          <a:xfrm rot="5400000" flipH="1">
            <a:off x="3462608" y="-3233590"/>
            <a:ext cx="906590" cy="7854634"/>
          </a:xfrm>
          <a:prstGeom prst="round2SameRect">
            <a:avLst>
              <a:gd name="adj1" fmla="val 45247"/>
              <a:gd name="adj2" fmla="val 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a:t> </a:t>
            </a:r>
            <a:endParaRPr lang="es-MX" dirty="0"/>
          </a:p>
        </p:txBody>
      </p:sp>
      <p:cxnSp>
        <p:nvCxnSpPr>
          <p:cNvPr id="52" name="Straight Connector 51">
            <a:extLst>
              <a:ext uri="{FF2B5EF4-FFF2-40B4-BE49-F238E27FC236}">
                <a16:creationId xmlns:a16="http://schemas.microsoft.com/office/drawing/2014/main" id="{16C44338-9085-4225-A434-B30D68D291E6}"/>
              </a:ext>
            </a:extLst>
          </p:cNvPr>
          <p:cNvCxnSpPr>
            <a:cxnSpLocks/>
          </p:cNvCxnSpPr>
          <p:nvPr/>
        </p:nvCxnSpPr>
        <p:spPr>
          <a:xfrm>
            <a:off x="9877159" y="1495951"/>
            <a:ext cx="0" cy="1223974"/>
          </a:xfrm>
          <a:prstGeom prst="line">
            <a:avLst/>
          </a:prstGeom>
          <a:ln>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1A29ED0-3B20-44E8-B1CF-4FC9C6E995B8}"/>
              </a:ext>
            </a:extLst>
          </p:cNvPr>
          <p:cNvSpPr/>
          <p:nvPr/>
        </p:nvSpPr>
        <p:spPr>
          <a:xfrm>
            <a:off x="9149455" y="1046942"/>
            <a:ext cx="1392296" cy="1392294"/>
          </a:xfrm>
          <a:prstGeom prst="ellipse">
            <a:avLst/>
          </a:prstGeom>
          <a:solidFill>
            <a:srgbClr val="FFFFFF"/>
          </a:solidFill>
          <a:ln w="88900">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798">
              <a:solidFill>
                <a:schemeClr val="bg1"/>
              </a:solidFill>
            </a:endParaRPr>
          </a:p>
        </p:txBody>
      </p:sp>
      <p:sp>
        <p:nvSpPr>
          <p:cNvPr id="70" name="Down Arrow 2">
            <a:extLst>
              <a:ext uri="{FF2B5EF4-FFF2-40B4-BE49-F238E27FC236}">
                <a16:creationId xmlns:a16="http://schemas.microsoft.com/office/drawing/2014/main" id="{273839DD-54DA-4962-8225-790C8979A9A5}"/>
              </a:ext>
            </a:extLst>
          </p:cNvPr>
          <p:cNvSpPr/>
          <p:nvPr/>
        </p:nvSpPr>
        <p:spPr>
          <a:xfrm>
            <a:off x="9827056" y="4976362"/>
            <a:ext cx="384702" cy="360250"/>
          </a:xfrm>
          <a:prstGeom prst="downArrow">
            <a:avLst/>
          </a:prstGeom>
          <a:gradFill flip="none" rotWithShape="1">
            <a:gsLst>
              <a:gs pos="0">
                <a:schemeClr val="accent6"/>
              </a:gs>
              <a:gs pos="100000">
                <a:schemeClr val="accent6">
                  <a:lumMod val="7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chemeClr val="bg1"/>
              </a:solidFill>
            </a:endParaRPr>
          </a:p>
        </p:txBody>
      </p:sp>
      <p:sp>
        <p:nvSpPr>
          <p:cNvPr id="72" name="Rectangle 71">
            <a:extLst>
              <a:ext uri="{FF2B5EF4-FFF2-40B4-BE49-F238E27FC236}">
                <a16:creationId xmlns:a16="http://schemas.microsoft.com/office/drawing/2014/main" id="{7C18CC6A-3AFD-4DE2-89C2-4B7D8528648C}"/>
              </a:ext>
            </a:extLst>
          </p:cNvPr>
          <p:cNvSpPr/>
          <p:nvPr/>
        </p:nvSpPr>
        <p:spPr>
          <a:xfrm>
            <a:off x="7121990" y="5669142"/>
            <a:ext cx="2797965" cy="444545"/>
          </a:xfrm>
          <a:prstGeom prst="rect">
            <a:avLst/>
          </a:prstGeom>
        </p:spPr>
        <p:txBody>
          <a:bodyPr wrap="square">
            <a:spAutoFit/>
          </a:bodyPr>
          <a:lstStyle/>
          <a:p>
            <a:pPr>
              <a:lnSpc>
                <a:spcPct val="120000"/>
              </a:lnSpc>
            </a:pPr>
            <a:r>
              <a:rPr lang="en-US" sz="10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a:t>
            </a:r>
          </a:p>
        </p:txBody>
      </p:sp>
      <p:grpSp>
        <p:nvGrpSpPr>
          <p:cNvPr id="103" name="Grupo 102">
            <a:extLst>
              <a:ext uri="{FF2B5EF4-FFF2-40B4-BE49-F238E27FC236}">
                <a16:creationId xmlns:a16="http://schemas.microsoft.com/office/drawing/2014/main" id="{C351020A-425D-BBB6-917C-EC2BA77D5FFE}"/>
              </a:ext>
            </a:extLst>
          </p:cNvPr>
          <p:cNvGrpSpPr/>
          <p:nvPr/>
        </p:nvGrpSpPr>
        <p:grpSpPr>
          <a:xfrm>
            <a:off x="239761" y="1381365"/>
            <a:ext cx="7330364" cy="4258451"/>
            <a:chOff x="917796" y="2445948"/>
            <a:chExt cx="7330364" cy="4258451"/>
          </a:xfrm>
        </p:grpSpPr>
        <p:sp>
          <p:nvSpPr>
            <p:cNvPr id="68" name="TextBox 67">
              <a:extLst>
                <a:ext uri="{FF2B5EF4-FFF2-40B4-BE49-F238E27FC236}">
                  <a16:creationId xmlns:a16="http://schemas.microsoft.com/office/drawing/2014/main" id="{4F3991FE-09A3-4FAE-94C1-481AD3BA45FD}"/>
                </a:ext>
              </a:extLst>
            </p:cNvPr>
            <p:cNvSpPr txBox="1"/>
            <p:nvPr/>
          </p:nvSpPr>
          <p:spPr>
            <a:xfrm>
              <a:off x="6817911" y="4726574"/>
              <a:ext cx="939681" cy="611706"/>
            </a:xfrm>
            <a:prstGeom prst="rect">
              <a:avLst/>
            </a:prstGeom>
            <a:noFill/>
          </p:spPr>
          <p:txBody>
            <a:bodyPr wrap="none" rtlCol="0">
              <a:spAutoFit/>
            </a:bodyPr>
            <a:lstStyle/>
            <a:p>
              <a:r>
                <a:rPr lang="en-US" sz="3375" b="1" dirty="0">
                  <a:solidFill>
                    <a:schemeClr val="bg1"/>
                  </a:solidFill>
                  <a:latin typeface="Gilroy ExtraBold" panose="00000900000000000000" pitchFamily="50" charset="0"/>
                  <a:cs typeface="Montserrat Bold"/>
                </a:rPr>
                <a:t>35%</a:t>
              </a:r>
            </a:p>
          </p:txBody>
        </p:sp>
        <p:sp>
          <p:nvSpPr>
            <p:cNvPr id="4" name="Freeform 21">
              <a:extLst>
                <a:ext uri="{FF2B5EF4-FFF2-40B4-BE49-F238E27FC236}">
                  <a16:creationId xmlns:a16="http://schemas.microsoft.com/office/drawing/2014/main" id="{20F27425-0AB8-8F8C-AF37-A2EBDEF0793A}"/>
                </a:ext>
              </a:extLst>
            </p:cNvPr>
            <p:cNvSpPr>
              <a:spLocks noChangeArrowheads="1"/>
            </p:cNvSpPr>
            <p:nvPr/>
          </p:nvSpPr>
          <p:spPr bwMode="auto">
            <a:xfrm>
              <a:off x="4279659" y="4202094"/>
              <a:ext cx="3205902" cy="2502305"/>
            </a:xfrm>
            <a:custGeom>
              <a:avLst/>
              <a:gdLst>
                <a:gd name="T0" fmla="*/ 1375 w 8397"/>
                <a:gd name="T1" fmla="*/ 2639 h 5022"/>
                <a:gd name="T2" fmla="*/ 7020 w 8397"/>
                <a:gd name="T3" fmla="*/ 0 h 5022"/>
                <a:gd name="T4" fmla="*/ 8396 w 8397"/>
                <a:gd name="T5" fmla="*/ 2382 h 5022"/>
                <a:gd name="T6" fmla="*/ 0 w 8397"/>
                <a:gd name="T7" fmla="*/ 5021 h 5022"/>
                <a:gd name="T8" fmla="*/ 1375 w 8397"/>
                <a:gd name="T9" fmla="*/ 2639 h 5022"/>
                <a:gd name="connsiteX0" fmla="*/ 1637 w 9999"/>
                <a:gd name="connsiteY0" fmla="*/ 4792 h 9535"/>
                <a:gd name="connsiteX1" fmla="*/ 7425 w 9999"/>
                <a:gd name="connsiteY1" fmla="*/ 0 h 9535"/>
                <a:gd name="connsiteX2" fmla="*/ 9999 w 9999"/>
                <a:gd name="connsiteY2" fmla="*/ 4280 h 9535"/>
                <a:gd name="connsiteX3" fmla="*/ 0 w 9999"/>
                <a:gd name="connsiteY3" fmla="*/ 9535 h 9535"/>
                <a:gd name="connsiteX4" fmla="*/ 1637 w 9999"/>
                <a:gd name="connsiteY4" fmla="*/ 4792 h 9535"/>
                <a:gd name="connsiteX0" fmla="*/ 1637 w 9363"/>
                <a:gd name="connsiteY0" fmla="*/ 5026 h 10000"/>
                <a:gd name="connsiteX1" fmla="*/ 7426 w 9363"/>
                <a:gd name="connsiteY1" fmla="*/ 0 h 10000"/>
                <a:gd name="connsiteX2" fmla="*/ 9363 w 9363"/>
                <a:gd name="connsiteY2" fmla="*/ 4273 h 10000"/>
                <a:gd name="connsiteX3" fmla="*/ 0 w 9363"/>
                <a:gd name="connsiteY3" fmla="*/ 10000 h 10000"/>
                <a:gd name="connsiteX4" fmla="*/ 1637 w 9363"/>
                <a:gd name="connsiteY4" fmla="*/ 5026 h 10000"/>
                <a:gd name="connsiteX0" fmla="*/ 1748 w 10099"/>
                <a:gd name="connsiteY0" fmla="*/ 5026 h 10000"/>
                <a:gd name="connsiteX1" fmla="*/ 7931 w 10099"/>
                <a:gd name="connsiteY1" fmla="*/ 0 h 10000"/>
                <a:gd name="connsiteX2" fmla="*/ 10099 w 10099"/>
                <a:gd name="connsiteY2" fmla="*/ 4896 h 10000"/>
                <a:gd name="connsiteX3" fmla="*/ 0 w 10099"/>
                <a:gd name="connsiteY3" fmla="*/ 10000 h 10000"/>
                <a:gd name="connsiteX4" fmla="*/ 1748 w 10099"/>
                <a:gd name="connsiteY4" fmla="*/ 5026 h 10000"/>
                <a:gd name="connsiteX0" fmla="*/ 6710 w 15061"/>
                <a:gd name="connsiteY0" fmla="*/ 5026 h 10000"/>
                <a:gd name="connsiteX1" fmla="*/ 12893 w 15061"/>
                <a:gd name="connsiteY1" fmla="*/ 0 h 10000"/>
                <a:gd name="connsiteX2" fmla="*/ 15061 w 15061"/>
                <a:gd name="connsiteY2" fmla="*/ 4896 h 10000"/>
                <a:gd name="connsiteX3" fmla="*/ 4962 w 15061"/>
                <a:gd name="connsiteY3" fmla="*/ 10000 h 10000"/>
                <a:gd name="connsiteX4" fmla="*/ 0 w 15061"/>
                <a:gd name="connsiteY4" fmla="*/ 9944 h 10000"/>
                <a:gd name="connsiteX0" fmla="*/ 6710 w 15061"/>
                <a:gd name="connsiteY0" fmla="*/ 5026 h 14607"/>
                <a:gd name="connsiteX1" fmla="*/ 12893 w 15061"/>
                <a:gd name="connsiteY1" fmla="*/ 0 h 14607"/>
                <a:gd name="connsiteX2" fmla="*/ 15061 w 15061"/>
                <a:gd name="connsiteY2" fmla="*/ 4896 h 14607"/>
                <a:gd name="connsiteX3" fmla="*/ 5708 w 15061"/>
                <a:gd name="connsiteY3" fmla="*/ 14607 h 14607"/>
                <a:gd name="connsiteX4" fmla="*/ 0 w 15061"/>
                <a:gd name="connsiteY4" fmla="*/ 9944 h 14607"/>
                <a:gd name="connsiteX0" fmla="*/ 6710 w 15061"/>
                <a:gd name="connsiteY0" fmla="*/ 4901 h 14482"/>
                <a:gd name="connsiteX1" fmla="*/ 12396 w 15061"/>
                <a:gd name="connsiteY1" fmla="*/ 0 h 14482"/>
                <a:gd name="connsiteX2" fmla="*/ 15061 w 15061"/>
                <a:gd name="connsiteY2" fmla="*/ 4771 h 14482"/>
                <a:gd name="connsiteX3" fmla="*/ 5708 w 15061"/>
                <a:gd name="connsiteY3" fmla="*/ 14482 h 14482"/>
                <a:gd name="connsiteX4" fmla="*/ 0 w 15061"/>
                <a:gd name="connsiteY4" fmla="*/ 9819 h 14482"/>
                <a:gd name="connsiteX0" fmla="*/ 6461 w 14812"/>
                <a:gd name="connsiteY0" fmla="*/ 4901 h 14482"/>
                <a:gd name="connsiteX1" fmla="*/ 12147 w 14812"/>
                <a:gd name="connsiteY1" fmla="*/ 0 h 14482"/>
                <a:gd name="connsiteX2" fmla="*/ 14812 w 14812"/>
                <a:gd name="connsiteY2" fmla="*/ 4771 h 14482"/>
                <a:gd name="connsiteX3" fmla="*/ 5459 w 14812"/>
                <a:gd name="connsiteY3" fmla="*/ 14482 h 14482"/>
                <a:gd name="connsiteX4" fmla="*/ 0 w 14812"/>
                <a:gd name="connsiteY4" fmla="*/ 10006 h 14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2" h="14482">
                  <a:moveTo>
                    <a:pt x="6461" y="4901"/>
                  </a:moveTo>
                  <a:lnTo>
                    <a:pt x="12147" y="0"/>
                  </a:lnTo>
                  <a:lnTo>
                    <a:pt x="14812" y="4771"/>
                  </a:lnTo>
                  <a:lnTo>
                    <a:pt x="5459" y="14482"/>
                  </a:lnTo>
                  <a:lnTo>
                    <a:pt x="0" y="10006"/>
                  </a:lnTo>
                </a:path>
              </a:pathLst>
            </a:custGeom>
            <a:solidFill>
              <a:schemeClr val="bg1">
                <a:lumMod val="95000"/>
              </a:schemeClr>
            </a:solidFill>
            <a:ln>
              <a:noFill/>
            </a:ln>
            <a:effectLst/>
          </p:spPr>
          <p:txBody>
            <a:bodyPr wrap="none" anchor="ctr"/>
            <a:lstStyle/>
            <a:p>
              <a:pPr defTabSz="914217"/>
              <a:endParaRPr lang="en-US">
                <a:solidFill>
                  <a:srgbClr val="065280"/>
                </a:solidFill>
                <a:latin typeface="Calibri" panose="020F0502020204030204"/>
              </a:endParaRPr>
            </a:p>
          </p:txBody>
        </p:sp>
        <p:sp>
          <p:nvSpPr>
            <p:cNvPr id="5" name="Freeform 21">
              <a:extLst>
                <a:ext uri="{FF2B5EF4-FFF2-40B4-BE49-F238E27FC236}">
                  <a16:creationId xmlns:a16="http://schemas.microsoft.com/office/drawing/2014/main" id="{1A8F7CDB-4AE0-E965-8EB1-4888C4DB825C}"/>
                </a:ext>
              </a:extLst>
            </p:cNvPr>
            <p:cNvSpPr>
              <a:spLocks noChangeArrowheads="1"/>
            </p:cNvSpPr>
            <p:nvPr/>
          </p:nvSpPr>
          <p:spPr bwMode="auto">
            <a:xfrm>
              <a:off x="4792211" y="3316560"/>
              <a:ext cx="2055600" cy="1727872"/>
            </a:xfrm>
            <a:custGeom>
              <a:avLst/>
              <a:gdLst>
                <a:gd name="T0" fmla="*/ 1375 w 8397"/>
                <a:gd name="T1" fmla="*/ 2639 h 5022"/>
                <a:gd name="T2" fmla="*/ 7020 w 8397"/>
                <a:gd name="T3" fmla="*/ 0 h 5022"/>
                <a:gd name="T4" fmla="*/ 8396 w 8397"/>
                <a:gd name="T5" fmla="*/ 2382 h 5022"/>
                <a:gd name="T6" fmla="*/ 0 w 8397"/>
                <a:gd name="T7" fmla="*/ 5021 h 5022"/>
                <a:gd name="T8" fmla="*/ 1375 w 8397"/>
                <a:gd name="T9" fmla="*/ 2639 h 5022"/>
                <a:gd name="connsiteX0" fmla="*/ 1637 w 9999"/>
                <a:gd name="connsiteY0" fmla="*/ 4792 h 9535"/>
                <a:gd name="connsiteX1" fmla="*/ 7425 w 9999"/>
                <a:gd name="connsiteY1" fmla="*/ 0 h 9535"/>
                <a:gd name="connsiteX2" fmla="*/ 9999 w 9999"/>
                <a:gd name="connsiteY2" fmla="*/ 4280 h 9535"/>
                <a:gd name="connsiteX3" fmla="*/ 0 w 9999"/>
                <a:gd name="connsiteY3" fmla="*/ 9535 h 9535"/>
                <a:gd name="connsiteX4" fmla="*/ 1637 w 9999"/>
                <a:gd name="connsiteY4" fmla="*/ 4792 h 9535"/>
                <a:gd name="connsiteX0" fmla="*/ 1637 w 9363"/>
                <a:gd name="connsiteY0" fmla="*/ 5026 h 10000"/>
                <a:gd name="connsiteX1" fmla="*/ 7426 w 9363"/>
                <a:gd name="connsiteY1" fmla="*/ 0 h 10000"/>
                <a:gd name="connsiteX2" fmla="*/ 9363 w 9363"/>
                <a:gd name="connsiteY2" fmla="*/ 4273 h 10000"/>
                <a:gd name="connsiteX3" fmla="*/ 0 w 9363"/>
                <a:gd name="connsiteY3" fmla="*/ 10000 h 10000"/>
                <a:gd name="connsiteX4" fmla="*/ 1637 w 9363"/>
                <a:gd name="connsiteY4" fmla="*/ 502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 h="10000">
                  <a:moveTo>
                    <a:pt x="1637" y="5026"/>
                  </a:moveTo>
                  <a:lnTo>
                    <a:pt x="7426" y="0"/>
                  </a:lnTo>
                  <a:lnTo>
                    <a:pt x="9363" y="4273"/>
                  </a:lnTo>
                  <a:lnTo>
                    <a:pt x="0" y="10000"/>
                  </a:lnTo>
                  <a:lnTo>
                    <a:pt x="1637" y="5026"/>
                  </a:lnTo>
                </a:path>
              </a:pathLst>
            </a:custGeom>
            <a:solidFill>
              <a:schemeClr val="bg1">
                <a:lumMod val="95000"/>
              </a:schemeClr>
            </a:solidFill>
            <a:ln>
              <a:noFill/>
            </a:ln>
            <a:effectLst/>
          </p:spPr>
          <p:txBody>
            <a:bodyPr wrap="none" anchor="ctr"/>
            <a:lstStyle/>
            <a:p>
              <a:pPr defTabSz="914217"/>
              <a:endParaRPr lang="en-US">
                <a:solidFill>
                  <a:srgbClr val="065280"/>
                </a:solidFill>
                <a:latin typeface="Calibri" panose="020F0502020204030204"/>
              </a:endParaRPr>
            </a:p>
          </p:txBody>
        </p:sp>
        <p:sp>
          <p:nvSpPr>
            <p:cNvPr id="7" name="Freeform 3">
              <a:extLst>
                <a:ext uri="{FF2B5EF4-FFF2-40B4-BE49-F238E27FC236}">
                  <a16:creationId xmlns:a16="http://schemas.microsoft.com/office/drawing/2014/main" id="{0F3D8D34-A638-1B06-9320-68093C7D71BF}"/>
                </a:ext>
              </a:extLst>
            </p:cNvPr>
            <p:cNvSpPr>
              <a:spLocks noChangeArrowheads="1"/>
            </p:cNvSpPr>
            <p:nvPr/>
          </p:nvSpPr>
          <p:spPr bwMode="auto">
            <a:xfrm rot="16200000">
              <a:off x="2547355" y="4703896"/>
              <a:ext cx="570399" cy="2873815"/>
            </a:xfrm>
            <a:prstGeom prst="round2SameRect">
              <a:avLst>
                <a:gd name="adj1" fmla="val 50000"/>
                <a:gd name="adj2" fmla="val 0"/>
              </a:avLst>
            </a:prstGeom>
            <a:solidFill>
              <a:srgbClr val="92D050"/>
            </a:solidFill>
            <a:ln>
              <a:noFill/>
            </a:ln>
            <a:effectLst/>
          </p:spPr>
          <p:txBody>
            <a:bodyPr wrap="none" anchor="ctr"/>
            <a:lstStyle/>
            <a:p>
              <a:pPr defTabSz="914217"/>
              <a:endParaRPr lang="en-US">
                <a:solidFill>
                  <a:srgbClr val="065280"/>
                </a:solidFill>
                <a:latin typeface="Calibri" panose="020F0502020204030204"/>
              </a:endParaRPr>
            </a:p>
          </p:txBody>
        </p:sp>
        <p:sp>
          <p:nvSpPr>
            <p:cNvPr id="12" name="Freeform 3">
              <a:extLst>
                <a:ext uri="{FF2B5EF4-FFF2-40B4-BE49-F238E27FC236}">
                  <a16:creationId xmlns:a16="http://schemas.microsoft.com/office/drawing/2014/main" id="{3A20C6C3-5E7F-A894-1B34-F36B7FC87C1F}"/>
                </a:ext>
              </a:extLst>
            </p:cNvPr>
            <p:cNvSpPr>
              <a:spLocks noChangeArrowheads="1"/>
            </p:cNvSpPr>
            <p:nvPr/>
          </p:nvSpPr>
          <p:spPr bwMode="auto">
            <a:xfrm rot="16200000">
              <a:off x="3528393" y="2909156"/>
              <a:ext cx="542252" cy="3063709"/>
            </a:xfrm>
            <a:prstGeom prst="round2SameRect">
              <a:avLst>
                <a:gd name="adj1" fmla="val 50000"/>
                <a:gd name="adj2" fmla="val 0"/>
              </a:avLst>
            </a:prstGeom>
            <a:solidFill>
              <a:srgbClr val="FC7900"/>
            </a:solidFill>
            <a:ln>
              <a:noFill/>
            </a:ln>
            <a:effectLst/>
          </p:spPr>
          <p:txBody>
            <a:bodyPr wrap="none" anchor="ctr"/>
            <a:lstStyle/>
            <a:p>
              <a:pPr defTabSz="914217"/>
              <a:endParaRPr lang="en-US">
                <a:solidFill>
                  <a:srgbClr val="065280"/>
                </a:solidFill>
                <a:latin typeface="Calibri" panose="020F0502020204030204"/>
              </a:endParaRPr>
            </a:p>
          </p:txBody>
        </p:sp>
        <p:sp>
          <p:nvSpPr>
            <p:cNvPr id="16" name="Freeform 3">
              <a:extLst>
                <a:ext uri="{FF2B5EF4-FFF2-40B4-BE49-F238E27FC236}">
                  <a16:creationId xmlns:a16="http://schemas.microsoft.com/office/drawing/2014/main" id="{40EC4C1D-564B-E346-7E8C-7B87B2DA99BE}"/>
                </a:ext>
              </a:extLst>
            </p:cNvPr>
            <p:cNvSpPr>
              <a:spLocks noChangeArrowheads="1"/>
            </p:cNvSpPr>
            <p:nvPr/>
          </p:nvSpPr>
          <p:spPr bwMode="auto">
            <a:xfrm rot="16200000">
              <a:off x="4392409" y="1628503"/>
              <a:ext cx="542252" cy="2758433"/>
            </a:xfrm>
            <a:prstGeom prst="round2SameRect">
              <a:avLst>
                <a:gd name="adj1" fmla="val 50000"/>
                <a:gd name="adj2" fmla="val 0"/>
              </a:avLst>
            </a:prstGeom>
            <a:solidFill>
              <a:srgbClr val="FFD54F"/>
            </a:solidFill>
            <a:ln>
              <a:noFill/>
            </a:ln>
            <a:effectLst/>
          </p:spPr>
          <p:txBody>
            <a:bodyPr wrap="none" anchor="ctr"/>
            <a:lstStyle/>
            <a:p>
              <a:pPr defTabSz="914217"/>
              <a:endParaRPr lang="en-US">
                <a:solidFill>
                  <a:srgbClr val="065280"/>
                </a:solidFill>
                <a:latin typeface="Calibri" panose="020F0502020204030204"/>
              </a:endParaRPr>
            </a:p>
          </p:txBody>
        </p:sp>
        <p:sp>
          <p:nvSpPr>
            <p:cNvPr id="17" name="Freeform 23">
              <a:extLst>
                <a:ext uri="{FF2B5EF4-FFF2-40B4-BE49-F238E27FC236}">
                  <a16:creationId xmlns:a16="http://schemas.microsoft.com/office/drawing/2014/main" id="{A2E1BC9C-E9F5-FCCE-8BB2-467CD3454B93}"/>
                </a:ext>
              </a:extLst>
            </p:cNvPr>
            <p:cNvSpPr>
              <a:spLocks noChangeArrowheads="1"/>
            </p:cNvSpPr>
            <p:nvPr/>
          </p:nvSpPr>
          <p:spPr bwMode="auto">
            <a:xfrm>
              <a:off x="4542177" y="4171035"/>
              <a:ext cx="2974215" cy="873397"/>
            </a:xfrm>
            <a:custGeom>
              <a:avLst/>
              <a:gdLst>
                <a:gd name="T0" fmla="*/ 1375 w 6874"/>
                <a:gd name="T1" fmla="*/ 0 h 2383"/>
                <a:gd name="T2" fmla="*/ 0 w 6874"/>
                <a:gd name="T3" fmla="*/ 2382 h 2383"/>
                <a:gd name="T4" fmla="*/ 6873 w 6874"/>
                <a:gd name="T5" fmla="*/ 2382 h 2383"/>
                <a:gd name="T6" fmla="*/ 5497 w 6874"/>
                <a:gd name="T7" fmla="*/ 0 h 2383"/>
                <a:gd name="T8" fmla="*/ 1375 w 6874"/>
                <a:gd name="T9" fmla="*/ 0 h 2383"/>
              </a:gdLst>
              <a:ahLst/>
              <a:cxnLst>
                <a:cxn ang="0">
                  <a:pos x="T0" y="T1"/>
                </a:cxn>
                <a:cxn ang="0">
                  <a:pos x="T2" y="T3"/>
                </a:cxn>
                <a:cxn ang="0">
                  <a:pos x="T4" y="T5"/>
                </a:cxn>
                <a:cxn ang="0">
                  <a:pos x="T6" y="T7"/>
                </a:cxn>
                <a:cxn ang="0">
                  <a:pos x="T8" y="T9"/>
                </a:cxn>
              </a:cxnLst>
              <a:rect l="0" t="0" r="r" b="b"/>
              <a:pathLst>
                <a:path w="6874" h="2383">
                  <a:moveTo>
                    <a:pt x="1375" y="0"/>
                  </a:moveTo>
                  <a:lnTo>
                    <a:pt x="0" y="2382"/>
                  </a:lnTo>
                  <a:lnTo>
                    <a:pt x="6873" y="2382"/>
                  </a:lnTo>
                  <a:lnTo>
                    <a:pt x="5497" y="0"/>
                  </a:lnTo>
                  <a:lnTo>
                    <a:pt x="1375" y="0"/>
                  </a:lnTo>
                </a:path>
              </a:pathLst>
            </a:custGeom>
            <a:solidFill>
              <a:srgbClr val="EA6F00"/>
            </a:solidFill>
            <a:ln>
              <a:noFill/>
            </a:ln>
            <a:effectLst/>
          </p:spPr>
          <p:txBody>
            <a:bodyPr wrap="none" anchor="ctr"/>
            <a:lstStyle/>
            <a:p>
              <a:pPr defTabSz="914217"/>
              <a:endParaRPr lang="en-US">
                <a:solidFill>
                  <a:srgbClr val="065280"/>
                </a:solidFill>
                <a:latin typeface="Calibri" panose="020F0502020204030204"/>
              </a:endParaRPr>
            </a:p>
          </p:txBody>
        </p:sp>
        <p:sp>
          <p:nvSpPr>
            <p:cNvPr id="18" name="Freeform 25">
              <a:extLst>
                <a:ext uri="{FF2B5EF4-FFF2-40B4-BE49-F238E27FC236}">
                  <a16:creationId xmlns:a16="http://schemas.microsoft.com/office/drawing/2014/main" id="{B13ECFE5-3662-C0E0-1D2D-7E53A9B0C826}"/>
                </a:ext>
              </a:extLst>
            </p:cNvPr>
            <p:cNvSpPr>
              <a:spLocks noChangeArrowheads="1"/>
            </p:cNvSpPr>
            <p:nvPr/>
          </p:nvSpPr>
          <p:spPr bwMode="auto">
            <a:xfrm>
              <a:off x="3642151" y="5856387"/>
              <a:ext cx="4606009" cy="835297"/>
            </a:xfrm>
            <a:custGeom>
              <a:avLst/>
              <a:gdLst>
                <a:gd name="T0" fmla="*/ 9918 w 9919"/>
                <a:gd name="T1" fmla="*/ 2382 h 2383"/>
                <a:gd name="T2" fmla="*/ 8543 w 9919"/>
                <a:gd name="T3" fmla="*/ 0 h 2383"/>
                <a:gd name="T4" fmla="*/ 1375 w 9919"/>
                <a:gd name="T5" fmla="*/ 0 h 2383"/>
                <a:gd name="T6" fmla="*/ 0 w 9919"/>
                <a:gd name="T7" fmla="*/ 2382 h 2383"/>
                <a:gd name="T8" fmla="*/ 9918 w 9919"/>
                <a:gd name="T9" fmla="*/ 2382 h 2383"/>
              </a:gdLst>
              <a:ahLst/>
              <a:cxnLst>
                <a:cxn ang="0">
                  <a:pos x="T0" y="T1"/>
                </a:cxn>
                <a:cxn ang="0">
                  <a:pos x="T2" y="T3"/>
                </a:cxn>
                <a:cxn ang="0">
                  <a:pos x="T4" y="T5"/>
                </a:cxn>
                <a:cxn ang="0">
                  <a:pos x="T6" y="T7"/>
                </a:cxn>
                <a:cxn ang="0">
                  <a:pos x="T8" y="T9"/>
                </a:cxn>
              </a:cxnLst>
              <a:rect l="0" t="0" r="r" b="b"/>
              <a:pathLst>
                <a:path w="9919" h="2383">
                  <a:moveTo>
                    <a:pt x="9918" y="2382"/>
                  </a:moveTo>
                  <a:lnTo>
                    <a:pt x="8543" y="0"/>
                  </a:lnTo>
                  <a:lnTo>
                    <a:pt x="1375" y="0"/>
                  </a:lnTo>
                  <a:lnTo>
                    <a:pt x="0" y="2382"/>
                  </a:lnTo>
                  <a:lnTo>
                    <a:pt x="9918" y="2382"/>
                  </a:lnTo>
                </a:path>
              </a:pathLst>
            </a:custGeom>
            <a:solidFill>
              <a:srgbClr val="00B050"/>
            </a:solidFill>
            <a:ln>
              <a:noFill/>
            </a:ln>
            <a:effectLst/>
          </p:spPr>
          <p:txBody>
            <a:bodyPr wrap="none" anchor="ctr"/>
            <a:lstStyle/>
            <a:p>
              <a:pPr defTabSz="914217"/>
              <a:endParaRPr lang="en-US">
                <a:solidFill>
                  <a:srgbClr val="065280"/>
                </a:solidFill>
                <a:latin typeface="Calibri" panose="020F0502020204030204"/>
              </a:endParaRPr>
            </a:p>
          </p:txBody>
        </p:sp>
        <p:sp>
          <p:nvSpPr>
            <p:cNvPr id="19" name="Freeform 24">
              <a:extLst>
                <a:ext uri="{FF2B5EF4-FFF2-40B4-BE49-F238E27FC236}">
                  <a16:creationId xmlns:a16="http://schemas.microsoft.com/office/drawing/2014/main" id="{6E745AF8-D41C-18E9-2FF8-690B15A92EDA}"/>
                </a:ext>
              </a:extLst>
            </p:cNvPr>
            <p:cNvSpPr>
              <a:spLocks noChangeArrowheads="1"/>
            </p:cNvSpPr>
            <p:nvPr/>
          </p:nvSpPr>
          <p:spPr bwMode="auto">
            <a:xfrm>
              <a:off x="5200358" y="2727608"/>
              <a:ext cx="1655946" cy="1309286"/>
            </a:xfrm>
            <a:custGeom>
              <a:avLst/>
              <a:gdLst>
                <a:gd name="T0" fmla="*/ 3825 w 3826"/>
                <a:gd name="T1" fmla="*/ 3313 h 3314"/>
                <a:gd name="T2" fmla="*/ 1912 w 3826"/>
                <a:gd name="T3" fmla="*/ 0 h 3314"/>
                <a:gd name="T4" fmla="*/ 0 w 3826"/>
                <a:gd name="T5" fmla="*/ 3313 h 3314"/>
                <a:gd name="T6" fmla="*/ 3825 w 3826"/>
                <a:gd name="T7" fmla="*/ 3313 h 3314"/>
              </a:gdLst>
              <a:ahLst/>
              <a:cxnLst>
                <a:cxn ang="0">
                  <a:pos x="T0" y="T1"/>
                </a:cxn>
                <a:cxn ang="0">
                  <a:pos x="T2" y="T3"/>
                </a:cxn>
                <a:cxn ang="0">
                  <a:pos x="T4" y="T5"/>
                </a:cxn>
                <a:cxn ang="0">
                  <a:pos x="T6" y="T7"/>
                </a:cxn>
              </a:cxnLst>
              <a:rect l="0" t="0" r="r" b="b"/>
              <a:pathLst>
                <a:path w="3826" h="3314">
                  <a:moveTo>
                    <a:pt x="3825" y="3313"/>
                  </a:moveTo>
                  <a:lnTo>
                    <a:pt x="1912" y="0"/>
                  </a:lnTo>
                  <a:lnTo>
                    <a:pt x="0" y="3313"/>
                  </a:lnTo>
                  <a:lnTo>
                    <a:pt x="3825" y="3313"/>
                  </a:lnTo>
                </a:path>
              </a:pathLst>
            </a:custGeom>
            <a:solidFill>
              <a:srgbClr val="EEB500"/>
            </a:solidFill>
            <a:ln>
              <a:solidFill>
                <a:srgbClr val="EEB500"/>
              </a:solidFill>
            </a:ln>
            <a:effectLst/>
          </p:spPr>
          <p:txBody>
            <a:bodyPr wrap="none" anchor="ctr"/>
            <a:lstStyle/>
            <a:p>
              <a:pPr defTabSz="914217"/>
              <a:endParaRPr lang="en-US">
                <a:solidFill>
                  <a:srgbClr val="065280"/>
                </a:solidFill>
                <a:latin typeface="Calibri" panose="020F0502020204030204"/>
              </a:endParaRPr>
            </a:p>
          </p:txBody>
        </p:sp>
        <p:sp>
          <p:nvSpPr>
            <p:cNvPr id="20" name="Subtitle 2">
              <a:extLst>
                <a:ext uri="{FF2B5EF4-FFF2-40B4-BE49-F238E27FC236}">
                  <a16:creationId xmlns:a16="http://schemas.microsoft.com/office/drawing/2014/main" id="{DB0E4023-53B2-C89F-8113-93E68A2A0E82}"/>
                </a:ext>
              </a:extLst>
            </p:cNvPr>
            <p:cNvSpPr txBox="1">
              <a:spLocks/>
            </p:cNvSpPr>
            <p:nvPr/>
          </p:nvSpPr>
          <p:spPr>
            <a:xfrm>
              <a:off x="3636032" y="2780776"/>
              <a:ext cx="2226206" cy="438582"/>
            </a:xfrm>
            <a:prstGeom prst="rect">
              <a:avLst/>
            </a:prstGeom>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s-MX" sz="1200" dirty="0">
                  <a:solidFill>
                    <a:schemeClr val="bg1"/>
                  </a:solidFill>
                  <a:latin typeface="Arial Nova" panose="020B0504020202020204" pitchFamily="34" charset="0"/>
                </a:rPr>
                <a:t>Integración de cadenas de valor y mercados competitivos </a:t>
              </a:r>
            </a:p>
          </p:txBody>
        </p:sp>
        <p:sp>
          <p:nvSpPr>
            <p:cNvPr id="21" name="Subtitle 2">
              <a:extLst>
                <a:ext uri="{FF2B5EF4-FFF2-40B4-BE49-F238E27FC236}">
                  <a16:creationId xmlns:a16="http://schemas.microsoft.com/office/drawing/2014/main" id="{F3E625A1-9D78-EA9D-B8D1-534233A0D49C}"/>
                </a:ext>
              </a:extLst>
            </p:cNvPr>
            <p:cNvSpPr txBox="1">
              <a:spLocks/>
            </p:cNvSpPr>
            <p:nvPr/>
          </p:nvSpPr>
          <p:spPr>
            <a:xfrm>
              <a:off x="1686201" y="6009070"/>
              <a:ext cx="2588360" cy="270202"/>
            </a:xfrm>
            <a:prstGeom prst="rect">
              <a:avLst/>
            </a:prstGeom>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s-MX" sz="1200" dirty="0">
                  <a:solidFill>
                    <a:schemeClr val="bg1"/>
                  </a:solidFill>
                  <a:latin typeface="Arial Nova" panose="020B0504020202020204" pitchFamily="34" charset="0"/>
                </a:rPr>
                <a:t>Integración de productores</a:t>
              </a:r>
            </a:p>
          </p:txBody>
        </p:sp>
        <p:sp>
          <p:nvSpPr>
            <p:cNvPr id="22" name="Subtitle 2">
              <a:extLst>
                <a:ext uri="{FF2B5EF4-FFF2-40B4-BE49-F238E27FC236}">
                  <a16:creationId xmlns:a16="http://schemas.microsoft.com/office/drawing/2014/main" id="{7EA67CD5-B2AB-72B5-6775-FF4287192B98}"/>
                </a:ext>
              </a:extLst>
            </p:cNvPr>
            <p:cNvSpPr txBox="1">
              <a:spLocks/>
            </p:cNvSpPr>
            <p:nvPr/>
          </p:nvSpPr>
          <p:spPr>
            <a:xfrm>
              <a:off x="2892958" y="4226712"/>
              <a:ext cx="2068904" cy="438582"/>
            </a:xfrm>
            <a:prstGeom prst="rect">
              <a:avLst/>
            </a:prstGeom>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spcBef>
                  <a:spcPts val="0"/>
                </a:spcBef>
              </a:pPr>
              <a:r>
                <a:rPr lang="es-ES" sz="1200" dirty="0">
                  <a:solidFill>
                    <a:schemeClr val="bg1"/>
                  </a:solidFill>
                  <a:latin typeface="Arial Nova" panose="020B0504020202020204" pitchFamily="34" charset="0"/>
                </a:rPr>
                <a:t>Materia prima oportuna, de calidad y en volumen.</a:t>
              </a:r>
              <a:endParaRPr lang="en-US" sz="120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3" name="TextBox 55">
              <a:extLst>
                <a:ext uri="{FF2B5EF4-FFF2-40B4-BE49-F238E27FC236}">
                  <a16:creationId xmlns:a16="http://schemas.microsoft.com/office/drawing/2014/main" id="{ED7B5766-7FDC-8A30-5118-35A1515EA414}"/>
                </a:ext>
              </a:extLst>
            </p:cNvPr>
            <p:cNvSpPr txBox="1"/>
            <p:nvPr/>
          </p:nvSpPr>
          <p:spPr>
            <a:xfrm>
              <a:off x="4359456" y="6061010"/>
              <a:ext cx="3107517" cy="553998"/>
            </a:xfrm>
            <a:prstGeom prst="rect">
              <a:avLst/>
            </a:prstGeom>
            <a:noFill/>
          </p:spPr>
          <p:txBody>
            <a:bodyPr wrap="none" rtlCol="0" anchor="ctr" anchorCtr="0">
              <a:spAutoFit/>
            </a:bodyPr>
            <a:lstStyle/>
            <a:p>
              <a:pPr algn="ctr" defTabSz="914217"/>
              <a:r>
                <a:rPr lang="es-MX" sz="1600" b="1" dirty="0">
                  <a:solidFill>
                    <a:prstClr val="white"/>
                  </a:solidFill>
                  <a:latin typeface="Arial Nova" panose="020B0504020202020204" pitchFamily="34" charset="0"/>
                  <a:ea typeface="League Spartan" charset="0"/>
                  <a:cs typeface="Poppins SemiBold" pitchFamily="2" charset="77"/>
                </a:rPr>
                <a:t>Productores u Organizaciones</a:t>
              </a:r>
            </a:p>
            <a:p>
              <a:pPr algn="ctr" defTabSz="914217"/>
              <a:r>
                <a:rPr lang="es-MX" sz="1400" dirty="0">
                  <a:solidFill>
                    <a:prstClr val="white"/>
                  </a:solidFill>
                  <a:latin typeface="Arial Nova" panose="020B0504020202020204" pitchFamily="34" charset="0"/>
                </a:rPr>
                <a:t>“Proveedores”</a:t>
              </a:r>
            </a:p>
          </p:txBody>
        </p:sp>
        <p:sp>
          <p:nvSpPr>
            <p:cNvPr id="24" name="Elipse 23">
              <a:extLst>
                <a:ext uri="{FF2B5EF4-FFF2-40B4-BE49-F238E27FC236}">
                  <a16:creationId xmlns:a16="http://schemas.microsoft.com/office/drawing/2014/main" id="{FB01A7F2-A39D-3A27-11C6-721473025CDF}"/>
                </a:ext>
              </a:extLst>
            </p:cNvPr>
            <p:cNvSpPr/>
            <p:nvPr/>
          </p:nvSpPr>
          <p:spPr>
            <a:xfrm>
              <a:off x="2823683" y="2516755"/>
              <a:ext cx="917395" cy="917395"/>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C7900">
                    <a:lumMod val="75000"/>
                  </a:srgbClr>
                </a:solidFill>
                <a:latin typeface="Calibri" panose="020F0502020204030204"/>
              </a:endParaRPr>
            </a:p>
          </p:txBody>
        </p:sp>
        <p:sp>
          <p:nvSpPr>
            <p:cNvPr id="25" name="Elipse 24">
              <a:extLst>
                <a:ext uri="{FF2B5EF4-FFF2-40B4-BE49-F238E27FC236}">
                  <a16:creationId xmlns:a16="http://schemas.microsoft.com/office/drawing/2014/main" id="{875D3DCC-E9BB-0CCC-6245-656D480E5A01}"/>
                </a:ext>
              </a:extLst>
            </p:cNvPr>
            <p:cNvSpPr/>
            <p:nvPr/>
          </p:nvSpPr>
          <p:spPr>
            <a:xfrm>
              <a:off x="979418" y="5685474"/>
              <a:ext cx="917395" cy="917395"/>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C7900">
                    <a:lumMod val="75000"/>
                  </a:srgbClr>
                </a:solidFill>
                <a:latin typeface="Calibri" panose="020F0502020204030204"/>
              </a:endParaRPr>
            </a:p>
          </p:txBody>
        </p:sp>
        <p:sp>
          <p:nvSpPr>
            <p:cNvPr id="26" name="Elipse 25">
              <a:extLst>
                <a:ext uri="{FF2B5EF4-FFF2-40B4-BE49-F238E27FC236}">
                  <a16:creationId xmlns:a16="http://schemas.microsoft.com/office/drawing/2014/main" id="{047EBF77-D5F1-2B00-B3B3-A1D296EE0772}"/>
                </a:ext>
              </a:extLst>
            </p:cNvPr>
            <p:cNvSpPr/>
            <p:nvPr/>
          </p:nvSpPr>
          <p:spPr>
            <a:xfrm>
              <a:off x="1896813" y="3963153"/>
              <a:ext cx="917395" cy="917395"/>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C7900">
                    <a:lumMod val="75000"/>
                  </a:srgbClr>
                </a:solidFill>
                <a:latin typeface="Calibri" panose="020F0502020204030204"/>
              </a:endParaRPr>
            </a:p>
          </p:txBody>
        </p:sp>
        <p:sp>
          <p:nvSpPr>
            <p:cNvPr id="27" name="TextBox 55">
              <a:extLst>
                <a:ext uri="{FF2B5EF4-FFF2-40B4-BE49-F238E27FC236}">
                  <a16:creationId xmlns:a16="http://schemas.microsoft.com/office/drawing/2014/main" id="{699B4DF6-1CCE-694A-C5F8-75D3F446562C}"/>
                </a:ext>
              </a:extLst>
            </p:cNvPr>
            <p:cNvSpPr txBox="1"/>
            <p:nvPr/>
          </p:nvSpPr>
          <p:spPr>
            <a:xfrm>
              <a:off x="5113911" y="4356434"/>
              <a:ext cx="1740348" cy="553998"/>
            </a:xfrm>
            <a:prstGeom prst="rect">
              <a:avLst/>
            </a:prstGeom>
            <a:noFill/>
          </p:spPr>
          <p:txBody>
            <a:bodyPr wrap="none" rtlCol="0" anchor="ctr" anchorCtr="0">
              <a:spAutoFit/>
            </a:bodyPr>
            <a:lstStyle/>
            <a:p>
              <a:pPr algn="ctr" defTabSz="914217"/>
              <a:r>
                <a:rPr lang="es-MX" sz="1600" b="1" dirty="0">
                  <a:solidFill>
                    <a:prstClr val="white"/>
                  </a:solidFill>
                  <a:latin typeface="Arial Nova" panose="020B0504020202020204" pitchFamily="34" charset="0"/>
                  <a:ea typeface="League Spartan" charset="0"/>
                  <a:cs typeface="Poppins SemiBold" pitchFamily="2" charset="77"/>
                </a:rPr>
                <a:t>Industria</a:t>
              </a:r>
            </a:p>
            <a:p>
              <a:pPr algn="ctr" defTabSz="914217"/>
              <a:r>
                <a:rPr lang="es-MX" sz="1400" dirty="0">
                  <a:solidFill>
                    <a:prstClr val="white"/>
                  </a:solidFill>
                  <a:latin typeface="Arial Nova" panose="020B0504020202020204" pitchFamily="34" charset="0"/>
                  <a:ea typeface="League Spartan" charset="0"/>
                  <a:cs typeface="Poppins SemiBold" pitchFamily="2" charset="77"/>
                </a:rPr>
                <a:t>“Empresa Tractora”</a:t>
              </a:r>
            </a:p>
          </p:txBody>
        </p:sp>
        <p:sp>
          <p:nvSpPr>
            <p:cNvPr id="28" name="TextBox 55">
              <a:extLst>
                <a:ext uri="{FF2B5EF4-FFF2-40B4-BE49-F238E27FC236}">
                  <a16:creationId xmlns:a16="http://schemas.microsoft.com/office/drawing/2014/main" id="{4E0C2C43-08C7-52AE-D63B-6727F3F4CD29}"/>
                </a:ext>
              </a:extLst>
            </p:cNvPr>
            <p:cNvSpPr txBox="1"/>
            <p:nvPr/>
          </p:nvSpPr>
          <p:spPr>
            <a:xfrm>
              <a:off x="5509086" y="3449201"/>
              <a:ext cx="1038490" cy="338554"/>
            </a:xfrm>
            <a:prstGeom prst="rect">
              <a:avLst/>
            </a:prstGeom>
            <a:noFill/>
          </p:spPr>
          <p:txBody>
            <a:bodyPr wrap="none" rtlCol="0" anchor="ctr" anchorCtr="0">
              <a:spAutoFit/>
            </a:bodyPr>
            <a:lstStyle/>
            <a:p>
              <a:pPr algn="ctr" defTabSz="914217"/>
              <a:r>
                <a:rPr lang="es-MX" sz="1600" b="1" dirty="0">
                  <a:solidFill>
                    <a:prstClr val="white"/>
                  </a:solidFill>
                  <a:latin typeface="Arial Nova" panose="020B0504020202020204" pitchFamily="34" charset="0"/>
                  <a:ea typeface="League Spartan" charset="0"/>
                  <a:cs typeface="Poppins SemiBold" pitchFamily="2" charset="77"/>
                </a:rPr>
                <a:t>Mercado</a:t>
              </a:r>
            </a:p>
          </p:txBody>
        </p:sp>
        <p:sp>
          <p:nvSpPr>
            <p:cNvPr id="29" name="Flecha: arriba y abajo 28">
              <a:extLst>
                <a:ext uri="{FF2B5EF4-FFF2-40B4-BE49-F238E27FC236}">
                  <a16:creationId xmlns:a16="http://schemas.microsoft.com/office/drawing/2014/main" id="{8CA5C87A-1C80-BFD1-C95D-B160870249D7}"/>
                </a:ext>
              </a:extLst>
            </p:cNvPr>
            <p:cNvSpPr/>
            <p:nvPr/>
          </p:nvSpPr>
          <p:spPr>
            <a:xfrm>
              <a:off x="5944738" y="5104777"/>
              <a:ext cx="181976" cy="730505"/>
            </a:xfrm>
            <a:prstGeom prst="up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uadroTexto 29">
              <a:extLst>
                <a:ext uri="{FF2B5EF4-FFF2-40B4-BE49-F238E27FC236}">
                  <a16:creationId xmlns:a16="http://schemas.microsoft.com/office/drawing/2014/main" id="{CBEC5C35-0405-8696-2DA2-70444EB67A19}"/>
                </a:ext>
              </a:extLst>
            </p:cNvPr>
            <p:cNvSpPr txBox="1"/>
            <p:nvPr/>
          </p:nvSpPr>
          <p:spPr>
            <a:xfrm>
              <a:off x="3205502" y="5269748"/>
              <a:ext cx="2637969" cy="430887"/>
            </a:xfrm>
            <a:prstGeom prst="rect">
              <a:avLst/>
            </a:prstGeom>
            <a:noFill/>
          </p:spPr>
          <p:txBody>
            <a:bodyPr wrap="square" rtlCol="0">
              <a:spAutoFit/>
            </a:bodyPr>
            <a:lstStyle/>
            <a:p>
              <a:pPr algn="ctr"/>
              <a:r>
                <a:rPr lang="es-MX" sz="1100" dirty="0">
                  <a:latin typeface="Arial Nova" panose="020B0504020202020204" pitchFamily="34" charset="0"/>
                </a:rPr>
                <a:t>Existen una </a:t>
              </a:r>
              <a:r>
                <a:rPr lang="es-MX" sz="1100" b="1" dirty="0">
                  <a:latin typeface="Arial Nova" panose="020B0504020202020204" pitchFamily="34" charset="0"/>
                </a:rPr>
                <a:t>brecha tecnológica, de proveeduría y comercialización </a:t>
              </a:r>
            </a:p>
          </p:txBody>
        </p:sp>
        <p:pic>
          <p:nvPicPr>
            <p:cNvPr id="31" name="Imagen 30">
              <a:extLst>
                <a:ext uri="{FF2B5EF4-FFF2-40B4-BE49-F238E27FC236}">
                  <a16:creationId xmlns:a16="http://schemas.microsoft.com/office/drawing/2014/main" id="{B642A8FC-B2B3-7C35-7D57-0395805BC0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5491" y="5728754"/>
              <a:ext cx="780675" cy="830834"/>
            </a:xfrm>
            <a:prstGeom prst="rect">
              <a:avLst/>
            </a:prstGeom>
          </p:spPr>
        </p:pic>
        <p:pic>
          <p:nvPicPr>
            <p:cNvPr id="32" name="Marcador de contenido 10">
              <a:extLst>
                <a:ext uri="{FF2B5EF4-FFF2-40B4-BE49-F238E27FC236}">
                  <a16:creationId xmlns:a16="http://schemas.microsoft.com/office/drawing/2014/main" id="{1DE78F5E-DE5F-DEDD-F6EE-E2263A53E8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5957" y="4036894"/>
              <a:ext cx="706494" cy="706494"/>
            </a:xfrm>
            <a:prstGeom prst="rect">
              <a:avLst/>
            </a:prstGeom>
          </p:spPr>
        </p:pic>
        <p:pic>
          <p:nvPicPr>
            <p:cNvPr id="33" name="Imagen 32">
              <a:extLst>
                <a:ext uri="{FF2B5EF4-FFF2-40B4-BE49-F238E27FC236}">
                  <a16:creationId xmlns:a16="http://schemas.microsoft.com/office/drawing/2014/main" id="{E0E4CDB9-4801-1E75-65A5-3EEA4EDC71A2}"/>
                </a:ext>
              </a:extLst>
            </p:cNvPr>
            <p:cNvPicPr>
              <a:picLocks noChangeAspect="1"/>
            </p:cNvPicPr>
            <p:nvPr/>
          </p:nvPicPr>
          <p:blipFill>
            <a:blip r:embed="rId4"/>
            <a:stretch>
              <a:fillRect/>
            </a:stretch>
          </p:blipFill>
          <p:spPr>
            <a:xfrm>
              <a:off x="2873627" y="2560530"/>
              <a:ext cx="789798" cy="789798"/>
            </a:xfrm>
            <a:prstGeom prst="rect">
              <a:avLst/>
            </a:prstGeom>
          </p:spPr>
        </p:pic>
        <p:sp>
          <p:nvSpPr>
            <p:cNvPr id="34" name="Flecha: arriba y abajo 33">
              <a:extLst>
                <a:ext uri="{FF2B5EF4-FFF2-40B4-BE49-F238E27FC236}">
                  <a16:creationId xmlns:a16="http://schemas.microsoft.com/office/drawing/2014/main" id="{93E240CA-8EE0-F596-B60C-E3896BA1F6E1}"/>
                </a:ext>
              </a:extLst>
            </p:cNvPr>
            <p:cNvSpPr/>
            <p:nvPr/>
          </p:nvSpPr>
          <p:spPr>
            <a:xfrm>
              <a:off x="6356365" y="5211167"/>
              <a:ext cx="181976" cy="506711"/>
            </a:xfrm>
            <a:prstGeom prst="up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echa: arriba y abajo 34">
              <a:extLst>
                <a:ext uri="{FF2B5EF4-FFF2-40B4-BE49-F238E27FC236}">
                  <a16:creationId xmlns:a16="http://schemas.microsoft.com/office/drawing/2014/main" id="{BD3BD636-EDDF-A3A6-D0AD-7D5C5424B263}"/>
                </a:ext>
              </a:extLst>
            </p:cNvPr>
            <p:cNvSpPr/>
            <p:nvPr/>
          </p:nvSpPr>
          <p:spPr>
            <a:xfrm>
              <a:off x="6771416" y="5305191"/>
              <a:ext cx="181976" cy="360000"/>
            </a:xfrm>
            <a:prstGeom prst="up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echa: curvada hacia abajo 44">
              <a:extLst>
                <a:ext uri="{FF2B5EF4-FFF2-40B4-BE49-F238E27FC236}">
                  <a16:creationId xmlns:a16="http://schemas.microsoft.com/office/drawing/2014/main" id="{78208455-EE73-57EE-BD0F-1A4F94EB983F}"/>
                </a:ext>
              </a:extLst>
            </p:cNvPr>
            <p:cNvSpPr/>
            <p:nvPr/>
          </p:nvSpPr>
          <p:spPr>
            <a:xfrm rot="17265852">
              <a:off x="657895" y="4701872"/>
              <a:ext cx="1377969" cy="385909"/>
            </a:xfrm>
            <a:prstGeom prst="curvedDownArrow">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6" name="Imagen 45">
              <a:extLst>
                <a:ext uri="{FF2B5EF4-FFF2-40B4-BE49-F238E27FC236}">
                  <a16:creationId xmlns:a16="http://schemas.microsoft.com/office/drawing/2014/main" id="{A229362A-6CAF-6016-0E49-021305759CE3}"/>
                </a:ext>
              </a:extLst>
            </p:cNvPr>
            <p:cNvPicPr>
              <a:picLocks noChangeAspect="1"/>
            </p:cNvPicPr>
            <p:nvPr/>
          </p:nvPicPr>
          <p:blipFill>
            <a:blip r:embed="rId5"/>
            <a:stretch>
              <a:fillRect/>
            </a:stretch>
          </p:blipFill>
          <p:spPr>
            <a:xfrm>
              <a:off x="917796" y="4583661"/>
              <a:ext cx="593773" cy="593773"/>
            </a:xfrm>
            <a:prstGeom prst="rect">
              <a:avLst/>
            </a:prstGeom>
          </p:spPr>
        </p:pic>
        <p:sp>
          <p:nvSpPr>
            <p:cNvPr id="47" name="Flecha: curvada hacia abajo 46">
              <a:extLst>
                <a:ext uri="{FF2B5EF4-FFF2-40B4-BE49-F238E27FC236}">
                  <a16:creationId xmlns:a16="http://schemas.microsoft.com/office/drawing/2014/main" id="{991CF620-BAE9-C0E8-48CC-C10BF872C3EB}"/>
                </a:ext>
              </a:extLst>
            </p:cNvPr>
            <p:cNvSpPr/>
            <p:nvPr/>
          </p:nvSpPr>
          <p:spPr>
            <a:xfrm rot="17833233">
              <a:off x="1505722" y="2945594"/>
              <a:ext cx="1408448" cy="409155"/>
            </a:xfrm>
            <a:prstGeom prst="curvedDownArrow">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8" name="Imagen 47">
              <a:extLst>
                <a:ext uri="{FF2B5EF4-FFF2-40B4-BE49-F238E27FC236}">
                  <a16:creationId xmlns:a16="http://schemas.microsoft.com/office/drawing/2014/main" id="{FFBA8AA5-0839-F37D-2667-13360393E0EF}"/>
                </a:ext>
              </a:extLst>
            </p:cNvPr>
            <p:cNvPicPr>
              <a:picLocks noChangeAspect="1"/>
            </p:cNvPicPr>
            <p:nvPr/>
          </p:nvPicPr>
          <p:blipFill>
            <a:blip r:embed="rId6"/>
            <a:stretch>
              <a:fillRect/>
            </a:stretch>
          </p:blipFill>
          <p:spPr>
            <a:xfrm>
              <a:off x="1690770" y="2891721"/>
              <a:ext cx="705074" cy="587562"/>
            </a:xfrm>
            <a:prstGeom prst="rect">
              <a:avLst/>
            </a:prstGeom>
          </p:spPr>
        </p:pic>
      </p:grpSp>
      <p:pic>
        <p:nvPicPr>
          <p:cNvPr id="51" name="Imagen 50" descr="Logotipo, nombre de la empresa&#10;&#10;Descripción generada automáticamente">
            <a:extLst>
              <a:ext uri="{FF2B5EF4-FFF2-40B4-BE49-F238E27FC236}">
                <a16:creationId xmlns:a16="http://schemas.microsoft.com/office/drawing/2014/main" id="{FEF5E58E-B9DC-6C08-7EF2-DC4E8B5DF93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41530" y="1432828"/>
            <a:ext cx="1083502" cy="544018"/>
          </a:xfrm>
          <a:prstGeom prst="rect">
            <a:avLst/>
          </a:prstGeom>
        </p:spPr>
      </p:pic>
      <p:sp>
        <p:nvSpPr>
          <p:cNvPr id="57" name="Rectangle: Rounded Corners 59">
            <a:extLst>
              <a:ext uri="{FF2B5EF4-FFF2-40B4-BE49-F238E27FC236}">
                <a16:creationId xmlns:a16="http://schemas.microsoft.com/office/drawing/2014/main" id="{6E9468FE-86B7-ABAF-D23A-2485D4CFE379}"/>
              </a:ext>
            </a:extLst>
          </p:cNvPr>
          <p:cNvSpPr/>
          <p:nvPr/>
        </p:nvSpPr>
        <p:spPr>
          <a:xfrm>
            <a:off x="8214077" y="2790111"/>
            <a:ext cx="1498060" cy="514983"/>
          </a:xfrm>
          <a:prstGeom prst="roundRect">
            <a:avLst>
              <a:gd name="adj" fmla="val 50000"/>
            </a:avLst>
          </a:prstGeom>
          <a:solidFill>
            <a:srgbClr val="D8D8D8">
              <a:alpha val="0"/>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accent1">
                    <a:lumMod val="50000"/>
                  </a:schemeClr>
                </a:solidFill>
                <a:latin typeface="Gilroy Light" panose="00000400000000000000" pitchFamily="50" charset="0"/>
              </a:rPr>
              <a:t>Servicios Financieros</a:t>
            </a:r>
          </a:p>
        </p:txBody>
      </p:sp>
      <p:sp>
        <p:nvSpPr>
          <p:cNvPr id="58" name="Rectangle: Rounded Corners 59">
            <a:extLst>
              <a:ext uri="{FF2B5EF4-FFF2-40B4-BE49-F238E27FC236}">
                <a16:creationId xmlns:a16="http://schemas.microsoft.com/office/drawing/2014/main" id="{6B3A83FB-465F-2968-97EE-0249EBB73584}"/>
              </a:ext>
            </a:extLst>
          </p:cNvPr>
          <p:cNvSpPr/>
          <p:nvPr/>
        </p:nvSpPr>
        <p:spPr>
          <a:xfrm>
            <a:off x="10057269" y="2790111"/>
            <a:ext cx="1498060" cy="514983"/>
          </a:xfrm>
          <a:prstGeom prst="roundRect">
            <a:avLst>
              <a:gd name="adj" fmla="val 50000"/>
            </a:avLst>
          </a:prstGeom>
          <a:solidFill>
            <a:schemeClr val="bg1">
              <a:alpha val="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accent1">
                    <a:lumMod val="50000"/>
                  </a:schemeClr>
                </a:solidFill>
                <a:latin typeface="Gilroy Light" panose="00000400000000000000" pitchFamily="50" charset="0"/>
              </a:rPr>
              <a:t>Soporte Técnico</a:t>
            </a:r>
          </a:p>
        </p:txBody>
      </p:sp>
      <p:cxnSp>
        <p:nvCxnSpPr>
          <p:cNvPr id="62" name="Conector: angular 61">
            <a:extLst>
              <a:ext uri="{FF2B5EF4-FFF2-40B4-BE49-F238E27FC236}">
                <a16:creationId xmlns:a16="http://schemas.microsoft.com/office/drawing/2014/main" id="{884A791F-3C34-D30B-F03F-BDE2CBCA86CB}"/>
              </a:ext>
            </a:extLst>
          </p:cNvPr>
          <p:cNvCxnSpPr>
            <a:cxnSpLocks/>
          </p:cNvCxnSpPr>
          <p:nvPr/>
        </p:nvCxnSpPr>
        <p:spPr>
          <a:xfrm rot="10800000" flipH="1" flipV="1">
            <a:off x="8216135" y="2942479"/>
            <a:ext cx="178103" cy="658232"/>
          </a:xfrm>
          <a:prstGeom prst="bentConnector3">
            <a:avLst>
              <a:gd name="adj1" fmla="val -128353"/>
            </a:avLst>
          </a:prstGeom>
          <a:ln>
            <a:solidFill>
              <a:srgbClr val="7CBF33"/>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5" name="Rectangle: Rounded Corners 59">
            <a:extLst>
              <a:ext uri="{FF2B5EF4-FFF2-40B4-BE49-F238E27FC236}">
                <a16:creationId xmlns:a16="http://schemas.microsoft.com/office/drawing/2014/main" id="{E24EFC7C-BBCF-0B1F-2D24-016452466947}"/>
              </a:ext>
            </a:extLst>
          </p:cNvPr>
          <p:cNvSpPr/>
          <p:nvPr/>
        </p:nvSpPr>
        <p:spPr>
          <a:xfrm>
            <a:off x="8392180" y="3498208"/>
            <a:ext cx="1025118" cy="415253"/>
          </a:xfrm>
          <a:prstGeom prst="roundRect">
            <a:avLst>
              <a:gd name="adj" fmla="val 50000"/>
            </a:avLst>
          </a:prstGeom>
          <a:solidFill>
            <a:schemeClr val="bg1">
              <a:alpha val="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dirty="0">
                <a:solidFill>
                  <a:schemeClr val="bg2">
                    <a:lumMod val="50000"/>
                  </a:schemeClr>
                </a:solidFill>
                <a:latin typeface="Gilroy Light" panose="00000400000000000000" pitchFamily="50" charset="0"/>
              </a:rPr>
              <a:t>Fondeo</a:t>
            </a:r>
          </a:p>
        </p:txBody>
      </p:sp>
      <p:sp>
        <p:nvSpPr>
          <p:cNvPr id="67" name="Rectangle: Rounded Corners 59">
            <a:extLst>
              <a:ext uri="{FF2B5EF4-FFF2-40B4-BE49-F238E27FC236}">
                <a16:creationId xmlns:a16="http://schemas.microsoft.com/office/drawing/2014/main" id="{C7BB07E1-F9F0-8287-2AD2-1447913B779E}"/>
              </a:ext>
            </a:extLst>
          </p:cNvPr>
          <p:cNvSpPr/>
          <p:nvPr/>
        </p:nvSpPr>
        <p:spPr>
          <a:xfrm>
            <a:off x="8392180" y="4051657"/>
            <a:ext cx="1025118" cy="415253"/>
          </a:xfrm>
          <a:prstGeom prst="roundRect">
            <a:avLst>
              <a:gd name="adj" fmla="val 50000"/>
            </a:avLst>
          </a:prstGeom>
          <a:solidFill>
            <a:schemeClr val="bg1">
              <a:alpha val="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dirty="0">
                <a:solidFill>
                  <a:schemeClr val="bg2">
                    <a:lumMod val="50000"/>
                  </a:schemeClr>
                </a:solidFill>
                <a:latin typeface="Gilroy Light" panose="00000400000000000000" pitchFamily="50" charset="0"/>
              </a:rPr>
              <a:t>Garantía</a:t>
            </a:r>
          </a:p>
        </p:txBody>
      </p:sp>
      <p:cxnSp>
        <p:nvCxnSpPr>
          <p:cNvPr id="73" name="Conector: angular 72">
            <a:extLst>
              <a:ext uri="{FF2B5EF4-FFF2-40B4-BE49-F238E27FC236}">
                <a16:creationId xmlns:a16="http://schemas.microsoft.com/office/drawing/2014/main" id="{6BA8D482-9B48-7360-0C31-1ED655A9AE19}"/>
              </a:ext>
            </a:extLst>
          </p:cNvPr>
          <p:cNvCxnSpPr>
            <a:cxnSpLocks/>
          </p:cNvCxnSpPr>
          <p:nvPr/>
        </p:nvCxnSpPr>
        <p:spPr>
          <a:xfrm rot="10800000" flipH="1" flipV="1">
            <a:off x="8208798" y="2935461"/>
            <a:ext cx="178103" cy="1211681"/>
          </a:xfrm>
          <a:prstGeom prst="bentConnector3">
            <a:avLst>
              <a:gd name="adj1" fmla="val -128353"/>
            </a:avLst>
          </a:prstGeom>
          <a:ln>
            <a:solidFill>
              <a:srgbClr val="7CBF33"/>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7" name="Rectangle: Rounded Corners 59">
            <a:extLst>
              <a:ext uri="{FF2B5EF4-FFF2-40B4-BE49-F238E27FC236}">
                <a16:creationId xmlns:a16="http://schemas.microsoft.com/office/drawing/2014/main" id="{306441F8-A132-D998-F4C3-27DB4110EE41}"/>
              </a:ext>
            </a:extLst>
          </p:cNvPr>
          <p:cNvSpPr/>
          <p:nvPr/>
        </p:nvSpPr>
        <p:spPr>
          <a:xfrm>
            <a:off x="10180879" y="3502153"/>
            <a:ext cx="1245529" cy="415253"/>
          </a:xfrm>
          <a:prstGeom prst="roundRect">
            <a:avLst>
              <a:gd name="adj" fmla="val 50000"/>
            </a:avLst>
          </a:prstGeom>
          <a:solidFill>
            <a:schemeClr val="bg1">
              <a:alpha val="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1400" b="1" dirty="0">
                <a:solidFill>
                  <a:schemeClr val="bg2">
                    <a:lumMod val="50000"/>
                  </a:schemeClr>
                </a:solidFill>
                <a:latin typeface="Gilroy Light" panose="00000400000000000000" pitchFamily="50" charset="0"/>
              </a:rPr>
              <a:t>Capacitación</a:t>
            </a:r>
          </a:p>
        </p:txBody>
      </p:sp>
      <p:sp>
        <p:nvSpPr>
          <p:cNvPr id="88" name="Rectangle: Rounded Corners 59">
            <a:extLst>
              <a:ext uri="{FF2B5EF4-FFF2-40B4-BE49-F238E27FC236}">
                <a16:creationId xmlns:a16="http://schemas.microsoft.com/office/drawing/2014/main" id="{8F75DA5D-C976-F2C9-587A-FDF395F77D5B}"/>
              </a:ext>
            </a:extLst>
          </p:cNvPr>
          <p:cNvSpPr/>
          <p:nvPr/>
        </p:nvSpPr>
        <p:spPr>
          <a:xfrm>
            <a:off x="10155490" y="4055602"/>
            <a:ext cx="1270918" cy="415253"/>
          </a:xfrm>
          <a:prstGeom prst="roundRect">
            <a:avLst>
              <a:gd name="adj" fmla="val 50000"/>
            </a:avLst>
          </a:prstGeom>
          <a:solidFill>
            <a:schemeClr val="bg1">
              <a:alpha val="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1400" b="1" dirty="0">
                <a:solidFill>
                  <a:schemeClr val="bg2">
                    <a:lumMod val="50000"/>
                  </a:schemeClr>
                </a:solidFill>
                <a:latin typeface="Gilroy Light" panose="00000400000000000000" pitchFamily="50" charset="0"/>
              </a:rPr>
              <a:t>Asistencia Técnica</a:t>
            </a:r>
          </a:p>
        </p:txBody>
      </p:sp>
      <p:sp>
        <p:nvSpPr>
          <p:cNvPr id="89" name="Rectangle: Rounded Corners 59">
            <a:extLst>
              <a:ext uri="{FF2B5EF4-FFF2-40B4-BE49-F238E27FC236}">
                <a16:creationId xmlns:a16="http://schemas.microsoft.com/office/drawing/2014/main" id="{5FC801D0-185D-2658-0C07-B2A5F2B7114F}"/>
              </a:ext>
            </a:extLst>
          </p:cNvPr>
          <p:cNvSpPr/>
          <p:nvPr/>
        </p:nvSpPr>
        <p:spPr>
          <a:xfrm>
            <a:off x="10180879" y="4609051"/>
            <a:ext cx="1260203" cy="415253"/>
          </a:xfrm>
          <a:prstGeom prst="roundRect">
            <a:avLst>
              <a:gd name="adj" fmla="val 50000"/>
            </a:avLst>
          </a:prstGeom>
          <a:solidFill>
            <a:schemeClr val="bg1">
              <a:alpha val="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1400" b="1" dirty="0">
                <a:solidFill>
                  <a:schemeClr val="bg2">
                    <a:lumMod val="50000"/>
                  </a:schemeClr>
                </a:solidFill>
                <a:latin typeface="Gilroy Light" panose="00000400000000000000" pitchFamily="50" charset="0"/>
              </a:rPr>
              <a:t>Tecnologías informáticas</a:t>
            </a:r>
          </a:p>
        </p:txBody>
      </p:sp>
      <p:cxnSp>
        <p:nvCxnSpPr>
          <p:cNvPr id="90" name="Conector: angular 89">
            <a:extLst>
              <a:ext uri="{FF2B5EF4-FFF2-40B4-BE49-F238E27FC236}">
                <a16:creationId xmlns:a16="http://schemas.microsoft.com/office/drawing/2014/main" id="{BF80A092-F2F2-97BE-2631-2684C8DEB4DF}"/>
              </a:ext>
            </a:extLst>
          </p:cNvPr>
          <p:cNvCxnSpPr>
            <a:cxnSpLocks/>
            <a:stCxn id="58" idx="3"/>
            <a:endCxn id="87" idx="3"/>
          </p:cNvCxnSpPr>
          <p:nvPr/>
        </p:nvCxnSpPr>
        <p:spPr>
          <a:xfrm flipH="1">
            <a:off x="11426408" y="3047603"/>
            <a:ext cx="128921" cy="662177"/>
          </a:xfrm>
          <a:prstGeom prst="bentConnector3">
            <a:avLst>
              <a:gd name="adj1" fmla="val -177318"/>
            </a:avLst>
          </a:prstGeom>
          <a:ln>
            <a:solidFill>
              <a:srgbClr val="7CBF3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3" name="Conector: angular 92">
            <a:extLst>
              <a:ext uri="{FF2B5EF4-FFF2-40B4-BE49-F238E27FC236}">
                <a16:creationId xmlns:a16="http://schemas.microsoft.com/office/drawing/2014/main" id="{295CC8F2-6082-839A-DE0F-4083C9EE498C}"/>
              </a:ext>
            </a:extLst>
          </p:cNvPr>
          <p:cNvCxnSpPr>
            <a:cxnSpLocks/>
            <a:stCxn id="58" idx="3"/>
            <a:endCxn id="88" idx="3"/>
          </p:cNvCxnSpPr>
          <p:nvPr/>
        </p:nvCxnSpPr>
        <p:spPr>
          <a:xfrm flipH="1">
            <a:off x="11426408" y="3047603"/>
            <a:ext cx="128921" cy="1215626"/>
          </a:xfrm>
          <a:prstGeom prst="bentConnector3">
            <a:avLst>
              <a:gd name="adj1" fmla="val -177318"/>
            </a:avLst>
          </a:prstGeom>
          <a:ln>
            <a:solidFill>
              <a:srgbClr val="7CBF3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6" name="Conector: angular 95">
            <a:extLst>
              <a:ext uri="{FF2B5EF4-FFF2-40B4-BE49-F238E27FC236}">
                <a16:creationId xmlns:a16="http://schemas.microsoft.com/office/drawing/2014/main" id="{03336930-7BA3-3422-3706-60E87804989B}"/>
              </a:ext>
            </a:extLst>
          </p:cNvPr>
          <p:cNvCxnSpPr>
            <a:cxnSpLocks/>
            <a:stCxn id="58" idx="3"/>
            <a:endCxn id="89" idx="3"/>
          </p:cNvCxnSpPr>
          <p:nvPr/>
        </p:nvCxnSpPr>
        <p:spPr>
          <a:xfrm flipH="1">
            <a:off x="11441082" y="3047603"/>
            <a:ext cx="114247" cy="1769075"/>
          </a:xfrm>
          <a:prstGeom prst="bentConnector3">
            <a:avLst>
              <a:gd name="adj1" fmla="val -200093"/>
            </a:avLst>
          </a:prstGeom>
          <a:ln>
            <a:solidFill>
              <a:srgbClr val="7CBF33"/>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2" name="CuadroTexto 101">
            <a:extLst>
              <a:ext uri="{FF2B5EF4-FFF2-40B4-BE49-F238E27FC236}">
                <a16:creationId xmlns:a16="http://schemas.microsoft.com/office/drawing/2014/main" id="{95B63B87-509D-F3F5-6D35-02312107A39C}"/>
              </a:ext>
            </a:extLst>
          </p:cNvPr>
          <p:cNvSpPr txBox="1"/>
          <p:nvPr/>
        </p:nvSpPr>
        <p:spPr>
          <a:xfrm>
            <a:off x="8534810" y="5332333"/>
            <a:ext cx="3198369" cy="1354217"/>
          </a:xfrm>
          <a:prstGeom prst="rect">
            <a:avLst/>
          </a:prstGeom>
          <a:noFill/>
        </p:spPr>
        <p:txBody>
          <a:bodyPr wrap="square">
            <a:spAutoFit/>
          </a:bodyPr>
          <a:lstStyle/>
          <a:p>
            <a:pPr marL="285750" indent="-285750" defTabSz="914400" fontAlgn="ctr">
              <a:spcBef>
                <a:spcPts val="600"/>
              </a:spcBef>
              <a:buSzPct val="120000"/>
              <a:buBlip>
                <a:blip r:embed="rId8">
                  <a:extLst>
                    <a:ext uri="{96DAC541-7B7A-43D3-8B79-37D633B846F1}">
                      <asvg:svgBlip xmlns:asvg="http://schemas.microsoft.com/office/drawing/2016/SVG/main" r:embed="rId9"/>
                    </a:ext>
                  </a:extLst>
                </a:blip>
              </a:buBlip>
            </a:pPr>
            <a:r>
              <a:rPr lang="es-ES" sz="1200" dirty="0">
                <a:solidFill>
                  <a:schemeClr val="tx2">
                    <a:lumMod val="50000"/>
                  </a:schemeClr>
                </a:solidFill>
                <a:latin typeface="Arial Nova" panose="020B0504020202020204" pitchFamily="34" charset="0"/>
              </a:rPr>
              <a:t>Acceso al crédito y servicios financieros de pequeños productores.</a:t>
            </a:r>
          </a:p>
          <a:p>
            <a:pPr marL="285750" indent="-285750" defTabSz="914400" fontAlgn="ctr">
              <a:spcBef>
                <a:spcPts val="600"/>
              </a:spcBef>
              <a:buSzPct val="120000"/>
              <a:buBlip>
                <a:blip r:embed="rId8">
                  <a:extLst>
                    <a:ext uri="{96DAC541-7B7A-43D3-8B79-37D633B846F1}">
                      <asvg:svgBlip xmlns:asvg="http://schemas.microsoft.com/office/drawing/2016/SVG/main" r:embed="rId9"/>
                    </a:ext>
                  </a:extLst>
                </a:blip>
              </a:buBlip>
            </a:pPr>
            <a:r>
              <a:rPr lang="es-ES" sz="1200" dirty="0">
                <a:solidFill>
                  <a:schemeClr val="tx2">
                    <a:lumMod val="50000"/>
                  </a:schemeClr>
                </a:solidFill>
                <a:latin typeface="Arial Nova" panose="020B0504020202020204" pitchFamily="34" charset="0"/>
              </a:rPr>
              <a:t>Se mejora la productividad y rentabilidad de los proveedores.</a:t>
            </a:r>
          </a:p>
          <a:p>
            <a:pPr marL="285750" indent="-285750" defTabSz="914400" fontAlgn="ctr">
              <a:spcBef>
                <a:spcPts val="600"/>
              </a:spcBef>
              <a:buSzPct val="120000"/>
              <a:buBlip>
                <a:blip r:embed="rId8">
                  <a:extLst>
                    <a:ext uri="{96DAC541-7B7A-43D3-8B79-37D633B846F1}">
                      <asvg:svgBlip xmlns:asvg="http://schemas.microsoft.com/office/drawing/2016/SVG/main" r:embed="rId9"/>
                    </a:ext>
                  </a:extLst>
                </a:blip>
              </a:buBlip>
            </a:pPr>
            <a:r>
              <a:rPr lang="es-ES" sz="1200" dirty="0">
                <a:solidFill>
                  <a:schemeClr val="tx2">
                    <a:lumMod val="50000"/>
                  </a:schemeClr>
                </a:solidFill>
                <a:latin typeface="Arial Nova" panose="020B0504020202020204" pitchFamily="34" charset="0"/>
              </a:rPr>
              <a:t>Existen mecanismos de administración de riesgos.</a:t>
            </a:r>
          </a:p>
        </p:txBody>
      </p:sp>
      <p:sp>
        <p:nvSpPr>
          <p:cNvPr id="2" name="Marcador de número de diapositiva 2">
            <a:extLst>
              <a:ext uri="{FF2B5EF4-FFF2-40B4-BE49-F238E27FC236}">
                <a16:creationId xmlns:a16="http://schemas.microsoft.com/office/drawing/2014/main" id="{AF103A55-E12A-A7D2-F46D-3634ED6ED8FD}"/>
              </a:ext>
            </a:extLst>
          </p:cNvPr>
          <p:cNvSpPr txBox="1">
            <a:spLocks/>
          </p:cNvSpPr>
          <p:nvPr/>
        </p:nvSpPr>
        <p:spPr>
          <a:xfrm>
            <a:off x="11573130" y="6508561"/>
            <a:ext cx="475048" cy="31790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34124A6-4F7D-E041-9162-4668CB6DAA0B}" type="slidenum">
              <a:rPr lang="es-MX" sz="1200">
                <a:solidFill>
                  <a:schemeClr val="bg1">
                    <a:lumMod val="50000"/>
                  </a:schemeClr>
                </a:solidFill>
                <a:latin typeface="Arial Rounded MT Bold" panose="020F0704030504030204" pitchFamily="34" charset="0"/>
              </a:rPr>
              <a:pPr algn="ctr"/>
              <a:t>7</a:t>
            </a:fld>
            <a:endParaRPr lang="es-MX" sz="1200" dirty="0">
              <a:solidFill>
                <a:schemeClr val="bg1">
                  <a:lumMod val="50000"/>
                </a:schemeClr>
              </a:solidFill>
              <a:latin typeface="Arial Rounded MT Bold" panose="020F0704030504030204" pitchFamily="34" charset="0"/>
            </a:endParaRPr>
          </a:p>
        </p:txBody>
      </p:sp>
      <p:sp>
        <p:nvSpPr>
          <p:cNvPr id="9" name="CuadroTexto 8">
            <a:extLst>
              <a:ext uri="{FF2B5EF4-FFF2-40B4-BE49-F238E27FC236}">
                <a16:creationId xmlns:a16="http://schemas.microsoft.com/office/drawing/2014/main" id="{D09341ED-465E-FD71-781C-890C9D849DE5}"/>
              </a:ext>
            </a:extLst>
          </p:cNvPr>
          <p:cNvSpPr txBox="1"/>
          <p:nvPr/>
        </p:nvSpPr>
        <p:spPr>
          <a:xfrm>
            <a:off x="130053" y="294233"/>
            <a:ext cx="8077535" cy="861774"/>
          </a:xfrm>
          <a:prstGeom prst="rect">
            <a:avLst/>
          </a:prstGeom>
          <a:noFill/>
        </p:spPr>
        <p:txBody>
          <a:bodyPr wrap="square">
            <a:spAutoFit/>
          </a:bodyPr>
          <a:lstStyle/>
          <a:p>
            <a:r>
              <a:rPr lang="es-MX" sz="1600" b="1" dirty="0">
                <a:solidFill>
                  <a:schemeClr val="bg1"/>
                </a:solidFill>
                <a:latin typeface="Montserrat" panose="00000500000000000000" pitchFamily="50" charset="0"/>
                <a:cs typeface="Segoe UI" panose="020B0502040204020203" pitchFamily="34" charset="0"/>
              </a:rPr>
              <a:t>Programa de Desarrollo de Proveedores (PDP) | </a:t>
            </a:r>
            <a:r>
              <a:rPr lang="es-MX" sz="1600" dirty="0">
                <a:solidFill>
                  <a:schemeClr val="bg1"/>
                </a:solidFill>
                <a:latin typeface="Montserrat" panose="00000500000000000000" pitchFamily="50" charset="0"/>
                <a:cs typeface="Segoe UI" panose="020B0502040204020203" pitchFamily="34" charset="0"/>
              </a:rPr>
              <a:t>Modelo asociativo que permite vincular a pequeños productores con las empresas de la agroindustria, a través de contratos de venta.</a:t>
            </a:r>
          </a:p>
        </p:txBody>
      </p:sp>
      <p:pic>
        <p:nvPicPr>
          <p:cNvPr id="3" name="Picture 4" descr="Iconos de Avión de papel - Iconos gratuitos de 9,167">
            <a:hlinkClick r:id="" action="ppaction://noaction"/>
            <a:extLst>
              <a:ext uri="{FF2B5EF4-FFF2-40B4-BE49-F238E27FC236}">
                <a16:creationId xmlns:a16="http://schemas.microsoft.com/office/drawing/2014/main" id="{6D308DF3-8BAF-D0DC-110D-7183AB4EF14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8327" y="3678805"/>
            <a:ext cx="485467" cy="485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06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57442CFA3A884EB0A23D7234492145" ma:contentTypeVersion="14" ma:contentTypeDescription="Create a new document." ma:contentTypeScope="" ma:versionID="50385153353d268f5bbd24ef6fb0c550">
  <xsd:schema xmlns:xsd="http://www.w3.org/2001/XMLSchema" xmlns:xs="http://www.w3.org/2001/XMLSchema" xmlns:p="http://schemas.microsoft.com/office/2006/metadata/properties" xmlns:ns2="65db5f90-4f7b-41d5-a8e7-f814a9827e78" xmlns:ns3="3ac9a5d1-8aa3-45a1-8cc5-f545b70cee6b" targetNamespace="http://schemas.microsoft.com/office/2006/metadata/properties" ma:root="true" ma:fieldsID="a233b46243c14b74ded3963633b72090" ns2:_="" ns3:_="">
    <xsd:import namespace="65db5f90-4f7b-41d5-a8e7-f814a9827e78"/>
    <xsd:import namespace="3ac9a5d1-8aa3-45a1-8cc5-f545b70cee6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_dlc_DocId" minOccurs="0"/>
                <xsd:element ref="ns3:_dlc_DocIdUrl" minOccurs="0"/>
                <xsd:element ref="ns3:_dlc_DocIdPersistId"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db5f90-4f7b-41d5-a8e7-f814a9827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8541754-4825-4553-b9cc-3573e12477bf"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c9a5d1-8aa3-45a1-8cc5-f545b70cee6b"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5805845c-be59-4798-a8a7-2d5a27d804d3}" ma:internalName="TaxCatchAll" ma:showField="CatchAllData" ma:web="3ac9a5d1-8aa3-45a1-8cc5-f545b70cee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65db5f90-4f7b-41d5-a8e7-f814a9827e78">
      <Terms xmlns="http://schemas.microsoft.com/office/infopath/2007/PartnerControls"/>
    </lcf76f155ced4ddcb4097134ff3c332f>
    <TaxCatchAll xmlns="3ac9a5d1-8aa3-45a1-8cc5-f545b70cee6b" xsi:nil="true"/>
  </documentManagement>
</p:properties>
</file>

<file path=customXml/itemProps1.xml><?xml version="1.0" encoding="utf-8"?>
<ds:datastoreItem xmlns:ds="http://schemas.openxmlformats.org/officeDocument/2006/customXml" ds:itemID="{EA441C5E-5F7A-43DD-B723-5874E5129203}"/>
</file>

<file path=customXml/itemProps2.xml><?xml version="1.0" encoding="utf-8"?>
<ds:datastoreItem xmlns:ds="http://schemas.openxmlformats.org/officeDocument/2006/customXml" ds:itemID="{864B1A44-F26B-4559-B1FD-232A7E7C75D0}"/>
</file>

<file path=customXml/itemProps3.xml><?xml version="1.0" encoding="utf-8"?>
<ds:datastoreItem xmlns:ds="http://schemas.openxmlformats.org/officeDocument/2006/customXml" ds:itemID="{2AFAEFF7-E6EC-441D-9E9C-313D11FC0EA5}"/>
</file>

<file path=customXml/itemProps4.xml><?xml version="1.0" encoding="utf-8"?>
<ds:datastoreItem xmlns:ds="http://schemas.openxmlformats.org/officeDocument/2006/customXml" ds:itemID="{B0D8CAF1-3B63-4717-9407-E1ECB9D4129D}"/>
</file>

<file path=docProps/app.xml><?xml version="1.0" encoding="utf-8"?>
<Properties xmlns="http://schemas.openxmlformats.org/officeDocument/2006/extended-properties" xmlns:vt="http://schemas.openxmlformats.org/officeDocument/2006/docPropsVTypes">
  <TotalTime>1532</TotalTime>
  <Words>706</Words>
  <Application>Microsoft Office PowerPoint</Application>
  <PresentationFormat>Panorámica</PresentationFormat>
  <Paragraphs>114</Paragraphs>
  <Slides>7</Slides>
  <Notes>2</Notes>
  <HiddenSlides>0</HiddenSlides>
  <MMClips>0</MMClips>
  <ScaleCrop>false</ScaleCrop>
  <HeadingPairs>
    <vt:vector size="6" baseType="variant">
      <vt:variant>
        <vt:lpstr>Fuentes usadas</vt:lpstr>
      </vt:variant>
      <vt:variant>
        <vt:i4>19</vt:i4>
      </vt:variant>
      <vt:variant>
        <vt:lpstr>Tema</vt:lpstr>
      </vt:variant>
      <vt:variant>
        <vt:i4>1</vt:i4>
      </vt:variant>
      <vt:variant>
        <vt:lpstr>Títulos de diapositiva</vt:lpstr>
      </vt:variant>
      <vt:variant>
        <vt:i4>7</vt:i4>
      </vt:variant>
    </vt:vector>
  </HeadingPairs>
  <TitlesOfParts>
    <vt:vector size="27" baseType="lpstr">
      <vt:lpstr>Aptos</vt:lpstr>
      <vt:lpstr>Arial</vt:lpstr>
      <vt:lpstr>Arial Nova</vt:lpstr>
      <vt:lpstr>Arial Rounded MT Bold</vt:lpstr>
      <vt:lpstr>Calibri</vt:lpstr>
      <vt:lpstr>Calibri Light</vt:lpstr>
      <vt:lpstr>DM Sans</vt:lpstr>
      <vt:lpstr>Franklin Gothic Book</vt:lpstr>
      <vt:lpstr>Futura</vt:lpstr>
      <vt:lpstr>Futura Medium</vt:lpstr>
      <vt:lpstr>Gilroy ExtraBold</vt:lpstr>
      <vt:lpstr>Gilroy Light</vt:lpstr>
      <vt:lpstr>Montserrat</vt:lpstr>
      <vt:lpstr>Montserrat ExtraBold</vt:lpstr>
      <vt:lpstr>Montserrat Light</vt:lpstr>
      <vt:lpstr>Montserrat SemiBold</vt:lpstr>
      <vt:lpstr>Open Sans Light</vt:lpstr>
      <vt:lpstr>Segoe UI</vt:lpstr>
      <vt:lpstr>Segoe UI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 Flores Gordillo</dc:creator>
  <cp:lastModifiedBy>Fredy Yair Montes Rivera</cp:lastModifiedBy>
  <cp:revision>131</cp:revision>
  <dcterms:created xsi:type="dcterms:W3CDTF">2025-03-11T20:17:35Z</dcterms:created>
  <dcterms:modified xsi:type="dcterms:W3CDTF">2025-04-16T04:44:44Z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0x0101000C57442CFA3A884EB0A23D7234492145</vt:lpwstr>
  </property>
</Properties>
</file>