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x="18288000" cy="10287000"/>
  <p:notesSz cx="6858000" cy="9144000"/>
  <p:embeddedFontLst>
    <p:embeddedFont>
      <p:font typeface="Avenir Bold" charset="1" panose="020B0703020203020204"/>
      <p:regular r:id="rId19"/>
    </p:embeddedFont>
    <p:embeddedFont>
      <p:font typeface="Avenir Italics" charset="1" panose="020B0503020203090204"/>
      <p:regular r:id="rId20"/>
    </p:embeddedFont>
    <p:embeddedFont>
      <p:font typeface="Avenir" charset="1" panose="020B0503020203020204"/>
      <p:regular r:id="rId21"/>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8" Type="http://schemas.openxmlformats.org/officeDocument/2006/relationships/slide" Target="slides/slide3.xml"/><Relationship Id="rId21" Type="http://schemas.openxmlformats.org/officeDocument/2006/relationships/font" Target="fonts/font21.fntdata"/><Relationship Id="rId3" Type="http://schemas.openxmlformats.org/officeDocument/2006/relationships/viewProps" Target="viewProps.xml"/><Relationship Id="rId12" Type="http://schemas.openxmlformats.org/officeDocument/2006/relationships/slide" Target="slides/slide7.xml"/><Relationship Id="rId17" Type="http://schemas.openxmlformats.org/officeDocument/2006/relationships/slide" Target="slides/slide12.xml"/><Relationship Id="rId7" Type="http://schemas.openxmlformats.org/officeDocument/2006/relationships/slide" Target="slides/slide2.xml"/><Relationship Id="rId25" Type="http://schemas.openxmlformats.org/officeDocument/2006/relationships/customXml" Target="../customXml/item4.xml"/><Relationship Id="rId16" Type="http://schemas.openxmlformats.org/officeDocument/2006/relationships/slide" Target="slides/slide11.xml"/><Relationship Id="rId2" Type="http://schemas.openxmlformats.org/officeDocument/2006/relationships/presProps" Target="presProps.xml"/><Relationship Id="rId20" Type="http://schemas.openxmlformats.org/officeDocument/2006/relationships/font" Target="fonts/font20.fntdata"/><Relationship Id="rId1" Type="http://schemas.openxmlformats.org/officeDocument/2006/relationships/slideMaster" Target="slideMasters/slideMaster1.xml"/><Relationship Id="rId11" Type="http://schemas.openxmlformats.org/officeDocument/2006/relationships/slide" Target="slides/slide6.xml"/><Relationship Id="rId6" Type="http://schemas.openxmlformats.org/officeDocument/2006/relationships/slide" Target="slides/slide1.xml"/><Relationship Id="rId24" Type="http://schemas.openxmlformats.org/officeDocument/2006/relationships/customXml" Target="../customXml/item3.xml"/><Relationship Id="rId15" Type="http://schemas.openxmlformats.org/officeDocument/2006/relationships/slide" Target="slides/slide10.xml"/><Relationship Id="rId5" Type="http://schemas.openxmlformats.org/officeDocument/2006/relationships/tableStyles" Target="tableStyles.xml"/><Relationship Id="rId23" Type="http://schemas.openxmlformats.org/officeDocument/2006/relationships/customXml" Target="../customXml/item2.xml"/><Relationship Id="rId10" Type="http://schemas.openxmlformats.org/officeDocument/2006/relationships/slide" Target="slides/slide5.xml"/><Relationship Id="rId19" Type="http://schemas.openxmlformats.org/officeDocument/2006/relationships/font" Target="fonts/font19.fntdata"/><Relationship Id="rId14" Type="http://schemas.openxmlformats.org/officeDocument/2006/relationships/slide" Target="slides/slide9.xml"/><Relationship Id="rId4" Type="http://schemas.openxmlformats.org/officeDocument/2006/relationships/theme" Target="theme/theme1.xml"/><Relationship Id="rId9" Type="http://schemas.openxmlformats.org/officeDocument/2006/relationships/slide" Target="slides/slide4.xml"/><Relationship Id="rId22" Type="http://schemas.openxmlformats.org/officeDocument/2006/relationships/customXml" Target="../customXml/item1.xml"/></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10" Target="../media/image16.png" Type="http://schemas.openxmlformats.org/officeDocument/2006/relationships/image"/><Relationship Id="rId11" Target="../media/image17.svg" Type="http://schemas.openxmlformats.org/officeDocument/2006/relationships/image"/><Relationship Id="rId12" Target="../media/image18.png" Type="http://schemas.openxmlformats.org/officeDocument/2006/relationships/image"/><Relationship Id="rId13" Target="../media/image19.svg" Type="http://schemas.openxmlformats.org/officeDocument/2006/relationships/image"/><Relationship Id="rId14" Target="../media/image20.png" Type="http://schemas.openxmlformats.org/officeDocument/2006/relationships/image"/><Relationship Id="rId15" Target="../media/image21.svg" Type="http://schemas.openxmlformats.org/officeDocument/2006/relationships/image"/><Relationship Id="rId16" Target="../media/image22.png" Type="http://schemas.openxmlformats.org/officeDocument/2006/relationships/image"/><Relationship Id="rId17" Target="../media/image23.svg" Type="http://schemas.openxmlformats.org/officeDocument/2006/relationships/image"/><Relationship Id="rId18" Target="../media/image24.png" Type="http://schemas.openxmlformats.org/officeDocument/2006/relationships/image"/><Relationship Id="rId19" Target="../media/image25.svg" Type="http://schemas.openxmlformats.org/officeDocument/2006/relationships/image"/><Relationship Id="rId2" Target="../media/image5.png" Type="http://schemas.openxmlformats.org/officeDocument/2006/relationships/image"/><Relationship Id="rId20" Target="../media/image26.png" Type="http://schemas.openxmlformats.org/officeDocument/2006/relationships/image"/><Relationship Id="rId21" Target="../media/image27.svg" Type="http://schemas.openxmlformats.org/officeDocument/2006/relationships/image"/><Relationship Id="rId22" Target="../media/image28.png" Type="http://schemas.openxmlformats.org/officeDocument/2006/relationships/image"/><Relationship Id="rId23" Target="../media/image29.svg" Type="http://schemas.openxmlformats.org/officeDocument/2006/relationships/image"/><Relationship Id="rId24" Target="../media/image30.png" Type="http://schemas.openxmlformats.org/officeDocument/2006/relationships/image"/><Relationship Id="rId25" Target="../media/image31.svg" Type="http://schemas.openxmlformats.org/officeDocument/2006/relationships/image"/><Relationship Id="rId3" Target="../media/image6.svg" Type="http://schemas.openxmlformats.org/officeDocument/2006/relationships/image"/><Relationship Id="rId4" Target="../media/image10.png" Type="http://schemas.openxmlformats.org/officeDocument/2006/relationships/image"/><Relationship Id="rId5" Target="../media/image11.png" Type="http://schemas.openxmlformats.org/officeDocument/2006/relationships/image"/><Relationship Id="rId6" Target="../media/image12.svg" Type="http://schemas.openxmlformats.org/officeDocument/2006/relationships/image"/><Relationship Id="rId7" Target="../media/image13.png" Type="http://schemas.openxmlformats.org/officeDocument/2006/relationships/image"/><Relationship Id="rId8" Target="../media/image14.png" Type="http://schemas.openxmlformats.org/officeDocument/2006/relationships/image"/><Relationship Id="rId9" Target="../media/image15.sv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 Id="rId5" Target="../media/image4.svg" Type="http://schemas.openxmlformats.org/officeDocument/2006/relationships/image"/><Relationship Id="rId6" Target="../media/image5.png" Type="http://schemas.openxmlformats.org/officeDocument/2006/relationships/image"/><Relationship Id="rId7" Target="../media/image6.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5.png" Type="http://schemas.openxmlformats.org/officeDocument/2006/relationships/image"/><Relationship Id="rId3" Target="../media/image6.svg" Type="http://schemas.openxmlformats.org/officeDocument/2006/relationships/image"/><Relationship Id="rId4" Target="../media/image1.png" Type="http://schemas.openxmlformats.org/officeDocument/2006/relationships/image"/><Relationship Id="rId5" Target="../media/image2.sv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7.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8.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9.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5.png" Type="http://schemas.openxmlformats.org/officeDocument/2006/relationships/image"/><Relationship Id="rId5" Target="../media/image6.sv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396720" y="217347"/>
            <a:ext cx="17577841" cy="9821947"/>
            <a:chOff x="0" y="0"/>
            <a:chExt cx="4629555" cy="2586850"/>
          </a:xfrm>
        </p:grpSpPr>
        <p:sp>
          <p:nvSpPr>
            <p:cNvPr name="Freeform 3" id="3"/>
            <p:cNvSpPr/>
            <p:nvPr/>
          </p:nvSpPr>
          <p:spPr>
            <a:xfrm flipH="false" flipV="false" rot="0">
              <a:off x="0" y="0"/>
              <a:ext cx="4629555" cy="2586850"/>
            </a:xfrm>
            <a:custGeom>
              <a:avLst/>
              <a:gdLst/>
              <a:ahLst/>
              <a:cxnLst/>
              <a:rect r="r" b="b" t="t" l="l"/>
              <a:pathLst>
                <a:path h="2586850" w="4629555">
                  <a:moveTo>
                    <a:pt x="21141" y="0"/>
                  </a:moveTo>
                  <a:lnTo>
                    <a:pt x="4608414" y="0"/>
                  </a:lnTo>
                  <a:cubicBezTo>
                    <a:pt x="4620090" y="0"/>
                    <a:pt x="4629555" y="9465"/>
                    <a:pt x="4629555" y="21141"/>
                  </a:cubicBezTo>
                  <a:lnTo>
                    <a:pt x="4629555" y="2565709"/>
                  </a:lnTo>
                  <a:cubicBezTo>
                    <a:pt x="4629555" y="2577385"/>
                    <a:pt x="4620090" y="2586850"/>
                    <a:pt x="4608414" y="2586850"/>
                  </a:cubicBezTo>
                  <a:lnTo>
                    <a:pt x="21141" y="2586850"/>
                  </a:lnTo>
                  <a:cubicBezTo>
                    <a:pt x="9465" y="2586850"/>
                    <a:pt x="0" y="2577385"/>
                    <a:pt x="0" y="2565709"/>
                  </a:cubicBezTo>
                  <a:lnTo>
                    <a:pt x="0" y="21141"/>
                  </a:lnTo>
                  <a:cubicBezTo>
                    <a:pt x="0" y="9465"/>
                    <a:pt x="9465" y="0"/>
                    <a:pt x="21141" y="0"/>
                  </a:cubicBezTo>
                  <a:close/>
                </a:path>
              </a:pathLst>
            </a:custGeom>
            <a:solidFill>
              <a:srgbClr val="2F828D"/>
            </a:solidFill>
          </p:spPr>
        </p:sp>
        <p:sp>
          <p:nvSpPr>
            <p:cNvPr name="TextBox 4" id="4"/>
            <p:cNvSpPr txBox="true"/>
            <p:nvPr/>
          </p:nvSpPr>
          <p:spPr>
            <a:xfrm>
              <a:off x="0" y="-38100"/>
              <a:ext cx="4629555" cy="2624950"/>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981200" y="-94024"/>
            <a:ext cx="4102978" cy="2245448"/>
          </a:xfrm>
          <a:custGeom>
            <a:avLst/>
            <a:gdLst/>
            <a:ahLst/>
            <a:cxnLst/>
            <a:rect r="r" b="b" t="t" l="l"/>
            <a:pathLst>
              <a:path h="2245448" w="410297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6" id="6"/>
          <p:cNvSpPr txBox="true"/>
          <p:nvPr/>
        </p:nvSpPr>
        <p:spPr>
          <a:xfrm rot="0">
            <a:off x="4255738" y="3326683"/>
            <a:ext cx="9776523" cy="3567903"/>
          </a:xfrm>
          <a:prstGeom prst="rect">
            <a:avLst/>
          </a:prstGeom>
        </p:spPr>
        <p:txBody>
          <a:bodyPr anchor="t" rtlCol="false" tIns="0" lIns="0" bIns="0" rIns="0">
            <a:spAutoFit/>
          </a:bodyPr>
          <a:lstStyle/>
          <a:p>
            <a:pPr algn="ctr">
              <a:lnSpc>
                <a:spcPts val="5468"/>
              </a:lnSpc>
            </a:pPr>
            <a:r>
              <a:rPr lang="en-US" b="true" sz="5468">
                <a:solidFill>
                  <a:srgbClr val="FFFFFF"/>
                </a:solidFill>
                <a:latin typeface="Avenir Bold"/>
                <a:ea typeface="Avenir Bold"/>
                <a:cs typeface="Avenir Bold"/>
                <a:sym typeface="Avenir Bold"/>
              </a:rPr>
              <a:t>WHY AND HOW PUBLIC DEVELOPMENT BANKS (PDB) CAN HELP RURAL FINANCIAL INCLUSION AND HOW TO DO IT</a:t>
            </a:r>
          </a:p>
        </p:txBody>
      </p:sp>
      <p:sp>
        <p:nvSpPr>
          <p:cNvPr name="TextBox 7" id="7"/>
          <p:cNvSpPr txBox="true"/>
          <p:nvPr/>
        </p:nvSpPr>
        <p:spPr>
          <a:xfrm rot="0">
            <a:off x="9703841" y="7351907"/>
            <a:ext cx="5722116" cy="599446"/>
          </a:xfrm>
          <a:prstGeom prst="rect">
            <a:avLst/>
          </a:prstGeom>
        </p:spPr>
        <p:txBody>
          <a:bodyPr anchor="t" rtlCol="false" tIns="0" lIns="0" bIns="0" rIns="0">
            <a:spAutoFit/>
          </a:bodyPr>
          <a:lstStyle/>
          <a:p>
            <a:pPr algn="r">
              <a:lnSpc>
                <a:spcPts val="4070"/>
              </a:lnSpc>
            </a:pPr>
            <a:r>
              <a:rPr lang="en-US" sz="3700" i="true">
                <a:solidFill>
                  <a:srgbClr val="FFFFFF"/>
                </a:solidFill>
                <a:latin typeface="Avenir Italics"/>
                <a:ea typeface="Avenir Italics"/>
                <a:cs typeface="Avenir Italics"/>
                <a:sym typeface="Avenir Italics"/>
              </a:rPr>
              <a:t>Carolina Trivelli</a:t>
            </a:r>
          </a:p>
        </p:txBody>
      </p:sp>
      <p:sp>
        <p:nvSpPr>
          <p:cNvPr name="Freeform 8" id="8"/>
          <p:cNvSpPr/>
          <p:nvPr/>
        </p:nvSpPr>
        <p:spPr>
          <a:xfrm flipH="false" flipV="false" rot="0">
            <a:off x="1981200" y="7110868"/>
            <a:ext cx="2880360" cy="4114800"/>
          </a:xfrm>
          <a:custGeom>
            <a:avLst/>
            <a:gdLst/>
            <a:ahLst/>
            <a:cxnLst/>
            <a:rect r="r" b="b" t="t" l="l"/>
            <a:pathLst>
              <a:path h="4114800" w="2880360">
                <a:moveTo>
                  <a:pt x="0" y="0"/>
                </a:moveTo>
                <a:lnTo>
                  <a:pt x="2880360" y="0"/>
                </a:lnTo>
                <a:lnTo>
                  <a:pt x="2880360"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Freeform 9" id="9"/>
          <p:cNvSpPr/>
          <p:nvPr/>
        </p:nvSpPr>
        <p:spPr>
          <a:xfrm flipH="false" flipV="false" rot="-10800000">
            <a:off x="5721044" y="7951353"/>
            <a:ext cx="3422956" cy="2613894"/>
          </a:xfrm>
          <a:custGeom>
            <a:avLst/>
            <a:gdLst/>
            <a:ahLst/>
            <a:cxnLst/>
            <a:rect r="r" b="b" t="t" l="l"/>
            <a:pathLst>
              <a:path h="2613894" w="3422956">
                <a:moveTo>
                  <a:pt x="0" y="0"/>
                </a:moveTo>
                <a:lnTo>
                  <a:pt x="3422956" y="0"/>
                </a:lnTo>
                <a:lnTo>
                  <a:pt x="3422956" y="2613894"/>
                </a:lnTo>
                <a:lnTo>
                  <a:pt x="0" y="2613894"/>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3156322" y="-160719"/>
            <a:ext cx="4102978" cy="2245448"/>
          </a:xfrm>
          <a:custGeom>
            <a:avLst/>
            <a:gdLst/>
            <a:ahLst/>
            <a:cxnLst/>
            <a:rect r="r" b="b" t="t" l="l"/>
            <a:pathLst>
              <a:path h="2245448" w="410297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13156322" y="2434622"/>
            <a:ext cx="4102978" cy="3133183"/>
          </a:xfrm>
          <a:custGeom>
            <a:avLst/>
            <a:gdLst/>
            <a:ahLst/>
            <a:cxnLst/>
            <a:rect r="r" b="b" t="t" l="l"/>
            <a:pathLst>
              <a:path h="3133183" w="4102978">
                <a:moveTo>
                  <a:pt x="0" y="0"/>
                </a:moveTo>
                <a:lnTo>
                  <a:pt x="4102978" y="0"/>
                </a:lnTo>
                <a:lnTo>
                  <a:pt x="4102978" y="3133183"/>
                </a:lnTo>
                <a:lnTo>
                  <a:pt x="0" y="3133183"/>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4" id="4"/>
          <p:cNvSpPr txBox="true"/>
          <p:nvPr/>
        </p:nvSpPr>
        <p:spPr>
          <a:xfrm rot="0">
            <a:off x="765770" y="1615058"/>
            <a:ext cx="9826800" cy="6506851"/>
          </a:xfrm>
          <a:prstGeom prst="rect">
            <a:avLst/>
          </a:prstGeom>
        </p:spPr>
        <p:txBody>
          <a:bodyPr anchor="t" rtlCol="false" tIns="0" lIns="0" bIns="0" rIns="0">
            <a:spAutoFit/>
          </a:bodyPr>
          <a:lstStyle/>
          <a:p>
            <a:pPr algn="l" marL="669395" indent="-334697" lvl="1">
              <a:lnSpc>
                <a:spcPts val="3410"/>
              </a:lnSpc>
              <a:buFont typeface="Arial"/>
              <a:buChar char="•"/>
            </a:pPr>
            <a:r>
              <a:rPr lang="en-US" sz="3100">
                <a:solidFill>
                  <a:srgbClr val="737373"/>
                </a:solidFill>
                <a:latin typeface="Avenir"/>
                <a:ea typeface="Avenir"/>
                <a:cs typeface="Avenir"/>
                <a:sym typeface="Avenir"/>
              </a:rPr>
              <a:t>PADB combine financial expertise, policy influence, and the ability to mobilize public resources. </a:t>
            </a:r>
          </a:p>
          <a:p>
            <a:pPr algn="l">
              <a:lnSpc>
                <a:spcPts val="3410"/>
              </a:lnSpc>
            </a:pPr>
          </a:p>
          <a:p>
            <a:pPr algn="l" marL="669395" indent="-334697" lvl="1">
              <a:lnSpc>
                <a:spcPts val="3410"/>
              </a:lnSpc>
              <a:buFont typeface="Arial"/>
              <a:buChar char="•"/>
            </a:pPr>
            <a:r>
              <a:rPr lang="en-US" sz="3100">
                <a:solidFill>
                  <a:srgbClr val="737373"/>
                </a:solidFill>
                <a:latin typeface="Avenir"/>
                <a:ea typeface="Avenir"/>
                <a:cs typeface="Avenir"/>
                <a:sym typeface="Avenir"/>
              </a:rPr>
              <a:t>Their physical presence in rural areas makes them uniquely positioned to address local needs and expand access to financial services.</a:t>
            </a:r>
          </a:p>
          <a:p>
            <a:pPr algn="l">
              <a:lnSpc>
                <a:spcPts val="3410"/>
              </a:lnSpc>
            </a:pPr>
          </a:p>
          <a:p>
            <a:pPr algn="l" marL="669395" indent="-334697" lvl="1">
              <a:lnSpc>
                <a:spcPts val="3410"/>
              </a:lnSpc>
              <a:buFont typeface="Arial"/>
              <a:buChar char="•"/>
            </a:pPr>
            <a:r>
              <a:rPr lang="en-US" sz="3100">
                <a:solidFill>
                  <a:srgbClr val="737373"/>
                </a:solidFill>
                <a:latin typeface="Avenir"/>
                <a:ea typeface="Avenir"/>
                <a:cs typeface="Avenir"/>
                <a:sym typeface="Avenir"/>
              </a:rPr>
              <a:t>Compared to microfinance institutions, PADBs are more effective in supporting long-term agricultural investments. </a:t>
            </a:r>
          </a:p>
          <a:p>
            <a:pPr algn="l">
              <a:lnSpc>
                <a:spcPts val="3410"/>
              </a:lnSpc>
            </a:pPr>
          </a:p>
          <a:p>
            <a:pPr algn="l" marL="669395" indent="-334697" lvl="1">
              <a:lnSpc>
                <a:spcPts val="3410"/>
              </a:lnSpc>
              <a:buFont typeface="Arial"/>
              <a:buChar char="•"/>
            </a:pPr>
            <a:r>
              <a:rPr lang="en-US" sz="3100">
                <a:solidFill>
                  <a:srgbClr val="737373"/>
                </a:solidFill>
                <a:latin typeface="Avenir"/>
                <a:ea typeface="Avenir"/>
                <a:cs typeface="Avenir"/>
                <a:sym typeface="Avenir"/>
              </a:rPr>
              <a:t>When well-governed and commercially oriented, these institutions play a pivotal role in sustaining financial access, especially during periods of economic uncertainty.</a:t>
            </a:r>
          </a:p>
        </p:txBody>
      </p:sp>
      <p:sp>
        <p:nvSpPr>
          <p:cNvPr name="TextBox 5" id="5"/>
          <p:cNvSpPr txBox="true"/>
          <p:nvPr/>
        </p:nvSpPr>
        <p:spPr>
          <a:xfrm rot="0">
            <a:off x="11447092" y="6130099"/>
            <a:ext cx="6380450" cy="2853985"/>
          </a:xfrm>
          <a:prstGeom prst="rect">
            <a:avLst/>
          </a:prstGeom>
        </p:spPr>
        <p:txBody>
          <a:bodyPr anchor="t" rtlCol="false" tIns="0" lIns="0" bIns="0" rIns="0">
            <a:spAutoFit/>
          </a:bodyPr>
          <a:lstStyle/>
          <a:p>
            <a:pPr algn="l">
              <a:lnSpc>
                <a:spcPts val="5470"/>
              </a:lnSpc>
            </a:pPr>
            <a:r>
              <a:rPr lang="en-US" sz="4973" b="true">
                <a:solidFill>
                  <a:srgbClr val="2F828D"/>
                </a:solidFill>
                <a:latin typeface="Avenir Bold"/>
                <a:ea typeface="Avenir Bold"/>
                <a:cs typeface="Avenir Bold"/>
                <a:sym typeface="Avenir Bold"/>
              </a:rPr>
              <a:t>The comparative advantage of PDB in supporting rural Financial Inclusion</a:t>
            </a:r>
          </a:p>
        </p:txBody>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028700" y="1028700"/>
            <a:ext cx="16230600" cy="8229600"/>
            <a:chOff x="0" y="0"/>
            <a:chExt cx="4274726" cy="2167467"/>
          </a:xfrm>
        </p:grpSpPr>
        <p:sp>
          <p:nvSpPr>
            <p:cNvPr name="Freeform 3" id="3"/>
            <p:cNvSpPr/>
            <p:nvPr/>
          </p:nvSpPr>
          <p:spPr>
            <a:xfrm flipH="false" flipV="false" rot="0">
              <a:off x="0" y="0"/>
              <a:ext cx="4274726" cy="2167467"/>
            </a:xfrm>
            <a:custGeom>
              <a:avLst/>
              <a:gdLst/>
              <a:ahLst/>
              <a:cxnLst/>
              <a:rect r="r" b="b" t="t" l="l"/>
              <a:pathLst>
                <a:path h="2167467" w="4274726">
                  <a:moveTo>
                    <a:pt x="22896" y="0"/>
                  </a:moveTo>
                  <a:lnTo>
                    <a:pt x="4251830" y="0"/>
                  </a:lnTo>
                  <a:cubicBezTo>
                    <a:pt x="4264475" y="0"/>
                    <a:pt x="4274726" y="10251"/>
                    <a:pt x="4274726" y="22896"/>
                  </a:cubicBezTo>
                  <a:lnTo>
                    <a:pt x="4274726" y="2144571"/>
                  </a:lnTo>
                  <a:cubicBezTo>
                    <a:pt x="4274726" y="2150643"/>
                    <a:pt x="4272314" y="2156467"/>
                    <a:pt x="4268020" y="2160761"/>
                  </a:cubicBezTo>
                  <a:cubicBezTo>
                    <a:pt x="4263726" y="2165054"/>
                    <a:pt x="4257903" y="2167467"/>
                    <a:pt x="4251830" y="2167467"/>
                  </a:cubicBezTo>
                  <a:lnTo>
                    <a:pt x="22896" y="2167467"/>
                  </a:lnTo>
                  <a:cubicBezTo>
                    <a:pt x="16823" y="2167467"/>
                    <a:pt x="11000" y="2165054"/>
                    <a:pt x="6706" y="2160761"/>
                  </a:cubicBezTo>
                  <a:cubicBezTo>
                    <a:pt x="2412" y="2156467"/>
                    <a:pt x="0" y="2150643"/>
                    <a:pt x="0" y="2144571"/>
                  </a:cubicBezTo>
                  <a:lnTo>
                    <a:pt x="0" y="22896"/>
                  </a:lnTo>
                  <a:cubicBezTo>
                    <a:pt x="0" y="16823"/>
                    <a:pt x="2412" y="11000"/>
                    <a:pt x="6706" y="6706"/>
                  </a:cubicBezTo>
                  <a:cubicBezTo>
                    <a:pt x="11000" y="2412"/>
                    <a:pt x="16823" y="0"/>
                    <a:pt x="22896" y="0"/>
                  </a:cubicBezTo>
                  <a:close/>
                </a:path>
              </a:pathLst>
            </a:custGeom>
            <a:solidFill>
              <a:srgbClr val="2F828D"/>
            </a:solidFill>
          </p:spPr>
        </p:sp>
        <p:sp>
          <p:nvSpPr>
            <p:cNvPr name="TextBox 4" id="4"/>
            <p:cNvSpPr txBox="true"/>
            <p:nvPr/>
          </p:nvSpPr>
          <p:spPr>
            <a:xfrm>
              <a:off x="0" y="-38100"/>
              <a:ext cx="4274726" cy="2205567"/>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4159171" y="2333631"/>
            <a:ext cx="8244085" cy="4362450"/>
          </a:xfrm>
          <a:prstGeom prst="rect">
            <a:avLst/>
          </a:prstGeom>
        </p:spPr>
        <p:txBody>
          <a:bodyPr anchor="t" rtlCol="false" tIns="0" lIns="0" bIns="0" rIns="0">
            <a:spAutoFit/>
          </a:bodyPr>
          <a:lstStyle/>
          <a:p>
            <a:pPr algn="l">
              <a:lnSpc>
                <a:spcPts val="8250"/>
              </a:lnSpc>
            </a:pPr>
            <a:r>
              <a:rPr lang="en-US" b="true" sz="7500">
                <a:solidFill>
                  <a:srgbClr val="FFFFFF"/>
                </a:solidFill>
                <a:latin typeface="Avenir Bold"/>
                <a:ea typeface="Avenir Bold"/>
                <a:cs typeface="Avenir Bold"/>
                <a:sym typeface="Avenir Bold"/>
              </a:rPr>
              <a:t>WHAT PDB ARE DOING TO ADVANCE RURAL FI?</a:t>
            </a:r>
          </a:p>
        </p:txBody>
      </p:sp>
      <p:sp>
        <p:nvSpPr>
          <p:cNvPr name="TextBox 6" id="6"/>
          <p:cNvSpPr txBox="true"/>
          <p:nvPr/>
        </p:nvSpPr>
        <p:spPr>
          <a:xfrm rot="0">
            <a:off x="1790700" y="1714500"/>
            <a:ext cx="1938412" cy="1136658"/>
          </a:xfrm>
          <a:prstGeom prst="rect">
            <a:avLst/>
          </a:prstGeom>
        </p:spPr>
        <p:txBody>
          <a:bodyPr anchor="t" rtlCol="false" tIns="0" lIns="0" bIns="0" rIns="0">
            <a:spAutoFit/>
          </a:bodyPr>
          <a:lstStyle/>
          <a:p>
            <a:pPr algn="l">
              <a:lnSpc>
                <a:spcPts val="7700"/>
              </a:lnSpc>
            </a:pPr>
            <a:r>
              <a:rPr lang="en-US" b="true" sz="7000">
                <a:solidFill>
                  <a:srgbClr val="FFFFFF"/>
                </a:solidFill>
                <a:latin typeface="Avenir Bold"/>
                <a:ea typeface="Avenir Bold"/>
                <a:cs typeface="Avenir Bold"/>
                <a:sym typeface="Avenir Bold"/>
              </a:rPr>
              <a:t>03.</a:t>
            </a:r>
          </a:p>
        </p:txBody>
      </p:sp>
      <p:sp>
        <p:nvSpPr>
          <p:cNvPr name="Freeform 7" id="7"/>
          <p:cNvSpPr/>
          <p:nvPr/>
        </p:nvSpPr>
        <p:spPr>
          <a:xfrm flipH="false" flipV="false" rot="0">
            <a:off x="5893678" y="8135576"/>
            <a:ext cx="4102978" cy="2245448"/>
          </a:xfrm>
          <a:custGeom>
            <a:avLst/>
            <a:gdLst/>
            <a:ahLst/>
            <a:cxnLst/>
            <a:rect r="r" b="b" t="t" l="l"/>
            <a:pathLst>
              <a:path h="2245448" w="410297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8" id="8"/>
          <p:cNvSpPr/>
          <p:nvPr/>
        </p:nvSpPr>
        <p:spPr>
          <a:xfrm flipH="false" flipV="false" rot="0">
            <a:off x="1028700" y="8135576"/>
            <a:ext cx="4102978" cy="3133183"/>
          </a:xfrm>
          <a:custGeom>
            <a:avLst/>
            <a:gdLst/>
            <a:ahLst/>
            <a:cxnLst/>
            <a:rect r="r" b="b" t="t" l="l"/>
            <a:pathLst>
              <a:path h="3133183" w="4102978">
                <a:moveTo>
                  <a:pt x="0" y="0"/>
                </a:moveTo>
                <a:lnTo>
                  <a:pt x="4102978" y="0"/>
                </a:lnTo>
                <a:lnTo>
                  <a:pt x="4102978" y="3133183"/>
                </a:lnTo>
                <a:lnTo>
                  <a:pt x="0" y="3133183"/>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9" id="9"/>
          <p:cNvGrpSpPr/>
          <p:nvPr/>
        </p:nvGrpSpPr>
        <p:grpSpPr>
          <a:xfrm rot="0">
            <a:off x="13543121" y="-308824"/>
            <a:ext cx="7549097" cy="8444400"/>
            <a:chOff x="0" y="0"/>
            <a:chExt cx="10065462" cy="11259200"/>
          </a:xfrm>
        </p:grpSpPr>
        <p:sp>
          <p:nvSpPr>
            <p:cNvPr name="AutoShape 10" id="10"/>
            <p:cNvSpPr/>
            <p:nvPr/>
          </p:nvSpPr>
          <p:spPr>
            <a:xfrm flipV="true">
              <a:off x="23020" y="10735"/>
              <a:ext cx="5240240" cy="11237731"/>
            </a:xfrm>
            <a:prstGeom prst="line">
              <a:avLst/>
            </a:prstGeom>
            <a:ln cap="flat" w="50800">
              <a:solidFill>
                <a:srgbClr val="BBCBCD"/>
              </a:solidFill>
              <a:prstDash val="solid"/>
              <a:headEnd type="none" len="sm" w="sm"/>
              <a:tailEnd type="none" len="sm" w="sm"/>
            </a:ln>
          </p:spPr>
        </p:sp>
        <p:sp>
          <p:nvSpPr>
            <p:cNvPr name="AutoShape 11" id="11"/>
            <p:cNvSpPr/>
            <p:nvPr/>
          </p:nvSpPr>
          <p:spPr>
            <a:xfrm flipV="true">
              <a:off x="554040" y="10735"/>
              <a:ext cx="5240240" cy="11237731"/>
            </a:xfrm>
            <a:prstGeom prst="line">
              <a:avLst/>
            </a:prstGeom>
            <a:ln cap="flat" w="50800">
              <a:solidFill>
                <a:srgbClr val="BBCBCD"/>
              </a:solidFill>
              <a:prstDash val="solid"/>
              <a:headEnd type="none" len="sm" w="sm"/>
              <a:tailEnd type="none" len="sm" w="sm"/>
            </a:ln>
          </p:spPr>
        </p:sp>
        <p:sp>
          <p:nvSpPr>
            <p:cNvPr name="AutoShape 12" id="12"/>
            <p:cNvSpPr/>
            <p:nvPr/>
          </p:nvSpPr>
          <p:spPr>
            <a:xfrm flipV="true">
              <a:off x="1085061" y="10735"/>
              <a:ext cx="5240240" cy="11237731"/>
            </a:xfrm>
            <a:prstGeom prst="line">
              <a:avLst/>
            </a:prstGeom>
            <a:ln cap="flat" w="50800">
              <a:solidFill>
                <a:srgbClr val="BBCBCD"/>
              </a:solidFill>
              <a:prstDash val="solid"/>
              <a:headEnd type="none" len="sm" w="sm"/>
              <a:tailEnd type="none" len="sm" w="sm"/>
            </a:ln>
          </p:spPr>
        </p:sp>
        <p:sp>
          <p:nvSpPr>
            <p:cNvPr name="AutoShape 13" id="13"/>
            <p:cNvSpPr/>
            <p:nvPr/>
          </p:nvSpPr>
          <p:spPr>
            <a:xfrm flipV="true">
              <a:off x="1616081" y="10735"/>
              <a:ext cx="5240240" cy="11237731"/>
            </a:xfrm>
            <a:prstGeom prst="line">
              <a:avLst/>
            </a:prstGeom>
            <a:ln cap="flat" w="50800">
              <a:solidFill>
                <a:srgbClr val="BBCBCD"/>
              </a:solidFill>
              <a:prstDash val="solid"/>
              <a:headEnd type="none" len="sm" w="sm"/>
              <a:tailEnd type="none" len="sm" w="sm"/>
            </a:ln>
          </p:spPr>
        </p:sp>
        <p:sp>
          <p:nvSpPr>
            <p:cNvPr name="AutoShape 14" id="14"/>
            <p:cNvSpPr/>
            <p:nvPr/>
          </p:nvSpPr>
          <p:spPr>
            <a:xfrm flipV="true">
              <a:off x="2147101" y="10735"/>
              <a:ext cx="5240240" cy="11237731"/>
            </a:xfrm>
            <a:prstGeom prst="line">
              <a:avLst/>
            </a:prstGeom>
            <a:ln cap="flat" w="50800">
              <a:solidFill>
                <a:srgbClr val="BBCBCD"/>
              </a:solidFill>
              <a:prstDash val="solid"/>
              <a:headEnd type="none" len="sm" w="sm"/>
              <a:tailEnd type="none" len="sm" w="sm"/>
            </a:ln>
          </p:spPr>
        </p:sp>
        <p:sp>
          <p:nvSpPr>
            <p:cNvPr name="AutoShape 15" id="15"/>
            <p:cNvSpPr/>
            <p:nvPr/>
          </p:nvSpPr>
          <p:spPr>
            <a:xfrm flipV="true">
              <a:off x="2678121" y="10735"/>
              <a:ext cx="5240240" cy="11237731"/>
            </a:xfrm>
            <a:prstGeom prst="line">
              <a:avLst/>
            </a:prstGeom>
            <a:ln cap="flat" w="50800">
              <a:solidFill>
                <a:srgbClr val="BBCBCD"/>
              </a:solidFill>
              <a:prstDash val="solid"/>
              <a:headEnd type="none" len="sm" w="sm"/>
              <a:tailEnd type="none" len="sm" w="sm"/>
            </a:ln>
          </p:spPr>
        </p:sp>
        <p:sp>
          <p:nvSpPr>
            <p:cNvPr name="AutoShape 16" id="16"/>
            <p:cNvSpPr/>
            <p:nvPr/>
          </p:nvSpPr>
          <p:spPr>
            <a:xfrm flipV="true">
              <a:off x="3209142" y="10735"/>
              <a:ext cx="5240240" cy="11237731"/>
            </a:xfrm>
            <a:prstGeom prst="line">
              <a:avLst/>
            </a:prstGeom>
            <a:ln cap="flat" w="50800">
              <a:solidFill>
                <a:srgbClr val="BBCBCD"/>
              </a:solidFill>
              <a:prstDash val="solid"/>
              <a:headEnd type="none" len="sm" w="sm"/>
              <a:tailEnd type="none" len="sm" w="sm"/>
            </a:ln>
          </p:spPr>
        </p:sp>
        <p:sp>
          <p:nvSpPr>
            <p:cNvPr name="AutoShape 17" id="17"/>
            <p:cNvSpPr/>
            <p:nvPr/>
          </p:nvSpPr>
          <p:spPr>
            <a:xfrm flipV="true">
              <a:off x="3740162" y="10735"/>
              <a:ext cx="5240240" cy="11237731"/>
            </a:xfrm>
            <a:prstGeom prst="line">
              <a:avLst/>
            </a:prstGeom>
            <a:ln cap="flat" w="50800">
              <a:solidFill>
                <a:srgbClr val="BBCBCD"/>
              </a:solidFill>
              <a:prstDash val="solid"/>
              <a:headEnd type="none" len="sm" w="sm"/>
              <a:tailEnd type="none" len="sm" w="sm"/>
            </a:ln>
          </p:spPr>
        </p:sp>
        <p:sp>
          <p:nvSpPr>
            <p:cNvPr name="AutoShape 18" id="18"/>
            <p:cNvSpPr/>
            <p:nvPr/>
          </p:nvSpPr>
          <p:spPr>
            <a:xfrm flipV="true">
              <a:off x="4271182" y="10735"/>
              <a:ext cx="5240240" cy="11237731"/>
            </a:xfrm>
            <a:prstGeom prst="line">
              <a:avLst/>
            </a:prstGeom>
            <a:ln cap="flat" w="50800">
              <a:solidFill>
                <a:srgbClr val="BBCBCD"/>
              </a:solidFill>
              <a:prstDash val="solid"/>
              <a:headEnd type="none" len="sm" w="sm"/>
              <a:tailEnd type="none" len="sm" w="sm"/>
            </a:ln>
          </p:spPr>
        </p:sp>
        <p:sp>
          <p:nvSpPr>
            <p:cNvPr name="AutoShape 19" id="19"/>
            <p:cNvSpPr/>
            <p:nvPr/>
          </p:nvSpPr>
          <p:spPr>
            <a:xfrm flipV="true">
              <a:off x="4802202" y="10735"/>
              <a:ext cx="5240240" cy="11237731"/>
            </a:xfrm>
            <a:prstGeom prst="line">
              <a:avLst/>
            </a:prstGeom>
            <a:ln cap="flat" w="50800">
              <a:solidFill>
                <a:srgbClr val="BBCBCD"/>
              </a:solidFill>
              <a:prstDash val="solid"/>
              <a:headEnd type="none" len="sm" w="sm"/>
              <a:tailEnd type="none" len="sm" w="sm"/>
            </a:ln>
          </p:spPr>
        </p:sp>
      </p:gr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2F828D"/>
        </a:solidFill>
      </p:bgPr>
    </p:bg>
    <p:spTree>
      <p:nvGrpSpPr>
        <p:cNvPr id="1" name=""/>
        <p:cNvGrpSpPr/>
        <p:nvPr/>
      </p:nvGrpSpPr>
      <p:grpSpPr>
        <a:xfrm>
          <a:off x="0" y="0"/>
          <a:ext cx="0" cy="0"/>
          <a:chOff x="0" y="0"/>
          <a:chExt cx="0" cy="0"/>
        </a:xfrm>
      </p:grpSpPr>
      <p:sp>
        <p:nvSpPr>
          <p:cNvPr name="Freeform 2" id="2"/>
          <p:cNvSpPr/>
          <p:nvPr/>
        </p:nvSpPr>
        <p:spPr>
          <a:xfrm flipH="false" flipV="false" rot="0">
            <a:off x="-2282447" y="8240494"/>
            <a:ext cx="4102978" cy="3133183"/>
          </a:xfrm>
          <a:custGeom>
            <a:avLst/>
            <a:gdLst/>
            <a:ahLst/>
            <a:cxnLst/>
            <a:rect r="r" b="b" t="t" l="l"/>
            <a:pathLst>
              <a:path h="3133183" w="4102978">
                <a:moveTo>
                  <a:pt x="0" y="0"/>
                </a:moveTo>
                <a:lnTo>
                  <a:pt x="4102979" y="0"/>
                </a:lnTo>
                <a:lnTo>
                  <a:pt x="4102979" y="3133183"/>
                </a:lnTo>
                <a:lnTo>
                  <a:pt x="0" y="31331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286920" y="-2182516"/>
            <a:ext cx="4102978" cy="3133183"/>
          </a:xfrm>
          <a:custGeom>
            <a:avLst/>
            <a:gdLst/>
            <a:ahLst/>
            <a:cxnLst/>
            <a:rect r="r" b="b" t="t" l="l"/>
            <a:pathLst>
              <a:path h="3133183" w="4102978">
                <a:moveTo>
                  <a:pt x="0" y="0"/>
                </a:moveTo>
                <a:lnTo>
                  <a:pt x="4102978" y="0"/>
                </a:lnTo>
                <a:lnTo>
                  <a:pt x="4102978" y="3133184"/>
                </a:lnTo>
                <a:lnTo>
                  <a:pt x="0" y="3133184"/>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4" id="4"/>
          <p:cNvSpPr/>
          <p:nvPr/>
        </p:nvSpPr>
        <p:spPr>
          <a:xfrm flipH="false" flipV="false" rot="1864818">
            <a:off x="13136448" y="-2104483"/>
            <a:ext cx="4102978" cy="3133183"/>
          </a:xfrm>
          <a:custGeom>
            <a:avLst/>
            <a:gdLst/>
            <a:ahLst/>
            <a:cxnLst/>
            <a:rect r="r" b="b" t="t" l="l"/>
            <a:pathLst>
              <a:path h="3133183" w="4102978">
                <a:moveTo>
                  <a:pt x="0" y="0"/>
                </a:moveTo>
                <a:lnTo>
                  <a:pt x="4102978" y="0"/>
                </a:lnTo>
                <a:lnTo>
                  <a:pt x="4102978" y="3133183"/>
                </a:lnTo>
                <a:lnTo>
                  <a:pt x="0" y="31331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5" id="5"/>
          <p:cNvSpPr/>
          <p:nvPr/>
        </p:nvSpPr>
        <p:spPr>
          <a:xfrm flipH="false" flipV="false" rot="-10800000">
            <a:off x="14961806" y="9807086"/>
            <a:ext cx="4102978" cy="3133183"/>
          </a:xfrm>
          <a:custGeom>
            <a:avLst/>
            <a:gdLst/>
            <a:ahLst/>
            <a:cxnLst/>
            <a:rect r="r" b="b" t="t" l="l"/>
            <a:pathLst>
              <a:path h="3133183" w="4102978">
                <a:moveTo>
                  <a:pt x="0" y="0"/>
                </a:moveTo>
                <a:lnTo>
                  <a:pt x="4102978" y="0"/>
                </a:lnTo>
                <a:lnTo>
                  <a:pt x="4102978" y="3133183"/>
                </a:lnTo>
                <a:lnTo>
                  <a:pt x="0" y="31331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5477599">
            <a:off x="16820307" y="3476056"/>
            <a:ext cx="4102978" cy="3133183"/>
          </a:xfrm>
          <a:custGeom>
            <a:avLst/>
            <a:gdLst/>
            <a:ahLst/>
            <a:cxnLst/>
            <a:rect r="r" b="b" t="t" l="l"/>
            <a:pathLst>
              <a:path h="3133183" w="4102978">
                <a:moveTo>
                  <a:pt x="0" y="0"/>
                </a:moveTo>
                <a:lnTo>
                  <a:pt x="4102978" y="0"/>
                </a:lnTo>
                <a:lnTo>
                  <a:pt x="4102978" y="3133183"/>
                </a:lnTo>
                <a:lnTo>
                  <a:pt x="0" y="31331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grpSp>
        <p:nvGrpSpPr>
          <p:cNvPr name="Group 7" id="7"/>
          <p:cNvGrpSpPr/>
          <p:nvPr/>
        </p:nvGrpSpPr>
        <p:grpSpPr>
          <a:xfrm rot="0">
            <a:off x="1820532" y="2297488"/>
            <a:ext cx="1035755" cy="1035755"/>
            <a:chOff x="0" y="0"/>
            <a:chExt cx="812800" cy="812800"/>
          </a:xfrm>
        </p:grpSpPr>
        <p:sp>
          <p:nvSpPr>
            <p:cNvPr name="Freeform 8" id="8"/>
            <p:cNvSpPr/>
            <p:nvPr/>
          </p:nvSpPr>
          <p:spPr>
            <a:xfrm flipH="false" flipV="false" rot="0">
              <a:off x="0" y="0"/>
              <a:ext cx="812800" cy="812800"/>
            </a:xfrm>
            <a:custGeom>
              <a:avLst/>
              <a:gdLst/>
              <a:ahLst/>
              <a:cxnLst/>
              <a:rect r="r" b="b" t="t" l="l"/>
              <a:pathLst>
                <a:path h="812800" w="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blipFill>
              <a:blip r:embed="rId4"/>
              <a:stretch>
                <a:fillRect l="0" t="0" r="0" b="0"/>
              </a:stretch>
            </a:blipFill>
          </p:spPr>
        </p:sp>
      </p:grpSp>
      <p:sp>
        <p:nvSpPr>
          <p:cNvPr name="TextBox 9" id="9"/>
          <p:cNvSpPr txBox="true"/>
          <p:nvPr/>
        </p:nvSpPr>
        <p:spPr>
          <a:xfrm rot="0">
            <a:off x="6653692" y="2378482"/>
            <a:ext cx="2282759" cy="845191"/>
          </a:xfrm>
          <a:prstGeom prst="rect">
            <a:avLst/>
          </a:prstGeom>
        </p:spPr>
        <p:txBody>
          <a:bodyPr anchor="t" rtlCol="false" tIns="0" lIns="0" bIns="0" rIns="0">
            <a:spAutoFit/>
          </a:bodyPr>
          <a:lstStyle/>
          <a:p>
            <a:pPr algn="ctr">
              <a:lnSpc>
                <a:spcPts val="3080"/>
              </a:lnSpc>
            </a:pPr>
            <a:r>
              <a:rPr lang="en-US" sz="2800" b="true">
                <a:solidFill>
                  <a:srgbClr val="FFFFFF"/>
                </a:solidFill>
                <a:latin typeface="Avenir Bold"/>
                <a:ea typeface="Avenir Bold"/>
                <a:cs typeface="Avenir Bold"/>
                <a:sym typeface="Avenir Bold"/>
              </a:rPr>
              <a:t>FIRA</a:t>
            </a:r>
          </a:p>
          <a:p>
            <a:pPr algn="ctr">
              <a:lnSpc>
                <a:spcPts val="3080"/>
              </a:lnSpc>
            </a:pPr>
            <a:r>
              <a:rPr lang="en-US" sz="2800">
                <a:solidFill>
                  <a:srgbClr val="FFFFFF"/>
                </a:solidFill>
                <a:latin typeface="Avenir"/>
                <a:ea typeface="Avenir"/>
                <a:cs typeface="Avenir"/>
                <a:sym typeface="Avenir"/>
              </a:rPr>
              <a:t>México</a:t>
            </a:r>
          </a:p>
        </p:txBody>
      </p:sp>
      <p:sp>
        <p:nvSpPr>
          <p:cNvPr name="TextBox 10" id="10"/>
          <p:cNvSpPr txBox="true"/>
          <p:nvPr/>
        </p:nvSpPr>
        <p:spPr>
          <a:xfrm rot="0">
            <a:off x="10602398" y="2396266"/>
            <a:ext cx="2282759" cy="845191"/>
          </a:xfrm>
          <a:prstGeom prst="rect">
            <a:avLst/>
          </a:prstGeom>
        </p:spPr>
        <p:txBody>
          <a:bodyPr anchor="t" rtlCol="false" tIns="0" lIns="0" bIns="0" rIns="0">
            <a:spAutoFit/>
          </a:bodyPr>
          <a:lstStyle/>
          <a:p>
            <a:pPr algn="ctr">
              <a:lnSpc>
                <a:spcPts val="3080"/>
              </a:lnSpc>
            </a:pPr>
            <a:r>
              <a:rPr lang="en-US" sz="2800" b="true">
                <a:solidFill>
                  <a:srgbClr val="FFFFFF"/>
                </a:solidFill>
                <a:latin typeface="Avenir Bold"/>
                <a:ea typeface="Avenir Bold"/>
                <a:cs typeface="Avenir Bold"/>
                <a:sym typeface="Avenir Bold"/>
              </a:rPr>
              <a:t>NIRSAL</a:t>
            </a:r>
          </a:p>
          <a:p>
            <a:pPr algn="ctr">
              <a:lnSpc>
                <a:spcPts val="3080"/>
              </a:lnSpc>
            </a:pPr>
            <a:r>
              <a:rPr lang="en-US" sz="2800">
                <a:solidFill>
                  <a:srgbClr val="FFFFFF"/>
                </a:solidFill>
                <a:latin typeface="Avenir"/>
                <a:ea typeface="Avenir"/>
                <a:cs typeface="Avenir"/>
                <a:sym typeface="Avenir"/>
              </a:rPr>
              <a:t>Nigeria</a:t>
            </a:r>
          </a:p>
        </p:txBody>
      </p:sp>
      <p:sp>
        <p:nvSpPr>
          <p:cNvPr name="Freeform 11" id="11"/>
          <p:cNvSpPr/>
          <p:nvPr/>
        </p:nvSpPr>
        <p:spPr>
          <a:xfrm flipH="false" flipV="false" rot="0">
            <a:off x="5954184" y="2297488"/>
            <a:ext cx="983881" cy="983881"/>
          </a:xfrm>
          <a:custGeom>
            <a:avLst/>
            <a:gdLst/>
            <a:ahLst/>
            <a:cxnLst/>
            <a:rect r="r" b="b" t="t" l="l"/>
            <a:pathLst>
              <a:path h="983881" w="983881">
                <a:moveTo>
                  <a:pt x="0" y="0"/>
                </a:moveTo>
                <a:lnTo>
                  <a:pt x="983881" y="0"/>
                </a:lnTo>
                <a:lnTo>
                  <a:pt x="983881" y="983881"/>
                </a:lnTo>
                <a:lnTo>
                  <a:pt x="0" y="983881"/>
                </a:lnTo>
                <a:lnTo>
                  <a:pt x="0" y="0"/>
                </a:lnTo>
                <a:close/>
              </a:path>
            </a:pathLst>
          </a:custGeom>
          <a:blipFill>
            <a:blip r:embed="rId5">
              <a:extLst>
                <a:ext uri="{96DAC541-7B7A-43D3-8B79-37D633B846F1}">
                  <asvg:svgBlip xmlns:asvg="http://schemas.microsoft.com/office/drawing/2016/SVG/main" r:embed="rId6"/>
                </a:ext>
              </a:extLst>
            </a:blip>
            <a:stretch>
              <a:fillRect l="0" t="0" r="0" b="0"/>
            </a:stretch>
          </a:blipFill>
        </p:spPr>
      </p:sp>
      <p:sp>
        <p:nvSpPr>
          <p:cNvPr name="Freeform 12" id="12"/>
          <p:cNvSpPr/>
          <p:nvPr/>
        </p:nvSpPr>
        <p:spPr>
          <a:xfrm flipH="false" flipV="false" rot="0">
            <a:off x="5954184" y="4556973"/>
            <a:ext cx="1035755" cy="1035755"/>
          </a:xfrm>
          <a:custGeom>
            <a:avLst/>
            <a:gdLst/>
            <a:ahLst/>
            <a:cxnLst/>
            <a:rect r="r" b="b" t="t" l="l"/>
            <a:pathLst>
              <a:path h="1035755" w="1035755">
                <a:moveTo>
                  <a:pt x="0" y="0"/>
                </a:moveTo>
                <a:lnTo>
                  <a:pt x="1035756" y="0"/>
                </a:lnTo>
                <a:lnTo>
                  <a:pt x="1035756" y="1035756"/>
                </a:lnTo>
                <a:lnTo>
                  <a:pt x="0" y="1035756"/>
                </a:lnTo>
                <a:lnTo>
                  <a:pt x="0" y="0"/>
                </a:lnTo>
                <a:close/>
              </a:path>
            </a:pathLst>
          </a:custGeom>
          <a:blipFill>
            <a:blip r:embed="rId7"/>
            <a:stretch>
              <a:fillRect l="0" t="0" r="0" b="0"/>
            </a:stretch>
          </a:blipFill>
        </p:spPr>
      </p:sp>
      <p:sp>
        <p:nvSpPr>
          <p:cNvPr name="Freeform 13" id="13"/>
          <p:cNvSpPr/>
          <p:nvPr/>
        </p:nvSpPr>
        <p:spPr>
          <a:xfrm flipH="false" flipV="false" rot="0">
            <a:off x="9692288" y="2187918"/>
            <a:ext cx="1035755" cy="1035755"/>
          </a:xfrm>
          <a:custGeom>
            <a:avLst/>
            <a:gdLst/>
            <a:ahLst/>
            <a:cxnLst/>
            <a:rect r="r" b="b" t="t" l="l"/>
            <a:pathLst>
              <a:path h="1035755" w="1035755">
                <a:moveTo>
                  <a:pt x="0" y="0"/>
                </a:moveTo>
                <a:lnTo>
                  <a:pt x="1035755" y="0"/>
                </a:lnTo>
                <a:lnTo>
                  <a:pt x="1035755" y="1035756"/>
                </a:lnTo>
                <a:lnTo>
                  <a:pt x="0" y="1035756"/>
                </a:lnTo>
                <a:lnTo>
                  <a:pt x="0" y="0"/>
                </a:lnTo>
                <a:close/>
              </a:path>
            </a:pathLst>
          </a:custGeom>
          <a:blipFill>
            <a:blip r:embed="rId8">
              <a:extLst>
                <a:ext uri="{96DAC541-7B7A-43D3-8B79-37D633B846F1}">
                  <asvg:svgBlip xmlns:asvg="http://schemas.microsoft.com/office/drawing/2016/SVG/main" r:embed="rId9"/>
                </a:ext>
              </a:extLst>
            </a:blip>
            <a:stretch>
              <a:fillRect l="0" t="0" r="0" b="0"/>
            </a:stretch>
          </a:blipFill>
        </p:spPr>
      </p:sp>
      <p:sp>
        <p:nvSpPr>
          <p:cNvPr name="Freeform 14" id="14"/>
          <p:cNvSpPr/>
          <p:nvPr/>
        </p:nvSpPr>
        <p:spPr>
          <a:xfrm flipH="false" flipV="false" rot="0">
            <a:off x="9692288" y="4556973"/>
            <a:ext cx="1035755" cy="1035755"/>
          </a:xfrm>
          <a:custGeom>
            <a:avLst/>
            <a:gdLst/>
            <a:ahLst/>
            <a:cxnLst/>
            <a:rect r="r" b="b" t="t" l="l"/>
            <a:pathLst>
              <a:path h="1035755" w="1035755">
                <a:moveTo>
                  <a:pt x="0" y="0"/>
                </a:moveTo>
                <a:lnTo>
                  <a:pt x="1035755" y="0"/>
                </a:lnTo>
                <a:lnTo>
                  <a:pt x="1035755" y="1035756"/>
                </a:lnTo>
                <a:lnTo>
                  <a:pt x="0" y="1035756"/>
                </a:lnTo>
                <a:lnTo>
                  <a:pt x="0" y="0"/>
                </a:lnTo>
                <a:close/>
              </a:path>
            </a:pathLst>
          </a:custGeom>
          <a:blipFill>
            <a:blip r:embed="rId10">
              <a:extLst>
                <a:ext uri="{96DAC541-7B7A-43D3-8B79-37D633B846F1}">
                  <asvg:svgBlip xmlns:asvg="http://schemas.microsoft.com/office/drawing/2016/SVG/main" r:embed="rId11"/>
                </a:ext>
              </a:extLst>
            </a:blip>
            <a:stretch>
              <a:fillRect l="0" t="0" r="0" b="0"/>
            </a:stretch>
          </a:blipFill>
        </p:spPr>
      </p:sp>
      <p:sp>
        <p:nvSpPr>
          <p:cNvPr name="Freeform 15" id="15"/>
          <p:cNvSpPr/>
          <p:nvPr/>
        </p:nvSpPr>
        <p:spPr>
          <a:xfrm flipH="false" flipV="false" rot="0">
            <a:off x="1786695" y="4610636"/>
            <a:ext cx="1035755" cy="1035755"/>
          </a:xfrm>
          <a:custGeom>
            <a:avLst/>
            <a:gdLst/>
            <a:ahLst/>
            <a:cxnLst/>
            <a:rect r="r" b="b" t="t" l="l"/>
            <a:pathLst>
              <a:path h="1035755" w="1035755">
                <a:moveTo>
                  <a:pt x="0" y="0"/>
                </a:moveTo>
                <a:lnTo>
                  <a:pt x="1035755" y="0"/>
                </a:lnTo>
                <a:lnTo>
                  <a:pt x="1035755" y="1035755"/>
                </a:lnTo>
                <a:lnTo>
                  <a:pt x="0" y="1035755"/>
                </a:lnTo>
                <a:lnTo>
                  <a:pt x="0" y="0"/>
                </a:lnTo>
                <a:close/>
              </a:path>
            </a:pathLst>
          </a:custGeom>
          <a:blipFill>
            <a:blip r:embed="rId12">
              <a:extLst>
                <a:ext uri="{96DAC541-7B7A-43D3-8B79-37D633B846F1}">
                  <asvg:svgBlip xmlns:asvg="http://schemas.microsoft.com/office/drawing/2016/SVG/main" r:embed="rId13"/>
                </a:ext>
              </a:extLst>
            </a:blip>
            <a:stretch>
              <a:fillRect l="0" t="0" r="0" b="0"/>
            </a:stretch>
          </a:blipFill>
        </p:spPr>
      </p:sp>
      <p:sp>
        <p:nvSpPr>
          <p:cNvPr name="Freeform 16" id="16"/>
          <p:cNvSpPr/>
          <p:nvPr/>
        </p:nvSpPr>
        <p:spPr>
          <a:xfrm flipH="false" flipV="false" rot="0">
            <a:off x="13485231" y="2187918"/>
            <a:ext cx="1035755" cy="1035755"/>
          </a:xfrm>
          <a:custGeom>
            <a:avLst/>
            <a:gdLst/>
            <a:ahLst/>
            <a:cxnLst/>
            <a:rect r="r" b="b" t="t" l="l"/>
            <a:pathLst>
              <a:path h="1035755" w="1035755">
                <a:moveTo>
                  <a:pt x="0" y="0"/>
                </a:moveTo>
                <a:lnTo>
                  <a:pt x="1035756" y="0"/>
                </a:lnTo>
                <a:lnTo>
                  <a:pt x="1035756" y="1035756"/>
                </a:lnTo>
                <a:lnTo>
                  <a:pt x="0" y="1035756"/>
                </a:lnTo>
                <a:lnTo>
                  <a:pt x="0" y="0"/>
                </a:lnTo>
                <a:close/>
              </a:path>
            </a:pathLst>
          </a:custGeom>
          <a:blipFill>
            <a:blip r:embed="rId14">
              <a:extLst>
                <a:ext uri="{96DAC541-7B7A-43D3-8B79-37D633B846F1}">
                  <asvg:svgBlip xmlns:asvg="http://schemas.microsoft.com/office/drawing/2016/SVG/main" r:embed="rId15"/>
                </a:ext>
              </a:extLst>
            </a:blip>
            <a:stretch>
              <a:fillRect l="0" t="0" r="0" b="0"/>
            </a:stretch>
          </a:blipFill>
        </p:spPr>
      </p:sp>
      <p:sp>
        <p:nvSpPr>
          <p:cNvPr name="Freeform 17" id="17"/>
          <p:cNvSpPr/>
          <p:nvPr/>
        </p:nvSpPr>
        <p:spPr>
          <a:xfrm flipH="false" flipV="false" rot="0">
            <a:off x="13485231" y="4556973"/>
            <a:ext cx="1035755" cy="1035755"/>
          </a:xfrm>
          <a:custGeom>
            <a:avLst/>
            <a:gdLst/>
            <a:ahLst/>
            <a:cxnLst/>
            <a:rect r="r" b="b" t="t" l="l"/>
            <a:pathLst>
              <a:path h="1035755" w="1035755">
                <a:moveTo>
                  <a:pt x="0" y="0"/>
                </a:moveTo>
                <a:lnTo>
                  <a:pt x="1035756" y="0"/>
                </a:lnTo>
                <a:lnTo>
                  <a:pt x="1035756" y="1035756"/>
                </a:lnTo>
                <a:lnTo>
                  <a:pt x="0" y="1035756"/>
                </a:lnTo>
                <a:lnTo>
                  <a:pt x="0" y="0"/>
                </a:lnTo>
                <a:close/>
              </a:path>
            </a:pathLst>
          </a:custGeom>
          <a:blipFill>
            <a:blip r:embed="rId16">
              <a:extLst>
                <a:ext uri="{96DAC541-7B7A-43D3-8B79-37D633B846F1}">
                  <asvg:svgBlip xmlns:asvg="http://schemas.microsoft.com/office/drawing/2016/SVG/main" r:embed="rId17"/>
                </a:ext>
              </a:extLst>
            </a:blip>
            <a:stretch>
              <a:fillRect l="0" t="0" r="0" b="0"/>
            </a:stretch>
          </a:blipFill>
        </p:spPr>
      </p:sp>
      <p:sp>
        <p:nvSpPr>
          <p:cNvPr name="Freeform 18" id="18"/>
          <p:cNvSpPr/>
          <p:nvPr/>
        </p:nvSpPr>
        <p:spPr>
          <a:xfrm flipH="false" flipV="false" rot="0">
            <a:off x="1820532" y="6923783"/>
            <a:ext cx="1035755" cy="1035755"/>
          </a:xfrm>
          <a:custGeom>
            <a:avLst/>
            <a:gdLst/>
            <a:ahLst/>
            <a:cxnLst/>
            <a:rect r="r" b="b" t="t" l="l"/>
            <a:pathLst>
              <a:path h="1035755" w="1035755">
                <a:moveTo>
                  <a:pt x="0" y="0"/>
                </a:moveTo>
                <a:lnTo>
                  <a:pt x="1035755" y="0"/>
                </a:lnTo>
                <a:lnTo>
                  <a:pt x="1035755" y="1035756"/>
                </a:lnTo>
                <a:lnTo>
                  <a:pt x="0" y="1035756"/>
                </a:lnTo>
                <a:lnTo>
                  <a:pt x="0" y="0"/>
                </a:lnTo>
                <a:close/>
              </a:path>
            </a:pathLst>
          </a:custGeom>
          <a:blipFill>
            <a:blip r:embed="rId18">
              <a:extLst>
                <a:ext uri="{96DAC541-7B7A-43D3-8B79-37D633B846F1}">
                  <asvg:svgBlip xmlns:asvg="http://schemas.microsoft.com/office/drawing/2016/SVG/main" r:embed="rId19"/>
                </a:ext>
              </a:extLst>
            </a:blip>
            <a:stretch>
              <a:fillRect l="0" t="0" r="0" b="0"/>
            </a:stretch>
          </a:blipFill>
        </p:spPr>
      </p:sp>
      <p:sp>
        <p:nvSpPr>
          <p:cNvPr name="Freeform 19" id="19"/>
          <p:cNvSpPr/>
          <p:nvPr/>
        </p:nvSpPr>
        <p:spPr>
          <a:xfrm flipH="false" flipV="false" rot="0">
            <a:off x="5954184" y="7009476"/>
            <a:ext cx="1035755" cy="1035755"/>
          </a:xfrm>
          <a:custGeom>
            <a:avLst/>
            <a:gdLst/>
            <a:ahLst/>
            <a:cxnLst/>
            <a:rect r="r" b="b" t="t" l="l"/>
            <a:pathLst>
              <a:path h="1035755" w="1035755">
                <a:moveTo>
                  <a:pt x="0" y="0"/>
                </a:moveTo>
                <a:lnTo>
                  <a:pt x="1035756" y="0"/>
                </a:lnTo>
                <a:lnTo>
                  <a:pt x="1035756" y="1035756"/>
                </a:lnTo>
                <a:lnTo>
                  <a:pt x="0" y="1035756"/>
                </a:lnTo>
                <a:lnTo>
                  <a:pt x="0" y="0"/>
                </a:lnTo>
                <a:close/>
              </a:path>
            </a:pathLst>
          </a:custGeom>
          <a:blipFill>
            <a:blip r:embed="rId20">
              <a:extLst>
                <a:ext uri="{96DAC541-7B7A-43D3-8B79-37D633B846F1}">
                  <asvg:svgBlip xmlns:asvg="http://schemas.microsoft.com/office/drawing/2016/SVG/main" r:embed="rId21"/>
                </a:ext>
              </a:extLst>
            </a:blip>
            <a:stretch>
              <a:fillRect l="0" t="0" r="0" b="0"/>
            </a:stretch>
          </a:blipFill>
        </p:spPr>
      </p:sp>
      <p:sp>
        <p:nvSpPr>
          <p:cNvPr name="Freeform 20" id="20"/>
          <p:cNvSpPr/>
          <p:nvPr/>
        </p:nvSpPr>
        <p:spPr>
          <a:xfrm flipH="false" flipV="false" rot="0">
            <a:off x="13509108" y="6935722"/>
            <a:ext cx="1011879" cy="1011879"/>
          </a:xfrm>
          <a:custGeom>
            <a:avLst/>
            <a:gdLst/>
            <a:ahLst/>
            <a:cxnLst/>
            <a:rect r="r" b="b" t="t" l="l"/>
            <a:pathLst>
              <a:path h="1011879" w="1011879">
                <a:moveTo>
                  <a:pt x="0" y="0"/>
                </a:moveTo>
                <a:lnTo>
                  <a:pt x="1011879" y="0"/>
                </a:lnTo>
                <a:lnTo>
                  <a:pt x="1011879" y="1011878"/>
                </a:lnTo>
                <a:lnTo>
                  <a:pt x="0" y="1011878"/>
                </a:lnTo>
                <a:lnTo>
                  <a:pt x="0" y="0"/>
                </a:lnTo>
                <a:close/>
              </a:path>
            </a:pathLst>
          </a:custGeom>
          <a:blipFill>
            <a:blip r:embed="rId22">
              <a:extLst>
                <a:ext uri="{96DAC541-7B7A-43D3-8B79-37D633B846F1}">
                  <asvg:svgBlip xmlns:asvg="http://schemas.microsoft.com/office/drawing/2016/SVG/main" r:embed="rId23"/>
                </a:ext>
              </a:extLst>
            </a:blip>
            <a:stretch>
              <a:fillRect l="0" t="0" r="0" b="0"/>
            </a:stretch>
          </a:blipFill>
        </p:spPr>
      </p:sp>
      <p:sp>
        <p:nvSpPr>
          <p:cNvPr name="Freeform 21" id="21"/>
          <p:cNvSpPr/>
          <p:nvPr/>
        </p:nvSpPr>
        <p:spPr>
          <a:xfrm flipH="false" flipV="false" rot="0">
            <a:off x="9692288" y="7009476"/>
            <a:ext cx="1035755" cy="1035755"/>
          </a:xfrm>
          <a:custGeom>
            <a:avLst/>
            <a:gdLst/>
            <a:ahLst/>
            <a:cxnLst/>
            <a:rect r="r" b="b" t="t" l="l"/>
            <a:pathLst>
              <a:path h="1035755" w="1035755">
                <a:moveTo>
                  <a:pt x="0" y="0"/>
                </a:moveTo>
                <a:lnTo>
                  <a:pt x="1035755" y="0"/>
                </a:lnTo>
                <a:lnTo>
                  <a:pt x="1035755" y="1035756"/>
                </a:lnTo>
                <a:lnTo>
                  <a:pt x="0" y="1035756"/>
                </a:lnTo>
                <a:lnTo>
                  <a:pt x="0" y="0"/>
                </a:lnTo>
                <a:close/>
              </a:path>
            </a:pathLst>
          </a:custGeom>
          <a:blipFill>
            <a:blip r:embed="rId24">
              <a:extLst>
                <a:ext uri="{96DAC541-7B7A-43D3-8B79-37D633B846F1}">
                  <asvg:svgBlip xmlns:asvg="http://schemas.microsoft.com/office/drawing/2016/SVG/main" r:embed="rId25"/>
                </a:ext>
              </a:extLst>
            </a:blip>
            <a:stretch>
              <a:fillRect l="0" t="0" r="0" b="0"/>
            </a:stretch>
          </a:blipFill>
        </p:spPr>
      </p:sp>
      <p:sp>
        <p:nvSpPr>
          <p:cNvPr name="TextBox 22" id="22"/>
          <p:cNvSpPr txBox="true"/>
          <p:nvPr/>
        </p:nvSpPr>
        <p:spPr>
          <a:xfrm rot="0">
            <a:off x="3070100" y="2321759"/>
            <a:ext cx="2282759" cy="845191"/>
          </a:xfrm>
          <a:prstGeom prst="rect">
            <a:avLst/>
          </a:prstGeom>
        </p:spPr>
        <p:txBody>
          <a:bodyPr anchor="t" rtlCol="false" tIns="0" lIns="0" bIns="0" rIns="0">
            <a:spAutoFit/>
          </a:bodyPr>
          <a:lstStyle/>
          <a:p>
            <a:pPr algn="ctr">
              <a:lnSpc>
                <a:spcPts val="3080"/>
              </a:lnSpc>
            </a:pPr>
            <a:r>
              <a:rPr lang="en-US" sz="2800" b="true">
                <a:solidFill>
                  <a:srgbClr val="FFFFFF"/>
                </a:solidFill>
                <a:latin typeface="Avenir Bold"/>
                <a:ea typeface="Avenir Bold"/>
                <a:cs typeface="Avenir Bold"/>
                <a:sym typeface="Avenir Bold"/>
              </a:rPr>
              <a:t> ÚNICA </a:t>
            </a:r>
          </a:p>
          <a:p>
            <a:pPr algn="ctr">
              <a:lnSpc>
                <a:spcPts val="3080"/>
              </a:lnSpc>
            </a:pPr>
            <a:r>
              <a:rPr lang="en-US" sz="2800">
                <a:solidFill>
                  <a:srgbClr val="FFFFFF"/>
                </a:solidFill>
                <a:latin typeface="Avenir"/>
                <a:ea typeface="Avenir"/>
                <a:cs typeface="Avenir"/>
                <a:sym typeface="Avenir"/>
              </a:rPr>
              <a:t>Perú</a:t>
            </a:r>
          </a:p>
        </p:txBody>
      </p:sp>
      <p:sp>
        <p:nvSpPr>
          <p:cNvPr name="TextBox 23" id="23"/>
          <p:cNvSpPr txBox="true"/>
          <p:nvPr/>
        </p:nvSpPr>
        <p:spPr>
          <a:xfrm rot="0">
            <a:off x="6989940" y="4637968"/>
            <a:ext cx="2282759" cy="845191"/>
          </a:xfrm>
          <a:prstGeom prst="rect">
            <a:avLst/>
          </a:prstGeom>
        </p:spPr>
        <p:txBody>
          <a:bodyPr anchor="t" rtlCol="false" tIns="0" lIns="0" bIns="0" rIns="0">
            <a:spAutoFit/>
          </a:bodyPr>
          <a:lstStyle/>
          <a:p>
            <a:pPr algn="ctr">
              <a:lnSpc>
                <a:spcPts val="3080"/>
              </a:lnSpc>
            </a:pPr>
            <a:r>
              <a:rPr lang="en-US" sz="2800" b="true">
                <a:solidFill>
                  <a:srgbClr val="FFFFFF"/>
                </a:solidFill>
                <a:latin typeface="Avenir Bold"/>
                <a:ea typeface="Avenir Bold"/>
                <a:cs typeface="Avenir Bold"/>
                <a:sym typeface="Avenir Bold"/>
              </a:rPr>
              <a:t>FINAGRO</a:t>
            </a:r>
          </a:p>
          <a:p>
            <a:pPr algn="ctr">
              <a:lnSpc>
                <a:spcPts val="3080"/>
              </a:lnSpc>
            </a:pPr>
            <a:r>
              <a:rPr lang="en-US" sz="2800">
                <a:solidFill>
                  <a:srgbClr val="FFFFFF"/>
                </a:solidFill>
                <a:latin typeface="Avenir"/>
                <a:ea typeface="Avenir"/>
                <a:cs typeface="Avenir"/>
                <a:sym typeface="Avenir"/>
              </a:rPr>
              <a:t>Colombia</a:t>
            </a:r>
          </a:p>
        </p:txBody>
      </p:sp>
      <p:sp>
        <p:nvSpPr>
          <p:cNvPr name="TextBox 24" id="24"/>
          <p:cNvSpPr txBox="true"/>
          <p:nvPr/>
        </p:nvSpPr>
        <p:spPr>
          <a:xfrm rot="0">
            <a:off x="10339456" y="4689842"/>
            <a:ext cx="2282759" cy="845191"/>
          </a:xfrm>
          <a:prstGeom prst="rect">
            <a:avLst/>
          </a:prstGeom>
        </p:spPr>
        <p:txBody>
          <a:bodyPr anchor="t" rtlCol="false" tIns="0" lIns="0" bIns="0" rIns="0">
            <a:spAutoFit/>
          </a:bodyPr>
          <a:lstStyle/>
          <a:p>
            <a:pPr algn="ctr">
              <a:lnSpc>
                <a:spcPts val="3080"/>
              </a:lnSpc>
            </a:pPr>
            <a:r>
              <a:rPr lang="en-US" sz="2800" b="true">
                <a:solidFill>
                  <a:srgbClr val="FFFFFF"/>
                </a:solidFill>
                <a:latin typeface="Avenir Bold"/>
                <a:ea typeface="Avenir Bold"/>
                <a:cs typeface="Avenir Bold"/>
                <a:sym typeface="Avenir Bold"/>
              </a:rPr>
              <a:t>GIRSAL</a:t>
            </a:r>
          </a:p>
          <a:p>
            <a:pPr algn="ctr">
              <a:lnSpc>
                <a:spcPts val="3080"/>
              </a:lnSpc>
            </a:pPr>
            <a:r>
              <a:rPr lang="en-US" sz="2800">
                <a:solidFill>
                  <a:srgbClr val="FFFFFF"/>
                </a:solidFill>
                <a:latin typeface="Avenir"/>
                <a:ea typeface="Avenir"/>
                <a:cs typeface="Avenir"/>
                <a:sym typeface="Avenir"/>
              </a:rPr>
              <a:t>Ghana</a:t>
            </a:r>
          </a:p>
        </p:txBody>
      </p:sp>
      <p:sp>
        <p:nvSpPr>
          <p:cNvPr name="TextBox 25" id="25"/>
          <p:cNvSpPr txBox="true"/>
          <p:nvPr/>
        </p:nvSpPr>
        <p:spPr>
          <a:xfrm rot="0">
            <a:off x="3070100" y="3875417"/>
            <a:ext cx="2282759" cy="2663196"/>
          </a:xfrm>
          <a:prstGeom prst="rect">
            <a:avLst/>
          </a:prstGeom>
        </p:spPr>
        <p:txBody>
          <a:bodyPr anchor="t" rtlCol="false" tIns="0" lIns="0" bIns="0" rIns="0">
            <a:spAutoFit/>
          </a:bodyPr>
          <a:lstStyle/>
          <a:p>
            <a:pPr algn="ctr">
              <a:lnSpc>
                <a:spcPts val="2970"/>
              </a:lnSpc>
            </a:pPr>
            <a:r>
              <a:rPr lang="en-US" sz="2700" b="true">
                <a:solidFill>
                  <a:srgbClr val="FFFFFF"/>
                </a:solidFill>
                <a:latin typeface="Avenir Bold"/>
                <a:ea typeface="Avenir Bold"/>
                <a:cs typeface="Avenir Bold"/>
                <a:sym typeface="Avenir Bold"/>
              </a:rPr>
              <a:t>CGAP, SAHAMANTI &amp; IPPB INITIATIVE, NABARD, RRBs</a:t>
            </a:r>
          </a:p>
          <a:p>
            <a:pPr algn="ctr">
              <a:lnSpc>
                <a:spcPts val="2970"/>
              </a:lnSpc>
            </a:pPr>
            <a:r>
              <a:rPr lang="en-US" sz="2700">
                <a:solidFill>
                  <a:srgbClr val="FFFFFF"/>
                </a:solidFill>
                <a:latin typeface="Avenir"/>
                <a:ea typeface="Avenir"/>
                <a:cs typeface="Avenir"/>
                <a:sym typeface="Avenir"/>
              </a:rPr>
              <a:t>India</a:t>
            </a:r>
          </a:p>
        </p:txBody>
      </p:sp>
      <p:sp>
        <p:nvSpPr>
          <p:cNvPr name="TextBox 26" id="26"/>
          <p:cNvSpPr txBox="true"/>
          <p:nvPr/>
        </p:nvSpPr>
        <p:spPr>
          <a:xfrm rot="0">
            <a:off x="14520987" y="2130374"/>
            <a:ext cx="2282759" cy="1235716"/>
          </a:xfrm>
          <a:prstGeom prst="rect">
            <a:avLst/>
          </a:prstGeom>
        </p:spPr>
        <p:txBody>
          <a:bodyPr anchor="t" rtlCol="false" tIns="0" lIns="0" bIns="0" rIns="0">
            <a:spAutoFit/>
          </a:bodyPr>
          <a:lstStyle/>
          <a:p>
            <a:pPr algn="ctr">
              <a:lnSpc>
                <a:spcPts val="3080"/>
              </a:lnSpc>
            </a:pPr>
            <a:r>
              <a:rPr lang="en-US" sz="2800" b="true">
                <a:solidFill>
                  <a:srgbClr val="FFFFFF"/>
                </a:solidFill>
                <a:latin typeface="Avenir Bold"/>
                <a:ea typeface="Avenir Bold"/>
                <a:cs typeface="Avenir Bold"/>
                <a:sym typeface="Avenir Bold"/>
              </a:rPr>
              <a:t>BANK RAKYAT </a:t>
            </a:r>
          </a:p>
          <a:p>
            <a:pPr algn="ctr">
              <a:lnSpc>
                <a:spcPts val="3080"/>
              </a:lnSpc>
            </a:pPr>
            <a:r>
              <a:rPr lang="en-US" sz="2800">
                <a:solidFill>
                  <a:srgbClr val="FFFFFF"/>
                </a:solidFill>
                <a:latin typeface="Avenir"/>
                <a:ea typeface="Avenir"/>
                <a:cs typeface="Avenir"/>
                <a:sym typeface="Avenir"/>
              </a:rPr>
              <a:t>Indonesia</a:t>
            </a:r>
          </a:p>
        </p:txBody>
      </p:sp>
      <p:sp>
        <p:nvSpPr>
          <p:cNvPr name="TextBox 27" id="27"/>
          <p:cNvSpPr txBox="true"/>
          <p:nvPr/>
        </p:nvSpPr>
        <p:spPr>
          <a:xfrm rot="0">
            <a:off x="14730537" y="4442705"/>
            <a:ext cx="2282759" cy="1235716"/>
          </a:xfrm>
          <a:prstGeom prst="rect">
            <a:avLst/>
          </a:prstGeom>
        </p:spPr>
        <p:txBody>
          <a:bodyPr anchor="t" rtlCol="false" tIns="0" lIns="0" bIns="0" rIns="0">
            <a:spAutoFit/>
          </a:bodyPr>
          <a:lstStyle/>
          <a:p>
            <a:pPr algn="ctr">
              <a:lnSpc>
                <a:spcPts val="3080"/>
              </a:lnSpc>
            </a:pPr>
            <a:r>
              <a:rPr lang="en-US" sz="2800" b="true">
                <a:solidFill>
                  <a:srgbClr val="FFFFFF"/>
                </a:solidFill>
                <a:latin typeface="Avenir Bold"/>
                <a:ea typeface="Avenir Bold"/>
                <a:cs typeface="Avenir Bold"/>
                <a:sym typeface="Avenir Bold"/>
              </a:rPr>
              <a:t>TAMWIL EL FELLAH</a:t>
            </a:r>
          </a:p>
          <a:p>
            <a:pPr algn="ctr">
              <a:lnSpc>
                <a:spcPts val="3080"/>
              </a:lnSpc>
            </a:pPr>
            <a:r>
              <a:rPr lang="en-US" sz="2800">
                <a:solidFill>
                  <a:srgbClr val="FFFFFF"/>
                </a:solidFill>
                <a:latin typeface="Avenir"/>
                <a:ea typeface="Avenir"/>
                <a:cs typeface="Avenir"/>
                <a:sym typeface="Avenir"/>
              </a:rPr>
              <a:t>Marruecos</a:t>
            </a:r>
          </a:p>
        </p:txBody>
      </p:sp>
      <p:sp>
        <p:nvSpPr>
          <p:cNvPr name="TextBox 28" id="28"/>
          <p:cNvSpPr txBox="true"/>
          <p:nvPr/>
        </p:nvSpPr>
        <p:spPr>
          <a:xfrm rot="0">
            <a:off x="2929082" y="7004778"/>
            <a:ext cx="2282759" cy="1235716"/>
          </a:xfrm>
          <a:prstGeom prst="rect">
            <a:avLst/>
          </a:prstGeom>
        </p:spPr>
        <p:txBody>
          <a:bodyPr anchor="t" rtlCol="false" tIns="0" lIns="0" bIns="0" rIns="0">
            <a:spAutoFit/>
          </a:bodyPr>
          <a:lstStyle/>
          <a:p>
            <a:pPr algn="ctr">
              <a:lnSpc>
                <a:spcPts val="3080"/>
              </a:lnSpc>
            </a:pPr>
            <a:r>
              <a:rPr lang="en-US" sz="2800" b="true">
                <a:solidFill>
                  <a:srgbClr val="FFFFFF"/>
                </a:solidFill>
                <a:latin typeface="Avenir Bold"/>
                <a:ea typeface="Avenir Bold"/>
                <a:cs typeface="Avenir Bold"/>
                <a:sym typeface="Avenir Bold"/>
              </a:rPr>
              <a:t>BANCO DO NORDESTE</a:t>
            </a:r>
          </a:p>
          <a:p>
            <a:pPr algn="ctr">
              <a:lnSpc>
                <a:spcPts val="3080"/>
              </a:lnSpc>
            </a:pPr>
            <a:r>
              <a:rPr lang="en-US" sz="2800">
                <a:solidFill>
                  <a:srgbClr val="FFFFFF"/>
                </a:solidFill>
                <a:latin typeface="Avenir"/>
                <a:ea typeface="Avenir"/>
                <a:cs typeface="Avenir"/>
                <a:sym typeface="Avenir"/>
              </a:rPr>
              <a:t>Brazil</a:t>
            </a:r>
          </a:p>
        </p:txBody>
      </p:sp>
      <p:sp>
        <p:nvSpPr>
          <p:cNvPr name="TextBox 29" id="29"/>
          <p:cNvSpPr txBox="true"/>
          <p:nvPr/>
        </p:nvSpPr>
        <p:spPr>
          <a:xfrm rot="0">
            <a:off x="7066140" y="7004778"/>
            <a:ext cx="2282759" cy="1235716"/>
          </a:xfrm>
          <a:prstGeom prst="rect">
            <a:avLst/>
          </a:prstGeom>
        </p:spPr>
        <p:txBody>
          <a:bodyPr anchor="t" rtlCol="false" tIns="0" lIns="0" bIns="0" rIns="0">
            <a:spAutoFit/>
          </a:bodyPr>
          <a:lstStyle/>
          <a:p>
            <a:pPr algn="ctr">
              <a:lnSpc>
                <a:spcPts val="3080"/>
              </a:lnSpc>
            </a:pPr>
            <a:r>
              <a:rPr lang="en-US" sz="2800" b="true">
                <a:solidFill>
                  <a:srgbClr val="FFFFFF"/>
                </a:solidFill>
                <a:latin typeface="Avenir Bold"/>
                <a:ea typeface="Avenir Bold"/>
                <a:cs typeface="Avenir Bold"/>
                <a:sym typeface="Avenir Bold"/>
              </a:rPr>
              <a:t>BANRURAL S.A.</a:t>
            </a:r>
          </a:p>
          <a:p>
            <a:pPr algn="ctr">
              <a:lnSpc>
                <a:spcPts val="3080"/>
              </a:lnSpc>
            </a:pPr>
            <a:r>
              <a:rPr lang="en-US" sz="2800">
                <a:solidFill>
                  <a:srgbClr val="FFFFFF"/>
                </a:solidFill>
                <a:latin typeface="Avenir"/>
                <a:ea typeface="Avenir"/>
                <a:cs typeface="Avenir"/>
                <a:sym typeface="Avenir"/>
              </a:rPr>
              <a:t>Guatemala</a:t>
            </a:r>
          </a:p>
        </p:txBody>
      </p:sp>
      <p:sp>
        <p:nvSpPr>
          <p:cNvPr name="TextBox 30" id="30"/>
          <p:cNvSpPr txBox="true"/>
          <p:nvPr/>
        </p:nvSpPr>
        <p:spPr>
          <a:xfrm rot="0">
            <a:off x="5695786" y="653118"/>
            <a:ext cx="7306225" cy="744226"/>
          </a:xfrm>
          <a:prstGeom prst="rect">
            <a:avLst/>
          </a:prstGeom>
        </p:spPr>
        <p:txBody>
          <a:bodyPr anchor="t" rtlCol="false" tIns="0" lIns="0" bIns="0" rIns="0">
            <a:spAutoFit/>
          </a:bodyPr>
          <a:lstStyle/>
          <a:p>
            <a:pPr algn="l">
              <a:lnSpc>
                <a:spcPts val="5060"/>
              </a:lnSpc>
            </a:pPr>
            <a:r>
              <a:rPr lang="en-US" sz="4600" b="true">
                <a:solidFill>
                  <a:srgbClr val="F5F5F5"/>
                </a:solidFill>
                <a:latin typeface="Avenir Bold"/>
                <a:ea typeface="Avenir Bold"/>
                <a:cs typeface="Avenir Bold"/>
                <a:sym typeface="Avenir Bold"/>
              </a:rPr>
              <a:t>Some promising examples</a:t>
            </a:r>
          </a:p>
        </p:txBody>
      </p:sp>
      <p:sp>
        <p:nvSpPr>
          <p:cNvPr name="TextBox 31" id="31"/>
          <p:cNvSpPr txBox="true"/>
          <p:nvPr/>
        </p:nvSpPr>
        <p:spPr>
          <a:xfrm rot="0">
            <a:off x="10561372" y="7200040"/>
            <a:ext cx="2282759" cy="845191"/>
          </a:xfrm>
          <a:prstGeom prst="rect">
            <a:avLst/>
          </a:prstGeom>
        </p:spPr>
        <p:txBody>
          <a:bodyPr anchor="t" rtlCol="false" tIns="0" lIns="0" bIns="0" rIns="0">
            <a:spAutoFit/>
          </a:bodyPr>
          <a:lstStyle/>
          <a:p>
            <a:pPr algn="ctr">
              <a:lnSpc>
                <a:spcPts val="3080"/>
              </a:lnSpc>
            </a:pPr>
            <a:r>
              <a:rPr lang="en-US" sz="2800" b="true">
                <a:solidFill>
                  <a:srgbClr val="FFFFFF"/>
                </a:solidFill>
                <a:latin typeface="Avenir Bold"/>
                <a:ea typeface="Avenir Bold"/>
                <a:cs typeface="Avenir Bold"/>
                <a:sym typeface="Avenir Bold"/>
              </a:rPr>
              <a:t>DFC</a:t>
            </a:r>
          </a:p>
          <a:p>
            <a:pPr algn="ctr">
              <a:lnSpc>
                <a:spcPts val="3080"/>
              </a:lnSpc>
            </a:pPr>
            <a:r>
              <a:rPr lang="en-US" sz="2800">
                <a:solidFill>
                  <a:srgbClr val="FFFFFF"/>
                </a:solidFill>
                <a:latin typeface="Avenir"/>
                <a:ea typeface="Avenir"/>
                <a:cs typeface="Avenir"/>
                <a:sym typeface="Avenir"/>
              </a:rPr>
              <a:t>Belize</a:t>
            </a:r>
          </a:p>
        </p:txBody>
      </p:sp>
      <p:sp>
        <p:nvSpPr>
          <p:cNvPr name="TextBox 32" id="32"/>
          <p:cNvSpPr txBox="true"/>
          <p:nvPr/>
        </p:nvSpPr>
        <p:spPr>
          <a:xfrm rot="0">
            <a:off x="14863887" y="7004778"/>
            <a:ext cx="2282759" cy="845191"/>
          </a:xfrm>
          <a:prstGeom prst="rect">
            <a:avLst/>
          </a:prstGeom>
        </p:spPr>
        <p:txBody>
          <a:bodyPr anchor="t" rtlCol="false" tIns="0" lIns="0" bIns="0" rIns="0">
            <a:spAutoFit/>
          </a:bodyPr>
          <a:lstStyle/>
          <a:p>
            <a:pPr algn="ctr">
              <a:lnSpc>
                <a:spcPts val="3080"/>
              </a:lnSpc>
            </a:pPr>
            <a:r>
              <a:rPr lang="en-US" sz="2800" b="true">
                <a:solidFill>
                  <a:srgbClr val="FFFFFF"/>
                </a:solidFill>
                <a:latin typeface="Avenir Bold"/>
                <a:ea typeface="Avenir Bold"/>
                <a:cs typeface="Avenir Bold"/>
                <a:sym typeface="Avenir Bold"/>
              </a:rPr>
              <a:t>ARDB</a:t>
            </a:r>
          </a:p>
          <a:p>
            <a:pPr algn="ctr">
              <a:lnSpc>
                <a:spcPts val="3080"/>
              </a:lnSpc>
            </a:pPr>
            <a:r>
              <a:rPr lang="en-US" sz="2800">
                <a:solidFill>
                  <a:srgbClr val="FFFFFF"/>
                </a:solidFill>
                <a:latin typeface="Avenir"/>
                <a:ea typeface="Avenir"/>
                <a:cs typeface="Avenir"/>
                <a:sym typeface="Avenir"/>
              </a:rPr>
              <a:t>Cambodia</a:t>
            </a:r>
          </a:p>
        </p:txBody>
      </p:sp>
      <p:sp>
        <p:nvSpPr>
          <p:cNvPr name="TextBox 33" id="33"/>
          <p:cNvSpPr txBox="true"/>
          <p:nvPr/>
        </p:nvSpPr>
        <p:spPr>
          <a:xfrm rot="0">
            <a:off x="3731024" y="8973919"/>
            <a:ext cx="14272447" cy="1432522"/>
          </a:xfrm>
          <a:prstGeom prst="rect">
            <a:avLst/>
          </a:prstGeom>
        </p:spPr>
        <p:txBody>
          <a:bodyPr anchor="t" rtlCol="false" tIns="0" lIns="0" bIns="0" rIns="0">
            <a:spAutoFit/>
          </a:bodyPr>
          <a:lstStyle/>
          <a:p>
            <a:pPr algn="l">
              <a:lnSpc>
                <a:spcPts val="5214"/>
              </a:lnSpc>
            </a:pPr>
            <a:r>
              <a:rPr lang="en-US" sz="4740" b="true">
                <a:solidFill>
                  <a:srgbClr val="F5F5F5"/>
                </a:solidFill>
                <a:latin typeface="Avenir Bold"/>
                <a:ea typeface="Avenir Bold"/>
                <a:cs typeface="Avenir Bold"/>
                <a:sym typeface="Avenir Bold"/>
              </a:rPr>
              <a:t>.....among  several other promising initiatives</a:t>
            </a:r>
          </a:p>
          <a:p>
            <a:pPr algn="l">
              <a:lnSpc>
                <a:spcPts val="5214"/>
              </a:lnSpc>
            </a:pPr>
          </a:p>
        </p:txBody>
      </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028700" y="1028700"/>
            <a:ext cx="16230600" cy="8229600"/>
            <a:chOff x="0" y="0"/>
            <a:chExt cx="4274726" cy="2167467"/>
          </a:xfrm>
        </p:grpSpPr>
        <p:sp>
          <p:nvSpPr>
            <p:cNvPr name="Freeform 3" id="3"/>
            <p:cNvSpPr/>
            <p:nvPr/>
          </p:nvSpPr>
          <p:spPr>
            <a:xfrm flipH="false" flipV="false" rot="0">
              <a:off x="0" y="0"/>
              <a:ext cx="4274726" cy="2167467"/>
            </a:xfrm>
            <a:custGeom>
              <a:avLst/>
              <a:gdLst/>
              <a:ahLst/>
              <a:cxnLst/>
              <a:rect r="r" b="b" t="t" l="l"/>
              <a:pathLst>
                <a:path h="2167467" w="4274726">
                  <a:moveTo>
                    <a:pt x="22896" y="0"/>
                  </a:moveTo>
                  <a:lnTo>
                    <a:pt x="4251830" y="0"/>
                  </a:lnTo>
                  <a:cubicBezTo>
                    <a:pt x="4264475" y="0"/>
                    <a:pt x="4274726" y="10251"/>
                    <a:pt x="4274726" y="22896"/>
                  </a:cubicBezTo>
                  <a:lnTo>
                    <a:pt x="4274726" y="2144571"/>
                  </a:lnTo>
                  <a:cubicBezTo>
                    <a:pt x="4274726" y="2150643"/>
                    <a:pt x="4272314" y="2156467"/>
                    <a:pt x="4268020" y="2160761"/>
                  </a:cubicBezTo>
                  <a:cubicBezTo>
                    <a:pt x="4263726" y="2165054"/>
                    <a:pt x="4257903" y="2167467"/>
                    <a:pt x="4251830" y="2167467"/>
                  </a:cubicBezTo>
                  <a:lnTo>
                    <a:pt x="22896" y="2167467"/>
                  </a:lnTo>
                  <a:cubicBezTo>
                    <a:pt x="16823" y="2167467"/>
                    <a:pt x="11000" y="2165054"/>
                    <a:pt x="6706" y="2160761"/>
                  </a:cubicBezTo>
                  <a:cubicBezTo>
                    <a:pt x="2412" y="2156467"/>
                    <a:pt x="0" y="2150643"/>
                    <a:pt x="0" y="2144571"/>
                  </a:cubicBezTo>
                  <a:lnTo>
                    <a:pt x="0" y="22896"/>
                  </a:lnTo>
                  <a:cubicBezTo>
                    <a:pt x="0" y="16823"/>
                    <a:pt x="2412" y="11000"/>
                    <a:pt x="6706" y="6706"/>
                  </a:cubicBezTo>
                  <a:cubicBezTo>
                    <a:pt x="11000" y="2412"/>
                    <a:pt x="16823" y="0"/>
                    <a:pt x="22896" y="0"/>
                  </a:cubicBezTo>
                  <a:close/>
                </a:path>
              </a:pathLst>
            </a:custGeom>
            <a:solidFill>
              <a:srgbClr val="2F828D"/>
            </a:solidFill>
          </p:spPr>
        </p:sp>
        <p:sp>
          <p:nvSpPr>
            <p:cNvPr name="TextBox 4" id="4"/>
            <p:cNvSpPr txBox="true"/>
            <p:nvPr/>
          </p:nvSpPr>
          <p:spPr>
            <a:xfrm>
              <a:off x="0" y="-38100"/>
              <a:ext cx="4274726" cy="2205567"/>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1981200" y="-94024"/>
            <a:ext cx="4102978" cy="2245448"/>
          </a:xfrm>
          <a:custGeom>
            <a:avLst/>
            <a:gdLst/>
            <a:ahLst/>
            <a:cxnLst/>
            <a:rect r="r" b="b" t="t" l="l"/>
            <a:pathLst>
              <a:path h="2245448" w="410297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1981200" y="6267450"/>
            <a:ext cx="2880360" cy="4114800"/>
          </a:xfrm>
          <a:custGeom>
            <a:avLst/>
            <a:gdLst/>
            <a:ahLst/>
            <a:cxnLst/>
            <a:rect r="r" b="b" t="t" l="l"/>
            <a:pathLst>
              <a:path h="4114800" w="2880360">
                <a:moveTo>
                  <a:pt x="0" y="0"/>
                </a:moveTo>
                <a:lnTo>
                  <a:pt x="2880360" y="0"/>
                </a:lnTo>
                <a:lnTo>
                  <a:pt x="2880360" y="4114800"/>
                </a:lnTo>
                <a:lnTo>
                  <a:pt x="0" y="4114800"/>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7" id="7"/>
          <p:cNvSpPr txBox="true"/>
          <p:nvPr/>
        </p:nvSpPr>
        <p:spPr>
          <a:xfrm rot="0">
            <a:off x="4640341" y="4184650"/>
            <a:ext cx="10620170" cy="1908176"/>
          </a:xfrm>
          <a:prstGeom prst="rect">
            <a:avLst/>
          </a:prstGeom>
        </p:spPr>
        <p:txBody>
          <a:bodyPr anchor="t" rtlCol="false" tIns="0" lIns="0" bIns="0" rIns="0">
            <a:spAutoFit/>
          </a:bodyPr>
          <a:lstStyle/>
          <a:p>
            <a:pPr algn="r">
              <a:lnSpc>
                <a:spcPts val="12500"/>
              </a:lnSpc>
            </a:pPr>
            <a:r>
              <a:rPr lang="en-US" b="true" sz="12500">
                <a:solidFill>
                  <a:srgbClr val="FFFFFF"/>
                </a:solidFill>
                <a:latin typeface="Avenir Bold"/>
                <a:ea typeface="Avenir Bold"/>
                <a:cs typeface="Avenir Bold"/>
                <a:sym typeface="Avenir Bold"/>
              </a:rPr>
              <a:t>THANK YOU</a:t>
            </a:r>
          </a:p>
        </p:txBody>
      </p:sp>
      <p:sp>
        <p:nvSpPr>
          <p:cNvPr name="Freeform 8" id="8"/>
          <p:cNvSpPr/>
          <p:nvPr/>
        </p:nvSpPr>
        <p:spPr>
          <a:xfrm flipH="false" flipV="false" rot="-10800000">
            <a:off x="5623560" y="7673106"/>
            <a:ext cx="3422956" cy="2613894"/>
          </a:xfrm>
          <a:custGeom>
            <a:avLst/>
            <a:gdLst/>
            <a:ahLst/>
            <a:cxnLst/>
            <a:rect r="r" b="b" t="t" l="l"/>
            <a:pathLst>
              <a:path h="2613894" w="3422956">
                <a:moveTo>
                  <a:pt x="0" y="0"/>
                </a:moveTo>
                <a:lnTo>
                  <a:pt x="3422956" y="0"/>
                </a:lnTo>
                <a:lnTo>
                  <a:pt x="3422956" y="2613894"/>
                </a:lnTo>
                <a:lnTo>
                  <a:pt x="0" y="2613894"/>
                </a:lnTo>
                <a:lnTo>
                  <a:pt x="0" y="0"/>
                </a:lnTo>
                <a:close/>
              </a:path>
            </a:pathLst>
          </a:custGeom>
          <a:blipFill>
            <a:blip r:embed="rId6">
              <a:extLst>
                <a:ext uri="{96DAC541-7B7A-43D3-8B79-37D633B846F1}">
                  <asvg:svgBlip xmlns:asvg="http://schemas.microsoft.com/office/drawing/2016/SVG/main" r:embed="rId7"/>
                </a:ext>
              </a:extLst>
            </a:blip>
            <a:stretch>
              <a:fillRect l="0" t="0" r="0" b="0"/>
            </a:stretch>
          </a:blipFill>
        </p:spPr>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3156322" y="0"/>
            <a:ext cx="4102978" cy="3133183"/>
          </a:xfrm>
          <a:custGeom>
            <a:avLst/>
            <a:gdLst/>
            <a:ahLst/>
            <a:cxnLst/>
            <a:rect r="r" b="b" t="t" l="l"/>
            <a:pathLst>
              <a:path h="3133183" w="4102978">
                <a:moveTo>
                  <a:pt x="0" y="0"/>
                </a:moveTo>
                <a:lnTo>
                  <a:pt x="4102978" y="0"/>
                </a:lnTo>
                <a:lnTo>
                  <a:pt x="4102978" y="3133183"/>
                </a:lnTo>
                <a:lnTo>
                  <a:pt x="0" y="3133183"/>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10688018" y="6042095"/>
            <a:ext cx="5500090" cy="2266950"/>
          </a:xfrm>
          <a:prstGeom prst="rect">
            <a:avLst/>
          </a:prstGeom>
        </p:spPr>
        <p:txBody>
          <a:bodyPr anchor="t" rtlCol="false" tIns="0" lIns="0" bIns="0" rIns="0">
            <a:spAutoFit/>
          </a:bodyPr>
          <a:lstStyle/>
          <a:p>
            <a:pPr algn="just">
              <a:lnSpc>
                <a:spcPts val="8250"/>
              </a:lnSpc>
            </a:pPr>
            <a:r>
              <a:rPr lang="en-US" b="true" sz="7500">
                <a:solidFill>
                  <a:srgbClr val="2F828D"/>
                </a:solidFill>
                <a:latin typeface="Avenir Bold"/>
                <a:ea typeface="Avenir Bold"/>
                <a:cs typeface="Avenir Bold"/>
                <a:sym typeface="Avenir Bold"/>
              </a:rPr>
              <a:t>TABLE OF</a:t>
            </a:r>
          </a:p>
          <a:p>
            <a:pPr algn="just">
              <a:lnSpc>
                <a:spcPts val="8250"/>
              </a:lnSpc>
            </a:pPr>
            <a:r>
              <a:rPr lang="en-US" b="true" sz="7500">
                <a:solidFill>
                  <a:srgbClr val="2F828D"/>
                </a:solidFill>
                <a:latin typeface="Avenir Bold"/>
                <a:ea typeface="Avenir Bold"/>
                <a:cs typeface="Avenir Bold"/>
                <a:sym typeface="Avenir Bold"/>
              </a:rPr>
              <a:t>CONTENT</a:t>
            </a:r>
          </a:p>
        </p:txBody>
      </p:sp>
      <p:sp>
        <p:nvSpPr>
          <p:cNvPr name="TextBox 4" id="4"/>
          <p:cNvSpPr txBox="true"/>
          <p:nvPr/>
        </p:nvSpPr>
        <p:spPr>
          <a:xfrm rot="0">
            <a:off x="2417556" y="2200594"/>
            <a:ext cx="1938412" cy="1136658"/>
          </a:xfrm>
          <a:prstGeom prst="rect">
            <a:avLst/>
          </a:prstGeom>
        </p:spPr>
        <p:txBody>
          <a:bodyPr anchor="t" rtlCol="false" tIns="0" lIns="0" bIns="0" rIns="0">
            <a:spAutoFit/>
          </a:bodyPr>
          <a:lstStyle/>
          <a:p>
            <a:pPr algn="l">
              <a:lnSpc>
                <a:spcPts val="7700"/>
              </a:lnSpc>
            </a:pPr>
            <a:r>
              <a:rPr lang="en-US" b="true" sz="7000">
                <a:solidFill>
                  <a:srgbClr val="2F828D"/>
                </a:solidFill>
                <a:latin typeface="Avenir Bold"/>
                <a:ea typeface="Avenir Bold"/>
                <a:cs typeface="Avenir Bold"/>
                <a:sym typeface="Avenir Bold"/>
              </a:rPr>
              <a:t>01.</a:t>
            </a:r>
          </a:p>
        </p:txBody>
      </p:sp>
      <p:sp>
        <p:nvSpPr>
          <p:cNvPr name="TextBox 5" id="5"/>
          <p:cNvSpPr txBox="true"/>
          <p:nvPr/>
        </p:nvSpPr>
        <p:spPr>
          <a:xfrm rot="0">
            <a:off x="2417556" y="3722581"/>
            <a:ext cx="1938412" cy="1136658"/>
          </a:xfrm>
          <a:prstGeom prst="rect">
            <a:avLst/>
          </a:prstGeom>
        </p:spPr>
        <p:txBody>
          <a:bodyPr anchor="t" rtlCol="false" tIns="0" lIns="0" bIns="0" rIns="0">
            <a:spAutoFit/>
          </a:bodyPr>
          <a:lstStyle/>
          <a:p>
            <a:pPr algn="l">
              <a:lnSpc>
                <a:spcPts val="7700"/>
              </a:lnSpc>
            </a:pPr>
            <a:r>
              <a:rPr lang="en-US" b="true" sz="7000">
                <a:solidFill>
                  <a:srgbClr val="2F828D"/>
                </a:solidFill>
                <a:latin typeface="Avenir Bold"/>
                <a:ea typeface="Avenir Bold"/>
                <a:cs typeface="Avenir Bold"/>
                <a:sym typeface="Avenir Bold"/>
              </a:rPr>
              <a:t>02.</a:t>
            </a:r>
          </a:p>
        </p:txBody>
      </p:sp>
      <p:sp>
        <p:nvSpPr>
          <p:cNvPr name="TextBox 6" id="6"/>
          <p:cNvSpPr txBox="true"/>
          <p:nvPr/>
        </p:nvSpPr>
        <p:spPr>
          <a:xfrm rot="0">
            <a:off x="4355969" y="2238694"/>
            <a:ext cx="6726444" cy="1054106"/>
          </a:xfrm>
          <a:prstGeom prst="rect">
            <a:avLst/>
          </a:prstGeom>
        </p:spPr>
        <p:txBody>
          <a:bodyPr anchor="t" rtlCol="false" tIns="0" lIns="0" bIns="0" rIns="0">
            <a:spAutoFit/>
          </a:bodyPr>
          <a:lstStyle/>
          <a:p>
            <a:pPr algn="l">
              <a:lnSpc>
                <a:spcPts val="3850"/>
              </a:lnSpc>
            </a:pPr>
            <a:r>
              <a:rPr lang="en-US" b="true" sz="3500">
                <a:solidFill>
                  <a:srgbClr val="737373"/>
                </a:solidFill>
                <a:latin typeface="Avenir Bold"/>
                <a:ea typeface="Avenir Bold"/>
                <a:cs typeface="Avenir Bold"/>
                <a:sym typeface="Avenir Bold"/>
              </a:rPr>
              <a:t>KEY CONSIDERATIONS FOR FINANCIAL INCLUSION </a:t>
            </a:r>
          </a:p>
        </p:txBody>
      </p:sp>
      <p:sp>
        <p:nvSpPr>
          <p:cNvPr name="TextBox 7" id="7"/>
          <p:cNvSpPr txBox="true"/>
          <p:nvPr/>
        </p:nvSpPr>
        <p:spPr>
          <a:xfrm rot="0">
            <a:off x="2417556" y="5244567"/>
            <a:ext cx="1938412" cy="1136658"/>
          </a:xfrm>
          <a:prstGeom prst="rect">
            <a:avLst/>
          </a:prstGeom>
        </p:spPr>
        <p:txBody>
          <a:bodyPr anchor="t" rtlCol="false" tIns="0" lIns="0" bIns="0" rIns="0">
            <a:spAutoFit/>
          </a:bodyPr>
          <a:lstStyle/>
          <a:p>
            <a:pPr algn="l">
              <a:lnSpc>
                <a:spcPts val="7700"/>
              </a:lnSpc>
            </a:pPr>
            <a:r>
              <a:rPr lang="en-US" b="true" sz="7000">
                <a:solidFill>
                  <a:srgbClr val="2F828D"/>
                </a:solidFill>
                <a:latin typeface="Avenir Bold"/>
                <a:ea typeface="Avenir Bold"/>
                <a:cs typeface="Avenir Bold"/>
                <a:sym typeface="Avenir Bold"/>
              </a:rPr>
              <a:t>03.</a:t>
            </a:r>
          </a:p>
        </p:txBody>
      </p:sp>
      <p:sp>
        <p:nvSpPr>
          <p:cNvPr name="TextBox 8" id="8"/>
          <p:cNvSpPr txBox="true"/>
          <p:nvPr/>
        </p:nvSpPr>
        <p:spPr>
          <a:xfrm rot="0">
            <a:off x="4355969" y="5278338"/>
            <a:ext cx="6726444" cy="1054106"/>
          </a:xfrm>
          <a:prstGeom prst="rect">
            <a:avLst/>
          </a:prstGeom>
        </p:spPr>
        <p:txBody>
          <a:bodyPr anchor="t" rtlCol="false" tIns="0" lIns="0" bIns="0" rIns="0">
            <a:spAutoFit/>
          </a:bodyPr>
          <a:lstStyle/>
          <a:p>
            <a:pPr algn="l">
              <a:lnSpc>
                <a:spcPts val="3850"/>
              </a:lnSpc>
            </a:pPr>
            <a:r>
              <a:rPr lang="en-US" b="true" sz="3500">
                <a:solidFill>
                  <a:srgbClr val="737373"/>
                </a:solidFill>
                <a:latin typeface="Avenir Bold"/>
                <a:ea typeface="Avenir Bold"/>
                <a:cs typeface="Avenir Bold"/>
                <a:sym typeface="Avenir Bold"/>
              </a:rPr>
              <a:t>WHAT PDB IS DOING TO ADVANCE RURAL FI?</a:t>
            </a:r>
          </a:p>
        </p:txBody>
      </p:sp>
      <p:sp>
        <p:nvSpPr>
          <p:cNvPr name="TextBox 9" id="9"/>
          <p:cNvSpPr txBox="true"/>
          <p:nvPr/>
        </p:nvSpPr>
        <p:spPr>
          <a:xfrm rot="0">
            <a:off x="4355969" y="3760681"/>
            <a:ext cx="6726444" cy="1054106"/>
          </a:xfrm>
          <a:prstGeom prst="rect">
            <a:avLst/>
          </a:prstGeom>
        </p:spPr>
        <p:txBody>
          <a:bodyPr anchor="t" rtlCol="false" tIns="0" lIns="0" bIns="0" rIns="0">
            <a:spAutoFit/>
          </a:bodyPr>
          <a:lstStyle/>
          <a:p>
            <a:pPr algn="l">
              <a:lnSpc>
                <a:spcPts val="3850"/>
              </a:lnSpc>
            </a:pPr>
            <a:r>
              <a:rPr lang="en-US" b="true" sz="3500">
                <a:solidFill>
                  <a:srgbClr val="737373"/>
                </a:solidFill>
                <a:latin typeface="Avenir Bold"/>
                <a:ea typeface="Avenir Bold"/>
                <a:cs typeface="Avenir Bold"/>
                <a:sym typeface="Avenir Bold"/>
              </a:rPr>
              <a:t>WHY IS IT RELEVANT FOR PDB?</a:t>
            </a:r>
          </a:p>
        </p:txBody>
      </p:sp>
      <p:sp>
        <p:nvSpPr>
          <p:cNvPr name="Freeform 10" id="10"/>
          <p:cNvSpPr/>
          <p:nvPr/>
        </p:nvSpPr>
        <p:spPr>
          <a:xfrm flipH="false" flipV="false" rot="0">
            <a:off x="2417556" y="9164276"/>
            <a:ext cx="4102978" cy="2245448"/>
          </a:xfrm>
          <a:custGeom>
            <a:avLst/>
            <a:gdLst/>
            <a:ahLst/>
            <a:cxnLst/>
            <a:rect r="r" b="b" t="t" l="l"/>
            <a:pathLst>
              <a:path h="2245448" w="4102978">
                <a:moveTo>
                  <a:pt x="0" y="0"/>
                </a:moveTo>
                <a:lnTo>
                  <a:pt x="4102979" y="0"/>
                </a:lnTo>
                <a:lnTo>
                  <a:pt x="4102979" y="2245448"/>
                </a:lnTo>
                <a:lnTo>
                  <a:pt x="0" y="2245448"/>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028700" y="1028700"/>
            <a:ext cx="16230600" cy="8229600"/>
            <a:chOff x="0" y="0"/>
            <a:chExt cx="4274726" cy="2167467"/>
          </a:xfrm>
        </p:grpSpPr>
        <p:sp>
          <p:nvSpPr>
            <p:cNvPr name="Freeform 3" id="3"/>
            <p:cNvSpPr/>
            <p:nvPr/>
          </p:nvSpPr>
          <p:spPr>
            <a:xfrm flipH="false" flipV="false" rot="0">
              <a:off x="0" y="0"/>
              <a:ext cx="4274726" cy="2167467"/>
            </a:xfrm>
            <a:custGeom>
              <a:avLst/>
              <a:gdLst/>
              <a:ahLst/>
              <a:cxnLst/>
              <a:rect r="r" b="b" t="t" l="l"/>
              <a:pathLst>
                <a:path h="2167467" w="4274726">
                  <a:moveTo>
                    <a:pt x="22896" y="0"/>
                  </a:moveTo>
                  <a:lnTo>
                    <a:pt x="4251830" y="0"/>
                  </a:lnTo>
                  <a:cubicBezTo>
                    <a:pt x="4264475" y="0"/>
                    <a:pt x="4274726" y="10251"/>
                    <a:pt x="4274726" y="22896"/>
                  </a:cubicBezTo>
                  <a:lnTo>
                    <a:pt x="4274726" y="2144571"/>
                  </a:lnTo>
                  <a:cubicBezTo>
                    <a:pt x="4274726" y="2150643"/>
                    <a:pt x="4272314" y="2156467"/>
                    <a:pt x="4268020" y="2160761"/>
                  </a:cubicBezTo>
                  <a:cubicBezTo>
                    <a:pt x="4263726" y="2165054"/>
                    <a:pt x="4257903" y="2167467"/>
                    <a:pt x="4251830" y="2167467"/>
                  </a:cubicBezTo>
                  <a:lnTo>
                    <a:pt x="22896" y="2167467"/>
                  </a:lnTo>
                  <a:cubicBezTo>
                    <a:pt x="16823" y="2167467"/>
                    <a:pt x="11000" y="2165054"/>
                    <a:pt x="6706" y="2160761"/>
                  </a:cubicBezTo>
                  <a:cubicBezTo>
                    <a:pt x="2412" y="2156467"/>
                    <a:pt x="0" y="2150643"/>
                    <a:pt x="0" y="2144571"/>
                  </a:cubicBezTo>
                  <a:lnTo>
                    <a:pt x="0" y="22896"/>
                  </a:lnTo>
                  <a:cubicBezTo>
                    <a:pt x="0" y="16823"/>
                    <a:pt x="2412" y="11000"/>
                    <a:pt x="6706" y="6706"/>
                  </a:cubicBezTo>
                  <a:cubicBezTo>
                    <a:pt x="11000" y="2412"/>
                    <a:pt x="16823" y="0"/>
                    <a:pt x="22896" y="0"/>
                  </a:cubicBezTo>
                  <a:close/>
                </a:path>
              </a:pathLst>
            </a:custGeom>
            <a:solidFill>
              <a:srgbClr val="2F828D"/>
            </a:solidFill>
          </p:spPr>
        </p:sp>
        <p:sp>
          <p:nvSpPr>
            <p:cNvPr name="TextBox 4" id="4"/>
            <p:cNvSpPr txBox="true"/>
            <p:nvPr/>
          </p:nvSpPr>
          <p:spPr>
            <a:xfrm>
              <a:off x="0" y="-38100"/>
              <a:ext cx="4274726" cy="2205567"/>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5893678" y="8135576"/>
            <a:ext cx="4102978" cy="2245448"/>
          </a:xfrm>
          <a:custGeom>
            <a:avLst/>
            <a:gdLst/>
            <a:ahLst/>
            <a:cxnLst/>
            <a:rect r="r" b="b" t="t" l="l"/>
            <a:pathLst>
              <a:path h="2245448" w="410297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6" id="6"/>
          <p:cNvSpPr/>
          <p:nvPr/>
        </p:nvSpPr>
        <p:spPr>
          <a:xfrm flipH="false" flipV="false" rot="0">
            <a:off x="1028700" y="8135576"/>
            <a:ext cx="4102978" cy="3133183"/>
          </a:xfrm>
          <a:custGeom>
            <a:avLst/>
            <a:gdLst/>
            <a:ahLst/>
            <a:cxnLst/>
            <a:rect r="r" b="b" t="t" l="l"/>
            <a:pathLst>
              <a:path h="3133183" w="4102978">
                <a:moveTo>
                  <a:pt x="0" y="0"/>
                </a:moveTo>
                <a:lnTo>
                  <a:pt x="4102978" y="0"/>
                </a:lnTo>
                <a:lnTo>
                  <a:pt x="4102978" y="3133183"/>
                </a:lnTo>
                <a:lnTo>
                  <a:pt x="0" y="3133183"/>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7" id="7"/>
          <p:cNvSpPr txBox="true"/>
          <p:nvPr/>
        </p:nvSpPr>
        <p:spPr>
          <a:xfrm rot="0">
            <a:off x="4026527" y="3270184"/>
            <a:ext cx="11180069" cy="4362450"/>
          </a:xfrm>
          <a:prstGeom prst="rect">
            <a:avLst/>
          </a:prstGeom>
        </p:spPr>
        <p:txBody>
          <a:bodyPr anchor="t" rtlCol="false" tIns="0" lIns="0" bIns="0" rIns="0">
            <a:spAutoFit/>
          </a:bodyPr>
          <a:lstStyle/>
          <a:p>
            <a:pPr algn="l">
              <a:lnSpc>
                <a:spcPts val="8250"/>
              </a:lnSpc>
            </a:pPr>
            <a:r>
              <a:rPr lang="en-US" sz="7500" b="true">
                <a:solidFill>
                  <a:srgbClr val="FFFFFF"/>
                </a:solidFill>
                <a:latin typeface="Avenir Bold"/>
                <a:ea typeface="Avenir Bold"/>
                <a:cs typeface="Avenir Bold"/>
                <a:sym typeface="Avenir Bold"/>
              </a:rPr>
              <a:t>KEY CONSIDERATIONS FOR RURAL FINANCIAL INCLUSION</a:t>
            </a:r>
          </a:p>
          <a:p>
            <a:pPr algn="r">
              <a:lnSpc>
                <a:spcPts val="8250"/>
              </a:lnSpc>
            </a:pPr>
          </a:p>
        </p:txBody>
      </p:sp>
      <p:sp>
        <p:nvSpPr>
          <p:cNvPr name="TextBox 8" id="8"/>
          <p:cNvSpPr txBox="true"/>
          <p:nvPr/>
        </p:nvSpPr>
        <p:spPr>
          <a:xfrm rot="0">
            <a:off x="1790700" y="1714500"/>
            <a:ext cx="1938412" cy="1136658"/>
          </a:xfrm>
          <a:prstGeom prst="rect">
            <a:avLst/>
          </a:prstGeom>
        </p:spPr>
        <p:txBody>
          <a:bodyPr anchor="t" rtlCol="false" tIns="0" lIns="0" bIns="0" rIns="0">
            <a:spAutoFit/>
          </a:bodyPr>
          <a:lstStyle/>
          <a:p>
            <a:pPr algn="l">
              <a:lnSpc>
                <a:spcPts val="7700"/>
              </a:lnSpc>
            </a:pPr>
            <a:r>
              <a:rPr lang="en-US" b="true" sz="7000">
                <a:solidFill>
                  <a:srgbClr val="FFFFFF"/>
                </a:solidFill>
                <a:latin typeface="Avenir Bold"/>
                <a:ea typeface="Avenir Bold"/>
                <a:cs typeface="Avenir Bold"/>
                <a:sym typeface="Avenir Bold"/>
              </a:rPr>
              <a:t>01.</a:t>
            </a:r>
          </a:p>
        </p:txBody>
      </p:sp>
      <p:grpSp>
        <p:nvGrpSpPr>
          <p:cNvPr name="Group 9" id="9"/>
          <p:cNvGrpSpPr/>
          <p:nvPr/>
        </p:nvGrpSpPr>
        <p:grpSpPr>
          <a:xfrm rot="0">
            <a:off x="13543121" y="-308824"/>
            <a:ext cx="7549097" cy="8444400"/>
            <a:chOff x="0" y="0"/>
            <a:chExt cx="10065462" cy="11259200"/>
          </a:xfrm>
        </p:grpSpPr>
        <p:sp>
          <p:nvSpPr>
            <p:cNvPr name="AutoShape 10" id="10"/>
            <p:cNvSpPr/>
            <p:nvPr/>
          </p:nvSpPr>
          <p:spPr>
            <a:xfrm flipV="true">
              <a:off x="23020" y="10735"/>
              <a:ext cx="5240240" cy="11237731"/>
            </a:xfrm>
            <a:prstGeom prst="line">
              <a:avLst/>
            </a:prstGeom>
            <a:ln cap="flat" w="50800">
              <a:solidFill>
                <a:srgbClr val="BBCBCD"/>
              </a:solidFill>
              <a:prstDash val="solid"/>
              <a:headEnd type="none" len="sm" w="sm"/>
              <a:tailEnd type="none" len="sm" w="sm"/>
            </a:ln>
          </p:spPr>
        </p:sp>
        <p:sp>
          <p:nvSpPr>
            <p:cNvPr name="AutoShape 11" id="11"/>
            <p:cNvSpPr/>
            <p:nvPr/>
          </p:nvSpPr>
          <p:spPr>
            <a:xfrm flipV="true">
              <a:off x="554040" y="10735"/>
              <a:ext cx="5240240" cy="11237731"/>
            </a:xfrm>
            <a:prstGeom prst="line">
              <a:avLst/>
            </a:prstGeom>
            <a:ln cap="flat" w="50800">
              <a:solidFill>
                <a:srgbClr val="BBCBCD"/>
              </a:solidFill>
              <a:prstDash val="solid"/>
              <a:headEnd type="none" len="sm" w="sm"/>
              <a:tailEnd type="none" len="sm" w="sm"/>
            </a:ln>
          </p:spPr>
        </p:sp>
        <p:sp>
          <p:nvSpPr>
            <p:cNvPr name="AutoShape 12" id="12"/>
            <p:cNvSpPr/>
            <p:nvPr/>
          </p:nvSpPr>
          <p:spPr>
            <a:xfrm flipV="true">
              <a:off x="1085061" y="10735"/>
              <a:ext cx="5240240" cy="11237731"/>
            </a:xfrm>
            <a:prstGeom prst="line">
              <a:avLst/>
            </a:prstGeom>
            <a:ln cap="flat" w="50800">
              <a:solidFill>
                <a:srgbClr val="BBCBCD"/>
              </a:solidFill>
              <a:prstDash val="solid"/>
              <a:headEnd type="none" len="sm" w="sm"/>
              <a:tailEnd type="none" len="sm" w="sm"/>
            </a:ln>
          </p:spPr>
        </p:sp>
        <p:sp>
          <p:nvSpPr>
            <p:cNvPr name="AutoShape 13" id="13"/>
            <p:cNvSpPr/>
            <p:nvPr/>
          </p:nvSpPr>
          <p:spPr>
            <a:xfrm flipV="true">
              <a:off x="1616081" y="10735"/>
              <a:ext cx="5240240" cy="11237731"/>
            </a:xfrm>
            <a:prstGeom prst="line">
              <a:avLst/>
            </a:prstGeom>
            <a:ln cap="flat" w="50800">
              <a:solidFill>
                <a:srgbClr val="BBCBCD"/>
              </a:solidFill>
              <a:prstDash val="solid"/>
              <a:headEnd type="none" len="sm" w="sm"/>
              <a:tailEnd type="none" len="sm" w="sm"/>
            </a:ln>
          </p:spPr>
        </p:sp>
        <p:sp>
          <p:nvSpPr>
            <p:cNvPr name="AutoShape 14" id="14"/>
            <p:cNvSpPr/>
            <p:nvPr/>
          </p:nvSpPr>
          <p:spPr>
            <a:xfrm flipV="true">
              <a:off x="2147101" y="10735"/>
              <a:ext cx="5240240" cy="11237731"/>
            </a:xfrm>
            <a:prstGeom prst="line">
              <a:avLst/>
            </a:prstGeom>
            <a:ln cap="flat" w="50800">
              <a:solidFill>
                <a:srgbClr val="BBCBCD"/>
              </a:solidFill>
              <a:prstDash val="solid"/>
              <a:headEnd type="none" len="sm" w="sm"/>
              <a:tailEnd type="none" len="sm" w="sm"/>
            </a:ln>
          </p:spPr>
        </p:sp>
        <p:sp>
          <p:nvSpPr>
            <p:cNvPr name="AutoShape 15" id="15"/>
            <p:cNvSpPr/>
            <p:nvPr/>
          </p:nvSpPr>
          <p:spPr>
            <a:xfrm flipV="true">
              <a:off x="2678121" y="10735"/>
              <a:ext cx="5240240" cy="11237731"/>
            </a:xfrm>
            <a:prstGeom prst="line">
              <a:avLst/>
            </a:prstGeom>
            <a:ln cap="flat" w="50800">
              <a:solidFill>
                <a:srgbClr val="BBCBCD"/>
              </a:solidFill>
              <a:prstDash val="solid"/>
              <a:headEnd type="none" len="sm" w="sm"/>
              <a:tailEnd type="none" len="sm" w="sm"/>
            </a:ln>
          </p:spPr>
        </p:sp>
        <p:sp>
          <p:nvSpPr>
            <p:cNvPr name="AutoShape 16" id="16"/>
            <p:cNvSpPr/>
            <p:nvPr/>
          </p:nvSpPr>
          <p:spPr>
            <a:xfrm flipV="true">
              <a:off x="3209142" y="10735"/>
              <a:ext cx="5240240" cy="11237731"/>
            </a:xfrm>
            <a:prstGeom prst="line">
              <a:avLst/>
            </a:prstGeom>
            <a:ln cap="flat" w="50800">
              <a:solidFill>
                <a:srgbClr val="BBCBCD"/>
              </a:solidFill>
              <a:prstDash val="solid"/>
              <a:headEnd type="none" len="sm" w="sm"/>
              <a:tailEnd type="none" len="sm" w="sm"/>
            </a:ln>
          </p:spPr>
        </p:sp>
        <p:sp>
          <p:nvSpPr>
            <p:cNvPr name="AutoShape 17" id="17"/>
            <p:cNvSpPr/>
            <p:nvPr/>
          </p:nvSpPr>
          <p:spPr>
            <a:xfrm flipV="true">
              <a:off x="3740162" y="10735"/>
              <a:ext cx="5240240" cy="11237731"/>
            </a:xfrm>
            <a:prstGeom prst="line">
              <a:avLst/>
            </a:prstGeom>
            <a:ln cap="flat" w="50800">
              <a:solidFill>
                <a:srgbClr val="BBCBCD"/>
              </a:solidFill>
              <a:prstDash val="solid"/>
              <a:headEnd type="none" len="sm" w="sm"/>
              <a:tailEnd type="none" len="sm" w="sm"/>
            </a:ln>
          </p:spPr>
        </p:sp>
        <p:sp>
          <p:nvSpPr>
            <p:cNvPr name="AutoShape 18" id="18"/>
            <p:cNvSpPr/>
            <p:nvPr/>
          </p:nvSpPr>
          <p:spPr>
            <a:xfrm flipV="true">
              <a:off x="4271182" y="10735"/>
              <a:ext cx="5240240" cy="11237731"/>
            </a:xfrm>
            <a:prstGeom prst="line">
              <a:avLst/>
            </a:prstGeom>
            <a:ln cap="flat" w="50800">
              <a:solidFill>
                <a:srgbClr val="BBCBCD"/>
              </a:solidFill>
              <a:prstDash val="solid"/>
              <a:headEnd type="none" len="sm" w="sm"/>
              <a:tailEnd type="none" len="sm" w="sm"/>
            </a:ln>
          </p:spPr>
        </p:sp>
        <p:sp>
          <p:nvSpPr>
            <p:cNvPr name="AutoShape 19" id="19"/>
            <p:cNvSpPr/>
            <p:nvPr/>
          </p:nvSpPr>
          <p:spPr>
            <a:xfrm flipV="true">
              <a:off x="4802202" y="10735"/>
              <a:ext cx="5240240" cy="11237731"/>
            </a:xfrm>
            <a:prstGeom prst="line">
              <a:avLst/>
            </a:prstGeom>
            <a:ln cap="flat" w="50800">
              <a:solidFill>
                <a:srgbClr val="BBCBCD"/>
              </a:solidFill>
              <a:prstDash val="solid"/>
              <a:headEnd type="none" len="sm" w="sm"/>
              <a:tailEnd type="none" len="sm" w="sm"/>
            </a:ln>
          </p:spPr>
        </p:sp>
      </p:gr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7319726" y="8961441"/>
            <a:ext cx="4102978" cy="2245448"/>
          </a:xfrm>
          <a:custGeom>
            <a:avLst/>
            <a:gdLst/>
            <a:ahLst/>
            <a:cxnLst/>
            <a:rect r="r" b="b" t="t" l="l"/>
            <a:pathLst>
              <a:path h="2245448" w="410297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3" id="3"/>
          <p:cNvSpPr/>
          <p:nvPr/>
        </p:nvSpPr>
        <p:spPr>
          <a:xfrm flipH="false" flipV="false" rot="0">
            <a:off x="13156322" y="-899933"/>
            <a:ext cx="4102978" cy="3133183"/>
          </a:xfrm>
          <a:custGeom>
            <a:avLst/>
            <a:gdLst/>
            <a:ahLst/>
            <a:cxnLst/>
            <a:rect r="r" b="b" t="t" l="l"/>
            <a:pathLst>
              <a:path h="3133183" w="4102978">
                <a:moveTo>
                  <a:pt x="0" y="0"/>
                </a:moveTo>
                <a:lnTo>
                  <a:pt x="4102978" y="0"/>
                </a:lnTo>
                <a:lnTo>
                  <a:pt x="4102978" y="3133183"/>
                </a:lnTo>
                <a:lnTo>
                  <a:pt x="0" y="3133183"/>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sp>
        <p:nvSpPr>
          <p:cNvPr name="TextBox 4" id="4"/>
          <p:cNvSpPr txBox="true"/>
          <p:nvPr/>
        </p:nvSpPr>
        <p:spPr>
          <a:xfrm rot="0">
            <a:off x="1854320" y="1313130"/>
            <a:ext cx="11302002" cy="920120"/>
          </a:xfrm>
          <a:prstGeom prst="rect">
            <a:avLst/>
          </a:prstGeom>
        </p:spPr>
        <p:txBody>
          <a:bodyPr anchor="t" rtlCol="false" tIns="0" lIns="0" bIns="0" rIns="0">
            <a:spAutoFit/>
          </a:bodyPr>
          <a:lstStyle/>
          <a:p>
            <a:pPr algn="l">
              <a:lnSpc>
                <a:spcPts val="6270"/>
              </a:lnSpc>
            </a:pPr>
            <a:r>
              <a:rPr lang="en-US" b="true" sz="5700">
                <a:solidFill>
                  <a:srgbClr val="2F828D"/>
                </a:solidFill>
                <a:latin typeface="Avenir Bold"/>
                <a:ea typeface="Avenir Bold"/>
                <a:cs typeface="Avenir Bold"/>
                <a:sym typeface="Avenir Bold"/>
              </a:rPr>
              <a:t>RURAL FINANCIAL INCLUSION</a:t>
            </a:r>
          </a:p>
        </p:txBody>
      </p:sp>
      <p:sp>
        <p:nvSpPr>
          <p:cNvPr name="TextBox 5" id="5"/>
          <p:cNvSpPr txBox="true"/>
          <p:nvPr/>
        </p:nvSpPr>
        <p:spPr>
          <a:xfrm rot="0">
            <a:off x="2103322" y="3234684"/>
            <a:ext cx="14081355" cy="1908816"/>
          </a:xfrm>
          <a:prstGeom prst="rect">
            <a:avLst/>
          </a:prstGeom>
        </p:spPr>
        <p:txBody>
          <a:bodyPr anchor="t" rtlCol="false" tIns="0" lIns="0" bIns="0" rIns="0">
            <a:spAutoFit/>
          </a:bodyPr>
          <a:lstStyle/>
          <a:p>
            <a:pPr algn="l">
              <a:lnSpc>
                <a:spcPts val="3630"/>
              </a:lnSpc>
            </a:pPr>
            <a:r>
              <a:rPr lang="en-US" sz="3300">
                <a:solidFill>
                  <a:srgbClr val="737373"/>
                </a:solidFill>
                <a:latin typeface="Avenir"/>
                <a:ea typeface="Avenir"/>
                <a:cs typeface="Avenir"/>
                <a:sym typeface="Avenir"/>
              </a:rPr>
              <a:t>Rural populations, organizations and businesses involved in agriculture, and non-agricultural activities have access to and use affordable financial products and services that meet their needs, which are delivered in a responsible and sustainable way. </a:t>
            </a:r>
          </a:p>
        </p:txBody>
      </p:sp>
      <p:sp>
        <p:nvSpPr>
          <p:cNvPr name="TextBox 6" id="6"/>
          <p:cNvSpPr txBox="true"/>
          <p:nvPr/>
        </p:nvSpPr>
        <p:spPr>
          <a:xfrm rot="0">
            <a:off x="2103322" y="6117747"/>
            <a:ext cx="14081355" cy="1831346"/>
          </a:xfrm>
          <a:prstGeom prst="rect">
            <a:avLst/>
          </a:prstGeom>
        </p:spPr>
        <p:txBody>
          <a:bodyPr anchor="t" rtlCol="false" tIns="0" lIns="0" bIns="0" rIns="0">
            <a:spAutoFit/>
          </a:bodyPr>
          <a:lstStyle/>
          <a:p>
            <a:pPr algn="l">
              <a:lnSpc>
                <a:spcPts val="3520"/>
              </a:lnSpc>
            </a:pPr>
            <a:r>
              <a:rPr lang="en-US" sz="3200">
                <a:solidFill>
                  <a:srgbClr val="737373"/>
                </a:solidFill>
                <a:latin typeface="Avenir"/>
                <a:ea typeface="Avenir"/>
                <a:cs typeface="Avenir"/>
                <a:sym typeface="Avenir"/>
              </a:rPr>
              <a:t>Financial inclusion drives economic growth, reduces poverty and inequality, and enhances human development at both micro and macro levels. It strengthens financial health, supports food security, and improves resilience to external shocks.</a:t>
            </a:r>
          </a:p>
        </p:txBody>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250487" y="232801"/>
            <a:ext cx="17787026" cy="9821399"/>
            <a:chOff x="0" y="0"/>
            <a:chExt cx="4684649" cy="2586706"/>
          </a:xfrm>
        </p:grpSpPr>
        <p:sp>
          <p:nvSpPr>
            <p:cNvPr name="Freeform 3" id="3"/>
            <p:cNvSpPr/>
            <p:nvPr/>
          </p:nvSpPr>
          <p:spPr>
            <a:xfrm flipH="false" flipV="false" rot="0">
              <a:off x="0" y="0"/>
              <a:ext cx="4684649" cy="2586706"/>
            </a:xfrm>
            <a:custGeom>
              <a:avLst/>
              <a:gdLst/>
              <a:ahLst/>
              <a:cxnLst/>
              <a:rect r="r" b="b" t="t" l="l"/>
              <a:pathLst>
                <a:path h="2586706" w="4684649">
                  <a:moveTo>
                    <a:pt x="17410" y="0"/>
                  </a:moveTo>
                  <a:lnTo>
                    <a:pt x="4667238" y="0"/>
                  </a:lnTo>
                  <a:cubicBezTo>
                    <a:pt x="4671856" y="0"/>
                    <a:pt x="4676284" y="1834"/>
                    <a:pt x="4679549" y="5099"/>
                  </a:cubicBezTo>
                  <a:cubicBezTo>
                    <a:pt x="4682814" y="8364"/>
                    <a:pt x="4684649" y="12793"/>
                    <a:pt x="4684649" y="17410"/>
                  </a:cubicBezTo>
                  <a:lnTo>
                    <a:pt x="4684649" y="2569296"/>
                  </a:lnTo>
                  <a:cubicBezTo>
                    <a:pt x="4684649" y="2578911"/>
                    <a:pt x="4676854" y="2586706"/>
                    <a:pt x="4667238" y="2586706"/>
                  </a:cubicBezTo>
                  <a:lnTo>
                    <a:pt x="17410" y="2586706"/>
                  </a:lnTo>
                  <a:cubicBezTo>
                    <a:pt x="12793" y="2586706"/>
                    <a:pt x="8364" y="2584872"/>
                    <a:pt x="5099" y="2581607"/>
                  </a:cubicBezTo>
                  <a:cubicBezTo>
                    <a:pt x="1834" y="2578341"/>
                    <a:pt x="0" y="2573913"/>
                    <a:pt x="0" y="2569296"/>
                  </a:cubicBezTo>
                  <a:lnTo>
                    <a:pt x="0" y="17410"/>
                  </a:lnTo>
                  <a:cubicBezTo>
                    <a:pt x="0" y="12793"/>
                    <a:pt x="1834" y="8364"/>
                    <a:pt x="5099" y="5099"/>
                  </a:cubicBezTo>
                  <a:cubicBezTo>
                    <a:pt x="8364" y="1834"/>
                    <a:pt x="12793" y="0"/>
                    <a:pt x="17410" y="0"/>
                  </a:cubicBezTo>
                  <a:close/>
                </a:path>
              </a:pathLst>
            </a:custGeom>
            <a:solidFill>
              <a:srgbClr val="000000">
                <a:alpha val="0"/>
              </a:srgbClr>
            </a:solidFill>
            <a:ln w="38100" cap="rnd">
              <a:solidFill>
                <a:srgbClr val="2F828D"/>
              </a:solidFill>
              <a:prstDash val="solid"/>
              <a:round/>
            </a:ln>
          </p:spPr>
        </p:sp>
        <p:sp>
          <p:nvSpPr>
            <p:cNvPr name="TextBox 4" id="4"/>
            <p:cNvSpPr txBox="true"/>
            <p:nvPr/>
          </p:nvSpPr>
          <p:spPr>
            <a:xfrm>
              <a:off x="0" y="-38100"/>
              <a:ext cx="4684649" cy="2624806"/>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2414063" y="2152354"/>
            <a:ext cx="13459873" cy="5518548"/>
          </a:xfrm>
          <a:custGeom>
            <a:avLst/>
            <a:gdLst/>
            <a:ahLst/>
            <a:cxnLst/>
            <a:rect r="r" b="b" t="t" l="l"/>
            <a:pathLst>
              <a:path h="5518548" w="13459873">
                <a:moveTo>
                  <a:pt x="0" y="0"/>
                </a:moveTo>
                <a:lnTo>
                  <a:pt x="13459874" y="0"/>
                </a:lnTo>
                <a:lnTo>
                  <a:pt x="13459874" y="5518548"/>
                </a:lnTo>
                <a:lnTo>
                  <a:pt x="0" y="5518548"/>
                </a:lnTo>
                <a:lnTo>
                  <a:pt x="0" y="0"/>
                </a:lnTo>
                <a:close/>
              </a:path>
            </a:pathLst>
          </a:custGeom>
          <a:blipFill>
            <a:blip r:embed="rId2"/>
            <a:stretch>
              <a:fillRect l="0" t="0" r="0" b="0"/>
            </a:stretch>
          </a:blipFill>
        </p:spPr>
      </p:sp>
      <p:sp>
        <p:nvSpPr>
          <p:cNvPr name="TextBox 6" id="6"/>
          <p:cNvSpPr txBox="true"/>
          <p:nvPr/>
        </p:nvSpPr>
        <p:spPr>
          <a:xfrm rot="0">
            <a:off x="710340" y="971550"/>
            <a:ext cx="16867320" cy="857890"/>
          </a:xfrm>
          <a:prstGeom prst="rect">
            <a:avLst/>
          </a:prstGeom>
        </p:spPr>
        <p:txBody>
          <a:bodyPr anchor="t" rtlCol="false" tIns="0" lIns="0" bIns="0" rIns="0">
            <a:spAutoFit/>
          </a:bodyPr>
          <a:lstStyle/>
          <a:p>
            <a:pPr algn="ctr">
              <a:lnSpc>
                <a:spcPts val="5830"/>
              </a:lnSpc>
            </a:pPr>
            <a:r>
              <a:rPr lang="en-US" b="true" sz="5300">
                <a:solidFill>
                  <a:srgbClr val="2F828D"/>
                </a:solidFill>
                <a:latin typeface="Avenir Bold"/>
                <a:ea typeface="Avenir Bold"/>
                <a:cs typeface="Avenir Bold"/>
                <a:sym typeface="Avenir Bold"/>
              </a:rPr>
              <a:t>RURAL FINANCIAL INCLUSION TODAY</a:t>
            </a:r>
          </a:p>
        </p:txBody>
      </p:sp>
      <p:grpSp>
        <p:nvGrpSpPr>
          <p:cNvPr name="Group 7" id="7"/>
          <p:cNvGrpSpPr/>
          <p:nvPr/>
        </p:nvGrpSpPr>
        <p:grpSpPr>
          <a:xfrm rot="0">
            <a:off x="2897314" y="7980532"/>
            <a:ext cx="4429198" cy="1614746"/>
            <a:chOff x="0" y="0"/>
            <a:chExt cx="1886326" cy="687695"/>
          </a:xfrm>
        </p:grpSpPr>
        <p:sp>
          <p:nvSpPr>
            <p:cNvPr name="Freeform 8" id="8"/>
            <p:cNvSpPr/>
            <p:nvPr/>
          </p:nvSpPr>
          <p:spPr>
            <a:xfrm flipH="false" flipV="false" rot="0">
              <a:off x="0" y="0"/>
              <a:ext cx="1886326" cy="687695"/>
            </a:xfrm>
            <a:custGeom>
              <a:avLst/>
              <a:gdLst/>
              <a:ahLst/>
              <a:cxnLst/>
              <a:rect r="r" b="b" t="t" l="l"/>
              <a:pathLst>
                <a:path h="687695" w="1886326">
                  <a:moveTo>
                    <a:pt x="89144" y="0"/>
                  </a:moveTo>
                  <a:lnTo>
                    <a:pt x="1797182" y="0"/>
                  </a:lnTo>
                  <a:cubicBezTo>
                    <a:pt x="1846415" y="0"/>
                    <a:pt x="1886326" y="39911"/>
                    <a:pt x="1886326" y="89144"/>
                  </a:cubicBezTo>
                  <a:lnTo>
                    <a:pt x="1886326" y="598551"/>
                  </a:lnTo>
                  <a:cubicBezTo>
                    <a:pt x="1886326" y="622193"/>
                    <a:pt x="1876934" y="644868"/>
                    <a:pt x="1860216" y="661585"/>
                  </a:cubicBezTo>
                  <a:cubicBezTo>
                    <a:pt x="1843498" y="678303"/>
                    <a:pt x="1820824" y="687695"/>
                    <a:pt x="1797182" y="687695"/>
                  </a:cubicBezTo>
                  <a:lnTo>
                    <a:pt x="89144" y="687695"/>
                  </a:lnTo>
                  <a:cubicBezTo>
                    <a:pt x="39911" y="687695"/>
                    <a:pt x="0" y="647784"/>
                    <a:pt x="0" y="598551"/>
                  </a:cubicBezTo>
                  <a:lnTo>
                    <a:pt x="0" y="89144"/>
                  </a:lnTo>
                  <a:cubicBezTo>
                    <a:pt x="0" y="39911"/>
                    <a:pt x="39911" y="0"/>
                    <a:pt x="89144" y="0"/>
                  </a:cubicBezTo>
                  <a:close/>
                </a:path>
              </a:pathLst>
            </a:custGeom>
            <a:solidFill>
              <a:srgbClr val="8CA9AD"/>
            </a:solidFill>
          </p:spPr>
        </p:sp>
        <p:sp>
          <p:nvSpPr>
            <p:cNvPr name="TextBox 9" id="9"/>
            <p:cNvSpPr txBox="true"/>
            <p:nvPr/>
          </p:nvSpPr>
          <p:spPr>
            <a:xfrm>
              <a:off x="0" y="-38100"/>
              <a:ext cx="1886326" cy="725795"/>
            </a:xfrm>
            <a:prstGeom prst="rect">
              <a:avLst/>
            </a:prstGeom>
          </p:spPr>
          <p:txBody>
            <a:bodyPr anchor="ctr" rtlCol="false" tIns="50800" lIns="50800" bIns="50800" rIns="50800"/>
            <a:lstStyle/>
            <a:p>
              <a:pPr algn="ctr">
                <a:lnSpc>
                  <a:spcPts val="2659"/>
                </a:lnSpc>
                <a:spcBef>
                  <a:spcPct val="0"/>
                </a:spcBef>
              </a:pPr>
            </a:p>
          </p:txBody>
        </p:sp>
      </p:grpSp>
      <p:sp>
        <p:nvSpPr>
          <p:cNvPr name="TextBox 10" id="10"/>
          <p:cNvSpPr txBox="true"/>
          <p:nvPr/>
        </p:nvSpPr>
        <p:spPr>
          <a:xfrm rot="0">
            <a:off x="4038151" y="8058578"/>
            <a:ext cx="2147524" cy="476250"/>
          </a:xfrm>
          <a:prstGeom prst="rect">
            <a:avLst/>
          </a:prstGeom>
        </p:spPr>
        <p:txBody>
          <a:bodyPr anchor="t" rtlCol="false" tIns="0" lIns="0" bIns="0" rIns="0">
            <a:spAutoFit/>
          </a:bodyPr>
          <a:lstStyle/>
          <a:p>
            <a:pPr algn="ctr">
              <a:lnSpc>
                <a:spcPts val="3299"/>
              </a:lnSpc>
            </a:pPr>
            <a:r>
              <a:rPr lang="en-US" b="true" sz="2999">
                <a:solidFill>
                  <a:srgbClr val="FFFFFF"/>
                </a:solidFill>
                <a:latin typeface="Avenir Bold"/>
                <a:ea typeface="Avenir Bold"/>
                <a:cs typeface="Avenir Bold"/>
                <a:sym typeface="Avenir Bold"/>
              </a:rPr>
              <a:t>3/5</a:t>
            </a:r>
          </a:p>
        </p:txBody>
      </p:sp>
      <p:sp>
        <p:nvSpPr>
          <p:cNvPr name="TextBox 11" id="11"/>
          <p:cNvSpPr txBox="true"/>
          <p:nvPr/>
        </p:nvSpPr>
        <p:spPr>
          <a:xfrm rot="0">
            <a:off x="3306820" y="8506253"/>
            <a:ext cx="3610186" cy="1089025"/>
          </a:xfrm>
          <a:prstGeom prst="rect">
            <a:avLst/>
          </a:prstGeom>
        </p:spPr>
        <p:txBody>
          <a:bodyPr anchor="t" rtlCol="false" tIns="0" lIns="0" bIns="0" rIns="0">
            <a:spAutoFit/>
          </a:bodyPr>
          <a:lstStyle/>
          <a:p>
            <a:pPr algn="ctr">
              <a:lnSpc>
                <a:spcPts val="2749"/>
              </a:lnSpc>
            </a:pPr>
            <a:r>
              <a:rPr lang="en-US" sz="2499">
                <a:solidFill>
                  <a:srgbClr val="FFFFFF"/>
                </a:solidFill>
                <a:latin typeface="Avenir"/>
                <a:ea typeface="Avenir"/>
                <a:cs typeface="Avenir"/>
                <a:sym typeface="Avenir"/>
              </a:rPr>
              <a:t>people worldwide have at least one financial account. </a:t>
            </a:r>
          </a:p>
        </p:txBody>
      </p:sp>
      <p:grpSp>
        <p:nvGrpSpPr>
          <p:cNvPr name="Group 12" id="12"/>
          <p:cNvGrpSpPr/>
          <p:nvPr/>
        </p:nvGrpSpPr>
        <p:grpSpPr>
          <a:xfrm rot="0">
            <a:off x="9522190" y="7994752"/>
            <a:ext cx="6242333" cy="1614746"/>
            <a:chOff x="0" y="0"/>
            <a:chExt cx="2658512" cy="687695"/>
          </a:xfrm>
        </p:grpSpPr>
        <p:sp>
          <p:nvSpPr>
            <p:cNvPr name="Freeform 13" id="13"/>
            <p:cNvSpPr/>
            <p:nvPr/>
          </p:nvSpPr>
          <p:spPr>
            <a:xfrm flipH="false" flipV="false" rot="0">
              <a:off x="0" y="0"/>
              <a:ext cx="2658512" cy="687695"/>
            </a:xfrm>
            <a:custGeom>
              <a:avLst/>
              <a:gdLst/>
              <a:ahLst/>
              <a:cxnLst/>
              <a:rect r="r" b="b" t="t" l="l"/>
              <a:pathLst>
                <a:path h="687695" w="2658512">
                  <a:moveTo>
                    <a:pt x="63252" y="0"/>
                  </a:moveTo>
                  <a:lnTo>
                    <a:pt x="2595260" y="0"/>
                  </a:lnTo>
                  <a:cubicBezTo>
                    <a:pt x="2630193" y="0"/>
                    <a:pt x="2658512" y="28319"/>
                    <a:pt x="2658512" y="63252"/>
                  </a:cubicBezTo>
                  <a:lnTo>
                    <a:pt x="2658512" y="624443"/>
                  </a:lnTo>
                  <a:cubicBezTo>
                    <a:pt x="2658512" y="641219"/>
                    <a:pt x="2651848" y="657307"/>
                    <a:pt x="2639986" y="669169"/>
                  </a:cubicBezTo>
                  <a:cubicBezTo>
                    <a:pt x="2628124" y="681031"/>
                    <a:pt x="2612036" y="687695"/>
                    <a:pt x="2595260" y="687695"/>
                  </a:cubicBezTo>
                  <a:lnTo>
                    <a:pt x="63252" y="687695"/>
                  </a:lnTo>
                  <a:cubicBezTo>
                    <a:pt x="28319" y="687695"/>
                    <a:pt x="0" y="659376"/>
                    <a:pt x="0" y="624443"/>
                  </a:cubicBezTo>
                  <a:lnTo>
                    <a:pt x="0" y="63252"/>
                  </a:lnTo>
                  <a:cubicBezTo>
                    <a:pt x="0" y="28319"/>
                    <a:pt x="28319" y="0"/>
                    <a:pt x="63252" y="0"/>
                  </a:cubicBezTo>
                  <a:close/>
                </a:path>
              </a:pathLst>
            </a:custGeom>
            <a:solidFill>
              <a:srgbClr val="8CA9AD"/>
            </a:solidFill>
          </p:spPr>
        </p:sp>
        <p:sp>
          <p:nvSpPr>
            <p:cNvPr name="TextBox 14" id="14"/>
            <p:cNvSpPr txBox="true"/>
            <p:nvPr/>
          </p:nvSpPr>
          <p:spPr>
            <a:xfrm>
              <a:off x="0" y="-38100"/>
              <a:ext cx="2658512" cy="725795"/>
            </a:xfrm>
            <a:prstGeom prst="rect">
              <a:avLst/>
            </a:prstGeom>
          </p:spPr>
          <p:txBody>
            <a:bodyPr anchor="ctr" rtlCol="false" tIns="50800" lIns="50800" bIns="50800" rIns="50800"/>
            <a:lstStyle/>
            <a:p>
              <a:pPr algn="ctr">
                <a:lnSpc>
                  <a:spcPts val="2659"/>
                </a:lnSpc>
                <a:spcBef>
                  <a:spcPct val="0"/>
                </a:spcBef>
              </a:pPr>
            </a:p>
          </p:txBody>
        </p:sp>
      </p:grpSp>
      <p:sp>
        <p:nvSpPr>
          <p:cNvPr name="TextBox 15" id="15"/>
          <p:cNvSpPr txBox="true"/>
          <p:nvPr/>
        </p:nvSpPr>
        <p:spPr>
          <a:xfrm rot="0">
            <a:off x="10134936" y="8163353"/>
            <a:ext cx="5016842" cy="1431925"/>
          </a:xfrm>
          <a:prstGeom prst="rect">
            <a:avLst/>
          </a:prstGeom>
        </p:spPr>
        <p:txBody>
          <a:bodyPr anchor="t" rtlCol="false" tIns="0" lIns="0" bIns="0" rIns="0">
            <a:spAutoFit/>
          </a:bodyPr>
          <a:lstStyle/>
          <a:p>
            <a:pPr algn="ctr">
              <a:lnSpc>
                <a:spcPts val="2749"/>
              </a:lnSpc>
            </a:pPr>
            <a:r>
              <a:rPr lang="en-US" sz="2499">
                <a:solidFill>
                  <a:srgbClr val="FFFFFF"/>
                </a:solidFill>
                <a:latin typeface="Avenir"/>
                <a:ea typeface="Avenir"/>
                <a:cs typeface="Avenir"/>
                <a:sym typeface="Avenir"/>
              </a:rPr>
              <a:t>Latin America &amp; Caribbean and Sub-Saharan Africa</a:t>
            </a:r>
            <a:r>
              <a:rPr lang="en-US" b="true" sz="2499">
                <a:solidFill>
                  <a:srgbClr val="FFFFFF"/>
                </a:solidFill>
                <a:latin typeface="Avenir Bold"/>
                <a:ea typeface="Avenir Bold"/>
                <a:cs typeface="Avenir Bold"/>
                <a:sym typeface="Avenir Bold"/>
              </a:rPr>
              <a:t> </a:t>
            </a:r>
            <a:r>
              <a:rPr lang="en-US" sz="2499">
                <a:solidFill>
                  <a:srgbClr val="FFFFFF"/>
                </a:solidFill>
                <a:latin typeface="Avenir"/>
                <a:ea typeface="Avenir"/>
                <a:cs typeface="Avenir"/>
                <a:sym typeface="Avenir"/>
              </a:rPr>
              <a:t>have </a:t>
            </a:r>
            <a:r>
              <a:rPr lang="en-US" b="true" sz="2499">
                <a:solidFill>
                  <a:srgbClr val="FFFFFF"/>
                </a:solidFill>
                <a:latin typeface="Avenir Bold"/>
                <a:ea typeface="Avenir Bold"/>
                <a:cs typeface="Avenir Bold"/>
                <a:sym typeface="Avenir Bold"/>
              </a:rPr>
              <a:t>the most significant disparities </a:t>
            </a:r>
            <a:r>
              <a:rPr lang="en-US" sz="2499">
                <a:solidFill>
                  <a:srgbClr val="FFFFFF"/>
                </a:solidFill>
                <a:latin typeface="Avenir"/>
                <a:ea typeface="Avenir"/>
                <a:cs typeface="Avenir"/>
                <a:sym typeface="Avenir"/>
              </a:rPr>
              <a:t>between urban and rural populations</a:t>
            </a:r>
          </a:p>
        </p:txBody>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242116" y="215114"/>
            <a:ext cx="17787026" cy="9821399"/>
            <a:chOff x="0" y="0"/>
            <a:chExt cx="4684649" cy="2586706"/>
          </a:xfrm>
        </p:grpSpPr>
        <p:sp>
          <p:nvSpPr>
            <p:cNvPr name="Freeform 3" id="3"/>
            <p:cNvSpPr/>
            <p:nvPr/>
          </p:nvSpPr>
          <p:spPr>
            <a:xfrm flipH="false" flipV="false" rot="0">
              <a:off x="0" y="0"/>
              <a:ext cx="4684649" cy="2586706"/>
            </a:xfrm>
            <a:custGeom>
              <a:avLst/>
              <a:gdLst/>
              <a:ahLst/>
              <a:cxnLst/>
              <a:rect r="r" b="b" t="t" l="l"/>
              <a:pathLst>
                <a:path h="2586706" w="4684649">
                  <a:moveTo>
                    <a:pt x="17410" y="0"/>
                  </a:moveTo>
                  <a:lnTo>
                    <a:pt x="4667238" y="0"/>
                  </a:lnTo>
                  <a:cubicBezTo>
                    <a:pt x="4671856" y="0"/>
                    <a:pt x="4676284" y="1834"/>
                    <a:pt x="4679549" y="5099"/>
                  </a:cubicBezTo>
                  <a:cubicBezTo>
                    <a:pt x="4682814" y="8364"/>
                    <a:pt x="4684649" y="12793"/>
                    <a:pt x="4684649" y="17410"/>
                  </a:cubicBezTo>
                  <a:lnTo>
                    <a:pt x="4684649" y="2569296"/>
                  </a:lnTo>
                  <a:cubicBezTo>
                    <a:pt x="4684649" y="2578911"/>
                    <a:pt x="4676854" y="2586706"/>
                    <a:pt x="4667238" y="2586706"/>
                  </a:cubicBezTo>
                  <a:lnTo>
                    <a:pt x="17410" y="2586706"/>
                  </a:lnTo>
                  <a:cubicBezTo>
                    <a:pt x="12793" y="2586706"/>
                    <a:pt x="8364" y="2584872"/>
                    <a:pt x="5099" y="2581607"/>
                  </a:cubicBezTo>
                  <a:cubicBezTo>
                    <a:pt x="1834" y="2578341"/>
                    <a:pt x="0" y="2573913"/>
                    <a:pt x="0" y="2569296"/>
                  </a:cubicBezTo>
                  <a:lnTo>
                    <a:pt x="0" y="17410"/>
                  </a:lnTo>
                  <a:cubicBezTo>
                    <a:pt x="0" y="12793"/>
                    <a:pt x="1834" y="8364"/>
                    <a:pt x="5099" y="5099"/>
                  </a:cubicBezTo>
                  <a:cubicBezTo>
                    <a:pt x="8364" y="1834"/>
                    <a:pt x="12793" y="0"/>
                    <a:pt x="17410" y="0"/>
                  </a:cubicBezTo>
                  <a:close/>
                </a:path>
              </a:pathLst>
            </a:custGeom>
            <a:solidFill>
              <a:srgbClr val="000000">
                <a:alpha val="0"/>
              </a:srgbClr>
            </a:solidFill>
            <a:ln w="38100" cap="rnd">
              <a:solidFill>
                <a:srgbClr val="2F828D"/>
              </a:solidFill>
              <a:prstDash val="solid"/>
              <a:round/>
            </a:ln>
          </p:spPr>
        </p:sp>
        <p:sp>
          <p:nvSpPr>
            <p:cNvPr name="TextBox 4" id="4"/>
            <p:cNvSpPr txBox="true"/>
            <p:nvPr/>
          </p:nvSpPr>
          <p:spPr>
            <a:xfrm>
              <a:off x="0" y="-38100"/>
              <a:ext cx="4684649" cy="2624806"/>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2897314" y="1640261"/>
            <a:ext cx="12642352" cy="6129080"/>
          </a:xfrm>
          <a:custGeom>
            <a:avLst/>
            <a:gdLst/>
            <a:ahLst/>
            <a:cxnLst/>
            <a:rect r="r" b="b" t="t" l="l"/>
            <a:pathLst>
              <a:path h="6129080" w="12642352">
                <a:moveTo>
                  <a:pt x="0" y="0"/>
                </a:moveTo>
                <a:lnTo>
                  <a:pt x="12642352" y="0"/>
                </a:lnTo>
                <a:lnTo>
                  <a:pt x="12642352" y="6129080"/>
                </a:lnTo>
                <a:lnTo>
                  <a:pt x="0" y="6129080"/>
                </a:lnTo>
                <a:lnTo>
                  <a:pt x="0" y="0"/>
                </a:lnTo>
                <a:close/>
              </a:path>
            </a:pathLst>
          </a:custGeom>
          <a:blipFill>
            <a:blip r:embed="rId2"/>
            <a:stretch>
              <a:fillRect l="-2333" t="0" r="0" b="0"/>
            </a:stretch>
          </a:blipFill>
        </p:spPr>
      </p:sp>
      <p:sp>
        <p:nvSpPr>
          <p:cNvPr name="TextBox 6" id="6"/>
          <p:cNvSpPr txBox="true"/>
          <p:nvPr/>
        </p:nvSpPr>
        <p:spPr>
          <a:xfrm rot="0">
            <a:off x="710340" y="571180"/>
            <a:ext cx="16867320" cy="857890"/>
          </a:xfrm>
          <a:prstGeom prst="rect">
            <a:avLst/>
          </a:prstGeom>
        </p:spPr>
        <p:txBody>
          <a:bodyPr anchor="t" rtlCol="false" tIns="0" lIns="0" bIns="0" rIns="0">
            <a:spAutoFit/>
          </a:bodyPr>
          <a:lstStyle/>
          <a:p>
            <a:pPr algn="ctr">
              <a:lnSpc>
                <a:spcPts val="5830"/>
              </a:lnSpc>
            </a:pPr>
            <a:r>
              <a:rPr lang="en-US" b="true" sz="5300">
                <a:solidFill>
                  <a:srgbClr val="2F828D"/>
                </a:solidFill>
                <a:latin typeface="Avenir Bold"/>
                <a:ea typeface="Avenir Bold"/>
                <a:cs typeface="Avenir Bold"/>
                <a:sym typeface="Avenir Bold"/>
              </a:rPr>
              <a:t>RURAL FINANCIAL INCLUSION TODAY</a:t>
            </a:r>
          </a:p>
        </p:txBody>
      </p:sp>
      <p:grpSp>
        <p:nvGrpSpPr>
          <p:cNvPr name="Group 7" id="7"/>
          <p:cNvGrpSpPr/>
          <p:nvPr/>
        </p:nvGrpSpPr>
        <p:grpSpPr>
          <a:xfrm rot="0">
            <a:off x="2897314" y="7980532"/>
            <a:ext cx="4429198" cy="1614746"/>
            <a:chOff x="0" y="0"/>
            <a:chExt cx="1886326" cy="687695"/>
          </a:xfrm>
        </p:grpSpPr>
        <p:sp>
          <p:nvSpPr>
            <p:cNvPr name="Freeform 8" id="8"/>
            <p:cNvSpPr/>
            <p:nvPr/>
          </p:nvSpPr>
          <p:spPr>
            <a:xfrm flipH="false" flipV="false" rot="0">
              <a:off x="0" y="0"/>
              <a:ext cx="1886326" cy="687695"/>
            </a:xfrm>
            <a:custGeom>
              <a:avLst/>
              <a:gdLst/>
              <a:ahLst/>
              <a:cxnLst/>
              <a:rect r="r" b="b" t="t" l="l"/>
              <a:pathLst>
                <a:path h="687695" w="1886326">
                  <a:moveTo>
                    <a:pt x="89144" y="0"/>
                  </a:moveTo>
                  <a:lnTo>
                    <a:pt x="1797182" y="0"/>
                  </a:lnTo>
                  <a:cubicBezTo>
                    <a:pt x="1846415" y="0"/>
                    <a:pt x="1886326" y="39911"/>
                    <a:pt x="1886326" y="89144"/>
                  </a:cubicBezTo>
                  <a:lnTo>
                    <a:pt x="1886326" y="598551"/>
                  </a:lnTo>
                  <a:cubicBezTo>
                    <a:pt x="1886326" y="622193"/>
                    <a:pt x="1876934" y="644868"/>
                    <a:pt x="1860216" y="661585"/>
                  </a:cubicBezTo>
                  <a:cubicBezTo>
                    <a:pt x="1843498" y="678303"/>
                    <a:pt x="1820824" y="687695"/>
                    <a:pt x="1797182" y="687695"/>
                  </a:cubicBezTo>
                  <a:lnTo>
                    <a:pt x="89144" y="687695"/>
                  </a:lnTo>
                  <a:cubicBezTo>
                    <a:pt x="39911" y="687695"/>
                    <a:pt x="0" y="647784"/>
                    <a:pt x="0" y="598551"/>
                  </a:cubicBezTo>
                  <a:lnTo>
                    <a:pt x="0" y="89144"/>
                  </a:lnTo>
                  <a:cubicBezTo>
                    <a:pt x="0" y="39911"/>
                    <a:pt x="39911" y="0"/>
                    <a:pt x="89144" y="0"/>
                  </a:cubicBezTo>
                  <a:close/>
                </a:path>
              </a:pathLst>
            </a:custGeom>
            <a:solidFill>
              <a:srgbClr val="8CA9AD"/>
            </a:solidFill>
          </p:spPr>
        </p:sp>
        <p:sp>
          <p:nvSpPr>
            <p:cNvPr name="TextBox 9" id="9"/>
            <p:cNvSpPr txBox="true"/>
            <p:nvPr/>
          </p:nvSpPr>
          <p:spPr>
            <a:xfrm>
              <a:off x="0" y="-38100"/>
              <a:ext cx="1886326" cy="725795"/>
            </a:xfrm>
            <a:prstGeom prst="rect">
              <a:avLst/>
            </a:prstGeom>
          </p:spPr>
          <p:txBody>
            <a:bodyPr anchor="ctr" rtlCol="false" tIns="50800" lIns="50800" bIns="50800" rIns="50800"/>
            <a:lstStyle/>
            <a:p>
              <a:pPr algn="ctr">
                <a:lnSpc>
                  <a:spcPts val="2659"/>
                </a:lnSpc>
                <a:spcBef>
                  <a:spcPct val="0"/>
                </a:spcBef>
              </a:pPr>
            </a:p>
          </p:txBody>
        </p:sp>
      </p:grpSp>
      <p:sp>
        <p:nvSpPr>
          <p:cNvPr name="TextBox 10" id="10"/>
          <p:cNvSpPr txBox="true"/>
          <p:nvPr/>
        </p:nvSpPr>
        <p:spPr>
          <a:xfrm rot="0">
            <a:off x="4038151" y="8058578"/>
            <a:ext cx="2147524" cy="476250"/>
          </a:xfrm>
          <a:prstGeom prst="rect">
            <a:avLst/>
          </a:prstGeom>
        </p:spPr>
        <p:txBody>
          <a:bodyPr anchor="t" rtlCol="false" tIns="0" lIns="0" bIns="0" rIns="0">
            <a:spAutoFit/>
          </a:bodyPr>
          <a:lstStyle/>
          <a:p>
            <a:pPr algn="ctr">
              <a:lnSpc>
                <a:spcPts val="3299"/>
              </a:lnSpc>
            </a:pPr>
            <a:r>
              <a:rPr lang="en-US" b="true" sz="2999">
                <a:solidFill>
                  <a:srgbClr val="FFFFFF"/>
                </a:solidFill>
                <a:latin typeface="Avenir Bold"/>
                <a:ea typeface="Avenir Bold"/>
                <a:cs typeface="Avenir Bold"/>
                <a:sym typeface="Avenir Bold"/>
              </a:rPr>
              <a:t>1/5</a:t>
            </a:r>
          </a:p>
        </p:txBody>
      </p:sp>
      <p:sp>
        <p:nvSpPr>
          <p:cNvPr name="TextBox 11" id="11"/>
          <p:cNvSpPr txBox="true"/>
          <p:nvPr/>
        </p:nvSpPr>
        <p:spPr>
          <a:xfrm rot="0">
            <a:off x="3306820" y="8506253"/>
            <a:ext cx="3610186" cy="1089025"/>
          </a:xfrm>
          <a:prstGeom prst="rect">
            <a:avLst/>
          </a:prstGeom>
        </p:spPr>
        <p:txBody>
          <a:bodyPr anchor="t" rtlCol="false" tIns="0" lIns="0" bIns="0" rIns="0">
            <a:spAutoFit/>
          </a:bodyPr>
          <a:lstStyle/>
          <a:p>
            <a:pPr algn="ctr">
              <a:lnSpc>
                <a:spcPts val="2749"/>
              </a:lnSpc>
            </a:pPr>
            <a:r>
              <a:rPr lang="en-US" sz="2499">
                <a:solidFill>
                  <a:srgbClr val="FFFFFF"/>
                </a:solidFill>
                <a:latin typeface="Avenir"/>
                <a:ea typeface="Avenir"/>
                <a:cs typeface="Avenir"/>
                <a:sym typeface="Avenir"/>
              </a:rPr>
              <a:t>people worldwide use their phone or internet to send money. </a:t>
            </a:r>
          </a:p>
        </p:txBody>
      </p:sp>
      <p:grpSp>
        <p:nvGrpSpPr>
          <p:cNvPr name="Group 12" id="12"/>
          <p:cNvGrpSpPr/>
          <p:nvPr/>
        </p:nvGrpSpPr>
        <p:grpSpPr>
          <a:xfrm rot="0">
            <a:off x="9522190" y="7994752"/>
            <a:ext cx="6242333" cy="1614746"/>
            <a:chOff x="0" y="0"/>
            <a:chExt cx="2658512" cy="687695"/>
          </a:xfrm>
        </p:grpSpPr>
        <p:sp>
          <p:nvSpPr>
            <p:cNvPr name="Freeform 13" id="13"/>
            <p:cNvSpPr/>
            <p:nvPr/>
          </p:nvSpPr>
          <p:spPr>
            <a:xfrm flipH="false" flipV="false" rot="0">
              <a:off x="0" y="0"/>
              <a:ext cx="2658512" cy="687695"/>
            </a:xfrm>
            <a:custGeom>
              <a:avLst/>
              <a:gdLst/>
              <a:ahLst/>
              <a:cxnLst/>
              <a:rect r="r" b="b" t="t" l="l"/>
              <a:pathLst>
                <a:path h="687695" w="2658512">
                  <a:moveTo>
                    <a:pt x="63252" y="0"/>
                  </a:moveTo>
                  <a:lnTo>
                    <a:pt x="2595260" y="0"/>
                  </a:lnTo>
                  <a:cubicBezTo>
                    <a:pt x="2630193" y="0"/>
                    <a:pt x="2658512" y="28319"/>
                    <a:pt x="2658512" y="63252"/>
                  </a:cubicBezTo>
                  <a:lnTo>
                    <a:pt x="2658512" y="624443"/>
                  </a:lnTo>
                  <a:cubicBezTo>
                    <a:pt x="2658512" y="641219"/>
                    <a:pt x="2651848" y="657307"/>
                    <a:pt x="2639986" y="669169"/>
                  </a:cubicBezTo>
                  <a:cubicBezTo>
                    <a:pt x="2628124" y="681031"/>
                    <a:pt x="2612036" y="687695"/>
                    <a:pt x="2595260" y="687695"/>
                  </a:cubicBezTo>
                  <a:lnTo>
                    <a:pt x="63252" y="687695"/>
                  </a:lnTo>
                  <a:cubicBezTo>
                    <a:pt x="28319" y="687695"/>
                    <a:pt x="0" y="659376"/>
                    <a:pt x="0" y="624443"/>
                  </a:cubicBezTo>
                  <a:lnTo>
                    <a:pt x="0" y="63252"/>
                  </a:lnTo>
                  <a:cubicBezTo>
                    <a:pt x="0" y="28319"/>
                    <a:pt x="28319" y="0"/>
                    <a:pt x="63252" y="0"/>
                  </a:cubicBezTo>
                  <a:close/>
                </a:path>
              </a:pathLst>
            </a:custGeom>
            <a:solidFill>
              <a:srgbClr val="8CA9AD"/>
            </a:solidFill>
          </p:spPr>
        </p:sp>
        <p:sp>
          <p:nvSpPr>
            <p:cNvPr name="TextBox 14" id="14"/>
            <p:cNvSpPr txBox="true"/>
            <p:nvPr/>
          </p:nvSpPr>
          <p:spPr>
            <a:xfrm>
              <a:off x="0" y="-38100"/>
              <a:ext cx="2658512" cy="725795"/>
            </a:xfrm>
            <a:prstGeom prst="rect">
              <a:avLst/>
            </a:prstGeom>
          </p:spPr>
          <p:txBody>
            <a:bodyPr anchor="ctr" rtlCol="false" tIns="50800" lIns="50800" bIns="50800" rIns="50800"/>
            <a:lstStyle/>
            <a:p>
              <a:pPr algn="ctr">
                <a:lnSpc>
                  <a:spcPts val="2659"/>
                </a:lnSpc>
                <a:spcBef>
                  <a:spcPct val="0"/>
                </a:spcBef>
              </a:pPr>
            </a:p>
          </p:txBody>
        </p:sp>
      </p:grpSp>
      <p:sp>
        <p:nvSpPr>
          <p:cNvPr name="TextBox 15" id="15"/>
          <p:cNvSpPr txBox="true"/>
          <p:nvPr/>
        </p:nvSpPr>
        <p:spPr>
          <a:xfrm rot="0">
            <a:off x="10134936" y="8163353"/>
            <a:ext cx="5016842" cy="1431925"/>
          </a:xfrm>
          <a:prstGeom prst="rect">
            <a:avLst/>
          </a:prstGeom>
        </p:spPr>
        <p:txBody>
          <a:bodyPr anchor="t" rtlCol="false" tIns="0" lIns="0" bIns="0" rIns="0">
            <a:spAutoFit/>
          </a:bodyPr>
          <a:lstStyle/>
          <a:p>
            <a:pPr algn="ctr">
              <a:lnSpc>
                <a:spcPts val="2749"/>
              </a:lnSpc>
            </a:pPr>
            <a:r>
              <a:rPr lang="en-US" sz="2499">
                <a:solidFill>
                  <a:srgbClr val="FFFFFF"/>
                </a:solidFill>
                <a:latin typeface="Avenir"/>
                <a:ea typeface="Avenir"/>
                <a:cs typeface="Avenir"/>
                <a:sym typeface="Avenir"/>
              </a:rPr>
              <a:t>Latin America &amp; Caribbean and Sub-Saharan Africa</a:t>
            </a:r>
            <a:r>
              <a:rPr lang="en-US" b="true" sz="2499">
                <a:solidFill>
                  <a:srgbClr val="FFFFFF"/>
                </a:solidFill>
                <a:latin typeface="Avenir Bold"/>
                <a:ea typeface="Avenir Bold"/>
                <a:cs typeface="Avenir Bold"/>
                <a:sym typeface="Avenir Bold"/>
              </a:rPr>
              <a:t> </a:t>
            </a:r>
            <a:r>
              <a:rPr lang="en-US" sz="2499">
                <a:solidFill>
                  <a:srgbClr val="FFFFFF"/>
                </a:solidFill>
                <a:latin typeface="Avenir"/>
                <a:ea typeface="Avenir"/>
                <a:cs typeface="Avenir"/>
                <a:sym typeface="Avenir"/>
              </a:rPr>
              <a:t>have </a:t>
            </a:r>
            <a:r>
              <a:rPr lang="en-US" b="true" sz="2499">
                <a:solidFill>
                  <a:srgbClr val="FFFFFF"/>
                </a:solidFill>
                <a:latin typeface="Avenir Bold"/>
                <a:ea typeface="Avenir Bold"/>
                <a:cs typeface="Avenir Bold"/>
                <a:sym typeface="Avenir Bold"/>
              </a:rPr>
              <a:t>the most significant disparities </a:t>
            </a:r>
            <a:r>
              <a:rPr lang="en-US" sz="2499">
                <a:solidFill>
                  <a:srgbClr val="FFFFFF"/>
                </a:solidFill>
                <a:latin typeface="Avenir"/>
                <a:ea typeface="Avenir"/>
                <a:cs typeface="Avenir"/>
                <a:sym typeface="Avenir"/>
              </a:rPr>
              <a:t>between urban and rural populations</a:t>
            </a:r>
          </a:p>
        </p:txBody>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242116" y="215114"/>
            <a:ext cx="17787026" cy="9821399"/>
            <a:chOff x="0" y="0"/>
            <a:chExt cx="4684649" cy="2586706"/>
          </a:xfrm>
        </p:grpSpPr>
        <p:sp>
          <p:nvSpPr>
            <p:cNvPr name="Freeform 3" id="3"/>
            <p:cNvSpPr/>
            <p:nvPr/>
          </p:nvSpPr>
          <p:spPr>
            <a:xfrm flipH="false" flipV="false" rot="0">
              <a:off x="0" y="0"/>
              <a:ext cx="4684649" cy="2586706"/>
            </a:xfrm>
            <a:custGeom>
              <a:avLst/>
              <a:gdLst/>
              <a:ahLst/>
              <a:cxnLst/>
              <a:rect r="r" b="b" t="t" l="l"/>
              <a:pathLst>
                <a:path h="2586706" w="4684649">
                  <a:moveTo>
                    <a:pt x="17410" y="0"/>
                  </a:moveTo>
                  <a:lnTo>
                    <a:pt x="4667238" y="0"/>
                  </a:lnTo>
                  <a:cubicBezTo>
                    <a:pt x="4671856" y="0"/>
                    <a:pt x="4676284" y="1834"/>
                    <a:pt x="4679549" y="5099"/>
                  </a:cubicBezTo>
                  <a:cubicBezTo>
                    <a:pt x="4682814" y="8364"/>
                    <a:pt x="4684649" y="12793"/>
                    <a:pt x="4684649" y="17410"/>
                  </a:cubicBezTo>
                  <a:lnTo>
                    <a:pt x="4684649" y="2569296"/>
                  </a:lnTo>
                  <a:cubicBezTo>
                    <a:pt x="4684649" y="2578911"/>
                    <a:pt x="4676854" y="2586706"/>
                    <a:pt x="4667238" y="2586706"/>
                  </a:cubicBezTo>
                  <a:lnTo>
                    <a:pt x="17410" y="2586706"/>
                  </a:lnTo>
                  <a:cubicBezTo>
                    <a:pt x="12793" y="2586706"/>
                    <a:pt x="8364" y="2584872"/>
                    <a:pt x="5099" y="2581607"/>
                  </a:cubicBezTo>
                  <a:cubicBezTo>
                    <a:pt x="1834" y="2578341"/>
                    <a:pt x="0" y="2573913"/>
                    <a:pt x="0" y="2569296"/>
                  </a:cubicBezTo>
                  <a:lnTo>
                    <a:pt x="0" y="17410"/>
                  </a:lnTo>
                  <a:cubicBezTo>
                    <a:pt x="0" y="12793"/>
                    <a:pt x="1834" y="8364"/>
                    <a:pt x="5099" y="5099"/>
                  </a:cubicBezTo>
                  <a:cubicBezTo>
                    <a:pt x="8364" y="1834"/>
                    <a:pt x="12793" y="0"/>
                    <a:pt x="17410" y="0"/>
                  </a:cubicBezTo>
                  <a:close/>
                </a:path>
              </a:pathLst>
            </a:custGeom>
            <a:solidFill>
              <a:srgbClr val="000000">
                <a:alpha val="0"/>
              </a:srgbClr>
            </a:solidFill>
            <a:ln w="38100" cap="rnd">
              <a:solidFill>
                <a:srgbClr val="2F828D"/>
              </a:solidFill>
              <a:prstDash val="solid"/>
              <a:round/>
            </a:ln>
          </p:spPr>
        </p:sp>
        <p:sp>
          <p:nvSpPr>
            <p:cNvPr name="TextBox 4" id="4"/>
            <p:cNvSpPr txBox="true"/>
            <p:nvPr/>
          </p:nvSpPr>
          <p:spPr>
            <a:xfrm>
              <a:off x="0" y="-38100"/>
              <a:ext cx="4684649" cy="2624806"/>
            </a:xfrm>
            <a:prstGeom prst="rect">
              <a:avLst/>
            </a:prstGeom>
          </p:spPr>
          <p:txBody>
            <a:bodyPr anchor="ctr" rtlCol="false" tIns="50800" lIns="50800" bIns="50800" rIns="50800"/>
            <a:lstStyle/>
            <a:p>
              <a:pPr algn="ctr">
                <a:lnSpc>
                  <a:spcPts val="2659"/>
                </a:lnSpc>
                <a:spcBef>
                  <a:spcPct val="0"/>
                </a:spcBef>
              </a:pPr>
            </a:p>
          </p:txBody>
        </p:sp>
      </p:grpSp>
      <p:sp>
        <p:nvSpPr>
          <p:cNvPr name="Freeform 5" id="5"/>
          <p:cNvSpPr/>
          <p:nvPr/>
        </p:nvSpPr>
        <p:spPr>
          <a:xfrm flipH="false" flipV="false" rot="0">
            <a:off x="2389168" y="2022858"/>
            <a:ext cx="13509665" cy="5764256"/>
          </a:xfrm>
          <a:custGeom>
            <a:avLst/>
            <a:gdLst/>
            <a:ahLst/>
            <a:cxnLst/>
            <a:rect r="r" b="b" t="t" l="l"/>
            <a:pathLst>
              <a:path h="5764256" w="13509665">
                <a:moveTo>
                  <a:pt x="0" y="0"/>
                </a:moveTo>
                <a:lnTo>
                  <a:pt x="13509664" y="0"/>
                </a:lnTo>
                <a:lnTo>
                  <a:pt x="13509664" y="5764256"/>
                </a:lnTo>
                <a:lnTo>
                  <a:pt x="0" y="5764256"/>
                </a:lnTo>
                <a:lnTo>
                  <a:pt x="0" y="0"/>
                </a:lnTo>
                <a:close/>
              </a:path>
            </a:pathLst>
          </a:custGeom>
          <a:blipFill>
            <a:blip r:embed="rId2"/>
            <a:stretch>
              <a:fillRect l="-4067" t="0" r="0" b="0"/>
            </a:stretch>
          </a:blipFill>
        </p:spPr>
      </p:sp>
      <p:sp>
        <p:nvSpPr>
          <p:cNvPr name="TextBox 6" id="6"/>
          <p:cNvSpPr txBox="true"/>
          <p:nvPr/>
        </p:nvSpPr>
        <p:spPr>
          <a:xfrm rot="0">
            <a:off x="710340" y="971550"/>
            <a:ext cx="16867320" cy="857890"/>
          </a:xfrm>
          <a:prstGeom prst="rect">
            <a:avLst/>
          </a:prstGeom>
        </p:spPr>
        <p:txBody>
          <a:bodyPr anchor="t" rtlCol="false" tIns="0" lIns="0" bIns="0" rIns="0">
            <a:spAutoFit/>
          </a:bodyPr>
          <a:lstStyle/>
          <a:p>
            <a:pPr algn="ctr">
              <a:lnSpc>
                <a:spcPts val="5830"/>
              </a:lnSpc>
            </a:pPr>
            <a:r>
              <a:rPr lang="en-US" b="true" sz="5300">
                <a:solidFill>
                  <a:srgbClr val="2F828D"/>
                </a:solidFill>
                <a:latin typeface="Avenir Bold"/>
                <a:ea typeface="Avenir Bold"/>
                <a:cs typeface="Avenir Bold"/>
                <a:sym typeface="Avenir Bold"/>
              </a:rPr>
              <a:t>RURAL FINANCIAL INCLUSION TODAY</a:t>
            </a:r>
          </a:p>
        </p:txBody>
      </p:sp>
      <p:grpSp>
        <p:nvGrpSpPr>
          <p:cNvPr name="Group 7" id="7"/>
          <p:cNvGrpSpPr/>
          <p:nvPr/>
        </p:nvGrpSpPr>
        <p:grpSpPr>
          <a:xfrm rot="0">
            <a:off x="2897314" y="7980532"/>
            <a:ext cx="4429198" cy="1614746"/>
            <a:chOff x="0" y="0"/>
            <a:chExt cx="1886326" cy="687695"/>
          </a:xfrm>
        </p:grpSpPr>
        <p:sp>
          <p:nvSpPr>
            <p:cNvPr name="Freeform 8" id="8"/>
            <p:cNvSpPr/>
            <p:nvPr/>
          </p:nvSpPr>
          <p:spPr>
            <a:xfrm flipH="false" flipV="false" rot="0">
              <a:off x="0" y="0"/>
              <a:ext cx="1886326" cy="687695"/>
            </a:xfrm>
            <a:custGeom>
              <a:avLst/>
              <a:gdLst/>
              <a:ahLst/>
              <a:cxnLst/>
              <a:rect r="r" b="b" t="t" l="l"/>
              <a:pathLst>
                <a:path h="687695" w="1886326">
                  <a:moveTo>
                    <a:pt x="89144" y="0"/>
                  </a:moveTo>
                  <a:lnTo>
                    <a:pt x="1797182" y="0"/>
                  </a:lnTo>
                  <a:cubicBezTo>
                    <a:pt x="1846415" y="0"/>
                    <a:pt x="1886326" y="39911"/>
                    <a:pt x="1886326" y="89144"/>
                  </a:cubicBezTo>
                  <a:lnTo>
                    <a:pt x="1886326" y="598551"/>
                  </a:lnTo>
                  <a:cubicBezTo>
                    <a:pt x="1886326" y="622193"/>
                    <a:pt x="1876934" y="644868"/>
                    <a:pt x="1860216" y="661585"/>
                  </a:cubicBezTo>
                  <a:cubicBezTo>
                    <a:pt x="1843498" y="678303"/>
                    <a:pt x="1820824" y="687695"/>
                    <a:pt x="1797182" y="687695"/>
                  </a:cubicBezTo>
                  <a:lnTo>
                    <a:pt x="89144" y="687695"/>
                  </a:lnTo>
                  <a:cubicBezTo>
                    <a:pt x="39911" y="687695"/>
                    <a:pt x="0" y="647784"/>
                    <a:pt x="0" y="598551"/>
                  </a:cubicBezTo>
                  <a:lnTo>
                    <a:pt x="0" y="89144"/>
                  </a:lnTo>
                  <a:cubicBezTo>
                    <a:pt x="0" y="39911"/>
                    <a:pt x="39911" y="0"/>
                    <a:pt x="89144" y="0"/>
                  </a:cubicBezTo>
                  <a:close/>
                </a:path>
              </a:pathLst>
            </a:custGeom>
            <a:solidFill>
              <a:srgbClr val="8CA9AD"/>
            </a:solidFill>
          </p:spPr>
        </p:sp>
        <p:sp>
          <p:nvSpPr>
            <p:cNvPr name="TextBox 9" id="9"/>
            <p:cNvSpPr txBox="true"/>
            <p:nvPr/>
          </p:nvSpPr>
          <p:spPr>
            <a:xfrm>
              <a:off x="0" y="-38100"/>
              <a:ext cx="1886326" cy="725795"/>
            </a:xfrm>
            <a:prstGeom prst="rect">
              <a:avLst/>
            </a:prstGeom>
          </p:spPr>
          <p:txBody>
            <a:bodyPr anchor="ctr" rtlCol="false" tIns="50800" lIns="50800" bIns="50800" rIns="50800"/>
            <a:lstStyle/>
            <a:p>
              <a:pPr algn="ctr">
                <a:lnSpc>
                  <a:spcPts val="2659"/>
                </a:lnSpc>
                <a:spcBef>
                  <a:spcPct val="0"/>
                </a:spcBef>
              </a:pPr>
            </a:p>
          </p:txBody>
        </p:sp>
      </p:grpSp>
      <p:sp>
        <p:nvSpPr>
          <p:cNvPr name="TextBox 10" id="10"/>
          <p:cNvSpPr txBox="true"/>
          <p:nvPr/>
        </p:nvSpPr>
        <p:spPr>
          <a:xfrm rot="0">
            <a:off x="4038151" y="8058578"/>
            <a:ext cx="2147524" cy="476250"/>
          </a:xfrm>
          <a:prstGeom prst="rect">
            <a:avLst/>
          </a:prstGeom>
        </p:spPr>
        <p:txBody>
          <a:bodyPr anchor="t" rtlCol="false" tIns="0" lIns="0" bIns="0" rIns="0">
            <a:spAutoFit/>
          </a:bodyPr>
          <a:lstStyle/>
          <a:p>
            <a:pPr algn="ctr">
              <a:lnSpc>
                <a:spcPts val="3299"/>
              </a:lnSpc>
            </a:pPr>
            <a:r>
              <a:rPr lang="en-US" b="true" sz="2999">
                <a:solidFill>
                  <a:srgbClr val="FFFFFF"/>
                </a:solidFill>
                <a:latin typeface="Avenir Bold"/>
                <a:ea typeface="Avenir Bold"/>
                <a:cs typeface="Avenir Bold"/>
                <a:sym typeface="Avenir Bold"/>
              </a:rPr>
              <a:t>2/5</a:t>
            </a:r>
          </a:p>
        </p:txBody>
      </p:sp>
      <p:sp>
        <p:nvSpPr>
          <p:cNvPr name="TextBox 11" id="11"/>
          <p:cNvSpPr txBox="true"/>
          <p:nvPr/>
        </p:nvSpPr>
        <p:spPr>
          <a:xfrm rot="0">
            <a:off x="3306820" y="8506253"/>
            <a:ext cx="3610186" cy="1089025"/>
          </a:xfrm>
          <a:prstGeom prst="rect">
            <a:avLst/>
          </a:prstGeom>
        </p:spPr>
        <p:txBody>
          <a:bodyPr anchor="t" rtlCol="false" tIns="0" lIns="0" bIns="0" rIns="0">
            <a:spAutoFit/>
          </a:bodyPr>
          <a:lstStyle/>
          <a:p>
            <a:pPr algn="ctr">
              <a:lnSpc>
                <a:spcPts val="2749"/>
              </a:lnSpc>
            </a:pPr>
            <a:r>
              <a:rPr lang="en-US" sz="2499">
                <a:solidFill>
                  <a:srgbClr val="FFFFFF"/>
                </a:solidFill>
                <a:latin typeface="Avenir"/>
                <a:ea typeface="Avenir"/>
                <a:cs typeface="Avenir"/>
                <a:sym typeface="Avenir"/>
              </a:rPr>
              <a:t>people worldwide made or received a digital payment.</a:t>
            </a:r>
          </a:p>
        </p:txBody>
      </p:sp>
      <p:grpSp>
        <p:nvGrpSpPr>
          <p:cNvPr name="Group 12" id="12"/>
          <p:cNvGrpSpPr/>
          <p:nvPr/>
        </p:nvGrpSpPr>
        <p:grpSpPr>
          <a:xfrm rot="0">
            <a:off x="9522190" y="7994752"/>
            <a:ext cx="6242333" cy="1614746"/>
            <a:chOff x="0" y="0"/>
            <a:chExt cx="2658512" cy="687695"/>
          </a:xfrm>
        </p:grpSpPr>
        <p:sp>
          <p:nvSpPr>
            <p:cNvPr name="Freeform 13" id="13"/>
            <p:cNvSpPr/>
            <p:nvPr/>
          </p:nvSpPr>
          <p:spPr>
            <a:xfrm flipH="false" flipV="false" rot="0">
              <a:off x="0" y="0"/>
              <a:ext cx="2658512" cy="687695"/>
            </a:xfrm>
            <a:custGeom>
              <a:avLst/>
              <a:gdLst/>
              <a:ahLst/>
              <a:cxnLst/>
              <a:rect r="r" b="b" t="t" l="l"/>
              <a:pathLst>
                <a:path h="687695" w="2658512">
                  <a:moveTo>
                    <a:pt x="63252" y="0"/>
                  </a:moveTo>
                  <a:lnTo>
                    <a:pt x="2595260" y="0"/>
                  </a:lnTo>
                  <a:cubicBezTo>
                    <a:pt x="2630193" y="0"/>
                    <a:pt x="2658512" y="28319"/>
                    <a:pt x="2658512" y="63252"/>
                  </a:cubicBezTo>
                  <a:lnTo>
                    <a:pt x="2658512" y="624443"/>
                  </a:lnTo>
                  <a:cubicBezTo>
                    <a:pt x="2658512" y="641219"/>
                    <a:pt x="2651848" y="657307"/>
                    <a:pt x="2639986" y="669169"/>
                  </a:cubicBezTo>
                  <a:cubicBezTo>
                    <a:pt x="2628124" y="681031"/>
                    <a:pt x="2612036" y="687695"/>
                    <a:pt x="2595260" y="687695"/>
                  </a:cubicBezTo>
                  <a:lnTo>
                    <a:pt x="63252" y="687695"/>
                  </a:lnTo>
                  <a:cubicBezTo>
                    <a:pt x="28319" y="687695"/>
                    <a:pt x="0" y="659376"/>
                    <a:pt x="0" y="624443"/>
                  </a:cubicBezTo>
                  <a:lnTo>
                    <a:pt x="0" y="63252"/>
                  </a:lnTo>
                  <a:cubicBezTo>
                    <a:pt x="0" y="28319"/>
                    <a:pt x="28319" y="0"/>
                    <a:pt x="63252" y="0"/>
                  </a:cubicBezTo>
                  <a:close/>
                </a:path>
              </a:pathLst>
            </a:custGeom>
            <a:solidFill>
              <a:srgbClr val="8CA9AD"/>
            </a:solidFill>
          </p:spPr>
        </p:sp>
        <p:sp>
          <p:nvSpPr>
            <p:cNvPr name="TextBox 14" id="14"/>
            <p:cNvSpPr txBox="true"/>
            <p:nvPr/>
          </p:nvSpPr>
          <p:spPr>
            <a:xfrm>
              <a:off x="0" y="-38100"/>
              <a:ext cx="2658512" cy="725795"/>
            </a:xfrm>
            <a:prstGeom prst="rect">
              <a:avLst/>
            </a:prstGeom>
          </p:spPr>
          <p:txBody>
            <a:bodyPr anchor="ctr" rtlCol="false" tIns="50800" lIns="50800" bIns="50800" rIns="50800"/>
            <a:lstStyle/>
            <a:p>
              <a:pPr algn="ctr">
                <a:lnSpc>
                  <a:spcPts val="2659"/>
                </a:lnSpc>
                <a:spcBef>
                  <a:spcPct val="0"/>
                </a:spcBef>
              </a:pPr>
            </a:p>
          </p:txBody>
        </p:sp>
      </p:grpSp>
      <p:sp>
        <p:nvSpPr>
          <p:cNvPr name="TextBox 15" id="15"/>
          <p:cNvSpPr txBox="true"/>
          <p:nvPr/>
        </p:nvSpPr>
        <p:spPr>
          <a:xfrm rot="0">
            <a:off x="10134936" y="8163353"/>
            <a:ext cx="5016842" cy="1431925"/>
          </a:xfrm>
          <a:prstGeom prst="rect">
            <a:avLst/>
          </a:prstGeom>
        </p:spPr>
        <p:txBody>
          <a:bodyPr anchor="t" rtlCol="false" tIns="0" lIns="0" bIns="0" rIns="0">
            <a:spAutoFit/>
          </a:bodyPr>
          <a:lstStyle/>
          <a:p>
            <a:pPr algn="ctr">
              <a:lnSpc>
                <a:spcPts val="2749"/>
              </a:lnSpc>
            </a:pPr>
            <a:r>
              <a:rPr lang="en-US" sz="2499">
                <a:solidFill>
                  <a:srgbClr val="FFFFFF"/>
                </a:solidFill>
                <a:latin typeface="Avenir"/>
                <a:ea typeface="Avenir"/>
                <a:cs typeface="Avenir"/>
                <a:sym typeface="Avenir"/>
              </a:rPr>
              <a:t>Latin America &amp; Caribbean and Sub-Saharan Africa</a:t>
            </a:r>
            <a:r>
              <a:rPr lang="en-US" b="true" sz="2499">
                <a:solidFill>
                  <a:srgbClr val="FFFFFF"/>
                </a:solidFill>
                <a:latin typeface="Avenir Bold"/>
                <a:ea typeface="Avenir Bold"/>
                <a:cs typeface="Avenir Bold"/>
                <a:sym typeface="Avenir Bold"/>
              </a:rPr>
              <a:t> </a:t>
            </a:r>
            <a:r>
              <a:rPr lang="en-US" sz="2499">
                <a:solidFill>
                  <a:srgbClr val="FFFFFF"/>
                </a:solidFill>
                <a:latin typeface="Avenir"/>
                <a:ea typeface="Avenir"/>
                <a:cs typeface="Avenir"/>
                <a:sym typeface="Avenir"/>
              </a:rPr>
              <a:t>have </a:t>
            </a:r>
            <a:r>
              <a:rPr lang="en-US" b="true" sz="2499">
                <a:solidFill>
                  <a:srgbClr val="FFFFFF"/>
                </a:solidFill>
                <a:latin typeface="Avenir Bold"/>
                <a:ea typeface="Avenir Bold"/>
                <a:cs typeface="Avenir Bold"/>
                <a:sym typeface="Avenir Bold"/>
              </a:rPr>
              <a:t>the most significant disparities </a:t>
            </a:r>
            <a:r>
              <a:rPr lang="en-US" sz="2499">
                <a:solidFill>
                  <a:srgbClr val="FFFFFF"/>
                </a:solidFill>
                <a:latin typeface="Avenir"/>
                <a:ea typeface="Avenir"/>
                <a:cs typeface="Avenir"/>
                <a:sym typeface="Avenir"/>
              </a:rPr>
              <a:t>between urban and rural populations</a:t>
            </a:r>
          </a:p>
        </p:txBody>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grpSp>
        <p:nvGrpSpPr>
          <p:cNvPr name="Group 2" id="2"/>
          <p:cNvGrpSpPr/>
          <p:nvPr/>
        </p:nvGrpSpPr>
        <p:grpSpPr>
          <a:xfrm rot="0">
            <a:off x="1028700" y="1028700"/>
            <a:ext cx="16230600" cy="8229600"/>
            <a:chOff x="0" y="0"/>
            <a:chExt cx="4274726" cy="2167467"/>
          </a:xfrm>
        </p:grpSpPr>
        <p:sp>
          <p:nvSpPr>
            <p:cNvPr name="Freeform 3" id="3"/>
            <p:cNvSpPr/>
            <p:nvPr/>
          </p:nvSpPr>
          <p:spPr>
            <a:xfrm flipH="false" flipV="false" rot="0">
              <a:off x="0" y="0"/>
              <a:ext cx="4274726" cy="2167467"/>
            </a:xfrm>
            <a:custGeom>
              <a:avLst/>
              <a:gdLst/>
              <a:ahLst/>
              <a:cxnLst/>
              <a:rect r="r" b="b" t="t" l="l"/>
              <a:pathLst>
                <a:path h="2167467" w="4274726">
                  <a:moveTo>
                    <a:pt x="22896" y="0"/>
                  </a:moveTo>
                  <a:lnTo>
                    <a:pt x="4251830" y="0"/>
                  </a:lnTo>
                  <a:cubicBezTo>
                    <a:pt x="4264475" y="0"/>
                    <a:pt x="4274726" y="10251"/>
                    <a:pt x="4274726" y="22896"/>
                  </a:cubicBezTo>
                  <a:lnTo>
                    <a:pt x="4274726" y="2144571"/>
                  </a:lnTo>
                  <a:cubicBezTo>
                    <a:pt x="4274726" y="2150643"/>
                    <a:pt x="4272314" y="2156467"/>
                    <a:pt x="4268020" y="2160761"/>
                  </a:cubicBezTo>
                  <a:cubicBezTo>
                    <a:pt x="4263726" y="2165054"/>
                    <a:pt x="4257903" y="2167467"/>
                    <a:pt x="4251830" y="2167467"/>
                  </a:cubicBezTo>
                  <a:lnTo>
                    <a:pt x="22896" y="2167467"/>
                  </a:lnTo>
                  <a:cubicBezTo>
                    <a:pt x="16823" y="2167467"/>
                    <a:pt x="11000" y="2165054"/>
                    <a:pt x="6706" y="2160761"/>
                  </a:cubicBezTo>
                  <a:cubicBezTo>
                    <a:pt x="2412" y="2156467"/>
                    <a:pt x="0" y="2150643"/>
                    <a:pt x="0" y="2144571"/>
                  </a:cubicBezTo>
                  <a:lnTo>
                    <a:pt x="0" y="22896"/>
                  </a:lnTo>
                  <a:cubicBezTo>
                    <a:pt x="0" y="16823"/>
                    <a:pt x="2412" y="11000"/>
                    <a:pt x="6706" y="6706"/>
                  </a:cubicBezTo>
                  <a:cubicBezTo>
                    <a:pt x="11000" y="2412"/>
                    <a:pt x="16823" y="0"/>
                    <a:pt x="22896" y="0"/>
                  </a:cubicBezTo>
                  <a:close/>
                </a:path>
              </a:pathLst>
            </a:custGeom>
            <a:solidFill>
              <a:srgbClr val="2F828D"/>
            </a:solidFill>
          </p:spPr>
        </p:sp>
        <p:sp>
          <p:nvSpPr>
            <p:cNvPr name="TextBox 4" id="4"/>
            <p:cNvSpPr txBox="true"/>
            <p:nvPr/>
          </p:nvSpPr>
          <p:spPr>
            <a:xfrm>
              <a:off x="0" y="-38100"/>
              <a:ext cx="4274726" cy="2205567"/>
            </a:xfrm>
            <a:prstGeom prst="rect">
              <a:avLst/>
            </a:prstGeom>
          </p:spPr>
          <p:txBody>
            <a:bodyPr anchor="ctr" rtlCol="false" tIns="50800" lIns="50800" bIns="50800" rIns="50800"/>
            <a:lstStyle/>
            <a:p>
              <a:pPr algn="ctr">
                <a:lnSpc>
                  <a:spcPts val="2659"/>
                </a:lnSpc>
                <a:spcBef>
                  <a:spcPct val="0"/>
                </a:spcBef>
              </a:pPr>
            </a:p>
          </p:txBody>
        </p:sp>
      </p:grpSp>
      <p:sp>
        <p:nvSpPr>
          <p:cNvPr name="TextBox 5" id="5"/>
          <p:cNvSpPr txBox="true"/>
          <p:nvPr/>
        </p:nvSpPr>
        <p:spPr>
          <a:xfrm rot="0">
            <a:off x="4598996" y="2584983"/>
            <a:ext cx="7571992" cy="3314700"/>
          </a:xfrm>
          <a:prstGeom prst="rect">
            <a:avLst/>
          </a:prstGeom>
        </p:spPr>
        <p:txBody>
          <a:bodyPr anchor="t" rtlCol="false" tIns="0" lIns="0" bIns="0" rIns="0">
            <a:spAutoFit/>
          </a:bodyPr>
          <a:lstStyle/>
          <a:p>
            <a:pPr algn="l">
              <a:lnSpc>
                <a:spcPts val="8250"/>
              </a:lnSpc>
            </a:pPr>
            <a:r>
              <a:rPr lang="en-US" b="true" sz="7500">
                <a:solidFill>
                  <a:srgbClr val="FFFFFF"/>
                </a:solidFill>
                <a:latin typeface="Avenir Bold"/>
                <a:ea typeface="Avenir Bold"/>
                <a:cs typeface="Avenir Bold"/>
                <a:sym typeface="Avenir Bold"/>
              </a:rPr>
              <a:t>WHY IS IT RELEVANT FOR PDB?</a:t>
            </a:r>
          </a:p>
        </p:txBody>
      </p:sp>
      <p:sp>
        <p:nvSpPr>
          <p:cNvPr name="TextBox 6" id="6"/>
          <p:cNvSpPr txBox="true"/>
          <p:nvPr/>
        </p:nvSpPr>
        <p:spPr>
          <a:xfrm rot="0">
            <a:off x="1790700" y="1714500"/>
            <a:ext cx="1938412" cy="1136658"/>
          </a:xfrm>
          <a:prstGeom prst="rect">
            <a:avLst/>
          </a:prstGeom>
        </p:spPr>
        <p:txBody>
          <a:bodyPr anchor="t" rtlCol="false" tIns="0" lIns="0" bIns="0" rIns="0">
            <a:spAutoFit/>
          </a:bodyPr>
          <a:lstStyle/>
          <a:p>
            <a:pPr algn="l">
              <a:lnSpc>
                <a:spcPts val="7700"/>
              </a:lnSpc>
            </a:pPr>
            <a:r>
              <a:rPr lang="en-US" b="true" sz="7000">
                <a:solidFill>
                  <a:srgbClr val="FFFFFF"/>
                </a:solidFill>
                <a:latin typeface="Avenir Bold"/>
                <a:ea typeface="Avenir Bold"/>
                <a:cs typeface="Avenir Bold"/>
                <a:sym typeface="Avenir Bold"/>
              </a:rPr>
              <a:t>02.</a:t>
            </a:r>
          </a:p>
        </p:txBody>
      </p:sp>
      <p:sp>
        <p:nvSpPr>
          <p:cNvPr name="Freeform 7" id="7"/>
          <p:cNvSpPr/>
          <p:nvPr/>
        </p:nvSpPr>
        <p:spPr>
          <a:xfrm flipH="false" flipV="false" rot="0">
            <a:off x="5893678" y="8135576"/>
            <a:ext cx="4102978" cy="2245448"/>
          </a:xfrm>
          <a:custGeom>
            <a:avLst/>
            <a:gdLst/>
            <a:ahLst/>
            <a:cxnLst/>
            <a:rect r="r" b="b" t="t" l="l"/>
            <a:pathLst>
              <a:path h="2245448" w="410297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Freeform 8" id="8"/>
          <p:cNvSpPr/>
          <p:nvPr/>
        </p:nvSpPr>
        <p:spPr>
          <a:xfrm flipH="false" flipV="false" rot="0">
            <a:off x="1028700" y="8135576"/>
            <a:ext cx="4102978" cy="3133183"/>
          </a:xfrm>
          <a:custGeom>
            <a:avLst/>
            <a:gdLst/>
            <a:ahLst/>
            <a:cxnLst/>
            <a:rect r="r" b="b" t="t" l="l"/>
            <a:pathLst>
              <a:path h="3133183" w="4102978">
                <a:moveTo>
                  <a:pt x="0" y="0"/>
                </a:moveTo>
                <a:lnTo>
                  <a:pt x="4102978" y="0"/>
                </a:lnTo>
                <a:lnTo>
                  <a:pt x="4102978" y="3133183"/>
                </a:lnTo>
                <a:lnTo>
                  <a:pt x="0" y="3133183"/>
                </a:lnTo>
                <a:lnTo>
                  <a:pt x="0" y="0"/>
                </a:lnTo>
                <a:close/>
              </a:path>
            </a:pathLst>
          </a:custGeom>
          <a:blipFill>
            <a:blip r:embed="rId4">
              <a:extLst>
                <a:ext uri="{96DAC541-7B7A-43D3-8B79-37D633B846F1}">
                  <asvg:svgBlip xmlns:asvg="http://schemas.microsoft.com/office/drawing/2016/SVG/main" r:embed="rId5"/>
                </a:ext>
              </a:extLst>
            </a:blip>
            <a:stretch>
              <a:fillRect l="0" t="0" r="0" b="0"/>
            </a:stretch>
          </a:blipFill>
        </p:spPr>
      </p:sp>
      <p:grpSp>
        <p:nvGrpSpPr>
          <p:cNvPr name="Group 9" id="9"/>
          <p:cNvGrpSpPr/>
          <p:nvPr/>
        </p:nvGrpSpPr>
        <p:grpSpPr>
          <a:xfrm rot="0">
            <a:off x="13543121" y="-308824"/>
            <a:ext cx="7549097" cy="8444400"/>
            <a:chOff x="0" y="0"/>
            <a:chExt cx="10065462" cy="11259200"/>
          </a:xfrm>
        </p:grpSpPr>
        <p:sp>
          <p:nvSpPr>
            <p:cNvPr name="AutoShape 10" id="10"/>
            <p:cNvSpPr/>
            <p:nvPr/>
          </p:nvSpPr>
          <p:spPr>
            <a:xfrm flipV="true">
              <a:off x="23020" y="10735"/>
              <a:ext cx="5240240" cy="11237731"/>
            </a:xfrm>
            <a:prstGeom prst="line">
              <a:avLst/>
            </a:prstGeom>
            <a:ln cap="flat" w="50800">
              <a:solidFill>
                <a:srgbClr val="BBCBCD"/>
              </a:solidFill>
              <a:prstDash val="solid"/>
              <a:headEnd type="none" len="sm" w="sm"/>
              <a:tailEnd type="none" len="sm" w="sm"/>
            </a:ln>
          </p:spPr>
        </p:sp>
        <p:sp>
          <p:nvSpPr>
            <p:cNvPr name="AutoShape 11" id="11"/>
            <p:cNvSpPr/>
            <p:nvPr/>
          </p:nvSpPr>
          <p:spPr>
            <a:xfrm flipV="true">
              <a:off x="554040" y="10735"/>
              <a:ext cx="5240240" cy="11237731"/>
            </a:xfrm>
            <a:prstGeom prst="line">
              <a:avLst/>
            </a:prstGeom>
            <a:ln cap="flat" w="50800">
              <a:solidFill>
                <a:srgbClr val="BBCBCD"/>
              </a:solidFill>
              <a:prstDash val="solid"/>
              <a:headEnd type="none" len="sm" w="sm"/>
              <a:tailEnd type="none" len="sm" w="sm"/>
            </a:ln>
          </p:spPr>
        </p:sp>
        <p:sp>
          <p:nvSpPr>
            <p:cNvPr name="AutoShape 12" id="12"/>
            <p:cNvSpPr/>
            <p:nvPr/>
          </p:nvSpPr>
          <p:spPr>
            <a:xfrm flipV="true">
              <a:off x="1085061" y="10735"/>
              <a:ext cx="5240240" cy="11237731"/>
            </a:xfrm>
            <a:prstGeom prst="line">
              <a:avLst/>
            </a:prstGeom>
            <a:ln cap="flat" w="50800">
              <a:solidFill>
                <a:srgbClr val="BBCBCD"/>
              </a:solidFill>
              <a:prstDash val="solid"/>
              <a:headEnd type="none" len="sm" w="sm"/>
              <a:tailEnd type="none" len="sm" w="sm"/>
            </a:ln>
          </p:spPr>
        </p:sp>
        <p:sp>
          <p:nvSpPr>
            <p:cNvPr name="AutoShape 13" id="13"/>
            <p:cNvSpPr/>
            <p:nvPr/>
          </p:nvSpPr>
          <p:spPr>
            <a:xfrm flipV="true">
              <a:off x="1616081" y="10735"/>
              <a:ext cx="5240240" cy="11237731"/>
            </a:xfrm>
            <a:prstGeom prst="line">
              <a:avLst/>
            </a:prstGeom>
            <a:ln cap="flat" w="50800">
              <a:solidFill>
                <a:srgbClr val="BBCBCD"/>
              </a:solidFill>
              <a:prstDash val="solid"/>
              <a:headEnd type="none" len="sm" w="sm"/>
              <a:tailEnd type="none" len="sm" w="sm"/>
            </a:ln>
          </p:spPr>
        </p:sp>
        <p:sp>
          <p:nvSpPr>
            <p:cNvPr name="AutoShape 14" id="14"/>
            <p:cNvSpPr/>
            <p:nvPr/>
          </p:nvSpPr>
          <p:spPr>
            <a:xfrm flipV="true">
              <a:off x="2147101" y="10735"/>
              <a:ext cx="5240240" cy="11237731"/>
            </a:xfrm>
            <a:prstGeom prst="line">
              <a:avLst/>
            </a:prstGeom>
            <a:ln cap="flat" w="50800">
              <a:solidFill>
                <a:srgbClr val="BBCBCD"/>
              </a:solidFill>
              <a:prstDash val="solid"/>
              <a:headEnd type="none" len="sm" w="sm"/>
              <a:tailEnd type="none" len="sm" w="sm"/>
            </a:ln>
          </p:spPr>
        </p:sp>
        <p:sp>
          <p:nvSpPr>
            <p:cNvPr name="AutoShape 15" id="15"/>
            <p:cNvSpPr/>
            <p:nvPr/>
          </p:nvSpPr>
          <p:spPr>
            <a:xfrm flipV="true">
              <a:off x="2678121" y="10735"/>
              <a:ext cx="5240240" cy="11237731"/>
            </a:xfrm>
            <a:prstGeom prst="line">
              <a:avLst/>
            </a:prstGeom>
            <a:ln cap="flat" w="50800">
              <a:solidFill>
                <a:srgbClr val="BBCBCD"/>
              </a:solidFill>
              <a:prstDash val="solid"/>
              <a:headEnd type="none" len="sm" w="sm"/>
              <a:tailEnd type="none" len="sm" w="sm"/>
            </a:ln>
          </p:spPr>
        </p:sp>
        <p:sp>
          <p:nvSpPr>
            <p:cNvPr name="AutoShape 16" id="16"/>
            <p:cNvSpPr/>
            <p:nvPr/>
          </p:nvSpPr>
          <p:spPr>
            <a:xfrm flipV="true">
              <a:off x="3209142" y="10735"/>
              <a:ext cx="5240240" cy="11237731"/>
            </a:xfrm>
            <a:prstGeom prst="line">
              <a:avLst/>
            </a:prstGeom>
            <a:ln cap="flat" w="50800">
              <a:solidFill>
                <a:srgbClr val="BBCBCD"/>
              </a:solidFill>
              <a:prstDash val="solid"/>
              <a:headEnd type="none" len="sm" w="sm"/>
              <a:tailEnd type="none" len="sm" w="sm"/>
            </a:ln>
          </p:spPr>
        </p:sp>
        <p:sp>
          <p:nvSpPr>
            <p:cNvPr name="AutoShape 17" id="17"/>
            <p:cNvSpPr/>
            <p:nvPr/>
          </p:nvSpPr>
          <p:spPr>
            <a:xfrm flipV="true">
              <a:off x="3740162" y="10735"/>
              <a:ext cx="5240240" cy="11237731"/>
            </a:xfrm>
            <a:prstGeom prst="line">
              <a:avLst/>
            </a:prstGeom>
            <a:ln cap="flat" w="50800">
              <a:solidFill>
                <a:srgbClr val="BBCBCD"/>
              </a:solidFill>
              <a:prstDash val="solid"/>
              <a:headEnd type="none" len="sm" w="sm"/>
              <a:tailEnd type="none" len="sm" w="sm"/>
            </a:ln>
          </p:spPr>
        </p:sp>
        <p:sp>
          <p:nvSpPr>
            <p:cNvPr name="AutoShape 18" id="18"/>
            <p:cNvSpPr/>
            <p:nvPr/>
          </p:nvSpPr>
          <p:spPr>
            <a:xfrm flipV="true">
              <a:off x="4271182" y="10735"/>
              <a:ext cx="5240240" cy="11237731"/>
            </a:xfrm>
            <a:prstGeom prst="line">
              <a:avLst/>
            </a:prstGeom>
            <a:ln cap="flat" w="50800">
              <a:solidFill>
                <a:srgbClr val="BBCBCD"/>
              </a:solidFill>
              <a:prstDash val="solid"/>
              <a:headEnd type="none" len="sm" w="sm"/>
              <a:tailEnd type="none" len="sm" w="sm"/>
            </a:ln>
          </p:spPr>
        </p:sp>
        <p:sp>
          <p:nvSpPr>
            <p:cNvPr name="AutoShape 19" id="19"/>
            <p:cNvSpPr/>
            <p:nvPr/>
          </p:nvSpPr>
          <p:spPr>
            <a:xfrm flipV="true">
              <a:off x="4802202" y="10735"/>
              <a:ext cx="5240240" cy="11237731"/>
            </a:xfrm>
            <a:prstGeom prst="line">
              <a:avLst/>
            </a:prstGeom>
            <a:ln cap="flat" w="50800">
              <a:solidFill>
                <a:srgbClr val="BBCBCD"/>
              </a:solidFill>
              <a:prstDash val="solid"/>
              <a:headEnd type="none" len="sm" w="sm"/>
              <a:tailEnd type="none" len="sm" w="sm"/>
            </a:ln>
          </p:spPr>
        </p:sp>
      </p:gr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Freeform 2" id="2"/>
          <p:cNvSpPr/>
          <p:nvPr/>
        </p:nvSpPr>
        <p:spPr>
          <a:xfrm flipH="false" flipV="false" rot="0">
            <a:off x="11587233" y="8408353"/>
            <a:ext cx="4102978" cy="2245448"/>
          </a:xfrm>
          <a:custGeom>
            <a:avLst/>
            <a:gdLst/>
            <a:ahLst/>
            <a:cxnLst/>
            <a:rect r="r" b="b" t="t" l="l"/>
            <a:pathLst>
              <a:path h="2245448" w="4102978">
                <a:moveTo>
                  <a:pt x="0" y="0"/>
                </a:moveTo>
                <a:lnTo>
                  <a:pt x="4102978" y="0"/>
                </a:lnTo>
                <a:lnTo>
                  <a:pt x="4102978" y="2245448"/>
                </a:lnTo>
                <a:lnTo>
                  <a:pt x="0" y="2245448"/>
                </a:lnTo>
                <a:lnTo>
                  <a:pt x="0" y="0"/>
                </a:lnTo>
                <a:close/>
              </a:path>
            </a:pathLst>
          </a:custGeom>
          <a:blipFill>
            <a:blip r:embed="rId2">
              <a:extLst>
                <a:ext uri="{96DAC541-7B7A-43D3-8B79-37D633B846F1}">
                  <asvg:svgBlip xmlns:asvg="http://schemas.microsoft.com/office/drawing/2016/SVG/main" r:embed="rId3"/>
                </a:ext>
              </a:extLst>
            </a:blip>
            <a:stretch>
              <a:fillRect l="0" t="0" r="0" b="0"/>
            </a:stretch>
          </a:blipFill>
        </p:spPr>
      </p:sp>
      <p:sp>
        <p:nvSpPr>
          <p:cNvPr name="TextBox 3" id="3"/>
          <p:cNvSpPr txBox="true"/>
          <p:nvPr/>
        </p:nvSpPr>
        <p:spPr>
          <a:xfrm rot="0">
            <a:off x="1462844" y="1637276"/>
            <a:ext cx="8021844" cy="2658751"/>
          </a:xfrm>
          <a:prstGeom prst="rect">
            <a:avLst/>
          </a:prstGeom>
        </p:spPr>
        <p:txBody>
          <a:bodyPr anchor="t" rtlCol="false" tIns="0" lIns="0" bIns="0" rIns="0">
            <a:spAutoFit/>
          </a:bodyPr>
          <a:lstStyle/>
          <a:p>
            <a:pPr algn="l">
              <a:lnSpc>
                <a:spcPts val="5060"/>
              </a:lnSpc>
            </a:pPr>
            <a:r>
              <a:rPr lang="en-US" sz="4600" b="true">
                <a:solidFill>
                  <a:srgbClr val="2F828D"/>
                </a:solidFill>
                <a:latin typeface="Avenir Bold"/>
                <a:ea typeface="Avenir Bold"/>
                <a:cs typeface="Avenir Bold"/>
                <a:sym typeface="Avenir Bold"/>
              </a:rPr>
              <a:t>Why is rural financial inclusion a relevant goal for PDB?</a:t>
            </a:r>
          </a:p>
          <a:p>
            <a:pPr algn="l">
              <a:lnSpc>
                <a:spcPts val="5060"/>
              </a:lnSpc>
            </a:pPr>
          </a:p>
        </p:txBody>
      </p:sp>
      <p:sp>
        <p:nvSpPr>
          <p:cNvPr name="TextBox 4" id="4"/>
          <p:cNvSpPr txBox="true"/>
          <p:nvPr/>
        </p:nvSpPr>
        <p:spPr>
          <a:xfrm rot="0">
            <a:off x="1028700" y="5105400"/>
            <a:ext cx="7729403" cy="3009906"/>
          </a:xfrm>
          <a:prstGeom prst="rect">
            <a:avLst/>
          </a:prstGeom>
        </p:spPr>
        <p:txBody>
          <a:bodyPr anchor="t" rtlCol="false" tIns="0" lIns="0" bIns="0" rIns="0">
            <a:spAutoFit/>
          </a:bodyPr>
          <a:lstStyle/>
          <a:p>
            <a:pPr algn="l" marL="647805" indent="-323903" lvl="1">
              <a:lnSpc>
                <a:spcPts val="3300"/>
              </a:lnSpc>
              <a:buFont typeface="Arial"/>
              <a:buChar char="•"/>
            </a:pPr>
            <a:r>
              <a:rPr lang="en-US" sz="3000">
                <a:solidFill>
                  <a:srgbClr val="737373"/>
                </a:solidFill>
                <a:latin typeface="Avenir"/>
                <a:ea typeface="Avenir"/>
                <a:cs typeface="Avenir"/>
                <a:sym typeface="Avenir"/>
              </a:rPr>
              <a:t>Rural financial inclusion </a:t>
            </a:r>
            <a:r>
              <a:rPr lang="en-US" b="true" sz="3000">
                <a:solidFill>
                  <a:srgbClr val="737373"/>
                </a:solidFill>
                <a:latin typeface="Avenir Bold"/>
                <a:ea typeface="Avenir Bold"/>
                <a:cs typeface="Avenir Bold"/>
                <a:sym typeface="Avenir Bold"/>
              </a:rPr>
              <a:t>improves the economic ecosystem and expands livelihoods in the rural areas</a:t>
            </a:r>
          </a:p>
          <a:p>
            <a:pPr algn="l" marL="647805" indent="-323903" lvl="1">
              <a:lnSpc>
                <a:spcPts val="3300"/>
              </a:lnSpc>
              <a:buFont typeface="Arial"/>
              <a:buChar char="•"/>
            </a:pPr>
            <a:r>
              <a:rPr lang="en-US" sz="3000">
                <a:solidFill>
                  <a:srgbClr val="737373"/>
                </a:solidFill>
                <a:latin typeface="Avenir"/>
                <a:ea typeface="Avenir"/>
                <a:cs typeface="Avenir"/>
                <a:sym typeface="Avenir"/>
              </a:rPr>
              <a:t>Rural financial inclusion </a:t>
            </a:r>
            <a:r>
              <a:rPr lang="en-US" b="true" sz="3000">
                <a:solidFill>
                  <a:srgbClr val="737373"/>
                </a:solidFill>
                <a:latin typeface="Avenir Bold"/>
                <a:ea typeface="Avenir Bold"/>
                <a:cs typeface="Avenir Bold"/>
                <a:sym typeface="Avenir Bold"/>
              </a:rPr>
              <a:t>allows clients to better perform</a:t>
            </a:r>
          </a:p>
          <a:p>
            <a:pPr algn="l" marL="647805" indent="-323903" lvl="1">
              <a:lnSpc>
                <a:spcPts val="3300"/>
              </a:lnSpc>
              <a:buFont typeface="Arial"/>
              <a:buChar char="•"/>
            </a:pPr>
            <a:r>
              <a:rPr lang="en-US" sz="3000">
                <a:solidFill>
                  <a:srgbClr val="737373"/>
                </a:solidFill>
                <a:latin typeface="Avenir"/>
                <a:ea typeface="Avenir"/>
                <a:cs typeface="Avenir"/>
                <a:sym typeface="Avenir"/>
              </a:rPr>
              <a:t>Rural financial inclusion </a:t>
            </a:r>
            <a:r>
              <a:rPr lang="en-US" b="true" sz="3000">
                <a:solidFill>
                  <a:srgbClr val="737373"/>
                </a:solidFill>
                <a:latin typeface="Avenir Bold"/>
                <a:ea typeface="Avenir Bold"/>
                <a:cs typeface="Avenir Bold"/>
                <a:sym typeface="Avenir Bold"/>
              </a:rPr>
              <a:t>could help to reduce transaction costs and risks</a:t>
            </a:r>
            <a:r>
              <a:rPr lang="en-US" sz="3000">
                <a:solidFill>
                  <a:srgbClr val="737373"/>
                </a:solidFill>
                <a:latin typeface="Avenir"/>
                <a:ea typeface="Avenir"/>
                <a:cs typeface="Avenir"/>
                <a:sym typeface="Avenir"/>
              </a:rPr>
              <a:t>.</a:t>
            </a:r>
          </a:p>
        </p:txBody>
      </p:sp>
      <p:sp>
        <p:nvSpPr>
          <p:cNvPr name="TextBox 5" id="5"/>
          <p:cNvSpPr txBox="true"/>
          <p:nvPr/>
        </p:nvSpPr>
        <p:spPr>
          <a:xfrm rot="0">
            <a:off x="9211801" y="2952364"/>
            <a:ext cx="8047499" cy="3009906"/>
          </a:xfrm>
          <a:prstGeom prst="rect">
            <a:avLst/>
          </a:prstGeom>
        </p:spPr>
        <p:txBody>
          <a:bodyPr anchor="t" rtlCol="false" tIns="0" lIns="0" bIns="0" rIns="0">
            <a:spAutoFit/>
          </a:bodyPr>
          <a:lstStyle/>
          <a:p>
            <a:pPr algn="l" marL="647805" indent="-323903" lvl="1">
              <a:lnSpc>
                <a:spcPts val="3300"/>
              </a:lnSpc>
              <a:buFont typeface="Arial"/>
              <a:buChar char="•"/>
            </a:pPr>
            <a:r>
              <a:rPr lang="en-US" sz="3000">
                <a:solidFill>
                  <a:srgbClr val="737373"/>
                </a:solidFill>
                <a:latin typeface="Avenir"/>
                <a:ea typeface="Avenir"/>
                <a:cs typeface="Avenir"/>
                <a:sym typeface="Avenir"/>
              </a:rPr>
              <a:t>Despite its benefits, financial inclusion in rural areas remains lower than in urban settings. PDB play a crucial role in this context, acting as key credit providers for agriculture and serving as essential drivers for unlocking the economic potential of rural communities.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C57442CFA3A884EB0A23D7234492145" ma:contentTypeVersion="14" ma:contentTypeDescription="Create a new document." ma:contentTypeScope="" ma:versionID="50385153353d268f5bbd24ef6fb0c550">
  <xsd:schema xmlns:xsd="http://www.w3.org/2001/XMLSchema" xmlns:xs="http://www.w3.org/2001/XMLSchema" xmlns:p="http://schemas.microsoft.com/office/2006/metadata/properties" xmlns:ns2="65db5f90-4f7b-41d5-a8e7-f814a9827e78" xmlns:ns3="3ac9a5d1-8aa3-45a1-8cc5-f545b70cee6b" targetNamespace="http://schemas.microsoft.com/office/2006/metadata/properties" ma:root="true" ma:fieldsID="a233b46243c14b74ded3963633b72090" ns2:_="" ns3:_="">
    <xsd:import namespace="65db5f90-4f7b-41d5-a8e7-f814a9827e78"/>
    <xsd:import namespace="3ac9a5d1-8aa3-45a1-8cc5-f545b70cee6b"/>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3:_dlc_DocId" minOccurs="0"/>
                <xsd:element ref="ns3:_dlc_DocIdUrl" minOccurs="0"/>
                <xsd:element ref="ns3:_dlc_DocIdPersistId"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5db5f90-4f7b-41d5-a8e7-f814a9827e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b8541754-4825-4553-b9cc-3573e12477bf" ma:termSetId="09814cd3-568e-fe90-9814-8d621ff8fb84" ma:anchorId="fba54fb3-c3e1-fe81-a776-ca4b69148c4d" ma:open="true" ma:isKeyword="false">
      <xsd:complexType>
        <xsd:sequence>
          <xsd:element ref="pc:Terms" minOccurs="0" maxOccurs="1"/>
        </xsd:sequence>
      </xsd:complex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ac9a5d1-8aa3-45a1-8cc5-f545b70cee6b"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dexed="true"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element name="TaxCatchAll" ma:index="21" nillable="true" ma:displayName="Taxonomy Catch All Column" ma:hidden="true" ma:list="{5805845c-be59-4798-a8a7-2d5a27d804d3}" ma:internalName="TaxCatchAll" ma:showField="CatchAllData" ma:web="3ac9a5d1-8aa3-45a1-8cc5-f545b70cee6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65db5f90-4f7b-41d5-a8e7-f814a9827e78">
      <Terms xmlns="http://schemas.microsoft.com/office/infopath/2007/PartnerControls"/>
    </lcf76f155ced4ddcb4097134ff3c332f>
    <TaxCatchAll xmlns="3ac9a5d1-8aa3-45a1-8cc5-f545b70cee6b" xsi:nil="true"/>
  </documentManagement>
</p:properties>
</file>

<file path=customXml/itemProps1.xml><?xml version="1.0" encoding="utf-8"?>
<ds:datastoreItem xmlns:ds="http://schemas.openxmlformats.org/officeDocument/2006/customXml" ds:itemID="{0FE4D96A-C842-4DAA-A850-B5D51D1949EB}"/>
</file>

<file path=customXml/itemProps2.xml><?xml version="1.0" encoding="utf-8"?>
<ds:datastoreItem xmlns:ds="http://schemas.openxmlformats.org/officeDocument/2006/customXml" ds:itemID="{EB799A4F-D4E8-45E2-83BD-0068CA989688}"/>
</file>

<file path=customXml/itemProps3.xml><?xml version="1.0" encoding="utf-8"?>
<ds:datastoreItem xmlns:ds="http://schemas.openxmlformats.org/officeDocument/2006/customXml" ds:itemID="{51A5E96E-5AFB-480C-8A49-E23ECB87E1C4}"/>
</file>

<file path=customXml/itemProps4.xml><?xml version="1.0" encoding="utf-8"?>
<ds:datastoreItem xmlns:ds="http://schemas.openxmlformats.org/officeDocument/2006/customXml" ds:itemID="{534096C3-701E-4744-BED3-BAD005A28F7D}"/>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PDB_FI_en</dc:title>
  <cp:revision>1</cp:revision>
  <dcterms:created xsi:type="dcterms:W3CDTF">2006-08-16T00:00:00Z</dcterms:created>
  <dcterms:modified xsi:type="dcterms:W3CDTF">2011-08-01T06:04:30Z</dcterms:modified>
  <dc:identifier>DAGk_FHRMZ8</dc:identifie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0x0101000C57442CFA3A884EB0A23D7234492145</vt:lpwstr>
  </property>
</Properties>
</file>