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x="18288000" cy="10287000"/>
  <p:notesSz cx="6858000" cy="9144000"/>
  <p:embeddedFontLst>
    <p:embeddedFont>
      <p:font typeface="Avenir Bold" charset="1" panose="020B0703020203020204"/>
      <p:regular r:id="rId19"/>
    </p:embeddedFont>
    <p:embeddedFont>
      <p:font typeface="Avenir Italics" charset="1" panose="020B0503020203090204"/>
      <p:regular r:id="rId20"/>
    </p:embeddedFont>
    <p:embeddedFont>
      <p:font typeface="Avenir" charset="1" panose="020B0503020203020204"/>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8" Type="http://schemas.openxmlformats.org/officeDocument/2006/relationships/slide" Target="slides/slide3.xml"/><Relationship Id="rId21" Type="http://schemas.openxmlformats.org/officeDocument/2006/relationships/font" Target="fonts/font21.fntdata"/><Relationship Id="rId3" Type="http://schemas.openxmlformats.org/officeDocument/2006/relationships/viewProps" Target="viewProps.xml"/><Relationship Id="rId12" Type="http://schemas.openxmlformats.org/officeDocument/2006/relationships/slide" Target="slides/slide7.xml"/><Relationship Id="rId17" Type="http://schemas.openxmlformats.org/officeDocument/2006/relationships/slide" Target="slides/slide12.xml"/><Relationship Id="rId7" Type="http://schemas.openxmlformats.org/officeDocument/2006/relationships/slide" Target="slides/slide2.xml"/><Relationship Id="rId25" Type="http://schemas.openxmlformats.org/officeDocument/2006/relationships/customXml" Target="../customXml/item4.xml"/><Relationship Id="rId16" Type="http://schemas.openxmlformats.org/officeDocument/2006/relationships/slide" Target="slides/slide11.xml"/><Relationship Id="rId2" Type="http://schemas.openxmlformats.org/officeDocument/2006/relationships/presProps" Target="presProps.xml"/><Relationship Id="rId20" Type="http://schemas.openxmlformats.org/officeDocument/2006/relationships/font" Target="fonts/font20.fntdata"/><Relationship Id="rId1" Type="http://schemas.openxmlformats.org/officeDocument/2006/relationships/slideMaster" Target="slideMasters/slideMaster1.xml"/><Relationship Id="rId11" Type="http://schemas.openxmlformats.org/officeDocument/2006/relationships/slide" Target="slides/slide6.xml"/><Relationship Id="rId6" Type="http://schemas.openxmlformats.org/officeDocument/2006/relationships/slide" Target="slides/slide1.xml"/><Relationship Id="rId24" Type="http://schemas.openxmlformats.org/officeDocument/2006/relationships/customXml" Target="../customXml/item3.xml"/><Relationship Id="rId15" Type="http://schemas.openxmlformats.org/officeDocument/2006/relationships/slide" Target="slides/slide10.xml"/><Relationship Id="rId5" Type="http://schemas.openxmlformats.org/officeDocument/2006/relationships/tableStyles" Target="tableStyles.xml"/><Relationship Id="rId23" Type="http://schemas.openxmlformats.org/officeDocument/2006/relationships/customXml" Target="../customXml/item2.xml"/><Relationship Id="rId10" Type="http://schemas.openxmlformats.org/officeDocument/2006/relationships/slide" Target="slides/slide5.xml"/><Relationship Id="rId19" Type="http://schemas.openxmlformats.org/officeDocument/2006/relationships/font" Target="fonts/font19.fntdata"/><Relationship Id="rId14" Type="http://schemas.openxmlformats.org/officeDocument/2006/relationships/slide" Target="slides/slide9.xml"/><Relationship Id="rId4" Type="http://schemas.openxmlformats.org/officeDocument/2006/relationships/theme" Target="theme/theme1.xml"/><Relationship Id="rId9" Type="http://schemas.openxmlformats.org/officeDocument/2006/relationships/slide" Target="slides/slide4.xml"/><Relationship Id="rId22" Type="http://schemas.openxmlformats.org/officeDocument/2006/relationships/customXml" Target="../customXml/item1.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16.png" Type="http://schemas.openxmlformats.org/officeDocument/2006/relationships/image"/><Relationship Id="rId11" Target="../media/image17.svg" Type="http://schemas.openxmlformats.org/officeDocument/2006/relationships/image"/><Relationship Id="rId12" Target="../media/image18.png" Type="http://schemas.openxmlformats.org/officeDocument/2006/relationships/image"/><Relationship Id="rId13" Target="../media/image19.svg" Type="http://schemas.openxmlformats.org/officeDocument/2006/relationships/image"/><Relationship Id="rId14" Target="../media/image20.png" Type="http://schemas.openxmlformats.org/officeDocument/2006/relationships/image"/><Relationship Id="rId15" Target="../media/image21.svg" Type="http://schemas.openxmlformats.org/officeDocument/2006/relationships/image"/><Relationship Id="rId16" Target="../media/image22.png" Type="http://schemas.openxmlformats.org/officeDocument/2006/relationships/image"/><Relationship Id="rId17" Target="../media/image23.svg" Type="http://schemas.openxmlformats.org/officeDocument/2006/relationships/image"/><Relationship Id="rId18" Target="../media/image24.png" Type="http://schemas.openxmlformats.org/officeDocument/2006/relationships/image"/><Relationship Id="rId19" Target="../media/image25.svg" Type="http://schemas.openxmlformats.org/officeDocument/2006/relationships/image"/><Relationship Id="rId2" Target="../media/image5.png" Type="http://schemas.openxmlformats.org/officeDocument/2006/relationships/image"/><Relationship Id="rId20" Target="../media/image26.png" Type="http://schemas.openxmlformats.org/officeDocument/2006/relationships/image"/><Relationship Id="rId21" Target="../media/image27.svg" Type="http://schemas.openxmlformats.org/officeDocument/2006/relationships/image"/><Relationship Id="rId22" Target="../media/image28.png" Type="http://schemas.openxmlformats.org/officeDocument/2006/relationships/image"/><Relationship Id="rId23" Target="../media/image29.svg" Type="http://schemas.openxmlformats.org/officeDocument/2006/relationships/image"/><Relationship Id="rId24" Target="../media/image30.png" Type="http://schemas.openxmlformats.org/officeDocument/2006/relationships/image"/><Relationship Id="rId25" Target="../media/image31.svg" Type="http://schemas.openxmlformats.org/officeDocument/2006/relationships/image"/><Relationship Id="rId3" Target="../media/image6.svg" Type="http://schemas.openxmlformats.org/officeDocument/2006/relationships/image"/><Relationship Id="rId4" Target="../media/image10.png" Type="http://schemas.openxmlformats.org/officeDocument/2006/relationships/image"/><Relationship Id="rId5" Target="../media/image11.png" Type="http://schemas.openxmlformats.org/officeDocument/2006/relationships/image"/><Relationship Id="rId6" Target="../media/image12.svg" Type="http://schemas.openxmlformats.org/officeDocument/2006/relationships/image"/><Relationship Id="rId7" Target="../media/image13.png" Type="http://schemas.openxmlformats.org/officeDocument/2006/relationships/image"/><Relationship Id="rId8" Target="../media/image14.png" Type="http://schemas.openxmlformats.org/officeDocument/2006/relationships/image"/><Relationship Id="rId9" Target="../media/image15.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8.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396720" y="217347"/>
            <a:ext cx="17577841" cy="9821947"/>
            <a:chOff x="0" y="0"/>
            <a:chExt cx="4629555" cy="2586850"/>
          </a:xfrm>
        </p:grpSpPr>
        <p:sp>
          <p:nvSpPr>
            <p:cNvPr name="Freeform 3" id="3"/>
            <p:cNvSpPr/>
            <p:nvPr/>
          </p:nvSpPr>
          <p:spPr>
            <a:xfrm flipH="false" flipV="false" rot="0">
              <a:off x="0" y="0"/>
              <a:ext cx="4629555" cy="2586850"/>
            </a:xfrm>
            <a:custGeom>
              <a:avLst/>
              <a:gdLst/>
              <a:ahLst/>
              <a:cxnLst/>
              <a:rect r="r" b="b" t="t" l="l"/>
              <a:pathLst>
                <a:path h="2586850" w="4629555">
                  <a:moveTo>
                    <a:pt x="21141" y="0"/>
                  </a:moveTo>
                  <a:lnTo>
                    <a:pt x="4608414" y="0"/>
                  </a:lnTo>
                  <a:cubicBezTo>
                    <a:pt x="4620090" y="0"/>
                    <a:pt x="4629555" y="9465"/>
                    <a:pt x="4629555" y="21141"/>
                  </a:cubicBezTo>
                  <a:lnTo>
                    <a:pt x="4629555" y="2565709"/>
                  </a:lnTo>
                  <a:cubicBezTo>
                    <a:pt x="4629555" y="2577385"/>
                    <a:pt x="4620090" y="2586850"/>
                    <a:pt x="4608414" y="2586850"/>
                  </a:cubicBezTo>
                  <a:lnTo>
                    <a:pt x="21141" y="2586850"/>
                  </a:lnTo>
                  <a:cubicBezTo>
                    <a:pt x="9465" y="2586850"/>
                    <a:pt x="0" y="2577385"/>
                    <a:pt x="0" y="2565709"/>
                  </a:cubicBezTo>
                  <a:lnTo>
                    <a:pt x="0" y="21141"/>
                  </a:lnTo>
                  <a:cubicBezTo>
                    <a:pt x="0" y="9465"/>
                    <a:pt x="9465" y="0"/>
                    <a:pt x="21141" y="0"/>
                  </a:cubicBezTo>
                  <a:close/>
                </a:path>
              </a:pathLst>
            </a:custGeom>
            <a:solidFill>
              <a:srgbClr val="2F828D"/>
            </a:solidFill>
          </p:spPr>
        </p:sp>
        <p:sp>
          <p:nvSpPr>
            <p:cNvPr name="TextBox 4" id="4"/>
            <p:cNvSpPr txBox="true"/>
            <p:nvPr/>
          </p:nvSpPr>
          <p:spPr>
            <a:xfrm>
              <a:off x="0" y="-38100"/>
              <a:ext cx="4629555" cy="2624950"/>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981200" y="-94024"/>
            <a:ext cx="4102978" cy="2245448"/>
          </a:xfrm>
          <a:custGeom>
            <a:avLst/>
            <a:gdLst/>
            <a:ahLst/>
            <a:cxnLst/>
            <a:rect r="r" b="b" t="t" l="l"/>
            <a:pathLst>
              <a:path h="2245448" w="4102978">
                <a:moveTo>
                  <a:pt x="0" y="0"/>
                </a:moveTo>
                <a:lnTo>
                  <a:pt x="4102978" y="0"/>
                </a:lnTo>
                <a:lnTo>
                  <a:pt x="4102978" y="2245448"/>
                </a:lnTo>
                <a:lnTo>
                  <a:pt x="0" y="22454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4255738" y="2857166"/>
            <a:ext cx="9776523" cy="4253703"/>
          </a:xfrm>
          <a:prstGeom prst="rect">
            <a:avLst/>
          </a:prstGeom>
        </p:spPr>
        <p:txBody>
          <a:bodyPr anchor="t" rtlCol="false" tIns="0" lIns="0" bIns="0" rIns="0">
            <a:spAutoFit/>
          </a:bodyPr>
          <a:lstStyle/>
          <a:p>
            <a:pPr algn="ctr">
              <a:lnSpc>
                <a:spcPts val="5468"/>
              </a:lnSpc>
            </a:pPr>
            <a:r>
              <a:rPr lang="en-US" b="true" sz="5468">
                <a:solidFill>
                  <a:srgbClr val="FFFFFF"/>
                </a:solidFill>
                <a:latin typeface="Avenir Bold"/>
                <a:ea typeface="Avenir Bold"/>
                <a:cs typeface="Avenir Bold"/>
                <a:sym typeface="Avenir Bold"/>
              </a:rPr>
              <a:t>POR QUÉ Y CÓMO LOS BANCOS PÚBLICOS DE DESARROLLO (BPD) PUEDEN AYUDAR A LA INCLUSIÓN FINANCIERA RURAL Y CÓMO HACERLO</a:t>
            </a:r>
          </a:p>
        </p:txBody>
      </p:sp>
      <p:sp>
        <p:nvSpPr>
          <p:cNvPr name="TextBox 7" id="7"/>
          <p:cNvSpPr txBox="true"/>
          <p:nvPr/>
        </p:nvSpPr>
        <p:spPr>
          <a:xfrm rot="0">
            <a:off x="9703841" y="7351907"/>
            <a:ext cx="5722116" cy="599446"/>
          </a:xfrm>
          <a:prstGeom prst="rect">
            <a:avLst/>
          </a:prstGeom>
        </p:spPr>
        <p:txBody>
          <a:bodyPr anchor="t" rtlCol="false" tIns="0" lIns="0" bIns="0" rIns="0">
            <a:spAutoFit/>
          </a:bodyPr>
          <a:lstStyle/>
          <a:p>
            <a:pPr algn="r">
              <a:lnSpc>
                <a:spcPts val="4070"/>
              </a:lnSpc>
            </a:pPr>
            <a:r>
              <a:rPr lang="en-US" sz="3700" i="true">
                <a:solidFill>
                  <a:srgbClr val="FFFFFF"/>
                </a:solidFill>
                <a:latin typeface="Avenir Italics"/>
                <a:ea typeface="Avenir Italics"/>
                <a:cs typeface="Avenir Italics"/>
                <a:sym typeface="Avenir Italics"/>
              </a:rPr>
              <a:t>Carolina Trivelli</a:t>
            </a:r>
          </a:p>
        </p:txBody>
      </p:sp>
      <p:sp>
        <p:nvSpPr>
          <p:cNvPr name="Freeform 8" id="8"/>
          <p:cNvSpPr/>
          <p:nvPr/>
        </p:nvSpPr>
        <p:spPr>
          <a:xfrm flipH="false" flipV="false" rot="0">
            <a:off x="1981200" y="7110868"/>
            <a:ext cx="2880360" cy="4114800"/>
          </a:xfrm>
          <a:custGeom>
            <a:avLst/>
            <a:gdLst/>
            <a:ahLst/>
            <a:cxnLst/>
            <a:rect r="r" b="b" t="t" l="l"/>
            <a:pathLst>
              <a:path h="4114800" w="2880360">
                <a:moveTo>
                  <a:pt x="0" y="0"/>
                </a:moveTo>
                <a:lnTo>
                  <a:pt x="2880360" y="0"/>
                </a:lnTo>
                <a:lnTo>
                  <a:pt x="288036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false" flipV="false" rot="-10800000">
            <a:off x="5721044" y="7951353"/>
            <a:ext cx="3422956" cy="2613894"/>
          </a:xfrm>
          <a:custGeom>
            <a:avLst/>
            <a:gdLst/>
            <a:ahLst/>
            <a:cxnLst/>
            <a:rect r="r" b="b" t="t" l="l"/>
            <a:pathLst>
              <a:path h="2613894" w="3422956">
                <a:moveTo>
                  <a:pt x="0" y="0"/>
                </a:moveTo>
                <a:lnTo>
                  <a:pt x="3422956" y="0"/>
                </a:lnTo>
                <a:lnTo>
                  <a:pt x="3422956" y="2613894"/>
                </a:lnTo>
                <a:lnTo>
                  <a:pt x="0" y="26138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156322" y="-160719"/>
            <a:ext cx="4102978" cy="2245448"/>
          </a:xfrm>
          <a:custGeom>
            <a:avLst/>
            <a:gdLst/>
            <a:ahLst/>
            <a:cxnLst/>
            <a:rect r="r" b="b" t="t" l="l"/>
            <a:pathLst>
              <a:path h="2245448" w="4102978">
                <a:moveTo>
                  <a:pt x="0" y="0"/>
                </a:moveTo>
                <a:lnTo>
                  <a:pt x="4102978" y="0"/>
                </a:lnTo>
                <a:lnTo>
                  <a:pt x="4102978" y="2245448"/>
                </a:lnTo>
                <a:lnTo>
                  <a:pt x="0" y="22454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3156322" y="2434622"/>
            <a:ext cx="4102978" cy="3133183"/>
          </a:xfrm>
          <a:custGeom>
            <a:avLst/>
            <a:gdLst/>
            <a:ahLst/>
            <a:cxnLst/>
            <a:rect r="r" b="b" t="t" l="l"/>
            <a:pathLst>
              <a:path h="3133183" w="4102978">
                <a:moveTo>
                  <a:pt x="0" y="0"/>
                </a:moveTo>
                <a:lnTo>
                  <a:pt x="4102978" y="0"/>
                </a:lnTo>
                <a:lnTo>
                  <a:pt x="4102978" y="3133183"/>
                </a:lnTo>
                <a:lnTo>
                  <a:pt x="0" y="313318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604220" y="1228087"/>
            <a:ext cx="9826800" cy="7792726"/>
          </a:xfrm>
          <a:prstGeom prst="rect">
            <a:avLst/>
          </a:prstGeom>
        </p:spPr>
        <p:txBody>
          <a:bodyPr anchor="t" rtlCol="false" tIns="0" lIns="0" bIns="0" rIns="0">
            <a:spAutoFit/>
          </a:bodyPr>
          <a:lstStyle/>
          <a:p>
            <a:pPr algn="l" marL="669395" indent="-334697" lvl="1">
              <a:lnSpc>
                <a:spcPts val="3410"/>
              </a:lnSpc>
              <a:buFont typeface="Arial"/>
              <a:buChar char="•"/>
            </a:pPr>
            <a:r>
              <a:rPr lang="en-US" sz="3100">
                <a:solidFill>
                  <a:srgbClr val="737373"/>
                </a:solidFill>
                <a:latin typeface="Avenir"/>
                <a:ea typeface="Avenir"/>
                <a:cs typeface="Avenir"/>
                <a:sym typeface="Avenir"/>
              </a:rPr>
              <a:t>El BPDA combina experiencia financiera, influencia en políticas y la capacidad de movilizar recursos públicos.</a:t>
            </a:r>
          </a:p>
          <a:p>
            <a:pPr algn="l">
              <a:lnSpc>
                <a:spcPts val="3410"/>
              </a:lnSpc>
            </a:pPr>
          </a:p>
          <a:p>
            <a:pPr algn="l" marL="669395" indent="-334697" lvl="1">
              <a:lnSpc>
                <a:spcPts val="3410"/>
              </a:lnSpc>
              <a:buFont typeface="Arial"/>
              <a:buChar char="•"/>
            </a:pPr>
            <a:r>
              <a:rPr lang="en-US" sz="3100">
                <a:solidFill>
                  <a:srgbClr val="737373"/>
                </a:solidFill>
                <a:latin typeface="Avenir"/>
                <a:ea typeface="Avenir"/>
                <a:cs typeface="Avenir"/>
                <a:sym typeface="Avenir"/>
              </a:rPr>
              <a:t>Su</a:t>
            </a:r>
            <a:r>
              <a:rPr lang="en-US" sz="3100">
                <a:solidFill>
                  <a:srgbClr val="737373"/>
                </a:solidFill>
                <a:latin typeface="Avenir"/>
                <a:ea typeface="Avenir"/>
                <a:cs typeface="Avenir"/>
                <a:sym typeface="Avenir"/>
              </a:rPr>
              <a:t> presencia física en las áreas rurales los coloca en una posición única para abordar las necesidades locales y ampliar el acceso a los servicios financieros.</a:t>
            </a:r>
          </a:p>
          <a:p>
            <a:pPr algn="l">
              <a:lnSpc>
                <a:spcPts val="3410"/>
              </a:lnSpc>
            </a:pPr>
          </a:p>
          <a:p>
            <a:pPr algn="l" marL="669395" indent="-334697" lvl="1">
              <a:lnSpc>
                <a:spcPts val="3410"/>
              </a:lnSpc>
              <a:buFont typeface="Arial"/>
              <a:buChar char="•"/>
            </a:pPr>
            <a:r>
              <a:rPr lang="en-US" sz="3100">
                <a:solidFill>
                  <a:srgbClr val="737373"/>
                </a:solidFill>
                <a:latin typeface="Avenir"/>
                <a:ea typeface="Avenir"/>
                <a:cs typeface="Avenir"/>
                <a:sym typeface="Avenir"/>
              </a:rPr>
              <a:t>En c</a:t>
            </a:r>
            <a:r>
              <a:rPr lang="en-US" sz="3100">
                <a:solidFill>
                  <a:srgbClr val="737373"/>
                </a:solidFill>
                <a:latin typeface="Avenir"/>
                <a:ea typeface="Avenir"/>
                <a:cs typeface="Avenir"/>
                <a:sym typeface="Avenir"/>
              </a:rPr>
              <a:t>omparación con las instituciones de microfinanzas, los BPDA son más efectivos en el apoyo a las inversiones agrícolas a largo plazo. </a:t>
            </a:r>
          </a:p>
          <a:p>
            <a:pPr algn="l">
              <a:lnSpc>
                <a:spcPts val="3410"/>
              </a:lnSpc>
            </a:pPr>
          </a:p>
          <a:p>
            <a:pPr algn="l" marL="669395" indent="-334697" lvl="1">
              <a:lnSpc>
                <a:spcPts val="3410"/>
              </a:lnSpc>
              <a:buFont typeface="Arial"/>
              <a:buChar char="•"/>
            </a:pPr>
            <a:r>
              <a:rPr lang="en-US" sz="3100">
                <a:solidFill>
                  <a:srgbClr val="737373"/>
                </a:solidFill>
                <a:latin typeface="Avenir"/>
                <a:ea typeface="Avenir"/>
                <a:cs typeface="Avenir"/>
                <a:sym typeface="Avenir"/>
              </a:rPr>
              <a:t>Cuando </a:t>
            </a:r>
            <a:r>
              <a:rPr lang="en-US" sz="3100">
                <a:solidFill>
                  <a:srgbClr val="737373"/>
                </a:solidFill>
                <a:latin typeface="Avenir"/>
                <a:ea typeface="Avenir"/>
                <a:cs typeface="Avenir"/>
                <a:sym typeface="Avenir"/>
              </a:rPr>
              <a:t>están bien gobernados y tienen un enfoque comercial, estas instituciones desempeñan un papel clave en mantener el acceso financiero, especialmente durante períodos de incertidumbre económica.</a:t>
            </a:r>
          </a:p>
        </p:txBody>
      </p:sp>
      <p:sp>
        <p:nvSpPr>
          <p:cNvPr name="TextBox 5" id="5"/>
          <p:cNvSpPr txBox="true"/>
          <p:nvPr/>
        </p:nvSpPr>
        <p:spPr>
          <a:xfrm rot="0">
            <a:off x="11447092" y="6130099"/>
            <a:ext cx="6380450" cy="3539785"/>
          </a:xfrm>
          <a:prstGeom prst="rect">
            <a:avLst/>
          </a:prstGeom>
        </p:spPr>
        <p:txBody>
          <a:bodyPr anchor="t" rtlCol="false" tIns="0" lIns="0" bIns="0" rIns="0">
            <a:spAutoFit/>
          </a:bodyPr>
          <a:lstStyle/>
          <a:p>
            <a:pPr algn="l">
              <a:lnSpc>
                <a:spcPts val="5470"/>
              </a:lnSpc>
            </a:pPr>
            <a:r>
              <a:rPr lang="en-US" sz="4973" b="true">
                <a:solidFill>
                  <a:srgbClr val="2F828D"/>
                </a:solidFill>
                <a:latin typeface="Avenir Bold"/>
                <a:ea typeface="Avenir Bold"/>
                <a:cs typeface="Avenir Bold"/>
                <a:sym typeface="Avenir Bold"/>
              </a:rPr>
              <a:t>La ventaja comparativa del BPD en el apoyo a la inclusión financiera rural.</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2896" y="0"/>
                  </a:moveTo>
                  <a:lnTo>
                    <a:pt x="4251830" y="0"/>
                  </a:lnTo>
                  <a:cubicBezTo>
                    <a:pt x="4264475" y="0"/>
                    <a:pt x="4274726" y="10251"/>
                    <a:pt x="4274726" y="22896"/>
                  </a:cubicBezTo>
                  <a:lnTo>
                    <a:pt x="4274726" y="2144571"/>
                  </a:lnTo>
                  <a:cubicBezTo>
                    <a:pt x="4274726" y="2150643"/>
                    <a:pt x="4272314" y="2156467"/>
                    <a:pt x="4268020" y="2160761"/>
                  </a:cubicBezTo>
                  <a:cubicBezTo>
                    <a:pt x="4263726" y="2165054"/>
                    <a:pt x="4257903" y="2167467"/>
                    <a:pt x="4251830" y="2167467"/>
                  </a:cubicBezTo>
                  <a:lnTo>
                    <a:pt x="22896" y="2167467"/>
                  </a:lnTo>
                  <a:cubicBezTo>
                    <a:pt x="16823" y="2167467"/>
                    <a:pt x="11000" y="2165054"/>
                    <a:pt x="6706" y="2160761"/>
                  </a:cubicBezTo>
                  <a:cubicBezTo>
                    <a:pt x="2412" y="2156467"/>
                    <a:pt x="0" y="2150643"/>
                    <a:pt x="0" y="2144571"/>
                  </a:cubicBezTo>
                  <a:lnTo>
                    <a:pt x="0" y="22896"/>
                  </a:lnTo>
                  <a:cubicBezTo>
                    <a:pt x="0" y="16823"/>
                    <a:pt x="2412" y="11000"/>
                    <a:pt x="6706" y="6706"/>
                  </a:cubicBezTo>
                  <a:cubicBezTo>
                    <a:pt x="11000" y="2412"/>
                    <a:pt x="16823" y="0"/>
                    <a:pt x="22896" y="0"/>
                  </a:cubicBezTo>
                  <a:close/>
                </a:path>
              </a:pathLst>
            </a:custGeom>
            <a:solidFill>
              <a:srgbClr val="2F828D"/>
            </a:solidFill>
          </p:spPr>
        </p:sp>
        <p:sp>
          <p:nvSpPr>
            <p:cNvPr name="TextBox 4" id="4"/>
            <p:cNvSpPr txBox="true"/>
            <p:nvPr/>
          </p:nvSpPr>
          <p:spPr>
            <a:xfrm>
              <a:off x="0" y="-38100"/>
              <a:ext cx="4274726" cy="2205567"/>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3729112" y="2254254"/>
            <a:ext cx="10012750" cy="4819015"/>
          </a:xfrm>
          <a:prstGeom prst="rect">
            <a:avLst/>
          </a:prstGeom>
        </p:spPr>
        <p:txBody>
          <a:bodyPr anchor="t" rtlCol="false" tIns="0" lIns="0" bIns="0" rIns="0">
            <a:spAutoFit/>
          </a:bodyPr>
          <a:lstStyle/>
          <a:p>
            <a:pPr algn="l">
              <a:lnSpc>
                <a:spcPts val="7370"/>
              </a:lnSpc>
            </a:pPr>
            <a:r>
              <a:rPr lang="en-US" b="true" sz="6700">
                <a:solidFill>
                  <a:srgbClr val="FFFFFF"/>
                </a:solidFill>
                <a:latin typeface="Avenir Bold"/>
                <a:ea typeface="Avenir Bold"/>
                <a:cs typeface="Avenir Bold"/>
                <a:sym typeface="Avenir Bold"/>
              </a:rPr>
              <a:t>¿QUÉ ESTÁN HACIENDO LOS BDP PARA AVANZAR EN LA INCLUSIÓN FINANCIERA RURAL?</a:t>
            </a:r>
          </a:p>
        </p:txBody>
      </p:sp>
      <p:sp>
        <p:nvSpPr>
          <p:cNvPr name="TextBox 6" id="6"/>
          <p:cNvSpPr txBox="true"/>
          <p:nvPr/>
        </p:nvSpPr>
        <p:spPr>
          <a:xfrm rot="0">
            <a:off x="1790700" y="1714500"/>
            <a:ext cx="1938412" cy="1136658"/>
          </a:xfrm>
          <a:prstGeom prst="rect">
            <a:avLst/>
          </a:prstGeom>
        </p:spPr>
        <p:txBody>
          <a:bodyPr anchor="t" rtlCol="false" tIns="0" lIns="0" bIns="0" rIns="0">
            <a:spAutoFit/>
          </a:bodyPr>
          <a:lstStyle/>
          <a:p>
            <a:pPr algn="l">
              <a:lnSpc>
                <a:spcPts val="7700"/>
              </a:lnSpc>
            </a:pPr>
            <a:r>
              <a:rPr lang="en-US" b="true" sz="7000">
                <a:solidFill>
                  <a:srgbClr val="FFFFFF"/>
                </a:solidFill>
                <a:latin typeface="Avenir Bold"/>
                <a:ea typeface="Avenir Bold"/>
                <a:cs typeface="Avenir Bold"/>
                <a:sym typeface="Avenir Bold"/>
              </a:rPr>
              <a:t>03.</a:t>
            </a:r>
          </a:p>
        </p:txBody>
      </p:sp>
      <p:sp>
        <p:nvSpPr>
          <p:cNvPr name="Freeform 7" id="7"/>
          <p:cNvSpPr/>
          <p:nvPr/>
        </p:nvSpPr>
        <p:spPr>
          <a:xfrm flipH="false" flipV="false" rot="0">
            <a:off x="5893678" y="8135576"/>
            <a:ext cx="4102978" cy="2245448"/>
          </a:xfrm>
          <a:custGeom>
            <a:avLst/>
            <a:gdLst/>
            <a:ahLst/>
            <a:cxnLst/>
            <a:rect r="r" b="b" t="t" l="l"/>
            <a:pathLst>
              <a:path h="2245448" w="4102978">
                <a:moveTo>
                  <a:pt x="0" y="0"/>
                </a:moveTo>
                <a:lnTo>
                  <a:pt x="4102978" y="0"/>
                </a:lnTo>
                <a:lnTo>
                  <a:pt x="4102978" y="2245448"/>
                </a:lnTo>
                <a:lnTo>
                  <a:pt x="0" y="22454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1028700" y="8135576"/>
            <a:ext cx="4102978" cy="3133183"/>
          </a:xfrm>
          <a:custGeom>
            <a:avLst/>
            <a:gdLst/>
            <a:ahLst/>
            <a:cxnLst/>
            <a:rect r="r" b="b" t="t" l="l"/>
            <a:pathLst>
              <a:path h="3133183" w="4102978">
                <a:moveTo>
                  <a:pt x="0" y="0"/>
                </a:moveTo>
                <a:lnTo>
                  <a:pt x="4102978" y="0"/>
                </a:lnTo>
                <a:lnTo>
                  <a:pt x="4102978" y="3133183"/>
                </a:lnTo>
                <a:lnTo>
                  <a:pt x="0" y="313318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9" id="9"/>
          <p:cNvGrpSpPr/>
          <p:nvPr/>
        </p:nvGrpSpPr>
        <p:grpSpPr>
          <a:xfrm rot="0">
            <a:off x="13543121" y="-308824"/>
            <a:ext cx="7549097" cy="8444400"/>
            <a:chOff x="0" y="0"/>
            <a:chExt cx="10065462" cy="11259200"/>
          </a:xfrm>
        </p:grpSpPr>
        <p:sp>
          <p:nvSpPr>
            <p:cNvPr name="AutoShape 10" id="10"/>
            <p:cNvSpPr/>
            <p:nvPr/>
          </p:nvSpPr>
          <p:spPr>
            <a:xfrm flipV="true">
              <a:off x="23020" y="10735"/>
              <a:ext cx="5240240" cy="11237731"/>
            </a:xfrm>
            <a:prstGeom prst="line">
              <a:avLst/>
            </a:prstGeom>
            <a:ln cap="flat" w="50800">
              <a:solidFill>
                <a:srgbClr val="BBCBCD"/>
              </a:solidFill>
              <a:prstDash val="solid"/>
              <a:headEnd type="none" len="sm" w="sm"/>
              <a:tailEnd type="none" len="sm" w="sm"/>
            </a:ln>
          </p:spPr>
        </p:sp>
        <p:sp>
          <p:nvSpPr>
            <p:cNvPr name="AutoShape 11" id="11"/>
            <p:cNvSpPr/>
            <p:nvPr/>
          </p:nvSpPr>
          <p:spPr>
            <a:xfrm flipV="true">
              <a:off x="554040" y="10735"/>
              <a:ext cx="5240240" cy="11237731"/>
            </a:xfrm>
            <a:prstGeom prst="line">
              <a:avLst/>
            </a:prstGeom>
            <a:ln cap="flat" w="50800">
              <a:solidFill>
                <a:srgbClr val="BBCBCD"/>
              </a:solidFill>
              <a:prstDash val="solid"/>
              <a:headEnd type="none" len="sm" w="sm"/>
              <a:tailEnd type="none" len="sm" w="sm"/>
            </a:ln>
          </p:spPr>
        </p:sp>
        <p:sp>
          <p:nvSpPr>
            <p:cNvPr name="AutoShape 12" id="12"/>
            <p:cNvSpPr/>
            <p:nvPr/>
          </p:nvSpPr>
          <p:spPr>
            <a:xfrm flipV="true">
              <a:off x="1085061" y="10735"/>
              <a:ext cx="5240240" cy="11237731"/>
            </a:xfrm>
            <a:prstGeom prst="line">
              <a:avLst/>
            </a:prstGeom>
            <a:ln cap="flat" w="50800">
              <a:solidFill>
                <a:srgbClr val="BBCBCD"/>
              </a:solidFill>
              <a:prstDash val="solid"/>
              <a:headEnd type="none" len="sm" w="sm"/>
              <a:tailEnd type="none" len="sm" w="sm"/>
            </a:ln>
          </p:spPr>
        </p:sp>
        <p:sp>
          <p:nvSpPr>
            <p:cNvPr name="AutoShape 13" id="13"/>
            <p:cNvSpPr/>
            <p:nvPr/>
          </p:nvSpPr>
          <p:spPr>
            <a:xfrm flipV="true">
              <a:off x="1616081" y="10735"/>
              <a:ext cx="5240240" cy="11237731"/>
            </a:xfrm>
            <a:prstGeom prst="line">
              <a:avLst/>
            </a:prstGeom>
            <a:ln cap="flat" w="50800">
              <a:solidFill>
                <a:srgbClr val="BBCBCD"/>
              </a:solidFill>
              <a:prstDash val="solid"/>
              <a:headEnd type="none" len="sm" w="sm"/>
              <a:tailEnd type="none" len="sm" w="sm"/>
            </a:ln>
          </p:spPr>
        </p:sp>
        <p:sp>
          <p:nvSpPr>
            <p:cNvPr name="AutoShape 14" id="14"/>
            <p:cNvSpPr/>
            <p:nvPr/>
          </p:nvSpPr>
          <p:spPr>
            <a:xfrm flipV="true">
              <a:off x="2147101" y="10735"/>
              <a:ext cx="5240240" cy="11237731"/>
            </a:xfrm>
            <a:prstGeom prst="line">
              <a:avLst/>
            </a:prstGeom>
            <a:ln cap="flat" w="50800">
              <a:solidFill>
                <a:srgbClr val="BBCBCD"/>
              </a:solidFill>
              <a:prstDash val="solid"/>
              <a:headEnd type="none" len="sm" w="sm"/>
              <a:tailEnd type="none" len="sm" w="sm"/>
            </a:ln>
          </p:spPr>
        </p:sp>
        <p:sp>
          <p:nvSpPr>
            <p:cNvPr name="AutoShape 15" id="15"/>
            <p:cNvSpPr/>
            <p:nvPr/>
          </p:nvSpPr>
          <p:spPr>
            <a:xfrm flipV="true">
              <a:off x="2678121" y="10735"/>
              <a:ext cx="5240240" cy="11237731"/>
            </a:xfrm>
            <a:prstGeom prst="line">
              <a:avLst/>
            </a:prstGeom>
            <a:ln cap="flat" w="50800">
              <a:solidFill>
                <a:srgbClr val="BBCBCD"/>
              </a:solidFill>
              <a:prstDash val="solid"/>
              <a:headEnd type="none" len="sm" w="sm"/>
              <a:tailEnd type="none" len="sm" w="sm"/>
            </a:ln>
          </p:spPr>
        </p:sp>
        <p:sp>
          <p:nvSpPr>
            <p:cNvPr name="AutoShape 16" id="16"/>
            <p:cNvSpPr/>
            <p:nvPr/>
          </p:nvSpPr>
          <p:spPr>
            <a:xfrm flipV="true">
              <a:off x="3209142" y="10735"/>
              <a:ext cx="5240240" cy="11237731"/>
            </a:xfrm>
            <a:prstGeom prst="line">
              <a:avLst/>
            </a:prstGeom>
            <a:ln cap="flat" w="50800">
              <a:solidFill>
                <a:srgbClr val="BBCBCD"/>
              </a:solidFill>
              <a:prstDash val="solid"/>
              <a:headEnd type="none" len="sm" w="sm"/>
              <a:tailEnd type="none" len="sm" w="sm"/>
            </a:ln>
          </p:spPr>
        </p:sp>
        <p:sp>
          <p:nvSpPr>
            <p:cNvPr name="AutoShape 17" id="17"/>
            <p:cNvSpPr/>
            <p:nvPr/>
          </p:nvSpPr>
          <p:spPr>
            <a:xfrm flipV="true">
              <a:off x="3740162" y="10735"/>
              <a:ext cx="5240240" cy="11237731"/>
            </a:xfrm>
            <a:prstGeom prst="line">
              <a:avLst/>
            </a:prstGeom>
            <a:ln cap="flat" w="50800">
              <a:solidFill>
                <a:srgbClr val="BBCBCD"/>
              </a:solidFill>
              <a:prstDash val="solid"/>
              <a:headEnd type="none" len="sm" w="sm"/>
              <a:tailEnd type="none" len="sm" w="sm"/>
            </a:ln>
          </p:spPr>
        </p:sp>
        <p:sp>
          <p:nvSpPr>
            <p:cNvPr name="AutoShape 18" id="18"/>
            <p:cNvSpPr/>
            <p:nvPr/>
          </p:nvSpPr>
          <p:spPr>
            <a:xfrm flipV="true">
              <a:off x="4271182" y="10735"/>
              <a:ext cx="5240240" cy="11237731"/>
            </a:xfrm>
            <a:prstGeom prst="line">
              <a:avLst/>
            </a:prstGeom>
            <a:ln cap="flat" w="50800">
              <a:solidFill>
                <a:srgbClr val="BBCBCD"/>
              </a:solidFill>
              <a:prstDash val="solid"/>
              <a:headEnd type="none" len="sm" w="sm"/>
              <a:tailEnd type="none" len="sm" w="sm"/>
            </a:ln>
          </p:spPr>
        </p:sp>
        <p:sp>
          <p:nvSpPr>
            <p:cNvPr name="AutoShape 19" id="19"/>
            <p:cNvSpPr/>
            <p:nvPr/>
          </p:nvSpPr>
          <p:spPr>
            <a:xfrm flipV="true">
              <a:off x="4802202" y="10735"/>
              <a:ext cx="5240240" cy="11237731"/>
            </a:xfrm>
            <a:prstGeom prst="line">
              <a:avLst/>
            </a:prstGeom>
            <a:ln cap="flat" w="50800">
              <a:solidFill>
                <a:srgbClr val="BBCBCD"/>
              </a:solidFill>
              <a:prstDash val="solid"/>
              <a:headEnd type="none" len="sm" w="sm"/>
              <a:tailEnd type="none" len="sm" w="sm"/>
            </a:ln>
          </p:spPr>
        </p:sp>
      </p:gr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2F828D"/>
        </a:solidFill>
      </p:bgPr>
    </p:bg>
    <p:spTree>
      <p:nvGrpSpPr>
        <p:cNvPr id="1" name=""/>
        <p:cNvGrpSpPr/>
        <p:nvPr/>
      </p:nvGrpSpPr>
      <p:grpSpPr>
        <a:xfrm>
          <a:off x="0" y="0"/>
          <a:ext cx="0" cy="0"/>
          <a:chOff x="0" y="0"/>
          <a:chExt cx="0" cy="0"/>
        </a:xfrm>
      </p:grpSpPr>
      <p:sp>
        <p:nvSpPr>
          <p:cNvPr name="Freeform 2" id="2"/>
          <p:cNvSpPr/>
          <p:nvPr/>
        </p:nvSpPr>
        <p:spPr>
          <a:xfrm flipH="false" flipV="false" rot="0">
            <a:off x="-2282447" y="8240494"/>
            <a:ext cx="4102978" cy="3133183"/>
          </a:xfrm>
          <a:custGeom>
            <a:avLst/>
            <a:gdLst/>
            <a:ahLst/>
            <a:cxnLst/>
            <a:rect r="r" b="b" t="t" l="l"/>
            <a:pathLst>
              <a:path h="3133183" w="4102978">
                <a:moveTo>
                  <a:pt x="0" y="0"/>
                </a:moveTo>
                <a:lnTo>
                  <a:pt x="4102979" y="0"/>
                </a:lnTo>
                <a:lnTo>
                  <a:pt x="4102979" y="3133183"/>
                </a:lnTo>
                <a:lnTo>
                  <a:pt x="0" y="313318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86920" y="-2182516"/>
            <a:ext cx="4102978" cy="3133183"/>
          </a:xfrm>
          <a:custGeom>
            <a:avLst/>
            <a:gdLst/>
            <a:ahLst/>
            <a:cxnLst/>
            <a:rect r="r" b="b" t="t" l="l"/>
            <a:pathLst>
              <a:path h="3133183" w="4102978">
                <a:moveTo>
                  <a:pt x="0" y="0"/>
                </a:moveTo>
                <a:lnTo>
                  <a:pt x="4102978" y="0"/>
                </a:lnTo>
                <a:lnTo>
                  <a:pt x="4102978" y="3133184"/>
                </a:lnTo>
                <a:lnTo>
                  <a:pt x="0" y="313318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1864818">
            <a:off x="13136448" y="-2104483"/>
            <a:ext cx="4102978" cy="3133183"/>
          </a:xfrm>
          <a:custGeom>
            <a:avLst/>
            <a:gdLst/>
            <a:ahLst/>
            <a:cxnLst/>
            <a:rect r="r" b="b" t="t" l="l"/>
            <a:pathLst>
              <a:path h="3133183" w="4102978">
                <a:moveTo>
                  <a:pt x="0" y="0"/>
                </a:moveTo>
                <a:lnTo>
                  <a:pt x="4102978" y="0"/>
                </a:lnTo>
                <a:lnTo>
                  <a:pt x="4102978" y="3133183"/>
                </a:lnTo>
                <a:lnTo>
                  <a:pt x="0" y="313318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10800000">
            <a:off x="14961806" y="9807086"/>
            <a:ext cx="4102978" cy="3133183"/>
          </a:xfrm>
          <a:custGeom>
            <a:avLst/>
            <a:gdLst/>
            <a:ahLst/>
            <a:cxnLst/>
            <a:rect r="r" b="b" t="t" l="l"/>
            <a:pathLst>
              <a:path h="3133183" w="4102978">
                <a:moveTo>
                  <a:pt x="0" y="0"/>
                </a:moveTo>
                <a:lnTo>
                  <a:pt x="4102978" y="0"/>
                </a:lnTo>
                <a:lnTo>
                  <a:pt x="4102978" y="3133183"/>
                </a:lnTo>
                <a:lnTo>
                  <a:pt x="0" y="313318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5477599">
            <a:off x="16820307" y="3476056"/>
            <a:ext cx="4102978" cy="3133183"/>
          </a:xfrm>
          <a:custGeom>
            <a:avLst/>
            <a:gdLst/>
            <a:ahLst/>
            <a:cxnLst/>
            <a:rect r="r" b="b" t="t" l="l"/>
            <a:pathLst>
              <a:path h="3133183" w="4102978">
                <a:moveTo>
                  <a:pt x="0" y="0"/>
                </a:moveTo>
                <a:lnTo>
                  <a:pt x="4102978" y="0"/>
                </a:lnTo>
                <a:lnTo>
                  <a:pt x="4102978" y="3133183"/>
                </a:lnTo>
                <a:lnTo>
                  <a:pt x="0" y="313318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7" id="7"/>
          <p:cNvGrpSpPr/>
          <p:nvPr/>
        </p:nvGrpSpPr>
        <p:grpSpPr>
          <a:xfrm rot="0">
            <a:off x="1820532" y="2407057"/>
            <a:ext cx="1035755" cy="1035755"/>
            <a:chOff x="0" y="0"/>
            <a:chExt cx="812800" cy="812800"/>
          </a:xfrm>
        </p:grpSpPr>
        <p:sp>
          <p:nvSpPr>
            <p:cNvPr name="Freeform 8" id="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4"/>
              <a:stretch>
                <a:fillRect l="0" t="0" r="0" b="0"/>
              </a:stretch>
            </a:blipFill>
          </p:spPr>
        </p:sp>
      </p:grpSp>
      <p:sp>
        <p:nvSpPr>
          <p:cNvPr name="TextBox 9" id="9"/>
          <p:cNvSpPr txBox="true"/>
          <p:nvPr/>
        </p:nvSpPr>
        <p:spPr>
          <a:xfrm rot="0">
            <a:off x="6653692" y="2488052"/>
            <a:ext cx="2282759" cy="845191"/>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FIRA</a:t>
            </a:r>
          </a:p>
          <a:p>
            <a:pPr algn="ctr">
              <a:lnSpc>
                <a:spcPts val="3080"/>
              </a:lnSpc>
            </a:pPr>
            <a:r>
              <a:rPr lang="en-US" sz="2800">
                <a:solidFill>
                  <a:srgbClr val="FFFFFF"/>
                </a:solidFill>
                <a:latin typeface="Avenir"/>
                <a:ea typeface="Avenir"/>
                <a:cs typeface="Avenir"/>
                <a:sym typeface="Avenir"/>
              </a:rPr>
              <a:t>México</a:t>
            </a:r>
          </a:p>
        </p:txBody>
      </p:sp>
      <p:sp>
        <p:nvSpPr>
          <p:cNvPr name="TextBox 10" id="10"/>
          <p:cNvSpPr txBox="true"/>
          <p:nvPr/>
        </p:nvSpPr>
        <p:spPr>
          <a:xfrm rot="0">
            <a:off x="10602398" y="2505835"/>
            <a:ext cx="2282759" cy="845191"/>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NIRSAL</a:t>
            </a:r>
          </a:p>
          <a:p>
            <a:pPr algn="ctr">
              <a:lnSpc>
                <a:spcPts val="3080"/>
              </a:lnSpc>
            </a:pPr>
            <a:r>
              <a:rPr lang="en-US" sz="2800">
                <a:solidFill>
                  <a:srgbClr val="FFFFFF"/>
                </a:solidFill>
                <a:latin typeface="Avenir"/>
                <a:ea typeface="Avenir"/>
                <a:cs typeface="Avenir"/>
                <a:sym typeface="Avenir"/>
              </a:rPr>
              <a:t>Nigeria</a:t>
            </a:r>
          </a:p>
        </p:txBody>
      </p:sp>
      <p:sp>
        <p:nvSpPr>
          <p:cNvPr name="Freeform 11" id="11"/>
          <p:cNvSpPr/>
          <p:nvPr/>
        </p:nvSpPr>
        <p:spPr>
          <a:xfrm flipH="false" flipV="false" rot="0">
            <a:off x="5954184" y="2407057"/>
            <a:ext cx="983881" cy="983881"/>
          </a:xfrm>
          <a:custGeom>
            <a:avLst/>
            <a:gdLst/>
            <a:ahLst/>
            <a:cxnLst/>
            <a:rect r="r" b="b" t="t" l="l"/>
            <a:pathLst>
              <a:path h="983881" w="983881">
                <a:moveTo>
                  <a:pt x="0" y="0"/>
                </a:moveTo>
                <a:lnTo>
                  <a:pt x="983881" y="0"/>
                </a:lnTo>
                <a:lnTo>
                  <a:pt x="983881" y="983882"/>
                </a:lnTo>
                <a:lnTo>
                  <a:pt x="0" y="98388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2" id="12"/>
          <p:cNvSpPr/>
          <p:nvPr/>
        </p:nvSpPr>
        <p:spPr>
          <a:xfrm flipH="false" flipV="false" rot="0">
            <a:off x="5954184" y="4625622"/>
            <a:ext cx="1035755" cy="1035755"/>
          </a:xfrm>
          <a:custGeom>
            <a:avLst/>
            <a:gdLst/>
            <a:ahLst/>
            <a:cxnLst/>
            <a:rect r="r" b="b" t="t" l="l"/>
            <a:pathLst>
              <a:path h="1035755" w="1035755">
                <a:moveTo>
                  <a:pt x="0" y="0"/>
                </a:moveTo>
                <a:lnTo>
                  <a:pt x="1035756" y="0"/>
                </a:lnTo>
                <a:lnTo>
                  <a:pt x="1035756" y="1035756"/>
                </a:lnTo>
                <a:lnTo>
                  <a:pt x="0" y="1035756"/>
                </a:lnTo>
                <a:lnTo>
                  <a:pt x="0" y="0"/>
                </a:lnTo>
                <a:close/>
              </a:path>
            </a:pathLst>
          </a:custGeom>
          <a:blipFill>
            <a:blip r:embed="rId7"/>
            <a:stretch>
              <a:fillRect l="0" t="0" r="0" b="0"/>
            </a:stretch>
          </a:blipFill>
        </p:spPr>
      </p:sp>
      <p:sp>
        <p:nvSpPr>
          <p:cNvPr name="Freeform 13" id="13"/>
          <p:cNvSpPr/>
          <p:nvPr/>
        </p:nvSpPr>
        <p:spPr>
          <a:xfrm flipH="false" flipV="false" rot="0">
            <a:off x="9692288" y="2297488"/>
            <a:ext cx="1035755" cy="1035755"/>
          </a:xfrm>
          <a:custGeom>
            <a:avLst/>
            <a:gdLst/>
            <a:ahLst/>
            <a:cxnLst/>
            <a:rect r="r" b="b" t="t" l="l"/>
            <a:pathLst>
              <a:path h="1035755" w="1035755">
                <a:moveTo>
                  <a:pt x="0" y="0"/>
                </a:moveTo>
                <a:lnTo>
                  <a:pt x="1035755" y="0"/>
                </a:lnTo>
                <a:lnTo>
                  <a:pt x="1035755" y="1035755"/>
                </a:lnTo>
                <a:lnTo>
                  <a:pt x="0" y="103575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4" id="14"/>
          <p:cNvSpPr/>
          <p:nvPr/>
        </p:nvSpPr>
        <p:spPr>
          <a:xfrm flipH="false" flipV="false" rot="0">
            <a:off x="9692288" y="4625622"/>
            <a:ext cx="1035755" cy="1035755"/>
          </a:xfrm>
          <a:custGeom>
            <a:avLst/>
            <a:gdLst/>
            <a:ahLst/>
            <a:cxnLst/>
            <a:rect r="r" b="b" t="t" l="l"/>
            <a:pathLst>
              <a:path h="1035755" w="1035755">
                <a:moveTo>
                  <a:pt x="0" y="0"/>
                </a:moveTo>
                <a:lnTo>
                  <a:pt x="1035755" y="0"/>
                </a:lnTo>
                <a:lnTo>
                  <a:pt x="1035755" y="1035756"/>
                </a:lnTo>
                <a:lnTo>
                  <a:pt x="0" y="1035756"/>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15" id="15"/>
          <p:cNvSpPr/>
          <p:nvPr/>
        </p:nvSpPr>
        <p:spPr>
          <a:xfrm flipH="false" flipV="false" rot="0">
            <a:off x="1820532" y="4720205"/>
            <a:ext cx="1035755" cy="1035755"/>
          </a:xfrm>
          <a:custGeom>
            <a:avLst/>
            <a:gdLst/>
            <a:ahLst/>
            <a:cxnLst/>
            <a:rect r="r" b="b" t="t" l="l"/>
            <a:pathLst>
              <a:path h="1035755" w="1035755">
                <a:moveTo>
                  <a:pt x="0" y="0"/>
                </a:moveTo>
                <a:lnTo>
                  <a:pt x="1035755" y="0"/>
                </a:lnTo>
                <a:lnTo>
                  <a:pt x="1035755" y="1035756"/>
                </a:lnTo>
                <a:lnTo>
                  <a:pt x="0" y="1035756"/>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16" id="16"/>
          <p:cNvSpPr/>
          <p:nvPr/>
        </p:nvSpPr>
        <p:spPr>
          <a:xfrm flipH="false" flipV="false" rot="0">
            <a:off x="13485231" y="2297488"/>
            <a:ext cx="1035755" cy="1035755"/>
          </a:xfrm>
          <a:custGeom>
            <a:avLst/>
            <a:gdLst/>
            <a:ahLst/>
            <a:cxnLst/>
            <a:rect r="r" b="b" t="t" l="l"/>
            <a:pathLst>
              <a:path h="1035755" w="1035755">
                <a:moveTo>
                  <a:pt x="0" y="0"/>
                </a:moveTo>
                <a:lnTo>
                  <a:pt x="1035756" y="0"/>
                </a:lnTo>
                <a:lnTo>
                  <a:pt x="1035756" y="1035755"/>
                </a:lnTo>
                <a:lnTo>
                  <a:pt x="0" y="1035755"/>
                </a:lnTo>
                <a:lnTo>
                  <a:pt x="0" y="0"/>
                </a:lnTo>
                <a:close/>
              </a:path>
            </a:pathLst>
          </a:custGeom>
          <a:blipFill>
            <a:blip r:embed="rId14">
              <a:extLst>
                <a:ext uri="{96DAC541-7B7A-43D3-8B79-37D633B846F1}">
                  <asvg:svgBlip xmlns:asvg="http://schemas.microsoft.com/office/drawing/2016/SVG/main" r:embed="rId15"/>
                </a:ext>
              </a:extLst>
            </a:blip>
            <a:stretch>
              <a:fillRect l="0" t="0" r="0" b="0"/>
            </a:stretch>
          </a:blipFill>
        </p:spPr>
      </p:sp>
      <p:sp>
        <p:nvSpPr>
          <p:cNvPr name="Freeform 17" id="17"/>
          <p:cNvSpPr/>
          <p:nvPr/>
        </p:nvSpPr>
        <p:spPr>
          <a:xfrm flipH="false" flipV="false" rot="0">
            <a:off x="13485231" y="4625622"/>
            <a:ext cx="1035755" cy="1035755"/>
          </a:xfrm>
          <a:custGeom>
            <a:avLst/>
            <a:gdLst/>
            <a:ahLst/>
            <a:cxnLst/>
            <a:rect r="r" b="b" t="t" l="l"/>
            <a:pathLst>
              <a:path h="1035755" w="1035755">
                <a:moveTo>
                  <a:pt x="0" y="0"/>
                </a:moveTo>
                <a:lnTo>
                  <a:pt x="1035756" y="0"/>
                </a:lnTo>
                <a:lnTo>
                  <a:pt x="1035756" y="1035756"/>
                </a:lnTo>
                <a:lnTo>
                  <a:pt x="0" y="1035756"/>
                </a:lnTo>
                <a:lnTo>
                  <a:pt x="0" y="0"/>
                </a:lnTo>
                <a:close/>
              </a:path>
            </a:pathLst>
          </a:custGeom>
          <a:blipFill>
            <a:blip r:embed="rId16">
              <a:extLst>
                <a:ext uri="{96DAC541-7B7A-43D3-8B79-37D633B846F1}">
                  <asvg:svgBlip xmlns:asvg="http://schemas.microsoft.com/office/drawing/2016/SVG/main" r:embed="rId17"/>
                </a:ext>
              </a:extLst>
            </a:blip>
            <a:stretch>
              <a:fillRect l="0" t="0" r="0" b="0"/>
            </a:stretch>
          </a:blipFill>
        </p:spPr>
      </p:sp>
      <p:sp>
        <p:nvSpPr>
          <p:cNvPr name="Freeform 18" id="18"/>
          <p:cNvSpPr/>
          <p:nvPr/>
        </p:nvSpPr>
        <p:spPr>
          <a:xfrm flipH="false" flipV="false" rot="0">
            <a:off x="1820532" y="7033353"/>
            <a:ext cx="1035755" cy="1035755"/>
          </a:xfrm>
          <a:custGeom>
            <a:avLst/>
            <a:gdLst/>
            <a:ahLst/>
            <a:cxnLst/>
            <a:rect r="r" b="b" t="t" l="l"/>
            <a:pathLst>
              <a:path h="1035755" w="1035755">
                <a:moveTo>
                  <a:pt x="0" y="0"/>
                </a:moveTo>
                <a:lnTo>
                  <a:pt x="1035755" y="0"/>
                </a:lnTo>
                <a:lnTo>
                  <a:pt x="1035755" y="1035755"/>
                </a:lnTo>
                <a:lnTo>
                  <a:pt x="0" y="1035755"/>
                </a:lnTo>
                <a:lnTo>
                  <a:pt x="0" y="0"/>
                </a:lnTo>
                <a:close/>
              </a:path>
            </a:pathLst>
          </a:custGeom>
          <a:blipFill>
            <a:blip r:embed="rId18">
              <a:extLst>
                <a:ext uri="{96DAC541-7B7A-43D3-8B79-37D633B846F1}">
                  <asvg:svgBlip xmlns:asvg="http://schemas.microsoft.com/office/drawing/2016/SVG/main" r:embed="rId19"/>
                </a:ext>
              </a:extLst>
            </a:blip>
            <a:stretch>
              <a:fillRect l="0" t="0" r="0" b="0"/>
            </a:stretch>
          </a:blipFill>
        </p:spPr>
      </p:sp>
      <p:sp>
        <p:nvSpPr>
          <p:cNvPr name="Freeform 19" id="19"/>
          <p:cNvSpPr/>
          <p:nvPr/>
        </p:nvSpPr>
        <p:spPr>
          <a:xfrm flipH="false" flipV="false" rot="0">
            <a:off x="5954184" y="7119046"/>
            <a:ext cx="1035755" cy="1035755"/>
          </a:xfrm>
          <a:custGeom>
            <a:avLst/>
            <a:gdLst/>
            <a:ahLst/>
            <a:cxnLst/>
            <a:rect r="r" b="b" t="t" l="l"/>
            <a:pathLst>
              <a:path h="1035755" w="1035755">
                <a:moveTo>
                  <a:pt x="0" y="0"/>
                </a:moveTo>
                <a:lnTo>
                  <a:pt x="1035756" y="0"/>
                </a:lnTo>
                <a:lnTo>
                  <a:pt x="1035756" y="1035755"/>
                </a:lnTo>
                <a:lnTo>
                  <a:pt x="0" y="1035755"/>
                </a:lnTo>
                <a:lnTo>
                  <a:pt x="0" y="0"/>
                </a:lnTo>
                <a:close/>
              </a:path>
            </a:pathLst>
          </a:custGeom>
          <a:blipFill>
            <a:blip r:embed="rId20">
              <a:extLst>
                <a:ext uri="{96DAC541-7B7A-43D3-8B79-37D633B846F1}">
                  <asvg:svgBlip xmlns:asvg="http://schemas.microsoft.com/office/drawing/2016/SVG/main" r:embed="rId21"/>
                </a:ext>
              </a:extLst>
            </a:blip>
            <a:stretch>
              <a:fillRect l="0" t="0" r="0" b="0"/>
            </a:stretch>
          </a:blipFill>
        </p:spPr>
      </p:sp>
      <p:sp>
        <p:nvSpPr>
          <p:cNvPr name="Freeform 20" id="20"/>
          <p:cNvSpPr/>
          <p:nvPr/>
        </p:nvSpPr>
        <p:spPr>
          <a:xfrm flipH="false" flipV="false" rot="0">
            <a:off x="13509108" y="7045291"/>
            <a:ext cx="1011879" cy="1011879"/>
          </a:xfrm>
          <a:custGeom>
            <a:avLst/>
            <a:gdLst/>
            <a:ahLst/>
            <a:cxnLst/>
            <a:rect r="r" b="b" t="t" l="l"/>
            <a:pathLst>
              <a:path h="1011879" w="1011879">
                <a:moveTo>
                  <a:pt x="0" y="0"/>
                </a:moveTo>
                <a:lnTo>
                  <a:pt x="1011879" y="0"/>
                </a:lnTo>
                <a:lnTo>
                  <a:pt x="1011879" y="1011879"/>
                </a:lnTo>
                <a:lnTo>
                  <a:pt x="0" y="1011879"/>
                </a:lnTo>
                <a:lnTo>
                  <a:pt x="0" y="0"/>
                </a:lnTo>
                <a:close/>
              </a:path>
            </a:pathLst>
          </a:custGeom>
          <a:blipFill>
            <a:blip r:embed="rId22">
              <a:extLst>
                <a:ext uri="{96DAC541-7B7A-43D3-8B79-37D633B846F1}">
                  <asvg:svgBlip xmlns:asvg="http://schemas.microsoft.com/office/drawing/2016/SVG/main" r:embed="rId23"/>
                </a:ext>
              </a:extLst>
            </a:blip>
            <a:stretch>
              <a:fillRect l="0" t="0" r="0" b="0"/>
            </a:stretch>
          </a:blipFill>
        </p:spPr>
      </p:sp>
      <p:sp>
        <p:nvSpPr>
          <p:cNvPr name="Freeform 21" id="21"/>
          <p:cNvSpPr/>
          <p:nvPr/>
        </p:nvSpPr>
        <p:spPr>
          <a:xfrm flipH="false" flipV="false" rot="0">
            <a:off x="9692288" y="7119046"/>
            <a:ext cx="1035755" cy="1035755"/>
          </a:xfrm>
          <a:custGeom>
            <a:avLst/>
            <a:gdLst/>
            <a:ahLst/>
            <a:cxnLst/>
            <a:rect r="r" b="b" t="t" l="l"/>
            <a:pathLst>
              <a:path h="1035755" w="1035755">
                <a:moveTo>
                  <a:pt x="0" y="0"/>
                </a:moveTo>
                <a:lnTo>
                  <a:pt x="1035755" y="0"/>
                </a:lnTo>
                <a:lnTo>
                  <a:pt x="1035755" y="1035755"/>
                </a:lnTo>
                <a:lnTo>
                  <a:pt x="0" y="1035755"/>
                </a:lnTo>
                <a:lnTo>
                  <a:pt x="0" y="0"/>
                </a:lnTo>
                <a:close/>
              </a:path>
            </a:pathLst>
          </a:custGeom>
          <a:blipFill>
            <a:blip r:embed="rId24">
              <a:extLst>
                <a:ext uri="{96DAC541-7B7A-43D3-8B79-37D633B846F1}">
                  <asvg:svgBlip xmlns:asvg="http://schemas.microsoft.com/office/drawing/2016/SVG/main" r:embed="rId25"/>
                </a:ext>
              </a:extLst>
            </a:blip>
            <a:stretch>
              <a:fillRect l="0" t="0" r="0" b="0"/>
            </a:stretch>
          </a:blipFill>
        </p:spPr>
      </p:sp>
      <p:sp>
        <p:nvSpPr>
          <p:cNvPr name="TextBox 22" id="22"/>
          <p:cNvSpPr txBox="true"/>
          <p:nvPr/>
        </p:nvSpPr>
        <p:spPr>
          <a:xfrm rot="0">
            <a:off x="3070100" y="2431329"/>
            <a:ext cx="2282759" cy="845191"/>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 ÚNICA </a:t>
            </a:r>
          </a:p>
          <a:p>
            <a:pPr algn="ctr">
              <a:lnSpc>
                <a:spcPts val="3080"/>
              </a:lnSpc>
            </a:pPr>
            <a:r>
              <a:rPr lang="en-US" sz="2800">
                <a:solidFill>
                  <a:srgbClr val="FFFFFF"/>
                </a:solidFill>
                <a:latin typeface="Avenir"/>
                <a:ea typeface="Avenir"/>
                <a:cs typeface="Avenir"/>
                <a:sym typeface="Avenir"/>
              </a:rPr>
              <a:t>Perú</a:t>
            </a:r>
          </a:p>
        </p:txBody>
      </p:sp>
      <p:sp>
        <p:nvSpPr>
          <p:cNvPr name="TextBox 23" id="23"/>
          <p:cNvSpPr txBox="true"/>
          <p:nvPr/>
        </p:nvSpPr>
        <p:spPr>
          <a:xfrm rot="0">
            <a:off x="6989940" y="4706617"/>
            <a:ext cx="2282759" cy="845191"/>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FINAGRO</a:t>
            </a:r>
          </a:p>
          <a:p>
            <a:pPr algn="ctr">
              <a:lnSpc>
                <a:spcPts val="3080"/>
              </a:lnSpc>
            </a:pPr>
            <a:r>
              <a:rPr lang="en-US" sz="2800">
                <a:solidFill>
                  <a:srgbClr val="FFFFFF"/>
                </a:solidFill>
                <a:latin typeface="Avenir"/>
                <a:ea typeface="Avenir"/>
                <a:cs typeface="Avenir"/>
                <a:sym typeface="Avenir"/>
              </a:rPr>
              <a:t>Colombia</a:t>
            </a:r>
          </a:p>
        </p:txBody>
      </p:sp>
      <p:sp>
        <p:nvSpPr>
          <p:cNvPr name="TextBox 24" id="24"/>
          <p:cNvSpPr txBox="true"/>
          <p:nvPr/>
        </p:nvSpPr>
        <p:spPr>
          <a:xfrm rot="0">
            <a:off x="10339456" y="4758491"/>
            <a:ext cx="2282759" cy="845191"/>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GIRSAL</a:t>
            </a:r>
          </a:p>
          <a:p>
            <a:pPr algn="ctr">
              <a:lnSpc>
                <a:spcPts val="3080"/>
              </a:lnSpc>
            </a:pPr>
            <a:r>
              <a:rPr lang="en-US" sz="2800">
                <a:solidFill>
                  <a:srgbClr val="FFFFFF"/>
                </a:solidFill>
                <a:latin typeface="Avenir"/>
                <a:ea typeface="Avenir"/>
                <a:cs typeface="Avenir"/>
                <a:sym typeface="Avenir"/>
              </a:rPr>
              <a:t>Ghana</a:t>
            </a:r>
          </a:p>
        </p:txBody>
      </p:sp>
      <p:sp>
        <p:nvSpPr>
          <p:cNvPr name="TextBox 25" id="25"/>
          <p:cNvSpPr txBox="true"/>
          <p:nvPr/>
        </p:nvSpPr>
        <p:spPr>
          <a:xfrm rot="0">
            <a:off x="3070100" y="3984987"/>
            <a:ext cx="2282759" cy="2663196"/>
          </a:xfrm>
          <a:prstGeom prst="rect">
            <a:avLst/>
          </a:prstGeom>
        </p:spPr>
        <p:txBody>
          <a:bodyPr anchor="t" rtlCol="false" tIns="0" lIns="0" bIns="0" rIns="0">
            <a:spAutoFit/>
          </a:bodyPr>
          <a:lstStyle/>
          <a:p>
            <a:pPr algn="ctr">
              <a:lnSpc>
                <a:spcPts val="2970"/>
              </a:lnSpc>
            </a:pPr>
            <a:r>
              <a:rPr lang="en-US" sz="2700" b="true">
                <a:solidFill>
                  <a:srgbClr val="FFFFFF"/>
                </a:solidFill>
                <a:latin typeface="Avenir Bold"/>
                <a:ea typeface="Avenir Bold"/>
                <a:cs typeface="Avenir Bold"/>
                <a:sym typeface="Avenir Bold"/>
              </a:rPr>
              <a:t>CGAP, SAHAMANTI &amp; IPPB INITIATIVE, NABARD, RRBs</a:t>
            </a:r>
          </a:p>
          <a:p>
            <a:pPr algn="ctr">
              <a:lnSpc>
                <a:spcPts val="2970"/>
              </a:lnSpc>
            </a:pPr>
            <a:r>
              <a:rPr lang="en-US" sz="2700">
                <a:solidFill>
                  <a:srgbClr val="FFFFFF"/>
                </a:solidFill>
                <a:latin typeface="Avenir"/>
                <a:ea typeface="Avenir"/>
                <a:cs typeface="Avenir"/>
                <a:sym typeface="Avenir"/>
              </a:rPr>
              <a:t>India</a:t>
            </a:r>
          </a:p>
        </p:txBody>
      </p:sp>
      <p:sp>
        <p:nvSpPr>
          <p:cNvPr name="TextBox 26" id="26"/>
          <p:cNvSpPr txBox="true"/>
          <p:nvPr/>
        </p:nvSpPr>
        <p:spPr>
          <a:xfrm rot="0">
            <a:off x="14520987" y="2239943"/>
            <a:ext cx="2282759" cy="1235716"/>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BANK RAKYAT </a:t>
            </a:r>
          </a:p>
          <a:p>
            <a:pPr algn="ctr">
              <a:lnSpc>
                <a:spcPts val="3080"/>
              </a:lnSpc>
            </a:pPr>
            <a:r>
              <a:rPr lang="en-US" sz="2800">
                <a:solidFill>
                  <a:srgbClr val="FFFFFF"/>
                </a:solidFill>
                <a:latin typeface="Avenir"/>
                <a:ea typeface="Avenir"/>
                <a:cs typeface="Avenir"/>
                <a:sym typeface="Avenir"/>
              </a:rPr>
              <a:t>Indonesia</a:t>
            </a:r>
          </a:p>
        </p:txBody>
      </p:sp>
      <p:sp>
        <p:nvSpPr>
          <p:cNvPr name="TextBox 27" id="27"/>
          <p:cNvSpPr txBox="true"/>
          <p:nvPr/>
        </p:nvSpPr>
        <p:spPr>
          <a:xfrm rot="0">
            <a:off x="14730537" y="4511354"/>
            <a:ext cx="2282759" cy="1235716"/>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TAMWIL EL FELLAH</a:t>
            </a:r>
          </a:p>
          <a:p>
            <a:pPr algn="ctr">
              <a:lnSpc>
                <a:spcPts val="3080"/>
              </a:lnSpc>
            </a:pPr>
            <a:r>
              <a:rPr lang="en-US" sz="2800">
                <a:solidFill>
                  <a:srgbClr val="FFFFFF"/>
                </a:solidFill>
                <a:latin typeface="Avenir"/>
                <a:ea typeface="Avenir"/>
                <a:cs typeface="Avenir"/>
                <a:sym typeface="Avenir"/>
              </a:rPr>
              <a:t>Marruecos</a:t>
            </a:r>
          </a:p>
        </p:txBody>
      </p:sp>
      <p:sp>
        <p:nvSpPr>
          <p:cNvPr name="TextBox 28" id="28"/>
          <p:cNvSpPr txBox="true"/>
          <p:nvPr/>
        </p:nvSpPr>
        <p:spPr>
          <a:xfrm rot="0">
            <a:off x="2929082" y="7114348"/>
            <a:ext cx="2282759" cy="1235716"/>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BANCO DO NORDESTE</a:t>
            </a:r>
          </a:p>
          <a:p>
            <a:pPr algn="ctr">
              <a:lnSpc>
                <a:spcPts val="3080"/>
              </a:lnSpc>
            </a:pPr>
            <a:r>
              <a:rPr lang="en-US" sz="2800">
                <a:solidFill>
                  <a:srgbClr val="FFFFFF"/>
                </a:solidFill>
                <a:latin typeface="Avenir"/>
                <a:ea typeface="Avenir"/>
                <a:cs typeface="Avenir"/>
                <a:sym typeface="Avenir"/>
              </a:rPr>
              <a:t>Brazil</a:t>
            </a:r>
          </a:p>
        </p:txBody>
      </p:sp>
      <p:sp>
        <p:nvSpPr>
          <p:cNvPr name="TextBox 29" id="29"/>
          <p:cNvSpPr txBox="true"/>
          <p:nvPr/>
        </p:nvSpPr>
        <p:spPr>
          <a:xfrm rot="0">
            <a:off x="7066140" y="7114348"/>
            <a:ext cx="2282759" cy="1235716"/>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BANRURAL S.A.</a:t>
            </a:r>
          </a:p>
          <a:p>
            <a:pPr algn="ctr">
              <a:lnSpc>
                <a:spcPts val="3080"/>
              </a:lnSpc>
            </a:pPr>
            <a:r>
              <a:rPr lang="en-US" sz="2800">
                <a:solidFill>
                  <a:srgbClr val="FFFFFF"/>
                </a:solidFill>
                <a:latin typeface="Avenir"/>
                <a:ea typeface="Avenir"/>
                <a:cs typeface="Avenir"/>
                <a:sym typeface="Avenir"/>
              </a:rPr>
              <a:t>Guatemala</a:t>
            </a:r>
          </a:p>
        </p:txBody>
      </p:sp>
      <p:sp>
        <p:nvSpPr>
          <p:cNvPr name="TextBox 30" id="30"/>
          <p:cNvSpPr txBox="true"/>
          <p:nvPr/>
        </p:nvSpPr>
        <p:spPr>
          <a:xfrm rot="0">
            <a:off x="4383476" y="903043"/>
            <a:ext cx="9521048" cy="744226"/>
          </a:xfrm>
          <a:prstGeom prst="rect">
            <a:avLst/>
          </a:prstGeom>
        </p:spPr>
        <p:txBody>
          <a:bodyPr anchor="t" rtlCol="false" tIns="0" lIns="0" bIns="0" rIns="0">
            <a:spAutoFit/>
          </a:bodyPr>
          <a:lstStyle/>
          <a:p>
            <a:pPr algn="l">
              <a:lnSpc>
                <a:spcPts val="5060"/>
              </a:lnSpc>
            </a:pPr>
            <a:r>
              <a:rPr lang="en-US" sz="4600" b="true">
                <a:solidFill>
                  <a:srgbClr val="F5F5F5"/>
                </a:solidFill>
                <a:latin typeface="Avenir Bold"/>
                <a:ea typeface="Avenir Bold"/>
                <a:cs typeface="Avenir Bold"/>
                <a:sym typeface="Avenir Bold"/>
              </a:rPr>
              <a:t>Algunos ejemplos prometedores</a:t>
            </a:r>
          </a:p>
        </p:txBody>
      </p:sp>
      <p:sp>
        <p:nvSpPr>
          <p:cNvPr name="TextBox 31" id="31"/>
          <p:cNvSpPr txBox="true"/>
          <p:nvPr/>
        </p:nvSpPr>
        <p:spPr>
          <a:xfrm rot="0">
            <a:off x="10561372" y="7309610"/>
            <a:ext cx="2282759" cy="845191"/>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DFC</a:t>
            </a:r>
          </a:p>
          <a:p>
            <a:pPr algn="ctr">
              <a:lnSpc>
                <a:spcPts val="3080"/>
              </a:lnSpc>
            </a:pPr>
            <a:r>
              <a:rPr lang="en-US" sz="2800">
                <a:solidFill>
                  <a:srgbClr val="FFFFFF"/>
                </a:solidFill>
                <a:latin typeface="Avenir"/>
                <a:ea typeface="Avenir"/>
                <a:cs typeface="Avenir"/>
                <a:sym typeface="Avenir"/>
              </a:rPr>
              <a:t>Belice</a:t>
            </a:r>
          </a:p>
        </p:txBody>
      </p:sp>
      <p:sp>
        <p:nvSpPr>
          <p:cNvPr name="TextBox 32" id="32"/>
          <p:cNvSpPr txBox="true"/>
          <p:nvPr/>
        </p:nvSpPr>
        <p:spPr>
          <a:xfrm rot="0">
            <a:off x="14863887" y="7114348"/>
            <a:ext cx="2282759" cy="845191"/>
          </a:xfrm>
          <a:prstGeom prst="rect">
            <a:avLst/>
          </a:prstGeom>
        </p:spPr>
        <p:txBody>
          <a:bodyPr anchor="t" rtlCol="false" tIns="0" lIns="0" bIns="0" rIns="0">
            <a:spAutoFit/>
          </a:bodyPr>
          <a:lstStyle/>
          <a:p>
            <a:pPr algn="ctr">
              <a:lnSpc>
                <a:spcPts val="3080"/>
              </a:lnSpc>
            </a:pPr>
            <a:r>
              <a:rPr lang="en-US" sz="2800" b="true">
                <a:solidFill>
                  <a:srgbClr val="FFFFFF"/>
                </a:solidFill>
                <a:latin typeface="Avenir Bold"/>
                <a:ea typeface="Avenir Bold"/>
                <a:cs typeface="Avenir Bold"/>
                <a:sym typeface="Avenir Bold"/>
              </a:rPr>
              <a:t>ARDB</a:t>
            </a:r>
          </a:p>
          <a:p>
            <a:pPr algn="ctr">
              <a:lnSpc>
                <a:spcPts val="3080"/>
              </a:lnSpc>
            </a:pPr>
            <a:r>
              <a:rPr lang="en-US" sz="2800">
                <a:solidFill>
                  <a:srgbClr val="FFFFFF"/>
                </a:solidFill>
                <a:latin typeface="Avenir"/>
                <a:ea typeface="Avenir"/>
                <a:cs typeface="Avenir"/>
                <a:sym typeface="Avenir"/>
              </a:rPr>
              <a:t>Camboya</a:t>
            </a:r>
          </a:p>
        </p:txBody>
      </p:sp>
      <p:sp>
        <p:nvSpPr>
          <p:cNvPr name="TextBox 33" id="33"/>
          <p:cNvSpPr txBox="true"/>
          <p:nvPr/>
        </p:nvSpPr>
        <p:spPr>
          <a:xfrm rot="0">
            <a:off x="7066140" y="8978714"/>
            <a:ext cx="9521048" cy="744226"/>
          </a:xfrm>
          <a:prstGeom prst="rect">
            <a:avLst/>
          </a:prstGeom>
        </p:spPr>
        <p:txBody>
          <a:bodyPr anchor="t" rtlCol="false" tIns="0" lIns="0" bIns="0" rIns="0">
            <a:spAutoFit/>
          </a:bodyPr>
          <a:lstStyle/>
          <a:p>
            <a:pPr algn="l">
              <a:lnSpc>
                <a:spcPts val="5060"/>
              </a:lnSpc>
            </a:pPr>
            <a:r>
              <a:rPr lang="en-US" sz="4600" b="true">
                <a:solidFill>
                  <a:srgbClr val="F5F5F5"/>
                </a:solidFill>
                <a:latin typeface="Avenir Bold"/>
                <a:ea typeface="Avenir Bold"/>
                <a:cs typeface="Avenir Bold"/>
                <a:sym typeface="Avenir Bold"/>
              </a:rPr>
              <a:t>...entre otros muchos ejemplos</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2896" y="0"/>
                  </a:moveTo>
                  <a:lnTo>
                    <a:pt x="4251830" y="0"/>
                  </a:lnTo>
                  <a:cubicBezTo>
                    <a:pt x="4264475" y="0"/>
                    <a:pt x="4274726" y="10251"/>
                    <a:pt x="4274726" y="22896"/>
                  </a:cubicBezTo>
                  <a:lnTo>
                    <a:pt x="4274726" y="2144571"/>
                  </a:lnTo>
                  <a:cubicBezTo>
                    <a:pt x="4274726" y="2150643"/>
                    <a:pt x="4272314" y="2156467"/>
                    <a:pt x="4268020" y="2160761"/>
                  </a:cubicBezTo>
                  <a:cubicBezTo>
                    <a:pt x="4263726" y="2165054"/>
                    <a:pt x="4257903" y="2167467"/>
                    <a:pt x="4251830" y="2167467"/>
                  </a:cubicBezTo>
                  <a:lnTo>
                    <a:pt x="22896" y="2167467"/>
                  </a:lnTo>
                  <a:cubicBezTo>
                    <a:pt x="16823" y="2167467"/>
                    <a:pt x="11000" y="2165054"/>
                    <a:pt x="6706" y="2160761"/>
                  </a:cubicBezTo>
                  <a:cubicBezTo>
                    <a:pt x="2412" y="2156467"/>
                    <a:pt x="0" y="2150643"/>
                    <a:pt x="0" y="2144571"/>
                  </a:cubicBezTo>
                  <a:lnTo>
                    <a:pt x="0" y="22896"/>
                  </a:lnTo>
                  <a:cubicBezTo>
                    <a:pt x="0" y="16823"/>
                    <a:pt x="2412" y="11000"/>
                    <a:pt x="6706" y="6706"/>
                  </a:cubicBezTo>
                  <a:cubicBezTo>
                    <a:pt x="11000" y="2412"/>
                    <a:pt x="16823" y="0"/>
                    <a:pt x="22896" y="0"/>
                  </a:cubicBezTo>
                  <a:close/>
                </a:path>
              </a:pathLst>
            </a:custGeom>
            <a:solidFill>
              <a:srgbClr val="2F828D"/>
            </a:solidFill>
          </p:spPr>
        </p:sp>
        <p:sp>
          <p:nvSpPr>
            <p:cNvPr name="TextBox 4" id="4"/>
            <p:cNvSpPr txBox="true"/>
            <p:nvPr/>
          </p:nvSpPr>
          <p:spPr>
            <a:xfrm>
              <a:off x="0" y="-38100"/>
              <a:ext cx="4274726" cy="2205567"/>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981200" y="-94024"/>
            <a:ext cx="4102978" cy="2245448"/>
          </a:xfrm>
          <a:custGeom>
            <a:avLst/>
            <a:gdLst/>
            <a:ahLst/>
            <a:cxnLst/>
            <a:rect r="r" b="b" t="t" l="l"/>
            <a:pathLst>
              <a:path h="2245448" w="4102978">
                <a:moveTo>
                  <a:pt x="0" y="0"/>
                </a:moveTo>
                <a:lnTo>
                  <a:pt x="4102978" y="0"/>
                </a:lnTo>
                <a:lnTo>
                  <a:pt x="4102978" y="2245448"/>
                </a:lnTo>
                <a:lnTo>
                  <a:pt x="0" y="22454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1981200" y="6267450"/>
            <a:ext cx="2880360" cy="4114800"/>
          </a:xfrm>
          <a:custGeom>
            <a:avLst/>
            <a:gdLst/>
            <a:ahLst/>
            <a:cxnLst/>
            <a:rect r="r" b="b" t="t" l="l"/>
            <a:pathLst>
              <a:path h="4114800" w="2880360">
                <a:moveTo>
                  <a:pt x="0" y="0"/>
                </a:moveTo>
                <a:lnTo>
                  <a:pt x="2880360" y="0"/>
                </a:lnTo>
                <a:lnTo>
                  <a:pt x="288036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7" id="7"/>
          <p:cNvSpPr txBox="true"/>
          <p:nvPr/>
        </p:nvSpPr>
        <p:spPr>
          <a:xfrm rot="0">
            <a:off x="6084178" y="4184650"/>
            <a:ext cx="10620170" cy="1908176"/>
          </a:xfrm>
          <a:prstGeom prst="rect">
            <a:avLst/>
          </a:prstGeom>
        </p:spPr>
        <p:txBody>
          <a:bodyPr anchor="t" rtlCol="false" tIns="0" lIns="0" bIns="0" rIns="0">
            <a:spAutoFit/>
          </a:bodyPr>
          <a:lstStyle/>
          <a:p>
            <a:pPr algn="just">
              <a:lnSpc>
                <a:spcPts val="12500"/>
              </a:lnSpc>
            </a:pPr>
            <a:r>
              <a:rPr lang="en-US" b="true" sz="12500">
                <a:solidFill>
                  <a:srgbClr val="FFFFFF"/>
                </a:solidFill>
                <a:latin typeface="Avenir Bold"/>
                <a:ea typeface="Avenir Bold"/>
                <a:cs typeface="Avenir Bold"/>
                <a:sym typeface="Avenir Bold"/>
              </a:rPr>
              <a:t>GRACIAS</a:t>
            </a:r>
          </a:p>
        </p:txBody>
      </p:sp>
      <p:sp>
        <p:nvSpPr>
          <p:cNvPr name="Freeform 8" id="8"/>
          <p:cNvSpPr/>
          <p:nvPr/>
        </p:nvSpPr>
        <p:spPr>
          <a:xfrm flipH="false" flipV="false" rot="-10800000">
            <a:off x="5623560" y="7673106"/>
            <a:ext cx="3422956" cy="2613894"/>
          </a:xfrm>
          <a:custGeom>
            <a:avLst/>
            <a:gdLst/>
            <a:ahLst/>
            <a:cxnLst/>
            <a:rect r="r" b="b" t="t" l="l"/>
            <a:pathLst>
              <a:path h="2613894" w="3422956">
                <a:moveTo>
                  <a:pt x="0" y="0"/>
                </a:moveTo>
                <a:lnTo>
                  <a:pt x="3422956" y="0"/>
                </a:lnTo>
                <a:lnTo>
                  <a:pt x="3422956" y="2613894"/>
                </a:lnTo>
                <a:lnTo>
                  <a:pt x="0" y="26138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156322" y="0"/>
            <a:ext cx="4102978" cy="3133183"/>
          </a:xfrm>
          <a:custGeom>
            <a:avLst/>
            <a:gdLst/>
            <a:ahLst/>
            <a:cxnLst/>
            <a:rect r="r" b="b" t="t" l="l"/>
            <a:pathLst>
              <a:path h="3133183" w="4102978">
                <a:moveTo>
                  <a:pt x="0" y="0"/>
                </a:moveTo>
                <a:lnTo>
                  <a:pt x="4102978" y="0"/>
                </a:lnTo>
                <a:lnTo>
                  <a:pt x="4102978" y="3133183"/>
                </a:lnTo>
                <a:lnTo>
                  <a:pt x="0" y="313318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11363310" y="6739288"/>
            <a:ext cx="6594545" cy="2266950"/>
          </a:xfrm>
          <a:prstGeom prst="rect">
            <a:avLst/>
          </a:prstGeom>
        </p:spPr>
        <p:txBody>
          <a:bodyPr anchor="t" rtlCol="false" tIns="0" lIns="0" bIns="0" rIns="0">
            <a:spAutoFit/>
          </a:bodyPr>
          <a:lstStyle/>
          <a:p>
            <a:pPr algn="l">
              <a:lnSpc>
                <a:spcPts val="8250"/>
              </a:lnSpc>
            </a:pPr>
            <a:r>
              <a:rPr lang="en-US" b="true" sz="7500">
                <a:solidFill>
                  <a:srgbClr val="2F828D"/>
                </a:solidFill>
                <a:latin typeface="Avenir Bold"/>
                <a:ea typeface="Avenir Bold"/>
                <a:cs typeface="Avenir Bold"/>
                <a:sym typeface="Avenir Bold"/>
              </a:rPr>
              <a:t>TABLA DE CONTENIDO</a:t>
            </a:r>
          </a:p>
        </p:txBody>
      </p:sp>
      <p:sp>
        <p:nvSpPr>
          <p:cNvPr name="TextBox 4" id="4"/>
          <p:cNvSpPr txBox="true"/>
          <p:nvPr/>
        </p:nvSpPr>
        <p:spPr>
          <a:xfrm rot="0">
            <a:off x="2417556" y="2200594"/>
            <a:ext cx="1938412" cy="1136658"/>
          </a:xfrm>
          <a:prstGeom prst="rect">
            <a:avLst/>
          </a:prstGeom>
        </p:spPr>
        <p:txBody>
          <a:bodyPr anchor="t" rtlCol="false" tIns="0" lIns="0" bIns="0" rIns="0">
            <a:spAutoFit/>
          </a:bodyPr>
          <a:lstStyle/>
          <a:p>
            <a:pPr algn="l">
              <a:lnSpc>
                <a:spcPts val="7700"/>
              </a:lnSpc>
            </a:pPr>
            <a:r>
              <a:rPr lang="en-US" b="true" sz="7000">
                <a:solidFill>
                  <a:srgbClr val="2F828D"/>
                </a:solidFill>
                <a:latin typeface="Avenir Bold"/>
                <a:ea typeface="Avenir Bold"/>
                <a:cs typeface="Avenir Bold"/>
                <a:sym typeface="Avenir Bold"/>
              </a:rPr>
              <a:t>01.</a:t>
            </a:r>
          </a:p>
        </p:txBody>
      </p:sp>
      <p:sp>
        <p:nvSpPr>
          <p:cNvPr name="TextBox 5" id="5"/>
          <p:cNvSpPr txBox="true"/>
          <p:nvPr/>
        </p:nvSpPr>
        <p:spPr>
          <a:xfrm rot="0">
            <a:off x="2417556" y="4156844"/>
            <a:ext cx="1938412" cy="1136658"/>
          </a:xfrm>
          <a:prstGeom prst="rect">
            <a:avLst/>
          </a:prstGeom>
        </p:spPr>
        <p:txBody>
          <a:bodyPr anchor="t" rtlCol="false" tIns="0" lIns="0" bIns="0" rIns="0">
            <a:spAutoFit/>
          </a:bodyPr>
          <a:lstStyle/>
          <a:p>
            <a:pPr algn="l">
              <a:lnSpc>
                <a:spcPts val="7700"/>
              </a:lnSpc>
            </a:pPr>
            <a:r>
              <a:rPr lang="en-US" b="true" sz="7000">
                <a:solidFill>
                  <a:srgbClr val="2F828D"/>
                </a:solidFill>
                <a:latin typeface="Avenir Bold"/>
                <a:ea typeface="Avenir Bold"/>
                <a:cs typeface="Avenir Bold"/>
                <a:sym typeface="Avenir Bold"/>
              </a:rPr>
              <a:t>02.</a:t>
            </a:r>
          </a:p>
        </p:txBody>
      </p:sp>
      <p:sp>
        <p:nvSpPr>
          <p:cNvPr name="TextBox 6" id="6"/>
          <p:cNvSpPr txBox="true"/>
          <p:nvPr/>
        </p:nvSpPr>
        <p:spPr>
          <a:xfrm rot="0">
            <a:off x="4355969" y="2238694"/>
            <a:ext cx="6726444" cy="1539881"/>
          </a:xfrm>
          <a:prstGeom prst="rect">
            <a:avLst/>
          </a:prstGeom>
        </p:spPr>
        <p:txBody>
          <a:bodyPr anchor="t" rtlCol="false" tIns="0" lIns="0" bIns="0" rIns="0">
            <a:spAutoFit/>
          </a:bodyPr>
          <a:lstStyle/>
          <a:p>
            <a:pPr algn="l">
              <a:lnSpc>
                <a:spcPts val="3850"/>
              </a:lnSpc>
            </a:pPr>
            <a:r>
              <a:rPr lang="en-US" b="true" sz="3500">
                <a:solidFill>
                  <a:srgbClr val="737373"/>
                </a:solidFill>
                <a:latin typeface="Avenir Bold"/>
                <a:ea typeface="Avenir Bold"/>
                <a:cs typeface="Avenir Bold"/>
                <a:sym typeface="Avenir Bold"/>
              </a:rPr>
              <a:t>CONSIDERACIONES CLAVE PARA LA INCLUSIÓN FINANCIERA</a:t>
            </a:r>
          </a:p>
        </p:txBody>
      </p:sp>
      <p:sp>
        <p:nvSpPr>
          <p:cNvPr name="TextBox 7" id="7"/>
          <p:cNvSpPr txBox="true"/>
          <p:nvPr/>
        </p:nvSpPr>
        <p:spPr>
          <a:xfrm rot="0">
            <a:off x="2417556" y="5678830"/>
            <a:ext cx="1938412" cy="1136658"/>
          </a:xfrm>
          <a:prstGeom prst="rect">
            <a:avLst/>
          </a:prstGeom>
        </p:spPr>
        <p:txBody>
          <a:bodyPr anchor="t" rtlCol="false" tIns="0" lIns="0" bIns="0" rIns="0">
            <a:spAutoFit/>
          </a:bodyPr>
          <a:lstStyle/>
          <a:p>
            <a:pPr algn="l">
              <a:lnSpc>
                <a:spcPts val="7700"/>
              </a:lnSpc>
            </a:pPr>
            <a:r>
              <a:rPr lang="en-US" b="true" sz="7000">
                <a:solidFill>
                  <a:srgbClr val="2F828D"/>
                </a:solidFill>
                <a:latin typeface="Avenir Bold"/>
                <a:ea typeface="Avenir Bold"/>
                <a:cs typeface="Avenir Bold"/>
                <a:sym typeface="Avenir Bold"/>
              </a:rPr>
              <a:t>03.</a:t>
            </a:r>
          </a:p>
        </p:txBody>
      </p:sp>
      <p:sp>
        <p:nvSpPr>
          <p:cNvPr name="TextBox 8" id="8"/>
          <p:cNvSpPr txBox="true"/>
          <p:nvPr/>
        </p:nvSpPr>
        <p:spPr>
          <a:xfrm rot="0">
            <a:off x="4355969" y="5712601"/>
            <a:ext cx="6726444" cy="2997206"/>
          </a:xfrm>
          <a:prstGeom prst="rect">
            <a:avLst/>
          </a:prstGeom>
        </p:spPr>
        <p:txBody>
          <a:bodyPr anchor="t" rtlCol="false" tIns="0" lIns="0" bIns="0" rIns="0">
            <a:spAutoFit/>
          </a:bodyPr>
          <a:lstStyle/>
          <a:p>
            <a:pPr algn="l">
              <a:lnSpc>
                <a:spcPts val="3850"/>
              </a:lnSpc>
            </a:pPr>
            <a:r>
              <a:rPr lang="en-US" sz="3500" b="true">
                <a:solidFill>
                  <a:srgbClr val="737373"/>
                </a:solidFill>
                <a:latin typeface="Avenir Bold"/>
                <a:ea typeface="Avenir Bold"/>
                <a:cs typeface="Avenir Bold"/>
                <a:sym typeface="Avenir Bold"/>
              </a:rPr>
              <a:t>¿QUÉ ESTÁN HACIENDO LOS BPD PARA PROMOVER LA INCLUSIÓN FINANCIERA RURAL?</a:t>
            </a:r>
          </a:p>
          <a:p>
            <a:pPr algn="l">
              <a:lnSpc>
                <a:spcPts val="3850"/>
              </a:lnSpc>
            </a:pPr>
          </a:p>
          <a:p>
            <a:pPr algn="l">
              <a:lnSpc>
                <a:spcPts val="3850"/>
              </a:lnSpc>
            </a:pPr>
          </a:p>
        </p:txBody>
      </p:sp>
      <p:sp>
        <p:nvSpPr>
          <p:cNvPr name="TextBox 9" id="9"/>
          <p:cNvSpPr txBox="true"/>
          <p:nvPr/>
        </p:nvSpPr>
        <p:spPr>
          <a:xfrm rot="0">
            <a:off x="4355969" y="4194944"/>
            <a:ext cx="6726444" cy="1054106"/>
          </a:xfrm>
          <a:prstGeom prst="rect">
            <a:avLst/>
          </a:prstGeom>
        </p:spPr>
        <p:txBody>
          <a:bodyPr anchor="t" rtlCol="false" tIns="0" lIns="0" bIns="0" rIns="0">
            <a:spAutoFit/>
          </a:bodyPr>
          <a:lstStyle/>
          <a:p>
            <a:pPr algn="l">
              <a:lnSpc>
                <a:spcPts val="3850"/>
              </a:lnSpc>
            </a:pPr>
            <a:r>
              <a:rPr lang="en-US" b="true" sz="3500">
                <a:solidFill>
                  <a:srgbClr val="737373"/>
                </a:solidFill>
                <a:latin typeface="Avenir Bold"/>
                <a:ea typeface="Avenir Bold"/>
                <a:cs typeface="Avenir Bold"/>
                <a:sym typeface="Avenir Bold"/>
              </a:rPr>
              <a:t>¿POR QUÉ ES RELEVANTE PARA LOS BPD?</a:t>
            </a:r>
          </a:p>
        </p:txBody>
      </p:sp>
      <p:sp>
        <p:nvSpPr>
          <p:cNvPr name="Freeform 10" id="10"/>
          <p:cNvSpPr/>
          <p:nvPr/>
        </p:nvSpPr>
        <p:spPr>
          <a:xfrm flipH="false" flipV="false" rot="0">
            <a:off x="2417556" y="9164276"/>
            <a:ext cx="4102978" cy="2245448"/>
          </a:xfrm>
          <a:custGeom>
            <a:avLst/>
            <a:gdLst/>
            <a:ahLst/>
            <a:cxnLst/>
            <a:rect r="r" b="b" t="t" l="l"/>
            <a:pathLst>
              <a:path h="2245448" w="4102978">
                <a:moveTo>
                  <a:pt x="0" y="0"/>
                </a:moveTo>
                <a:lnTo>
                  <a:pt x="4102979" y="0"/>
                </a:lnTo>
                <a:lnTo>
                  <a:pt x="4102979" y="2245448"/>
                </a:lnTo>
                <a:lnTo>
                  <a:pt x="0" y="2245448"/>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2896" y="0"/>
                  </a:moveTo>
                  <a:lnTo>
                    <a:pt x="4251830" y="0"/>
                  </a:lnTo>
                  <a:cubicBezTo>
                    <a:pt x="4264475" y="0"/>
                    <a:pt x="4274726" y="10251"/>
                    <a:pt x="4274726" y="22896"/>
                  </a:cubicBezTo>
                  <a:lnTo>
                    <a:pt x="4274726" y="2144571"/>
                  </a:lnTo>
                  <a:cubicBezTo>
                    <a:pt x="4274726" y="2150643"/>
                    <a:pt x="4272314" y="2156467"/>
                    <a:pt x="4268020" y="2160761"/>
                  </a:cubicBezTo>
                  <a:cubicBezTo>
                    <a:pt x="4263726" y="2165054"/>
                    <a:pt x="4257903" y="2167467"/>
                    <a:pt x="4251830" y="2167467"/>
                  </a:cubicBezTo>
                  <a:lnTo>
                    <a:pt x="22896" y="2167467"/>
                  </a:lnTo>
                  <a:cubicBezTo>
                    <a:pt x="16823" y="2167467"/>
                    <a:pt x="11000" y="2165054"/>
                    <a:pt x="6706" y="2160761"/>
                  </a:cubicBezTo>
                  <a:cubicBezTo>
                    <a:pt x="2412" y="2156467"/>
                    <a:pt x="0" y="2150643"/>
                    <a:pt x="0" y="2144571"/>
                  </a:cubicBezTo>
                  <a:lnTo>
                    <a:pt x="0" y="22896"/>
                  </a:lnTo>
                  <a:cubicBezTo>
                    <a:pt x="0" y="16823"/>
                    <a:pt x="2412" y="11000"/>
                    <a:pt x="6706" y="6706"/>
                  </a:cubicBezTo>
                  <a:cubicBezTo>
                    <a:pt x="11000" y="2412"/>
                    <a:pt x="16823" y="0"/>
                    <a:pt x="22896" y="0"/>
                  </a:cubicBezTo>
                  <a:close/>
                </a:path>
              </a:pathLst>
            </a:custGeom>
            <a:solidFill>
              <a:srgbClr val="2F828D"/>
            </a:solidFill>
          </p:spPr>
        </p:sp>
        <p:sp>
          <p:nvSpPr>
            <p:cNvPr name="TextBox 4" id="4"/>
            <p:cNvSpPr txBox="true"/>
            <p:nvPr/>
          </p:nvSpPr>
          <p:spPr>
            <a:xfrm>
              <a:off x="0" y="-38100"/>
              <a:ext cx="4274726" cy="2205567"/>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5893678" y="8135576"/>
            <a:ext cx="4102978" cy="2245448"/>
          </a:xfrm>
          <a:custGeom>
            <a:avLst/>
            <a:gdLst/>
            <a:ahLst/>
            <a:cxnLst/>
            <a:rect r="r" b="b" t="t" l="l"/>
            <a:pathLst>
              <a:path h="2245448" w="4102978">
                <a:moveTo>
                  <a:pt x="0" y="0"/>
                </a:moveTo>
                <a:lnTo>
                  <a:pt x="4102978" y="0"/>
                </a:lnTo>
                <a:lnTo>
                  <a:pt x="4102978" y="2245448"/>
                </a:lnTo>
                <a:lnTo>
                  <a:pt x="0" y="22454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0">
            <a:off x="1028700" y="8135576"/>
            <a:ext cx="4102978" cy="3133183"/>
          </a:xfrm>
          <a:custGeom>
            <a:avLst/>
            <a:gdLst/>
            <a:ahLst/>
            <a:cxnLst/>
            <a:rect r="r" b="b" t="t" l="l"/>
            <a:pathLst>
              <a:path h="3133183" w="4102978">
                <a:moveTo>
                  <a:pt x="0" y="0"/>
                </a:moveTo>
                <a:lnTo>
                  <a:pt x="4102978" y="0"/>
                </a:lnTo>
                <a:lnTo>
                  <a:pt x="4102978" y="3133183"/>
                </a:lnTo>
                <a:lnTo>
                  <a:pt x="0" y="313318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7" id="7"/>
          <p:cNvSpPr txBox="true"/>
          <p:nvPr/>
        </p:nvSpPr>
        <p:spPr>
          <a:xfrm rot="0">
            <a:off x="3729112" y="3173589"/>
            <a:ext cx="10331110" cy="2952115"/>
          </a:xfrm>
          <a:prstGeom prst="rect">
            <a:avLst/>
          </a:prstGeom>
        </p:spPr>
        <p:txBody>
          <a:bodyPr anchor="t" rtlCol="false" tIns="0" lIns="0" bIns="0" rIns="0">
            <a:spAutoFit/>
          </a:bodyPr>
          <a:lstStyle/>
          <a:p>
            <a:pPr algn="l">
              <a:lnSpc>
                <a:spcPts val="7369"/>
              </a:lnSpc>
            </a:pPr>
            <a:r>
              <a:rPr lang="en-US" b="true" sz="6699">
                <a:solidFill>
                  <a:srgbClr val="FFFFFF"/>
                </a:solidFill>
                <a:latin typeface="Avenir Bold"/>
                <a:ea typeface="Avenir Bold"/>
                <a:cs typeface="Avenir Bold"/>
                <a:sym typeface="Avenir Bold"/>
              </a:rPr>
              <a:t>CONSIDERACIONES CLAVE PARA LA INCLUSIÓN FINANCIERA</a:t>
            </a:r>
          </a:p>
        </p:txBody>
      </p:sp>
      <p:sp>
        <p:nvSpPr>
          <p:cNvPr name="TextBox 8" id="8"/>
          <p:cNvSpPr txBox="true"/>
          <p:nvPr/>
        </p:nvSpPr>
        <p:spPr>
          <a:xfrm rot="0">
            <a:off x="1790700" y="1714500"/>
            <a:ext cx="1938412" cy="1136658"/>
          </a:xfrm>
          <a:prstGeom prst="rect">
            <a:avLst/>
          </a:prstGeom>
        </p:spPr>
        <p:txBody>
          <a:bodyPr anchor="t" rtlCol="false" tIns="0" lIns="0" bIns="0" rIns="0">
            <a:spAutoFit/>
          </a:bodyPr>
          <a:lstStyle/>
          <a:p>
            <a:pPr algn="l">
              <a:lnSpc>
                <a:spcPts val="7700"/>
              </a:lnSpc>
            </a:pPr>
            <a:r>
              <a:rPr lang="en-US" b="true" sz="7000">
                <a:solidFill>
                  <a:srgbClr val="FFFFFF"/>
                </a:solidFill>
                <a:latin typeface="Avenir Bold"/>
                <a:ea typeface="Avenir Bold"/>
                <a:cs typeface="Avenir Bold"/>
                <a:sym typeface="Avenir Bold"/>
              </a:rPr>
              <a:t>01.</a:t>
            </a:r>
          </a:p>
        </p:txBody>
      </p:sp>
      <p:grpSp>
        <p:nvGrpSpPr>
          <p:cNvPr name="Group 9" id="9"/>
          <p:cNvGrpSpPr/>
          <p:nvPr/>
        </p:nvGrpSpPr>
        <p:grpSpPr>
          <a:xfrm rot="0">
            <a:off x="13543121" y="-308824"/>
            <a:ext cx="7549097" cy="8444400"/>
            <a:chOff x="0" y="0"/>
            <a:chExt cx="10065462" cy="11259200"/>
          </a:xfrm>
        </p:grpSpPr>
        <p:sp>
          <p:nvSpPr>
            <p:cNvPr name="AutoShape 10" id="10"/>
            <p:cNvSpPr/>
            <p:nvPr/>
          </p:nvSpPr>
          <p:spPr>
            <a:xfrm flipV="true">
              <a:off x="23020" y="10735"/>
              <a:ext cx="5240240" cy="11237731"/>
            </a:xfrm>
            <a:prstGeom prst="line">
              <a:avLst/>
            </a:prstGeom>
            <a:ln cap="flat" w="50800">
              <a:solidFill>
                <a:srgbClr val="BBCBCD"/>
              </a:solidFill>
              <a:prstDash val="solid"/>
              <a:headEnd type="none" len="sm" w="sm"/>
              <a:tailEnd type="none" len="sm" w="sm"/>
            </a:ln>
          </p:spPr>
        </p:sp>
        <p:sp>
          <p:nvSpPr>
            <p:cNvPr name="AutoShape 11" id="11"/>
            <p:cNvSpPr/>
            <p:nvPr/>
          </p:nvSpPr>
          <p:spPr>
            <a:xfrm flipV="true">
              <a:off x="554040" y="10735"/>
              <a:ext cx="5240240" cy="11237731"/>
            </a:xfrm>
            <a:prstGeom prst="line">
              <a:avLst/>
            </a:prstGeom>
            <a:ln cap="flat" w="50800">
              <a:solidFill>
                <a:srgbClr val="BBCBCD"/>
              </a:solidFill>
              <a:prstDash val="solid"/>
              <a:headEnd type="none" len="sm" w="sm"/>
              <a:tailEnd type="none" len="sm" w="sm"/>
            </a:ln>
          </p:spPr>
        </p:sp>
        <p:sp>
          <p:nvSpPr>
            <p:cNvPr name="AutoShape 12" id="12"/>
            <p:cNvSpPr/>
            <p:nvPr/>
          </p:nvSpPr>
          <p:spPr>
            <a:xfrm flipV="true">
              <a:off x="1085061" y="10735"/>
              <a:ext cx="5240240" cy="11237731"/>
            </a:xfrm>
            <a:prstGeom prst="line">
              <a:avLst/>
            </a:prstGeom>
            <a:ln cap="flat" w="50800">
              <a:solidFill>
                <a:srgbClr val="BBCBCD"/>
              </a:solidFill>
              <a:prstDash val="solid"/>
              <a:headEnd type="none" len="sm" w="sm"/>
              <a:tailEnd type="none" len="sm" w="sm"/>
            </a:ln>
          </p:spPr>
        </p:sp>
        <p:sp>
          <p:nvSpPr>
            <p:cNvPr name="AutoShape 13" id="13"/>
            <p:cNvSpPr/>
            <p:nvPr/>
          </p:nvSpPr>
          <p:spPr>
            <a:xfrm flipV="true">
              <a:off x="1616081" y="10735"/>
              <a:ext cx="5240240" cy="11237731"/>
            </a:xfrm>
            <a:prstGeom prst="line">
              <a:avLst/>
            </a:prstGeom>
            <a:ln cap="flat" w="50800">
              <a:solidFill>
                <a:srgbClr val="BBCBCD"/>
              </a:solidFill>
              <a:prstDash val="solid"/>
              <a:headEnd type="none" len="sm" w="sm"/>
              <a:tailEnd type="none" len="sm" w="sm"/>
            </a:ln>
          </p:spPr>
        </p:sp>
        <p:sp>
          <p:nvSpPr>
            <p:cNvPr name="AutoShape 14" id="14"/>
            <p:cNvSpPr/>
            <p:nvPr/>
          </p:nvSpPr>
          <p:spPr>
            <a:xfrm flipV="true">
              <a:off x="2147101" y="10735"/>
              <a:ext cx="5240240" cy="11237731"/>
            </a:xfrm>
            <a:prstGeom prst="line">
              <a:avLst/>
            </a:prstGeom>
            <a:ln cap="flat" w="50800">
              <a:solidFill>
                <a:srgbClr val="BBCBCD"/>
              </a:solidFill>
              <a:prstDash val="solid"/>
              <a:headEnd type="none" len="sm" w="sm"/>
              <a:tailEnd type="none" len="sm" w="sm"/>
            </a:ln>
          </p:spPr>
        </p:sp>
        <p:sp>
          <p:nvSpPr>
            <p:cNvPr name="AutoShape 15" id="15"/>
            <p:cNvSpPr/>
            <p:nvPr/>
          </p:nvSpPr>
          <p:spPr>
            <a:xfrm flipV="true">
              <a:off x="2678121" y="10735"/>
              <a:ext cx="5240240" cy="11237731"/>
            </a:xfrm>
            <a:prstGeom prst="line">
              <a:avLst/>
            </a:prstGeom>
            <a:ln cap="flat" w="50800">
              <a:solidFill>
                <a:srgbClr val="BBCBCD"/>
              </a:solidFill>
              <a:prstDash val="solid"/>
              <a:headEnd type="none" len="sm" w="sm"/>
              <a:tailEnd type="none" len="sm" w="sm"/>
            </a:ln>
          </p:spPr>
        </p:sp>
        <p:sp>
          <p:nvSpPr>
            <p:cNvPr name="AutoShape 16" id="16"/>
            <p:cNvSpPr/>
            <p:nvPr/>
          </p:nvSpPr>
          <p:spPr>
            <a:xfrm flipV="true">
              <a:off x="3209142" y="10735"/>
              <a:ext cx="5240240" cy="11237731"/>
            </a:xfrm>
            <a:prstGeom prst="line">
              <a:avLst/>
            </a:prstGeom>
            <a:ln cap="flat" w="50800">
              <a:solidFill>
                <a:srgbClr val="BBCBCD"/>
              </a:solidFill>
              <a:prstDash val="solid"/>
              <a:headEnd type="none" len="sm" w="sm"/>
              <a:tailEnd type="none" len="sm" w="sm"/>
            </a:ln>
          </p:spPr>
        </p:sp>
        <p:sp>
          <p:nvSpPr>
            <p:cNvPr name="AutoShape 17" id="17"/>
            <p:cNvSpPr/>
            <p:nvPr/>
          </p:nvSpPr>
          <p:spPr>
            <a:xfrm flipV="true">
              <a:off x="3740162" y="10735"/>
              <a:ext cx="5240240" cy="11237731"/>
            </a:xfrm>
            <a:prstGeom prst="line">
              <a:avLst/>
            </a:prstGeom>
            <a:ln cap="flat" w="50800">
              <a:solidFill>
                <a:srgbClr val="BBCBCD"/>
              </a:solidFill>
              <a:prstDash val="solid"/>
              <a:headEnd type="none" len="sm" w="sm"/>
              <a:tailEnd type="none" len="sm" w="sm"/>
            </a:ln>
          </p:spPr>
        </p:sp>
        <p:sp>
          <p:nvSpPr>
            <p:cNvPr name="AutoShape 18" id="18"/>
            <p:cNvSpPr/>
            <p:nvPr/>
          </p:nvSpPr>
          <p:spPr>
            <a:xfrm flipV="true">
              <a:off x="4271182" y="10735"/>
              <a:ext cx="5240240" cy="11237731"/>
            </a:xfrm>
            <a:prstGeom prst="line">
              <a:avLst/>
            </a:prstGeom>
            <a:ln cap="flat" w="50800">
              <a:solidFill>
                <a:srgbClr val="BBCBCD"/>
              </a:solidFill>
              <a:prstDash val="solid"/>
              <a:headEnd type="none" len="sm" w="sm"/>
              <a:tailEnd type="none" len="sm" w="sm"/>
            </a:ln>
          </p:spPr>
        </p:sp>
        <p:sp>
          <p:nvSpPr>
            <p:cNvPr name="AutoShape 19" id="19"/>
            <p:cNvSpPr/>
            <p:nvPr/>
          </p:nvSpPr>
          <p:spPr>
            <a:xfrm flipV="true">
              <a:off x="4802202" y="10735"/>
              <a:ext cx="5240240" cy="11237731"/>
            </a:xfrm>
            <a:prstGeom prst="line">
              <a:avLst/>
            </a:prstGeom>
            <a:ln cap="flat" w="50800">
              <a:solidFill>
                <a:srgbClr val="BBCBCD"/>
              </a:solidFill>
              <a:prstDash val="solid"/>
              <a:headEnd type="none" len="sm" w="sm"/>
              <a:tailEnd type="none" len="sm" w="sm"/>
            </a:ln>
          </p:spPr>
        </p:sp>
      </p:gr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7319726" y="8961441"/>
            <a:ext cx="4102978" cy="2245448"/>
          </a:xfrm>
          <a:custGeom>
            <a:avLst/>
            <a:gdLst/>
            <a:ahLst/>
            <a:cxnLst/>
            <a:rect r="r" b="b" t="t" l="l"/>
            <a:pathLst>
              <a:path h="2245448" w="4102978">
                <a:moveTo>
                  <a:pt x="0" y="0"/>
                </a:moveTo>
                <a:lnTo>
                  <a:pt x="4102978" y="0"/>
                </a:lnTo>
                <a:lnTo>
                  <a:pt x="4102978" y="2245448"/>
                </a:lnTo>
                <a:lnTo>
                  <a:pt x="0" y="22454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3156322" y="-899933"/>
            <a:ext cx="4102978" cy="3133183"/>
          </a:xfrm>
          <a:custGeom>
            <a:avLst/>
            <a:gdLst/>
            <a:ahLst/>
            <a:cxnLst/>
            <a:rect r="r" b="b" t="t" l="l"/>
            <a:pathLst>
              <a:path h="3133183" w="4102978">
                <a:moveTo>
                  <a:pt x="0" y="0"/>
                </a:moveTo>
                <a:lnTo>
                  <a:pt x="4102978" y="0"/>
                </a:lnTo>
                <a:lnTo>
                  <a:pt x="4102978" y="3133183"/>
                </a:lnTo>
                <a:lnTo>
                  <a:pt x="0" y="313318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1854320" y="1313130"/>
            <a:ext cx="10932775" cy="891928"/>
          </a:xfrm>
          <a:prstGeom prst="rect">
            <a:avLst/>
          </a:prstGeom>
        </p:spPr>
        <p:txBody>
          <a:bodyPr anchor="t" rtlCol="false" tIns="0" lIns="0" bIns="0" rIns="0">
            <a:spAutoFit/>
          </a:bodyPr>
          <a:lstStyle/>
          <a:p>
            <a:pPr algn="l">
              <a:lnSpc>
                <a:spcPts val="6065"/>
              </a:lnSpc>
            </a:pPr>
            <a:r>
              <a:rPr lang="en-US" b="true" sz="5514">
                <a:solidFill>
                  <a:srgbClr val="2F828D"/>
                </a:solidFill>
                <a:latin typeface="Avenir Bold"/>
                <a:ea typeface="Avenir Bold"/>
                <a:cs typeface="Avenir Bold"/>
                <a:sym typeface="Avenir Bold"/>
              </a:rPr>
              <a:t>INCLUSIÓN FINANCIERA RURAL</a:t>
            </a:r>
          </a:p>
        </p:txBody>
      </p:sp>
      <p:sp>
        <p:nvSpPr>
          <p:cNvPr name="TextBox 5" id="5"/>
          <p:cNvSpPr txBox="true"/>
          <p:nvPr/>
        </p:nvSpPr>
        <p:spPr>
          <a:xfrm rot="0">
            <a:off x="2103322" y="3234684"/>
            <a:ext cx="14081355" cy="1908816"/>
          </a:xfrm>
          <a:prstGeom prst="rect">
            <a:avLst/>
          </a:prstGeom>
        </p:spPr>
        <p:txBody>
          <a:bodyPr anchor="t" rtlCol="false" tIns="0" lIns="0" bIns="0" rIns="0">
            <a:spAutoFit/>
          </a:bodyPr>
          <a:lstStyle/>
          <a:p>
            <a:pPr algn="l">
              <a:lnSpc>
                <a:spcPts val="3630"/>
              </a:lnSpc>
            </a:pPr>
            <a:r>
              <a:rPr lang="en-US" sz="3300">
                <a:solidFill>
                  <a:srgbClr val="737373"/>
                </a:solidFill>
                <a:latin typeface="Avenir"/>
                <a:ea typeface="Avenir"/>
                <a:cs typeface="Avenir"/>
                <a:sym typeface="Avenir"/>
              </a:rPr>
              <a:t>Las poblaciones rurales, organizaciones y empresas dedicadas a actividades agrícolas y no agrícolas tienen acceso y hacen uso de productos y servicios financieros asequibles que responden a sus necesidades, y que se ofrecen de manera responsable y sostenible.</a:t>
            </a:r>
          </a:p>
        </p:txBody>
      </p:sp>
      <p:sp>
        <p:nvSpPr>
          <p:cNvPr name="TextBox 6" id="6"/>
          <p:cNvSpPr txBox="true"/>
          <p:nvPr/>
        </p:nvSpPr>
        <p:spPr>
          <a:xfrm rot="0">
            <a:off x="2103322" y="5905917"/>
            <a:ext cx="14081355" cy="1831346"/>
          </a:xfrm>
          <a:prstGeom prst="rect">
            <a:avLst/>
          </a:prstGeom>
        </p:spPr>
        <p:txBody>
          <a:bodyPr anchor="t" rtlCol="false" tIns="0" lIns="0" bIns="0" rIns="0">
            <a:spAutoFit/>
          </a:bodyPr>
          <a:lstStyle/>
          <a:p>
            <a:pPr algn="l">
              <a:lnSpc>
                <a:spcPts val="3520"/>
              </a:lnSpc>
            </a:pPr>
            <a:r>
              <a:rPr lang="en-US" sz="3200">
                <a:solidFill>
                  <a:srgbClr val="737373"/>
                </a:solidFill>
                <a:latin typeface="Avenir"/>
                <a:ea typeface="Avenir"/>
                <a:cs typeface="Avenir"/>
                <a:sym typeface="Avenir"/>
              </a:rPr>
              <a:t>La inclusión financiera impulsa el crecimiento económico, reduce la pobreza y la desigualdad, y mejora el desarrollo humano tanto a nivel micro como macroeconómico. Fortalece la salud financiera, apoya la seguridad alimentaria y mejora la resiliencia frente a los choques externos.</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250487" y="232801"/>
            <a:ext cx="17787026" cy="9821399"/>
            <a:chOff x="0" y="0"/>
            <a:chExt cx="4684649" cy="2586706"/>
          </a:xfrm>
        </p:grpSpPr>
        <p:sp>
          <p:nvSpPr>
            <p:cNvPr name="Freeform 3" id="3"/>
            <p:cNvSpPr/>
            <p:nvPr/>
          </p:nvSpPr>
          <p:spPr>
            <a:xfrm flipH="false" flipV="false" rot="0">
              <a:off x="0" y="0"/>
              <a:ext cx="4684649" cy="2586706"/>
            </a:xfrm>
            <a:custGeom>
              <a:avLst/>
              <a:gdLst/>
              <a:ahLst/>
              <a:cxnLst/>
              <a:rect r="r" b="b" t="t" l="l"/>
              <a:pathLst>
                <a:path h="2586706" w="4684649">
                  <a:moveTo>
                    <a:pt x="17410" y="0"/>
                  </a:moveTo>
                  <a:lnTo>
                    <a:pt x="4667238" y="0"/>
                  </a:lnTo>
                  <a:cubicBezTo>
                    <a:pt x="4671856" y="0"/>
                    <a:pt x="4676284" y="1834"/>
                    <a:pt x="4679549" y="5099"/>
                  </a:cubicBezTo>
                  <a:cubicBezTo>
                    <a:pt x="4682814" y="8364"/>
                    <a:pt x="4684649" y="12793"/>
                    <a:pt x="4684649" y="17410"/>
                  </a:cubicBezTo>
                  <a:lnTo>
                    <a:pt x="4684649" y="2569296"/>
                  </a:lnTo>
                  <a:cubicBezTo>
                    <a:pt x="4684649" y="2578911"/>
                    <a:pt x="4676854" y="2586706"/>
                    <a:pt x="4667238" y="2586706"/>
                  </a:cubicBezTo>
                  <a:lnTo>
                    <a:pt x="17410" y="2586706"/>
                  </a:lnTo>
                  <a:cubicBezTo>
                    <a:pt x="12793" y="2586706"/>
                    <a:pt x="8364" y="2584872"/>
                    <a:pt x="5099" y="2581607"/>
                  </a:cubicBezTo>
                  <a:cubicBezTo>
                    <a:pt x="1834" y="2578341"/>
                    <a:pt x="0" y="2573913"/>
                    <a:pt x="0" y="2569296"/>
                  </a:cubicBezTo>
                  <a:lnTo>
                    <a:pt x="0" y="17410"/>
                  </a:lnTo>
                  <a:cubicBezTo>
                    <a:pt x="0" y="12793"/>
                    <a:pt x="1834" y="8364"/>
                    <a:pt x="5099" y="5099"/>
                  </a:cubicBezTo>
                  <a:cubicBezTo>
                    <a:pt x="8364" y="1834"/>
                    <a:pt x="12793" y="0"/>
                    <a:pt x="17410" y="0"/>
                  </a:cubicBezTo>
                  <a:close/>
                </a:path>
              </a:pathLst>
            </a:custGeom>
            <a:solidFill>
              <a:srgbClr val="000000">
                <a:alpha val="0"/>
              </a:srgbClr>
            </a:solidFill>
            <a:ln w="38100" cap="rnd">
              <a:solidFill>
                <a:srgbClr val="2F828D"/>
              </a:solidFill>
              <a:prstDash val="solid"/>
              <a:round/>
            </a:ln>
          </p:spPr>
        </p:sp>
        <p:sp>
          <p:nvSpPr>
            <p:cNvPr name="TextBox 4" id="4"/>
            <p:cNvSpPr txBox="true"/>
            <p:nvPr/>
          </p:nvSpPr>
          <p:spPr>
            <a:xfrm>
              <a:off x="0" y="-38100"/>
              <a:ext cx="4684649" cy="2624806"/>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710340" y="971550"/>
            <a:ext cx="16867320" cy="857890"/>
          </a:xfrm>
          <a:prstGeom prst="rect">
            <a:avLst/>
          </a:prstGeom>
        </p:spPr>
        <p:txBody>
          <a:bodyPr anchor="t" rtlCol="false" tIns="0" lIns="0" bIns="0" rIns="0">
            <a:spAutoFit/>
          </a:bodyPr>
          <a:lstStyle/>
          <a:p>
            <a:pPr algn="ctr">
              <a:lnSpc>
                <a:spcPts val="5830"/>
              </a:lnSpc>
            </a:pPr>
            <a:r>
              <a:rPr lang="en-US" b="true" sz="5300">
                <a:solidFill>
                  <a:srgbClr val="2F828D"/>
                </a:solidFill>
                <a:latin typeface="Avenir Bold"/>
                <a:ea typeface="Avenir Bold"/>
                <a:cs typeface="Avenir Bold"/>
                <a:sym typeface="Avenir Bold"/>
              </a:rPr>
              <a:t>INCLUSIÓN FINANCIERA RURAL HOY</a:t>
            </a:r>
          </a:p>
        </p:txBody>
      </p:sp>
      <p:grpSp>
        <p:nvGrpSpPr>
          <p:cNvPr name="Group 6" id="6"/>
          <p:cNvGrpSpPr/>
          <p:nvPr/>
        </p:nvGrpSpPr>
        <p:grpSpPr>
          <a:xfrm rot="0">
            <a:off x="2897314" y="7980532"/>
            <a:ext cx="4429198" cy="1614746"/>
            <a:chOff x="0" y="0"/>
            <a:chExt cx="1886326" cy="687695"/>
          </a:xfrm>
        </p:grpSpPr>
        <p:sp>
          <p:nvSpPr>
            <p:cNvPr name="Freeform 7" id="7"/>
            <p:cNvSpPr/>
            <p:nvPr/>
          </p:nvSpPr>
          <p:spPr>
            <a:xfrm flipH="false" flipV="false" rot="0">
              <a:off x="0" y="0"/>
              <a:ext cx="1886326" cy="687695"/>
            </a:xfrm>
            <a:custGeom>
              <a:avLst/>
              <a:gdLst/>
              <a:ahLst/>
              <a:cxnLst/>
              <a:rect r="r" b="b" t="t" l="l"/>
              <a:pathLst>
                <a:path h="687695" w="1886326">
                  <a:moveTo>
                    <a:pt x="89144" y="0"/>
                  </a:moveTo>
                  <a:lnTo>
                    <a:pt x="1797182" y="0"/>
                  </a:lnTo>
                  <a:cubicBezTo>
                    <a:pt x="1846415" y="0"/>
                    <a:pt x="1886326" y="39911"/>
                    <a:pt x="1886326" y="89144"/>
                  </a:cubicBezTo>
                  <a:lnTo>
                    <a:pt x="1886326" y="598551"/>
                  </a:lnTo>
                  <a:cubicBezTo>
                    <a:pt x="1886326" y="622193"/>
                    <a:pt x="1876934" y="644868"/>
                    <a:pt x="1860216" y="661585"/>
                  </a:cubicBezTo>
                  <a:cubicBezTo>
                    <a:pt x="1843498" y="678303"/>
                    <a:pt x="1820824" y="687695"/>
                    <a:pt x="1797182" y="687695"/>
                  </a:cubicBezTo>
                  <a:lnTo>
                    <a:pt x="89144" y="687695"/>
                  </a:lnTo>
                  <a:cubicBezTo>
                    <a:pt x="39911" y="687695"/>
                    <a:pt x="0" y="647784"/>
                    <a:pt x="0" y="598551"/>
                  </a:cubicBezTo>
                  <a:lnTo>
                    <a:pt x="0" y="89144"/>
                  </a:lnTo>
                  <a:cubicBezTo>
                    <a:pt x="0" y="39911"/>
                    <a:pt x="39911" y="0"/>
                    <a:pt x="89144" y="0"/>
                  </a:cubicBezTo>
                  <a:close/>
                </a:path>
              </a:pathLst>
            </a:custGeom>
            <a:solidFill>
              <a:srgbClr val="8CA9AD"/>
            </a:solidFill>
          </p:spPr>
        </p:sp>
        <p:sp>
          <p:nvSpPr>
            <p:cNvPr name="TextBox 8" id="8"/>
            <p:cNvSpPr txBox="true"/>
            <p:nvPr/>
          </p:nvSpPr>
          <p:spPr>
            <a:xfrm>
              <a:off x="0" y="-38100"/>
              <a:ext cx="1886326" cy="725795"/>
            </a:xfrm>
            <a:prstGeom prst="rect">
              <a:avLst/>
            </a:prstGeom>
          </p:spPr>
          <p:txBody>
            <a:bodyPr anchor="ctr" rtlCol="false" tIns="50800" lIns="50800" bIns="50800" rIns="50800"/>
            <a:lstStyle/>
            <a:p>
              <a:pPr algn="ctr">
                <a:lnSpc>
                  <a:spcPts val="2659"/>
                </a:lnSpc>
                <a:spcBef>
                  <a:spcPct val="0"/>
                </a:spcBef>
              </a:pPr>
            </a:p>
          </p:txBody>
        </p:sp>
      </p:grpSp>
      <p:sp>
        <p:nvSpPr>
          <p:cNvPr name="TextBox 9" id="9"/>
          <p:cNvSpPr txBox="true"/>
          <p:nvPr/>
        </p:nvSpPr>
        <p:spPr>
          <a:xfrm rot="0">
            <a:off x="4038151" y="8058578"/>
            <a:ext cx="2147524" cy="476250"/>
          </a:xfrm>
          <a:prstGeom prst="rect">
            <a:avLst/>
          </a:prstGeom>
        </p:spPr>
        <p:txBody>
          <a:bodyPr anchor="t" rtlCol="false" tIns="0" lIns="0" bIns="0" rIns="0">
            <a:spAutoFit/>
          </a:bodyPr>
          <a:lstStyle/>
          <a:p>
            <a:pPr algn="ctr">
              <a:lnSpc>
                <a:spcPts val="3299"/>
              </a:lnSpc>
            </a:pPr>
            <a:r>
              <a:rPr lang="en-US" b="true" sz="2999">
                <a:solidFill>
                  <a:srgbClr val="FFFFFF"/>
                </a:solidFill>
                <a:latin typeface="Avenir Bold"/>
                <a:ea typeface="Avenir Bold"/>
                <a:cs typeface="Avenir Bold"/>
                <a:sym typeface="Avenir Bold"/>
              </a:rPr>
              <a:t>3/5</a:t>
            </a:r>
          </a:p>
        </p:txBody>
      </p:sp>
      <p:sp>
        <p:nvSpPr>
          <p:cNvPr name="TextBox 10" id="10"/>
          <p:cNvSpPr txBox="true"/>
          <p:nvPr/>
        </p:nvSpPr>
        <p:spPr>
          <a:xfrm rot="0">
            <a:off x="3306820" y="8506253"/>
            <a:ext cx="3610186" cy="1089025"/>
          </a:xfrm>
          <a:prstGeom prst="rect">
            <a:avLst/>
          </a:prstGeom>
        </p:spPr>
        <p:txBody>
          <a:bodyPr anchor="t" rtlCol="false" tIns="0" lIns="0" bIns="0" rIns="0">
            <a:spAutoFit/>
          </a:bodyPr>
          <a:lstStyle/>
          <a:p>
            <a:pPr algn="ctr">
              <a:lnSpc>
                <a:spcPts val="2749"/>
              </a:lnSpc>
            </a:pPr>
            <a:r>
              <a:rPr lang="en-US" sz="2499">
                <a:solidFill>
                  <a:srgbClr val="FFFFFF"/>
                </a:solidFill>
                <a:latin typeface="Avenir"/>
                <a:ea typeface="Avenir"/>
                <a:cs typeface="Avenir"/>
                <a:sym typeface="Avenir"/>
              </a:rPr>
              <a:t> personas en el mundo tienen al menos una cuenta financiera.</a:t>
            </a:r>
          </a:p>
        </p:txBody>
      </p:sp>
      <p:grpSp>
        <p:nvGrpSpPr>
          <p:cNvPr name="Group 11" id="11"/>
          <p:cNvGrpSpPr/>
          <p:nvPr/>
        </p:nvGrpSpPr>
        <p:grpSpPr>
          <a:xfrm rot="0">
            <a:off x="9522190" y="7994752"/>
            <a:ext cx="6242333" cy="1614746"/>
            <a:chOff x="0" y="0"/>
            <a:chExt cx="2658512" cy="687695"/>
          </a:xfrm>
        </p:grpSpPr>
        <p:sp>
          <p:nvSpPr>
            <p:cNvPr name="Freeform 12" id="12"/>
            <p:cNvSpPr/>
            <p:nvPr/>
          </p:nvSpPr>
          <p:spPr>
            <a:xfrm flipH="false" flipV="false" rot="0">
              <a:off x="0" y="0"/>
              <a:ext cx="2658512" cy="687695"/>
            </a:xfrm>
            <a:custGeom>
              <a:avLst/>
              <a:gdLst/>
              <a:ahLst/>
              <a:cxnLst/>
              <a:rect r="r" b="b" t="t" l="l"/>
              <a:pathLst>
                <a:path h="687695" w="2658512">
                  <a:moveTo>
                    <a:pt x="63252" y="0"/>
                  </a:moveTo>
                  <a:lnTo>
                    <a:pt x="2595260" y="0"/>
                  </a:lnTo>
                  <a:cubicBezTo>
                    <a:pt x="2630193" y="0"/>
                    <a:pt x="2658512" y="28319"/>
                    <a:pt x="2658512" y="63252"/>
                  </a:cubicBezTo>
                  <a:lnTo>
                    <a:pt x="2658512" y="624443"/>
                  </a:lnTo>
                  <a:cubicBezTo>
                    <a:pt x="2658512" y="641219"/>
                    <a:pt x="2651848" y="657307"/>
                    <a:pt x="2639986" y="669169"/>
                  </a:cubicBezTo>
                  <a:cubicBezTo>
                    <a:pt x="2628124" y="681031"/>
                    <a:pt x="2612036" y="687695"/>
                    <a:pt x="2595260" y="687695"/>
                  </a:cubicBezTo>
                  <a:lnTo>
                    <a:pt x="63252" y="687695"/>
                  </a:lnTo>
                  <a:cubicBezTo>
                    <a:pt x="28319" y="687695"/>
                    <a:pt x="0" y="659376"/>
                    <a:pt x="0" y="624443"/>
                  </a:cubicBezTo>
                  <a:lnTo>
                    <a:pt x="0" y="63252"/>
                  </a:lnTo>
                  <a:cubicBezTo>
                    <a:pt x="0" y="28319"/>
                    <a:pt x="28319" y="0"/>
                    <a:pt x="63252" y="0"/>
                  </a:cubicBezTo>
                  <a:close/>
                </a:path>
              </a:pathLst>
            </a:custGeom>
            <a:solidFill>
              <a:srgbClr val="8CA9AD"/>
            </a:solidFill>
          </p:spPr>
        </p:sp>
        <p:sp>
          <p:nvSpPr>
            <p:cNvPr name="TextBox 13" id="13"/>
            <p:cNvSpPr txBox="true"/>
            <p:nvPr/>
          </p:nvSpPr>
          <p:spPr>
            <a:xfrm>
              <a:off x="0" y="-38100"/>
              <a:ext cx="2658512" cy="725795"/>
            </a:xfrm>
            <a:prstGeom prst="rect">
              <a:avLst/>
            </a:prstGeom>
          </p:spPr>
          <p:txBody>
            <a:bodyPr anchor="ctr" rtlCol="false" tIns="50800" lIns="50800" bIns="50800" rIns="50800"/>
            <a:lstStyle/>
            <a:p>
              <a:pPr algn="ctr">
                <a:lnSpc>
                  <a:spcPts val="2659"/>
                </a:lnSpc>
                <a:spcBef>
                  <a:spcPct val="0"/>
                </a:spcBef>
              </a:pPr>
            </a:p>
          </p:txBody>
        </p:sp>
      </p:grpSp>
      <p:sp>
        <p:nvSpPr>
          <p:cNvPr name="TextBox 14" id="14"/>
          <p:cNvSpPr txBox="true"/>
          <p:nvPr/>
        </p:nvSpPr>
        <p:spPr>
          <a:xfrm rot="0">
            <a:off x="9828563" y="8057655"/>
            <a:ext cx="5629588" cy="1431925"/>
          </a:xfrm>
          <a:prstGeom prst="rect">
            <a:avLst/>
          </a:prstGeom>
        </p:spPr>
        <p:txBody>
          <a:bodyPr anchor="t" rtlCol="false" tIns="0" lIns="0" bIns="0" rIns="0">
            <a:spAutoFit/>
          </a:bodyPr>
          <a:lstStyle/>
          <a:p>
            <a:pPr algn="ctr">
              <a:lnSpc>
                <a:spcPts val="2749"/>
              </a:lnSpc>
            </a:pPr>
            <a:r>
              <a:rPr lang="en-US" sz="2499">
                <a:solidFill>
                  <a:srgbClr val="FFFFFF"/>
                </a:solidFill>
                <a:latin typeface="Avenir"/>
                <a:ea typeface="Avenir"/>
                <a:cs typeface="Avenir"/>
                <a:sym typeface="Avenir"/>
              </a:rPr>
              <a:t>América Latina y el Caribe y África subsahariana presentan</a:t>
            </a:r>
            <a:r>
              <a:rPr lang="en-US" sz="2499">
                <a:solidFill>
                  <a:srgbClr val="FFFFFF"/>
                </a:solidFill>
                <a:latin typeface="Avenir"/>
                <a:ea typeface="Avenir"/>
                <a:cs typeface="Avenir"/>
                <a:sym typeface="Avenir"/>
              </a:rPr>
              <a:t> </a:t>
            </a:r>
            <a:r>
              <a:rPr lang="en-US" sz="2499">
                <a:solidFill>
                  <a:srgbClr val="FFFFFF"/>
                </a:solidFill>
                <a:latin typeface="Avenir"/>
                <a:ea typeface="Avenir"/>
                <a:cs typeface="Avenir"/>
                <a:sym typeface="Avenir"/>
              </a:rPr>
              <a:t>las </a:t>
            </a:r>
            <a:r>
              <a:rPr lang="en-US" b="true" sz="2499">
                <a:solidFill>
                  <a:srgbClr val="FFFFFF"/>
                </a:solidFill>
                <a:latin typeface="Avenir Bold"/>
                <a:ea typeface="Avenir Bold"/>
                <a:cs typeface="Avenir Bold"/>
                <a:sym typeface="Avenir Bold"/>
              </a:rPr>
              <a:t>disparidades más significativas </a:t>
            </a:r>
            <a:r>
              <a:rPr lang="en-US" sz="2499">
                <a:solidFill>
                  <a:srgbClr val="FFFFFF"/>
                </a:solidFill>
                <a:latin typeface="Avenir"/>
                <a:ea typeface="Avenir"/>
                <a:cs typeface="Avenir"/>
                <a:sym typeface="Avenir"/>
              </a:rPr>
              <a:t>entre las poblaciones urbanas y rurales.</a:t>
            </a:r>
          </a:p>
        </p:txBody>
      </p:sp>
      <p:sp>
        <p:nvSpPr>
          <p:cNvPr name="Freeform 15" id="15"/>
          <p:cNvSpPr/>
          <p:nvPr/>
        </p:nvSpPr>
        <p:spPr>
          <a:xfrm flipH="false" flipV="false" rot="0">
            <a:off x="2734742" y="2207406"/>
            <a:ext cx="12818516" cy="5303661"/>
          </a:xfrm>
          <a:custGeom>
            <a:avLst/>
            <a:gdLst/>
            <a:ahLst/>
            <a:cxnLst/>
            <a:rect r="r" b="b" t="t" l="l"/>
            <a:pathLst>
              <a:path h="5303661" w="12818516">
                <a:moveTo>
                  <a:pt x="0" y="0"/>
                </a:moveTo>
                <a:lnTo>
                  <a:pt x="12818516" y="0"/>
                </a:lnTo>
                <a:lnTo>
                  <a:pt x="12818516" y="5303661"/>
                </a:lnTo>
                <a:lnTo>
                  <a:pt x="0" y="5303661"/>
                </a:lnTo>
                <a:lnTo>
                  <a:pt x="0" y="0"/>
                </a:lnTo>
                <a:close/>
              </a:path>
            </a:pathLst>
          </a:custGeom>
          <a:blipFill>
            <a:blip r:embed="rId2"/>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242116" y="215114"/>
            <a:ext cx="17787026" cy="9821399"/>
            <a:chOff x="0" y="0"/>
            <a:chExt cx="4684649" cy="2586706"/>
          </a:xfrm>
        </p:grpSpPr>
        <p:sp>
          <p:nvSpPr>
            <p:cNvPr name="Freeform 3" id="3"/>
            <p:cNvSpPr/>
            <p:nvPr/>
          </p:nvSpPr>
          <p:spPr>
            <a:xfrm flipH="false" flipV="false" rot="0">
              <a:off x="0" y="0"/>
              <a:ext cx="4684649" cy="2586706"/>
            </a:xfrm>
            <a:custGeom>
              <a:avLst/>
              <a:gdLst/>
              <a:ahLst/>
              <a:cxnLst/>
              <a:rect r="r" b="b" t="t" l="l"/>
              <a:pathLst>
                <a:path h="2586706" w="4684649">
                  <a:moveTo>
                    <a:pt x="17410" y="0"/>
                  </a:moveTo>
                  <a:lnTo>
                    <a:pt x="4667238" y="0"/>
                  </a:lnTo>
                  <a:cubicBezTo>
                    <a:pt x="4671856" y="0"/>
                    <a:pt x="4676284" y="1834"/>
                    <a:pt x="4679549" y="5099"/>
                  </a:cubicBezTo>
                  <a:cubicBezTo>
                    <a:pt x="4682814" y="8364"/>
                    <a:pt x="4684649" y="12793"/>
                    <a:pt x="4684649" y="17410"/>
                  </a:cubicBezTo>
                  <a:lnTo>
                    <a:pt x="4684649" y="2569296"/>
                  </a:lnTo>
                  <a:cubicBezTo>
                    <a:pt x="4684649" y="2578911"/>
                    <a:pt x="4676854" y="2586706"/>
                    <a:pt x="4667238" y="2586706"/>
                  </a:cubicBezTo>
                  <a:lnTo>
                    <a:pt x="17410" y="2586706"/>
                  </a:lnTo>
                  <a:cubicBezTo>
                    <a:pt x="12793" y="2586706"/>
                    <a:pt x="8364" y="2584872"/>
                    <a:pt x="5099" y="2581607"/>
                  </a:cubicBezTo>
                  <a:cubicBezTo>
                    <a:pt x="1834" y="2578341"/>
                    <a:pt x="0" y="2573913"/>
                    <a:pt x="0" y="2569296"/>
                  </a:cubicBezTo>
                  <a:lnTo>
                    <a:pt x="0" y="17410"/>
                  </a:lnTo>
                  <a:cubicBezTo>
                    <a:pt x="0" y="12793"/>
                    <a:pt x="1834" y="8364"/>
                    <a:pt x="5099" y="5099"/>
                  </a:cubicBezTo>
                  <a:cubicBezTo>
                    <a:pt x="8364" y="1834"/>
                    <a:pt x="12793" y="0"/>
                    <a:pt x="17410" y="0"/>
                  </a:cubicBezTo>
                  <a:close/>
                </a:path>
              </a:pathLst>
            </a:custGeom>
            <a:solidFill>
              <a:srgbClr val="000000">
                <a:alpha val="0"/>
              </a:srgbClr>
            </a:solidFill>
            <a:ln w="38100" cap="rnd">
              <a:solidFill>
                <a:srgbClr val="2F828D"/>
              </a:solidFill>
              <a:prstDash val="solid"/>
              <a:round/>
            </a:ln>
          </p:spPr>
        </p:sp>
        <p:sp>
          <p:nvSpPr>
            <p:cNvPr name="TextBox 4" id="4"/>
            <p:cNvSpPr txBox="true"/>
            <p:nvPr/>
          </p:nvSpPr>
          <p:spPr>
            <a:xfrm>
              <a:off x="0" y="-38100"/>
              <a:ext cx="4684649" cy="2624806"/>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2897314" y="7980532"/>
            <a:ext cx="4429198" cy="1614746"/>
            <a:chOff x="0" y="0"/>
            <a:chExt cx="1886326" cy="687695"/>
          </a:xfrm>
        </p:grpSpPr>
        <p:sp>
          <p:nvSpPr>
            <p:cNvPr name="Freeform 6" id="6"/>
            <p:cNvSpPr/>
            <p:nvPr/>
          </p:nvSpPr>
          <p:spPr>
            <a:xfrm flipH="false" flipV="false" rot="0">
              <a:off x="0" y="0"/>
              <a:ext cx="1886326" cy="687695"/>
            </a:xfrm>
            <a:custGeom>
              <a:avLst/>
              <a:gdLst/>
              <a:ahLst/>
              <a:cxnLst/>
              <a:rect r="r" b="b" t="t" l="l"/>
              <a:pathLst>
                <a:path h="687695" w="1886326">
                  <a:moveTo>
                    <a:pt x="89144" y="0"/>
                  </a:moveTo>
                  <a:lnTo>
                    <a:pt x="1797182" y="0"/>
                  </a:lnTo>
                  <a:cubicBezTo>
                    <a:pt x="1846415" y="0"/>
                    <a:pt x="1886326" y="39911"/>
                    <a:pt x="1886326" y="89144"/>
                  </a:cubicBezTo>
                  <a:lnTo>
                    <a:pt x="1886326" y="598551"/>
                  </a:lnTo>
                  <a:cubicBezTo>
                    <a:pt x="1886326" y="622193"/>
                    <a:pt x="1876934" y="644868"/>
                    <a:pt x="1860216" y="661585"/>
                  </a:cubicBezTo>
                  <a:cubicBezTo>
                    <a:pt x="1843498" y="678303"/>
                    <a:pt x="1820824" y="687695"/>
                    <a:pt x="1797182" y="687695"/>
                  </a:cubicBezTo>
                  <a:lnTo>
                    <a:pt x="89144" y="687695"/>
                  </a:lnTo>
                  <a:cubicBezTo>
                    <a:pt x="39911" y="687695"/>
                    <a:pt x="0" y="647784"/>
                    <a:pt x="0" y="598551"/>
                  </a:cubicBezTo>
                  <a:lnTo>
                    <a:pt x="0" y="89144"/>
                  </a:lnTo>
                  <a:cubicBezTo>
                    <a:pt x="0" y="39911"/>
                    <a:pt x="39911" y="0"/>
                    <a:pt x="89144" y="0"/>
                  </a:cubicBezTo>
                  <a:close/>
                </a:path>
              </a:pathLst>
            </a:custGeom>
            <a:solidFill>
              <a:srgbClr val="8CA9AD"/>
            </a:solidFill>
          </p:spPr>
        </p:sp>
        <p:sp>
          <p:nvSpPr>
            <p:cNvPr name="TextBox 7" id="7"/>
            <p:cNvSpPr txBox="true"/>
            <p:nvPr/>
          </p:nvSpPr>
          <p:spPr>
            <a:xfrm>
              <a:off x="0" y="-38100"/>
              <a:ext cx="1886326" cy="725795"/>
            </a:xfrm>
            <a:prstGeom prst="rect">
              <a:avLst/>
            </a:prstGeom>
          </p:spPr>
          <p:txBody>
            <a:bodyPr anchor="ctr" rtlCol="false" tIns="50800" lIns="50800" bIns="50800" rIns="50800"/>
            <a:lstStyle/>
            <a:p>
              <a:pPr algn="ctr">
                <a:lnSpc>
                  <a:spcPts val="2659"/>
                </a:lnSpc>
                <a:spcBef>
                  <a:spcPct val="0"/>
                </a:spcBef>
              </a:pPr>
            </a:p>
          </p:txBody>
        </p:sp>
      </p:grpSp>
      <p:sp>
        <p:nvSpPr>
          <p:cNvPr name="TextBox 8" id="8"/>
          <p:cNvSpPr txBox="true"/>
          <p:nvPr/>
        </p:nvSpPr>
        <p:spPr>
          <a:xfrm rot="0">
            <a:off x="4038151" y="8058578"/>
            <a:ext cx="2147524" cy="476250"/>
          </a:xfrm>
          <a:prstGeom prst="rect">
            <a:avLst/>
          </a:prstGeom>
        </p:spPr>
        <p:txBody>
          <a:bodyPr anchor="t" rtlCol="false" tIns="0" lIns="0" bIns="0" rIns="0">
            <a:spAutoFit/>
          </a:bodyPr>
          <a:lstStyle/>
          <a:p>
            <a:pPr algn="ctr">
              <a:lnSpc>
                <a:spcPts val="3299"/>
              </a:lnSpc>
            </a:pPr>
            <a:r>
              <a:rPr lang="en-US" b="true" sz="2999">
                <a:solidFill>
                  <a:srgbClr val="FFFFFF"/>
                </a:solidFill>
                <a:latin typeface="Avenir Bold"/>
                <a:ea typeface="Avenir Bold"/>
                <a:cs typeface="Avenir Bold"/>
                <a:sym typeface="Avenir Bold"/>
              </a:rPr>
              <a:t>1/5</a:t>
            </a:r>
          </a:p>
        </p:txBody>
      </p:sp>
      <p:sp>
        <p:nvSpPr>
          <p:cNvPr name="TextBox 9" id="9"/>
          <p:cNvSpPr txBox="true"/>
          <p:nvPr/>
        </p:nvSpPr>
        <p:spPr>
          <a:xfrm rot="0">
            <a:off x="3102067" y="8506253"/>
            <a:ext cx="4019692" cy="1089025"/>
          </a:xfrm>
          <a:prstGeom prst="rect">
            <a:avLst/>
          </a:prstGeom>
        </p:spPr>
        <p:txBody>
          <a:bodyPr anchor="t" rtlCol="false" tIns="0" lIns="0" bIns="0" rIns="0">
            <a:spAutoFit/>
          </a:bodyPr>
          <a:lstStyle/>
          <a:p>
            <a:pPr algn="ctr">
              <a:lnSpc>
                <a:spcPts val="2749"/>
              </a:lnSpc>
            </a:pPr>
            <a:r>
              <a:rPr lang="en-US" sz="2499">
                <a:solidFill>
                  <a:srgbClr val="FFFFFF"/>
                </a:solidFill>
                <a:latin typeface="Avenir"/>
                <a:ea typeface="Avenir"/>
                <a:cs typeface="Avenir"/>
                <a:sym typeface="Avenir"/>
              </a:rPr>
              <a:t>personas en todo el mundo usan su teléfono o internet para enviar dinero.</a:t>
            </a:r>
          </a:p>
        </p:txBody>
      </p:sp>
      <p:grpSp>
        <p:nvGrpSpPr>
          <p:cNvPr name="Group 10" id="10"/>
          <p:cNvGrpSpPr/>
          <p:nvPr/>
        </p:nvGrpSpPr>
        <p:grpSpPr>
          <a:xfrm rot="0">
            <a:off x="9522190" y="7994752"/>
            <a:ext cx="6242333" cy="1614746"/>
            <a:chOff x="0" y="0"/>
            <a:chExt cx="2658512" cy="687695"/>
          </a:xfrm>
        </p:grpSpPr>
        <p:sp>
          <p:nvSpPr>
            <p:cNvPr name="Freeform 11" id="11"/>
            <p:cNvSpPr/>
            <p:nvPr/>
          </p:nvSpPr>
          <p:spPr>
            <a:xfrm flipH="false" flipV="false" rot="0">
              <a:off x="0" y="0"/>
              <a:ext cx="2658512" cy="687695"/>
            </a:xfrm>
            <a:custGeom>
              <a:avLst/>
              <a:gdLst/>
              <a:ahLst/>
              <a:cxnLst/>
              <a:rect r="r" b="b" t="t" l="l"/>
              <a:pathLst>
                <a:path h="687695" w="2658512">
                  <a:moveTo>
                    <a:pt x="63252" y="0"/>
                  </a:moveTo>
                  <a:lnTo>
                    <a:pt x="2595260" y="0"/>
                  </a:lnTo>
                  <a:cubicBezTo>
                    <a:pt x="2630193" y="0"/>
                    <a:pt x="2658512" y="28319"/>
                    <a:pt x="2658512" y="63252"/>
                  </a:cubicBezTo>
                  <a:lnTo>
                    <a:pt x="2658512" y="624443"/>
                  </a:lnTo>
                  <a:cubicBezTo>
                    <a:pt x="2658512" y="641219"/>
                    <a:pt x="2651848" y="657307"/>
                    <a:pt x="2639986" y="669169"/>
                  </a:cubicBezTo>
                  <a:cubicBezTo>
                    <a:pt x="2628124" y="681031"/>
                    <a:pt x="2612036" y="687695"/>
                    <a:pt x="2595260" y="687695"/>
                  </a:cubicBezTo>
                  <a:lnTo>
                    <a:pt x="63252" y="687695"/>
                  </a:lnTo>
                  <a:cubicBezTo>
                    <a:pt x="28319" y="687695"/>
                    <a:pt x="0" y="659376"/>
                    <a:pt x="0" y="624443"/>
                  </a:cubicBezTo>
                  <a:lnTo>
                    <a:pt x="0" y="63252"/>
                  </a:lnTo>
                  <a:cubicBezTo>
                    <a:pt x="0" y="28319"/>
                    <a:pt x="28319" y="0"/>
                    <a:pt x="63252" y="0"/>
                  </a:cubicBezTo>
                  <a:close/>
                </a:path>
              </a:pathLst>
            </a:custGeom>
            <a:solidFill>
              <a:srgbClr val="8CA9AD"/>
            </a:solidFill>
          </p:spPr>
        </p:sp>
        <p:sp>
          <p:nvSpPr>
            <p:cNvPr name="TextBox 12" id="12"/>
            <p:cNvSpPr txBox="true"/>
            <p:nvPr/>
          </p:nvSpPr>
          <p:spPr>
            <a:xfrm>
              <a:off x="0" y="-38100"/>
              <a:ext cx="2658512" cy="725795"/>
            </a:xfrm>
            <a:prstGeom prst="rect">
              <a:avLst/>
            </a:prstGeom>
          </p:spPr>
          <p:txBody>
            <a:bodyPr anchor="ctr" rtlCol="false" tIns="50800" lIns="50800" bIns="50800" rIns="50800"/>
            <a:lstStyle/>
            <a:p>
              <a:pPr algn="ctr">
                <a:lnSpc>
                  <a:spcPts val="2659"/>
                </a:lnSpc>
                <a:spcBef>
                  <a:spcPct val="0"/>
                </a:spcBef>
              </a:pPr>
            </a:p>
          </p:txBody>
        </p:sp>
      </p:grpSp>
      <p:sp>
        <p:nvSpPr>
          <p:cNvPr name="TextBox 13" id="13"/>
          <p:cNvSpPr txBox="true"/>
          <p:nvPr/>
        </p:nvSpPr>
        <p:spPr>
          <a:xfrm rot="0">
            <a:off x="9828563" y="8163353"/>
            <a:ext cx="5629588" cy="1431925"/>
          </a:xfrm>
          <a:prstGeom prst="rect">
            <a:avLst/>
          </a:prstGeom>
        </p:spPr>
        <p:txBody>
          <a:bodyPr anchor="t" rtlCol="false" tIns="0" lIns="0" bIns="0" rIns="0">
            <a:spAutoFit/>
          </a:bodyPr>
          <a:lstStyle/>
          <a:p>
            <a:pPr algn="ctr">
              <a:lnSpc>
                <a:spcPts val="2749"/>
              </a:lnSpc>
            </a:pPr>
            <a:r>
              <a:rPr lang="en-US" sz="2499">
                <a:solidFill>
                  <a:srgbClr val="FFFFFF"/>
                </a:solidFill>
                <a:latin typeface="Avenir"/>
                <a:ea typeface="Avenir"/>
                <a:cs typeface="Avenir"/>
                <a:sym typeface="Avenir"/>
              </a:rPr>
              <a:t>América Latina y el Caribe y África subsahariana presentan</a:t>
            </a:r>
            <a:r>
              <a:rPr lang="en-US" sz="2499">
                <a:solidFill>
                  <a:srgbClr val="FFFFFF"/>
                </a:solidFill>
                <a:latin typeface="Avenir"/>
                <a:ea typeface="Avenir"/>
                <a:cs typeface="Avenir"/>
                <a:sym typeface="Avenir"/>
              </a:rPr>
              <a:t> </a:t>
            </a:r>
            <a:r>
              <a:rPr lang="en-US" sz="2499">
                <a:solidFill>
                  <a:srgbClr val="FFFFFF"/>
                </a:solidFill>
                <a:latin typeface="Avenir"/>
                <a:ea typeface="Avenir"/>
                <a:cs typeface="Avenir"/>
                <a:sym typeface="Avenir"/>
              </a:rPr>
              <a:t>las </a:t>
            </a:r>
            <a:r>
              <a:rPr lang="en-US" b="true" sz="2499">
                <a:solidFill>
                  <a:srgbClr val="FFFFFF"/>
                </a:solidFill>
                <a:latin typeface="Avenir Bold"/>
                <a:ea typeface="Avenir Bold"/>
                <a:cs typeface="Avenir Bold"/>
                <a:sym typeface="Avenir Bold"/>
              </a:rPr>
              <a:t>disparidades más significativas </a:t>
            </a:r>
            <a:r>
              <a:rPr lang="en-US" sz="2499">
                <a:solidFill>
                  <a:srgbClr val="FFFFFF"/>
                </a:solidFill>
                <a:latin typeface="Avenir"/>
                <a:ea typeface="Avenir"/>
                <a:cs typeface="Avenir"/>
                <a:sym typeface="Avenir"/>
              </a:rPr>
              <a:t>entre las poblaciones urbanas y rurales.</a:t>
            </a:r>
          </a:p>
        </p:txBody>
      </p:sp>
      <p:sp>
        <p:nvSpPr>
          <p:cNvPr name="Freeform 14" id="14"/>
          <p:cNvSpPr/>
          <p:nvPr/>
        </p:nvSpPr>
        <p:spPr>
          <a:xfrm flipH="false" flipV="false" rot="0">
            <a:off x="2148605" y="1913955"/>
            <a:ext cx="13615919" cy="5581693"/>
          </a:xfrm>
          <a:custGeom>
            <a:avLst/>
            <a:gdLst/>
            <a:ahLst/>
            <a:cxnLst/>
            <a:rect r="r" b="b" t="t" l="l"/>
            <a:pathLst>
              <a:path h="5581693" w="13615919">
                <a:moveTo>
                  <a:pt x="0" y="0"/>
                </a:moveTo>
                <a:lnTo>
                  <a:pt x="13615919" y="0"/>
                </a:lnTo>
                <a:lnTo>
                  <a:pt x="13615919" y="5581692"/>
                </a:lnTo>
                <a:lnTo>
                  <a:pt x="0" y="5581692"/>
                </a:lnTo>
                <a:lnTo>
                  <a:pt x="0" y="0"/>
                </a:lnTo>
                <a:close/>
              </a:path>
            </a:pathLst>
          </a:custGeom>
          <a:blipFill>
            <a:blip r:embed="rId2"/>
            <a:stretch>
              <a:fillRect l="-1532" t="0" r="0" b="0"/>
            </a:stretch>
          </a:blipFill>
        </p:spPr>
      </p:sp>
      <p:sp>
        <p:nvSpPr>
          <p:cNvPr name="TextBox 15" id="15"/>
          <p:cNvSpPr txBox="true"/>
          <p:nvPr/>
        </p:nvSpPr>
        <p:spPr>
          <a:xfrm rot="0">
            <a:off x="710340" y="571180"/>
            <a:ext cx="16867320" cy="857890"/>
          </a:xfrm>
          <a:prstGeom prst="rect">
            <a:avLst/>
          </a:prstGeom>
        </p:spPr>
        <p:txBody>
          <a:bodyPr anchor="t" rtlCol="false" tIns="0" lIns="0" bIns="0" rIns="0">
            <a:spAutoFit/>
          </a:bodyPr>
          <a:lstStyle/>
          <a:p>
            <a:pPr algn="ctr">
              <a:lnSpc>
                <a:spcPts val="5830"/>
              </a:lnSpc>
            </a:pPr>
            <a:r>
              <a:rPr lang="en-US" b="true" sz="5300">
                <a:solidFill>
                  <a:srgbClr val="2F828D"/>
                </a:solidFill>
                <a:latin typeface="Avenir Bold"/>
                <a:ea typeface="Avenir Bold"/>
                <a:cs typeface="Avenir Bold"/>
                <a:sym typeface="Avenir Bold"/>
              </a:rPr>
              <a:t>INCLUSIÓN FINANCIERA RURAL HOY</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242116" y="215114"/>
            <a:ext cx="17787026" cy="9821399"/>
            <a:chOff x="0" y="0"/>
            <a:chExt cx="4684649" cy="2586706"/>
          </a:xfrm>
        </p:grpSpPr>
        <p:sp>
          <p:nvSpPr>
            <p:cNvPr name="Freeform 3" id="3"/>
            <p:cNvSpPr/>
            <p:nvPr/>
          </p:nvSpPr>
          <p:spPr>
            <a:xfrm flipH="false" flipV="false" rot="0">
              <a:off x="0" y="0"/>
              <a:ext cx="4684649" cy="2586706"/>
            </a:xfrm>
            <a:custGeom>
              <a:avLst/>
              <a:gdLst/>
              <a:ahLst/>
              <a:cxnLst/>
              <a:rect r="r" b="b" t="t" l="l"/>
              <a:pathLst>
                <a:path h="2586706" w="4684649">
                  <a:moveTo>
                    <a:pt x="17410" y="0"/>
                  </a:moveTo>
                  <a:lnTo>
                    <a:pt x="4667238" y="0"/>
                  </a:lnTo>
                  <a:cubicBezTo>
                    <a:pt x="4671856" y="0"/>
                    <a:pt x="4676284" y="1834"/>
                    <a:pt x="4679549" y="5099"/>
                  </a:cubicBezTo>
                  <a:cubicBezTo>
                    <a:pt x="4682814" y="8364"/>
                    <a:pt x="4684649" y="12793"/>
                    <a:pt x="4684649" y="17410"/>
                  </a:cubicBezTo>
                  <a:lnTo>
                    <a:pt x="4684649" y="2569296"/>
                  </a:lnTo>
                  <a:cubicBezTo>
                    <a:pt x="4684649" y="2578911"/>
                    <a:pt x="4676854" y="2586706"/>
                    <a:pt x="4667238" y="2586706"/>
                  </a:cubicBezTo>
                  <a:lnTo>
                    <a:pt x="17410" y="2586706"/>
                  </a:lnTo>
                  <a:cubicBezTo>
                    <a:pt x="12793" y="2586706"/>
                    <a:pt x="8364" y="2584872"/>
                    <a:pt x="5099" y="2581607"/>
                  </a:cubicBezTo>
                  <a:cubicBezTo>
                    <a:pt x="1834" y="2578341"/>
                    <a:pt x="0" y="2573913"/>
                    <a:pt x="0" y="2569296"/>
                  </a:cubicBezTo>
                  <a:lnTo>
                    <a:pt x="0" y="17410"/>
                  </a:lnTo>
                  <a:cubicBezTo>
                    <a:pt x="0" y="12793"/>
                    <a:pt x="1834" y="8364"/>
                    <a:pt x="5099" y="5099"/>
                  </a:cubicBezTo>
                  <a:cubicBezTo>
                    <a:pt x="8364" y="1834"/>
                    <a:pt x="12793" y="0"/>
                    <a:pt x="17410" y="0"/>
                  </a:cubicBezTo>
                  <a:close/>
                </a:path>
              </a:pathLst>
            </a:custGeom>
            <a:solidFill>
              <a:srgbClr val="000000">
                <a:alpha val="0"/>
              </a:srgbClr>
            </a:solidFill>
            <a:ln w="38100" cap="rnd">
              <a:solidFill>
                <a:srgbClr val="2F828D"/>
              </a:solidFill>
              <a:prstDash val="solid"/>
              <a:round/>
            </a:ln>
          </p:spPr>
        </p:sp>
        <p:sp>
          <p:nvSpPr>
            <p:cNvPr name="TextBox 4" id="4"/>
            <p:cNvSpPr txBox="true"/>
            <p:nvPr/>
          </p:nvSpPr>
          <p:spPr>
            <a:xfrm>
              <a:off x="0" y="-38100"/>
              <a:ext cx="4684649" cy="2624806"/>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2897314" y="7980532"/>
            <a:ext cx="4429198" cy="1614746"/>
            <a:chOff x="0" y="0"/>
            <a:chExt cx="1886326" cy="687695"/>
          </a:xfrm>
        </p:grpSpPr>
        <p:sp>
          <p:nvSpPr>
            <p:cNvPr name="Freeform 6" id="6"/>
            <p:cNvSpPr/>
            <p:nvPr/>
          </p:nvSpPr>
          <p:spPr>
            <a:xfrm flipH="false" flipV="false" rot="0">
              <a:off x="0" y="0"/>
              <a:ext cx="1886326" cy="687695"/>
            </a:xfrm>
            <a:custGeom>
              <a:avLst/>
              <a:gdLst/>
              <a:ahLst/>
              <a:cxnLst/>
              <a:rect r="r" b="b" t="t" l="l"/>
              <a:pathLst>
                <a:path h="687695" w="1886326">
                  <a:moveTo>
                    <a:pt x="89144" y="0"/>
                  </a:moveTo>
                  <a:lnTo>
                    <a:pt x="1797182" y="0"/>
                  </a:lnTo>
                  <a:cubicBezTo>
                    <a:pt x="1846415" y="0"/>
                    <a:pt x="1886326" y="39911"/>
                    <a:pt x="1886326" y="89144"/>
                  </a:cubicBezTo>
                  <a:lnTo>
                    <a:pt x="1886326" y="598551"/>
                  </a:lnTo>
                  <a:cubicBezTo>
                    <a:pt x="1886326" y="622193"/>
                    <a:pt x="1876934" y="644868"/>
                    <a:pt x="1860216" y="661585"/>
                  </a:cubicBezTo>
                  <a:cubicBezTo>
                    <a:pt x="1843498" y="678303"/>
                    <a:pt x="1820824" y="687695"/>
                    <a:pt x="1797182" y="687695"/>
                  </a:cubicBezTo>
                  <a:lnTo>
                    <a:pt x="89144" y="687695"/>
                  </a:lnTo>
                  <a:cubicBezTo>
                    <a:pt x="39911" y="687695"/>
                    <a:pt x="0" y="647784"/>
                    <a:pt x="0" y="598551"/>
                  </a:cubicBezTo>
                  <a:lnTo>
                    <a:pt x="0" y="89144"/>
                  </a:lnTo>
                  <a:cubicBezTo>
                    <a:pt x="0" y="39911"/>
                    <a:pt x="39911" y="0"/>
                    <a:pt x="89144" y="0"/>
                  </a:cubicBezTo>
                  <a:close/>
                </a:path>
              </a:pathLst>
            </a:custGeom>
            <a:solidFill>
              <a:srgbClr val="8CA9AD"/>
            </a:solidFill>
          </p:spPr>
        </p:sp>
        <p:sp>
          <p:nvSpPr>
            <p:cNvPr name="TextBox 7" id="7"/>
            <p:cNvSpPr txBox="true"/>
            <p:nvPr/>
          </p:nvSpPr>
          <p:spPr>
            <a:xfrm>
              <a:off x="0" y="-38100"/>
              <a:ext cx="1886326" cy="725795"/>
            </a:xfrm>
            <a:prstGeom prst="rect">
              <a:avLst/>
            </a:prstGeom>
          </p:spPr>
          <p:txBody>
            <a:bodyPr anchor="ctr" rtlCol="false" tIns="50800" lIns="50800" bIns="50800" rIns="50800"/>
            <a:lstStyle/>
            <a:p>
              <a:pPr algn="ctr">
                <a:lnSpc>
                  <a:spcPts val="2659"/>
                </a:lnSpc>
                <a:spcBef>
                  <a:spcPct val="0"/>
                </a:spcBef>
              </a:pPr>
            </a:p>
          </p:txBody>
        </p:sp>
      </p:grpSp>
      <p:sp>
        <p:nvSpPr>
          <p:cNvPr name="TextBox 8" id="8"/>
          <p:cNvSpPr txBox="true"/>
          <p:nvPr/>
        </p:nvSpPr>
        <p:spPr>
          <a:xfrm rot="0">
            <a:off x="4038151" y="8058578"/>
            <a:ext cx="2147524" cy="476250"/>
          </a:xfrm>
          <a:prstGeom prst="rect">
            <a:avLst/>
          </a:prstGeom>
        </p:spPr>
        <p:txBody>
          <a:bodyPr anchor="t" rtlCol="false" tIns="0" lIns="0" bIns="0" rIns="0">
            <a:spAutoFit/>
          </a:bodyPr>
          <a:lstStyle/>
          <a:p>
            <a:pPr algn="ctr">
              <a:lnSpc>
                <a:spcPts val="3299"/>
              </a:lnSpc>
            </a:pPr>
            <a:r>
              <a:rPr lang="en-US" b="true" sz="2999">
                <a:solidFill>
                  <a:srgbClr val="FFFFFF"/>
                </a:solidFill>
                <a:latin typeface="Avenir Bold"/>
                <a:ea typeface="Avenir Bold"/>
                <a:cs typeface="Avenir Bold"/>
                <a:sym typeface="Avenir Bold"/>
              </a:rPr>
              <a:t>2/5</a:t>
            </a:r>
          </a:p>
        </p:txBody>
      </p:sp>
      <p:sp>
        <p:nvSpPr>
          <p:cNvPr name="TextBox 9" id="9"/>
          <p:cNvSpPr txBox="true"/>
          <p:nvPr/>
        </p:nvSpPr>
        <p:spPr>
          <a:xfrm rot="0">
            <a:off x="3306820" y="8506253"/>
            <a:ext cx="3610186" cy="1089025"/>
          </a:xfrm>
          <a:prstGeom prst="rect">
            <a:avLst/>
          </a:prstGeom>
        </p:spPr>
        <p:txBody>
          <a:bodyPr anchor="t" rtlCol="false" tIns="0" lIns="0" bIns="0" rIns="0">
            <a:spAutoFit/>
          </a:bodyPr>
          <a:lstStyle/>
          <a:p>
            <a:pPr algn="ctr">
              <a:lnSpc>
                <a:spcPts val="2749"/>
              </a:lnSpc>
            </a:pPr>
            <a:r>
              <a:rPr lang="en-US" sz="2499">
                <a:solidFill>
                  <a:srgbClr val="FFFFFF"/>
                </a:solidFill>
                <a:latin typeface="Avenir"/>
                <a:ea typeface="Avenir"/>
                <a:cs typeface="Avenir"/>
                <a:sym typeface="Avenir"/>
              </a:rPr>
              <a:t>personas en el mundo hicieron o recibieron un pago digital.</a:t>
            </a:r>
          </a:p>
        </p:txBody>
      </p:sp>
      <p:grpSp>
        <p:nvGrpSpPr>
          <p:cNvPr name="Group 10" id="10"/>
          <p:cNvGrpSpPr/>
          <p:nvPr/>
        </p:nvGrpSpPr>
        <p:grpSpPr>
          <a:xfrm rot="0">
            <a:off x="9522190" y="7994752"/>
            <a:ext cx="6242333" cy="1614746"/>
            <a:chOff x="0" y="0"/>
            <a:chExt cx="2658512" cy="687695"/>
          </a:xfrm>
        </p:grpSpPr>
        <p:sp>
          <p:nvSpPr>
            <p:cNvPr name="Freeform 11" id="11"/>
            <p:cNvSpPr/>
            <p:nvPr/>
          </p:nvSpPr>
          <p:spPr>
            <a:xfrm flipH="false" flipV="false" rot="0">
              <a:off x="0" y="0"/>
              <a:ext cx="2658512" cy="687695"/>
            </a:xfrm>
            <a:custGeom>
              <a:avLst/>
              <a:gdLst/>
              <a:ahLst/>
              <a:cxnLst/>
              <a:rect r="r" b="b" t="t" l="l"/>
              <a:pathLst>
                <a:path h="687695" w="2658512">
                  <a:moveTo>
                    <a:pt x="63252" y="0"/>
                  </a:moveTo>
                  <a:lnTo>
                    <a:pt x="2595260" y="0"/>
                  </a:lnTo>
                  <a:cubicBezTo>
                    <a:pt x="2630193" y="0"/>
                    <a:pt x="2658512" y="28319"/>
                    <a:pt x="2658512" y="63252"/>
                  </a:cubicBezTo>
                  <a:lnTo>
                    <a:pt x="2658512" y="624443"/>
                  </a:lnTo>
                  <a:cubicBezTo>
                    <a:pt x="2658512" y="641219"/>
                    <a:pt x="2651848" y="657307"/>
                    <a:pt x="2639986" y="669169"/>
                  </a:cubicBezTo>
                  <a:cubicBezTo>
                    <a:pt x="2628124" y="681031"/>
                    <a:pt x="2612036" y="687695"/>
                    <a:pt x="2595260" y="687695"/>
                  </a:cubicBezTo>
                  <a:lnTo>
                    <a:pt x="63252" y="687695"/>
                  </a:lnTo>
                  <a:cubicBezTo>
                    <a:pt x="28319" y="687695"/>
                    <a:pt x="0" y="659376"/>
                    <a:pt x="0" y="624443"/>
                  </a:cubicBezTo>
                  <a:lnTo>
                    <a:pt x="0" y="63252"/>
                  </a:lnTo>
                  <a:cubicBezTo>
                    <a:pt x="0" y="28319"/>
                    <a:pt x="28319" y="0"/>
                    <a:pt x="63252" y="0"/>
                  </a:cubicBezTo>
                  <a:close/>
                </a:path>
              </a:pathLst>
            </a:custGeom>
            <a:solidFill>
              <a:srgbClr val="8CA9AD"/>
            </a:solidFill>
          </p:spPr>
        </p:sp>
        <p:sp>
          <p:nvSpPr>
            <p:cNvPr name="TextBox 12" id="12"/>
            <p:cNvSpPr txBox="true"/>
            <p:nvPr/>
          </p:nvSpPr>
          <p:spPr>
            <a:xfrm>
              <a:off x="0" y="-38100"/>
              <a:ext cx="2658512" cy="725795"/>
            </a:xfrm>
            <a:prstGeom prst="rect">
              <a:avLst/>
            </a:prstGeom>
          </p:spPr>
          <p:txBody>
            <a:bodyPr anchor="ctr" rtlCol="false" tIns="50800" lIns="50800" bIns="50800" rIns="50800"/>
            <a:lstStyle/>
            <a:p>
              <a:pPr algn="ctr">
                <a:lnSpc>
                  <a:spcPts val="2659"/>
                </a:lnSpc>
                <a:spcBef>
                  <a:spcPct val="0"/>
                </a:spcBef>
              </a:pPr>
            </a:p>
          </p:txBody>
        </p:sp>
      </p:grpSp>
      <p:sp>
        <p:nvSpPr>
          <p:cNvPr name="TextBox 13" id="13"/>
          <p:cNvSpPr txBox="true"/>
          <p:nvPr/>
        </p:nvSpPr>
        <p:spPr>
          <a:xfrm rot="0">
            <a:off x="9828563" y="8071875"/>
            <a:ext cx="5629588" cy="1431925"/>
          </a:xfrm>
          <a:prstGeom prst="rect">
            <a:avLst/>
          </a:prstGeom>
        </p:spPr>
        <p:txBody>
          <a:bodyPr anchor="t" rtlCol="false" tIns="0" lIns="0" bIns="0" rIns="0">
            <a:spAutoFit/>
          </a:bodyPr>
          <a:lstStyle/>
          <a:p>
            <a:pPr algn="ctr">
              <a:lnSpc>
                <a:spcPts val="2749"/>
              </a:lnSpc>
            </a:pPr>
            <a:r>
              <a:rPr lang="en-US" sz="2499">
                <a:solidFill>
                  <a:srgbClr val="FFFFFF"/>
                </a:solidFill>
                <a:latin typeface="Avenir"/>
                <a:ea typeface="Avenir"/>
                <a:cs typeface="Avenir"/>
                <a:sym typeface="Avenir"/>
              </a:rPr>
              <a:t>América Latina y el Caribe y África Subsahariana presentan</a:t>
            </a:r>
            <a:r>
              <a:rPr lang="en-US" sz="2499">
                <a:solidFill>
                  <a:srgbClr val="FFFFFF"/>
                </a:solidFill>
                <a:latin typeface="Avenir"/>
                <a:ea typeface="Avenir"/>
                <a:cs typeface="Avenir"/>
                <a:sym typeface="Avenir"/>
              </a:rPr>
              <a:t> </a:t>
            </a:r>
            <a:r>
              <a:rPr lang="en-US" sz="2499">
                <a:solidFill>
                  <a:srgbClr val="FFFFFF"/>
                </a:solidFill>
                <a:latin typeface="Avenir"/>
                <a:ea typeface="Avenir"/>
                <a:cs typeface="Avenir"/>
                <a:sym typeface="Avenir"/>
              </a:rPr>
              <a:t>las </a:t>
            </a:r>
            <a:r>
              <a:rPr lang="en-US" b="true" sz="2499">
                <a:solidFill>
                  <a:srgbClr val="FFFFFF"/>
                </a:solidFill>
                <a:latin typeface="Avenir Bold"/>
                <a:ea typeface="Avenir Bold"/>
                <a:cs typeface="Avenir Bold"/>
                <a:sym typeface="Avenir Bold"/>
              </a:rPr>
              <a:t>disparidades más significativas</a:t>
            </a:r>
            <a:r>
              <a:rPr lang="en-US" sz="2499">
                <a:solidFill>
                  <a:srgbClr val="FFFFFF"/>
                </a:solidFill>
                <a:latin typeface="Avenir"/>
                <a:ea typeface="Avenir"/>
                <a:cs typeface="Avenir"/>
                <a:sym typeface="Avenir"/>
              </a:rPr>
              <a:t> e</a:t>
            </a:r>
            <a:r>
              <a:rPr lang="en-US" sz="2499">
                <a:solidFill>
                  <a:srgbClr val="FFFFFF"/>
                </a:solidFill>
                <a:latin typeface="Avenir"/>
                <a:ea typeface="Avenir"/>
                <a:cs typeface="Avenir"/>
                <a:sym typeface="Avenir"/>
              </a:rPr>
              <a:t>nt</a:t>
            </a:r>
            <a:r>
              <a:rPr lang="en-US" sz="2499">
                <a:solidFill>
                  <a:srgbClr val="FFFFFF"/>
                </a:solidFill>
                <a:latin typeface="Avenir"/>
                <a:ea typeface="Avenir"/>
                <a:cs typeface="Avenir"/>
                <a:sym typeface="Avenir"/>
              </a:rPr>
              <a:t>re</a:t>
            </a:r>
            <a:r>
              <a:rPr lang="en-US" sz="2499">
                <a:solidFill>
                  <a:srgbClr val="FFFFFF"/>
                </a:solidFill>
                <a:latin typeface="Avenir"/>
                <a:ea typeface="Avenir"/>
                <a:cs typeface="Avenir"/>
                <a:sym typeface="Avenir"/>
              </a:rPr>
              <a:t> </a:t>
            </a:r>
            <a:r>
              <a:rPr lang="en-US" sz="2499">
                <a:solidFill>
                  <a:srgbClr val="FFFFFF"/>
                </a:solidFill>
                <a:latin typeface="Avenir"/>
                <a:ea typeface="Avenir"/>
                <a:cs typeface="Avenir"/>
                <a:sym typeface="Avenir"/>
              </a:rPr>
              <a:t>la</a:t>
            </a:r>
            <a:r>
              <a:rPr lang="en-US" sz="2499">
                <a:solidFill>
                  <a:srgbClr val="FFFFFF"/>
                </a:solidFill>
                <a:latin typeface="Avenir"/>
                <a:ea typeface="Avenir"/>
                <a:cs typeface="Avenir"/>
                <a:sym typeface="Avenir"/>
              </a:rPr>
              <a:t>s</a:t>
            </a:r>
            <a:r>
              <a:rPr lang="en-US" sz="2499">
                <a:solidFill>
                  <a:srgbClr val="FFFFFF"/>
                </a:solidFill>
                <a:latin typeface="Avenir"/>
                <a:ea typeface="Avenir"/>
                <a:cs typeface="Avenir"/>
                <a:sym typeface="Avenir"/>
              </a:rPr>
              <a:t> </a:t>
            </a:r>
            <a:r>
              <a:rPr lang="en-US" sz="2499">
                <a:solidFill>
                  <a:srgbClr val="FFFFFF"/>
                </a:solidFill>
                <a:latin typeface="Avenir"/>
                <a:ea typeface="Avenir"/>
                <a:cs typeface="Avenir"/>
                <a:sym typeface="Avenir"/>
              </a:rPr>
              <a:t>p</a:t>
            </a:r>
            <a:r>
              <a:rPr lang="en-US" sz="2499">
                <a:solidFill>
                  <a:srgbClr val="FFFFFF"/>
                </a:solidFill>
                <a:latin typeface="Avenir"/>
                <a:ea typeface="Avenir"/>
                <a:cs typeface="Avenir"/>
                <a:sym typeface="Avenir"/>
              </a:rPr>
              <a:t>obl</a:t>
            </a:r>
            <a:r>
              <a:rPr lang="en-US" sz="2499">
                <a:solidFill>
                  <a:srgbClr val="FFFFFF"/>
                </a:solidFill>
                <a:latin typeface="Avenir"/>
                <a:ea typeface="Avenir"/>
                <a:cs typeface="Avenir"/>
                <a:sym typeface="Avenir"/>
              </a:rPr>
              <a:t>a</a:t>
            </a:r>
            <a:r>
              <a:rPr lang="en-US" sz="2499">
                <a:solidFill>
                  <a:srgbClr val="FFFFFF"/>
                </a:solidFill>
                <a:latin typeface="Avenir"/>
                <a:ea typeface="Avenir"/>
                <a:cs typeface="Avenir"/>
                <a:sym typeface="Avenir"/>
              </a:rPr>
              <a:t>c</a:t>
            </a:r>
            <a:r>
              <a:rPr lang="en-US" sz="2499">
                <a:solidFill>
                  <a:srgbClr val="FFFFFF"/>
                </a:solidFill>
                <a:latin typeface="Avenir"/>
                <a:ea typeface="Avenir"/>
                <a:cs typeface="Avenir"/>
                <a:sym typeface="Avenir"/>
              </a:rPr>
              <a:t>i</a:t>
            </a:r>
            <a:r>
              <a:rPr lang="en-US" sz="2499">
                <a:solidFill>
                  <a:srgbClr val="FFFFFF"/>
                </a:solidFill>
                <a:latin typeface="Avenir"/>
                <a:ea typeface="Avenir"/>
                <a:cs typeface="Avenir"/>
                <a:sym typeface="Avenir"/>
              </a:rPr>
              <a:t>on</a:t>
            </a:r>
            <a:r>
              <a:rPr lang="en-US" sz="2499">
                <a:solidFill>
                  <a:srgbClr val="FFFFFF"/>
                </a:solidFill>
                <a:latin typeface="Avenir"/>
                <a:ea typeface="Avenir"/>
                <a:cs typeface="Avenir"/>
                <a:sym typeface="Avenir"/>
              </a:rPr>
              <a:t>es </a:t>
            </a:r>
            <a:r>
              <a:rPr lang="en-US" sz="2499">
                <a:solidFill>
                  <a:srgbClr val="FFFFFF"/>
                </a:solidFill>
                <a:latin typeface="Avenir"/>
                <a:ea typeface="Avenir"/>
                <a:cs typeface="Avenir"/>
                <a:sym typeface="Avenir"/>
              </a:rPr>
              <a:t>urbanas y rurales.</a:t>
            </a:r>
          </a:p>
        </p:txBody>
      </p:sp>
      <p:sp>
        <p:nvSpPr>
          <p:cNvPr name="Freeform 14" id="14"/>
          <p:cNvSpPr/>
          <p:nvPr/>
        </p:nvSpPr>
        <p:spPr>
          <a:xfrm flipH="false" flipV="false" rot="0">
            <a:off x="2261035" y="2108782"/>
            <a:ext cx="13765929" cy="5592409"/>
          </a:xfrm>
          <a:custGeom>
            <a:avLst/>
            <a:gdLst/>
            <a:ahLst/>
            <a:cxnLst/>
            <a:rect r="r" b="b" t="t" l="l"/>
            <a:pathLst>
              <a:path h="5592409" w="13765929">
                <a:moveTo>
                  <a:pt x="0" y="0"/>
                </a:moveTo>
                <a:lnTo>
                  <a:pt x="13765930" y="0"/>
                </a:lnTo>
                <a:lnTo>
                  <a:pt x="13765930" y="5592409"/>
                </a:lnTo>
                <a:lnTo>
                  <a:pt x="0" y="5592409"/>
                </a:lnTo>
                <a:lnTo>
                  <a:pt x="0" y="0"/>
                </a:lnTo>
                <a:close/>
              </a:path>
            </a:pathLst>
          </a:custGeom>
          <a:blipFill>
            <a:blip r:embed="rId2"/>
            <a:stretch>
              <a:fillRect l="0" t="0" r="0" b="0"/>
            </a:stretch>
          </a:blipFill>
        </p:spPr>
      </p:sp>
      <p:sp>
        <p:nvSpPr>
          <p:cNvPr name="TextBox 15" id="15"/>
          <p:cNvSpPr txBox="true"/>
          <p:nvPr/>
        </p:nvSpPr>
        <p:spPr>
          <a:xfrm rot="0">
            <a:off x="391980" y="755591"/>
            <a:ext cx="16867320" cy="857890"/>
          </a:xfrm>
          <a:prstGeom prst="rect">
            <a:avLst/>
          </a:prstGeom>
        </p:spPr>
        <p:txBody>
          <a:bodyPr anchor="t" rtlCol="false" tIns="0" lIns="0" bIns="0" rIns="0">
            <a:spAutoFit/>
          </a:bodyPr>
          <a:lstStyle/>
          <a:p>
            <a:pPr algn="ctr">
              <a:lnSpc>
                <a:spcPts val="5830"/>
              </a:lnSpc>
            </a:pPr>
            <a:r>
              <a:rPr lang="en-US" b="true" sz="5300">
                <a:solidFill>
                  <a:srgbClr val="2F828D"/>
                </a:solidFill>
                <a:latin typeface="Avenir Bold"/>
                <a:ea typeface="Avenir Bold"/>
                <a:cs typeface="Avenir Bold"/>
                <a:sym typeface="Avenir Bold"/>
              </a:rPr>
              <a:t>INCLUSIÓN FINANCIERA RURAL HOY</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2896" y="0"/>
                  </a:moveTo>
                  <a:lnTo>
                    <a:pt x="4251830" y="0"/>
                  </a:lnTo>
                  <a:cubicBezTo>
                    <a:pt x="4264475" y="0"/>
                    <a:pt x="4274726" y="10251"/>
                    <a:pt x="4274726" y="22896"/>
                  </a:cubicBezTo>
                  <a:lnTo>
                    <a:pt x="4274726" y="2144571"/>
                  </a:lnTo>
                  <a:cubicBezTo>
                    <a:pt x="4274726" y="2150643"/>
                    <a:pt x="4272314" y="2156467"/>
                    <a:pt x="4268020" y="2160761"/>
                  </a:cubicBezTo>
                  <a:cubicBezTo>
                    <a:pt x="4263726" y="2165054"/>
                    <a:pt x="4257903" y="2167467"/>
                    <a:pt x="4251830" y="2167467"/>
                  </a:cubicBezTo>
                  <a:lnTo>
                    <a:pt x="22896" y="2167467"/>
                  </a:lnTo>
                  <a:cubicBezTo>
                    <a:pt x="16823" y="2167467"/>
                    <a:pt x="11000" y="2165054"/>
                    <a:pt x="6706" y="2160761"/>
                  </a:cubicBezTo>
                  <a:cubicBezTo>
                    <a:pt x="2412" y="2156467"/>
                    <a:pt x="0" y="2150643"/>
                    <a:pt x="0" y="2144571"/>
                  </a:cubicBezTo>
                  <a:lnTo>
                    <a:pt x="0" y="22896"/>
                  </a:lnTo>
                  <a:cubicBezTo>
                    <a:pt x="0" y="16823"/>
                    <a:pt x="2412" y="11000"/>
                    <a:pt x="6706" y="6706"/>
                  </a:cubicBezTo>
                  <a:cubicBezTo>
                    <a:pt x="11000" y="2412"/>
                    <a:pt x="16823" y="0"/>
                    <a:pt x="22896" y="0"/>
                  </a:cubicBezTo>
                  <a:close/>
                </a:path>
              </a:pathLst>
            </a:custGeom>
            <a:solidFill>
              <a:srgbClr val="2F828D"/>
            </a:solidFill>
          </p:spPr>
        </p:sp>
        <p:sp>
          <p:nvSpPr>
            <p:cNvPr name="TextBox 4" id="4"/>
            <p:cNvSpPr txBox="true"/>
            <p:nvPr/>
          </p:nvSpPr>
          <p:spPr>
            <a:xfrm>
              <a:off x="0" y="-38100"/>
              <a:ext cx="4274726" cy="2205567"/>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4528250" y="3160481"/>
            <a:ext cx="7571992" cy="2952115"/>
          </a:xfrm>
          <a:prstGeom prst="rect">
            <a:avLst/>
          </a:prstGeom>
        </p:spPr>
        <p:txBody>
          <a:bodyPr anchor="t" rtlCol="false" tIns="0" lIns="0" bIns="0" rIns="0">
            <a:spAutoFit/>
          </a:bodyPr>
          <a:lstStyle/>
          <a:p>
            <a:pPr algn="l">
              <a:lnSpc>
                <a:spcPts val="7369"/>
              </a:lnSpc>
            </a:pPr>
            <a:r>
              <a:rPr lang="en-US" b="true" sz="6699">
                <a:solidFill>
                  <a:srgbClr val="FFFFFF"/>
                </a:solidFill>
                <a:latin typeface="Avenir Bold"/>
                <a:ea typeface="Avenir Bold"/>
                <a:cs typeface="Avenir Bold"/>
                <a:sym typeface="Avenir Bold"/>
              </a:rPr>
              <a:t>¿POR QUÉ ES RELEVANTE PARA EL PDB?</a:t>
            </a:r>
          </a:p>
        </p:txBody>
      </p:sp>
      <p:sp>
        <p:nvSpPr>
          <p:cNvPr name="TextBox 6" id="6"/>
          <p:cNvSpPr txBox="true"/>
          <p:nvPr/>
        </p:nvSpPr>
        <p:spPr>
          <a:xfrm rot="0">
            <a:off x="1790700" y="1714500"/>
            <a:ext cx="1938412" cy="1136658"/>
          </a:xfrm>
          <a:prstGeom prst="rect">
            <a:avLst/>
          </a:prstGeom>
        </p:spPr>
        <p:txBody>
          <a:bodyPr anchor="t" rtlCol="false" tIns="0" lIns="0" bIns="0" rIns="0">
            <a:spAutoFit/>
          </a:bodyPr>
          <a:lstStyle/>
          <a:p>
            <a:pPr algn="l">
              <a:lnSpc>
                <a:spcPts val="7700"/>
              </a:lnSpc>
            </a:pPr>
            <a:r>
              <a:rPr lang="en-US" b="true" sz="7000">
                <a:solidFill>
                  <a:srgbClr val="FFFFFF"/>
                </a:solidFill>
                <a:latin typeface="Avenir Bold"/>
                <a:ea typeface="Avenir Bold"/>
                <a:cs typeface="Avenir Bold"/>
                <a:sym typeface="Avenir Bold"/>
              </a:rPr>
              <a:t>02.</a:t>
            </a:r>
          </a:p>
        </p:txBody>
      </p:sp>
      <p:sp>
        <p:nvSpPr>
          <p:cNvPr name="Freeform 7" id="7"/>
          <p:cNvSpPr/>
          <p:nvPr/>
        </p:nvSpPr>
        <p:spPr>
          <a:xfrm flipH="false" flipV="false" rot="0">
            <a:off x="5893678" y="8135576"/>
            <a:ext cx="4102978" cy="2245448"/>
          </a:xfrm>
          <a:custGeom>
            <a:avLst/>
            <a:gdLst/>
            <a:ahLst/>
            <a:cxnLst/>
            <a:rect r="r" b="b" t="t" l="l"/>
            <a:pathLst>
              <a:path h="2245448" w="4102978">
                <a:moveTo>
                  <a:pt x="0" y="0"/>
                </a:moveTo>
                <a:lnTo>
                  <a:pt x="4102978" y="0"/>
                </a:lnTo>
                <a:lnTo>
                  <a:pt x="4102978" y="2245448"/>
                </a:lnTo>
                <a:lnTo>
                  <a:pt x="0" y="22454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1028700" y="8135576"/>
            <a:ext cx="4102978" cy="3133183"/>
          </a:xfrm>
          <a:custGeom>
            <a:avLst/>
            <a:gdLst/>
            <a:ahLst/>
            <a:cxnLst/>
            <a:rect r="r" b="b" t="t" l="l"/>
            <a:pathLst>
              <a:path h="3133183" w="4102978">
                <a:moveTo>
                  <a:pt x="0" y="0"/>
                </a:moveTo>
                <a:lnTo>
                  <a:pt x="4102978" y="0"/>
                </a:lnTo>
                <a:lnTo>
                  <a:pt x="4102978" y="3133183"/>
                </a:lnTo>
                <a:lnTo>
                  <a:pt x="0" y="313318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9" id="9"/>
          <p:cNvGrpSpPr/>
          <p:nvPr/>
        </p:nvGrpSpPr>
        <p:grpSpPr>
          <a:xfrm rot="0">
            <a:off x="13543121" y="-308824"/>
            <a:ext cx="7549097" cy="8444400"/>
            <a:chOff x="0" y="0"/>
            <a:chExt cx="10065462" cy="11259200"/>
          </a:xfrm>
        </p:grpSpPr>
        <p:sp>
          <p:nvSpPr>
            <p:cNvPr name="AutoShape 10" id="10"/>
            <p:cNvSpPr/>
            <p:nvPr/>
          </p:nvSpPr>
          <p:spPr>
            <a:xfrm flipV="true">
              <a:off x="23020" y="10735"/>
              <a:ext cx="5240240" cy="11237731"/>
            </a:xfrm>
            <a:prstGeom prst="line">
              <a:avLst/>
            </a:prstGeom>
            <a:ln cap="flat" w="50800">
              <a:solidFill>
                <a:srgbClr val="BBCBCD"/>
              </a:solidFill>
              <a:prstDash val="solid"/>
              <a:headEnd type="none" len="sm" w="sm"/>
              <a:tailEnd type="none" len="sm" w="sm"/>
            </a:ln>
          </p:spPr>
        </p:sp>
        <p:sp>
          <p:nvSpPr>
            <p:cNvPr name="AutoShape 11" id="11"/>
            <p:cNvSpPr/>
            <p:nvPr/>
          </p:nvSpPr>
          <p:spPr>
            <a:xfrm flipV="true">
              <a:off x="554040" y="10735"/>
              <a:ext cx="5240240" cy="11237731"/>
            </a:xfrm>
            <a:prstGeom prst="line">
              <a:avLst/>
            </a:prstGeom>
            <a:ln cap="flat" w="50800">
              <a:solidFill>
                <a:srgbClr val="BBCBCD"/>
              </a:solidFill>
              <a:prstDash val="solid"/>
              <a:headEnd type="none" len="sm" w="sm"/>
              <a:tailEnd type="none" len="sm" w="sm"/>
            </a:ln>
          </p:spPr>
        </p:sp>
        <p:sp>
          <p:nvSpPr>
            <p:cNvPr name="AutoShape 12" id="12"/>
            <p:cNvSpPr/>
            <p:nvPr/>
          </p:nvSpPr>
          <p:spPr>
            <a:xfrm flipV="true">
              <a:off x="1085061" y="10735"/>
              <a:ext cx="5240240" cy="11237731"/>
            </a:xfrm>
            <a:prstGeom prst="line">
              <a:avLst/>
            </a:prstGeom>
            <a:ln cap="flat" w="50800">
              <a:solidFill>
                <a:srgbClr val="BBCBCD"/>
              </a:solidFill>
              <a:prstDash val="solid"/>
              <a:headEnd type="none" len="sm" w="sm"/>
              <a:tailEnd type="none" len="sm" w="sm"/>
            </a:ln>
          </p:spPr>
        </p:sp>
        <p:sp>
          <p:nvSpPr>
            <p:cNvPr name="AutoShape 13" id="13"/>
            <p:cNvSpPr/>
            <p:nvPr/>
          </p:nvSpPr>
          <p:spPr>
            <a:xfrm flipV="true">
              <a:off x="1616081" y="10735"/>
              <a:ext cx="5240240" cy="11237731"/>
            </a:xfrm>
            <a:prstGeom prst="line">
              <a:avLst/>
            </a:prstGeom>
            <a:ln cap="flat" w="50800">
              <a:solidFill>
                <a:srgbClr val="BBCBCD"/>
              </a:solidFill>
              <a:prstDash val="solid"/>
              <a:headEnd type="none" len="sm" w="sm"/>
              <a:tailEnd type="none" len="sm" w="sm"/>
            </a:ln>
          </p:spPr>
        </p:sp>
        <p:sp>
          <p:nvSpPr>
            <p:cNvPr name="AutoShape 14" id="14"/>
            <p:cNvSpPr/>
            <p:nvPr/>
          </p:nvSpPr>
          <p:spPr>
            <a:xfrm flipV="true">
              <a:off x="2147101" y="10735"/>
              <a:ext cx="5240240" cy="11237731"/>
            </a:xfrm>
            <a:prstGeom prst="line">
              <a:avLst/>
            </a:prstGeom>
            <a:ln cap="flat" w="50800">
              <a:solidFill>
                <a:srgbClr val="BBCBCD"/>
              </a:solidFill>
              <a:prstDash val="solid"/>
              <a:headEnd type="none" len="sm" w="sm"/>
              <a:tailEnd type="none" len="sm" w="sm"/>
            </a:ln>
          </p:spPr>
        </p:sp>
        <p:sp>
          <p:nvSpPr>
            <p:cNvPr name="AutoShape 15" id="15"/>
            <p:cNvSpPr/>
            <p:nvPr/>
          </p:nvSpPr>
          <p:spPr>
            <a:xfrm flipV="true">
              <a:off x="2678121" y="10735"/>
              <a:ext cx="5240240" cy="11237731"/>
            </a:xfrm>
            <a:prstGeom prst="line">
              <a:avLst/>
            </a:prstGeom>
            <a:ln cap="flat" w="50800">
              <a:solidFill>
                <a:srgbClr val="BBCBCD"/>
              </a:solidFill>
              <a:prstDash val="solid"/>
              <a:headEnd type="none" len="sm" w="sm"/>
              <a:tailEnd type="none" len="sm" w="sm"/>
            </a:ln>
          </p:spPr>
        </p:sp>
        <p:sp>
          <p:nvSpPr>
            <p:cNvPr name="AutoShape 16" id="16"/>
            <p:cNvSpPr/>
            <p:nvPr/>
          </p:nvSpPr>
          <p:spPr>
            <a:xfrm flipV="true">
              <a:off x="3209142" y="10735"/>
              <a:ext cx="5240240" cy="11237731"/>
            </a:xfrm>
            <a:prstGeom prst="line">
              <a:avLst/>
            </a:prstGeom>
            <a:ln cap="flat" w="50800">
              <a:solidFill>
                <a:srgbClr val="BBCBCD"/>
              </a:solidFill>
              <a:prstDash val="solid"/>
              <a:headEnd type="none" len="sm" w="sm"/>
              <a:tailEnd type="none" len="sm" w="sm"/>
            </a:ln>
          </p:spPr>
        </p:sp>
        <p:sp>
          <p:nvSpPr>
            <p:cNvPr name="AutoShape 17" id="17"/>
            <p:cNvSpPr/>
            <p:nvPr/>
          </p:nvSpPr>
          <p:spPr>
            <a:xfrm flipV="true">
              <a:off x="3740162" y="10735"/>
              <a:ext cx="5240240" cy="11237731"/>
            </a:xfrm>
            <a:prstGeom prst="line">
              <a:avLst/>
            </a:prstGeom>
            <a:ln cap="flat" w="50800">
              <a:solidFill>
                <a:srgbClr val="BBCBCD"/>
              </a:solidFill>
              <a:prstDash val="solid"/>
              <a:headEnd type="none" len="sm" w="sm"/>
              <a:tailEnd type="none" len="sm" w="sm"/>
            </a:ln>
          </p:spPr>
        </p:sp>
        <p:sp>
          <p:nvSpPr>
            <p:cNvPr name="AutoShape 18" id="18"/>
            <p:cNvSpPr/>
            <p:nvPr/>
          </p:nvSpPr>
          <p:spPr>
            <a:xfrm flipV="true">
              <a:off x="4271182" y="10735"/>
              <a:ext cx="5240240" cy="11237731"/>
            </a:xfrm>
            <a:prstGeom prst="line">
              <a:avLst/>
            </a:prstGeom>
            <a:ln cap="flat" w="50800">
              <a:solidFill>
                <a:srgbClr val="BBCBCD"/>
              </a:solidFill>
              <a:prstDash val="solid"/>
              <a:headEnd type="none" len="sm" w="sm"/>
              <a:tailEnd type="none" len="sm" w="sm"/>
            </a:ln>
          </p:spPr>
        </p:sp>
        <p:sp>
          <p:nvSpPr>
            <p:cNvPr name="AutoShape 19" id="19"/>
            <p:cNvSpPr/>
            <p:nvPr/>
          </p:nvSpPr>
          <p:spPr>
            <a:xfrm flipV="true">
              <a:off x="4802202" y="10735"/>
              <a:ext cx="5240240" cy="11237731"/>
            </a:xfrm>
            <a:prstGeom prst="line">
              <a:avLst/>
            </a:prstGeom>
            <a:ln cap="flat" w="50800">
              <a:solidFill>
                <a:srgbClr val="BBCBCD"/>
              </a:solidFill>
              <a:prstDash val="solid"/>
              <a:headEnd type="none" len="sm" w="sm"/>
              <a:tailEnd type="none" len="sm" w="sm"/>
            </a:ln>
          </p:spPr>
        </p:sp>
      </p:gr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1587233" y="8408353"/>
            <a:ext cx="4102978" cy="2245448"/>
          </a:xfrm>
          <a:custGeom>
            <a:avLst/>
            <a:gdLst/>
            <a:ahLst/>
            <a:cxnLst/>
            <a:rect r="r" b="b" t="t" l="l"/>
            <a:pathLst>
              <a:path h="2245448" w="4102978">
                <a:moveTo>
                  <a:pt x="0" y="0"/>
                </a:moveTo>
                <a:lnTo>
                  <a:pt x="4102978" y="0"/>
                </a:lnTo>
                <a:lnTo>
                  <a:pt x="4102978" y="2245448"/>
                </a:lnTo>
                <a:lnTo>
                  <a:pt x="0" y="22454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1462844" y="1637276"/>
            <a:ext cx="8021844" cy="2658751"/>
          </a:xfrm>
          <a:prstGeom prst="rect">
            <a:avLst/>
          </a:prstGeom>
        </p:spPr>
        <p:txBody>
          <a:bodyPr anchor="t" rtlCol="false" tIns="0" lIns="0" bIns="0" rIns="0">
            <a:spAutoFit/>
          </a:bodyPr>
          <a:lstStyle/>
          <a:p>
            <a:pPr algn="l">
              <a:lnSpc>
                <a:spcPts val="5060"/>
              </a:lnSpc>
            </a:pPr>
            <a:r>
              <a:rPr lang="en-US" sz="4600" b="true">
                <a:solidFill>
                  <a:srgbClr val="2F828D"/>
                </a:solidFill>
                <a:latin typeface="Avenir Bold"/>
                <a:ea typeface="Avenir Bold"/>
                <a:cs typeface="Avenir Bold"/>
                <a:sym typeface="Avenir Bold"/>
              </a:rPr>
              <a:t>¿Por qué es la inclusión financiera rural una meta relevante para el BPD</a:t>
            </a:r>
          </a:p>
          <a:p>
            <a:pPr algn="l">
              <a:lnSpc>
                <a:spcPts val="5060"/>
              </a:lnSpc>
            </a:pPr>
          </a:p>
        </p:txBody>
      </p:sp>
      <p:sp>
        <p:nvSpPr>
          <p:cNvPr name="TextBox 4" id="4"/>
          <p:cNvSpPr txBox="true"/>
          <p:nvPr/>
        </p:nvSpPr>
        <p:spPr>
          <a:xfrm rot="0">
            <a:off x="9211801" y="2952364"/>
            <a:ext cx="8047499" cy="3848106"/>
          </a:xfrm>
          <a:prstGeom prst="rect">
            <a:avLst/>
          </a:prstGeom>
        </p:spPr>
        <p:txBody>
          <a:bodyPr anchor="t" rtlCol="false" tIns="0" lIns="0" bIns="0" rIns="0">
            <a:spAutoFit/>
          </a:bodyPr>
          <a:lstStyle/>
          <a:p>
            <a:pPr algn="l" marL="647805" indent="-323903" lvl="1">
              <a:lnSpc>
                <a:spcPts val="3300"/>
              </a:lnSpc>
              <a:buFont typeface="Arial"/>
              <a:buChar char="•"/>
            </a:pPr>
            <a:r>
              <a:rPr lang="en-US" sz="3000">
                <a:solidFill>
                  <a:srgbClr val="737373"/>
                </a:solidFill>
                <a:latin typeface="Avenir"/>
                <a:ea typeface="Avenir"/>
                <a:cs typeface="Avenir"/>
                <a:sym typeface="Avenir"/>
              </a:rPr>
              <a:t>A pesar de sus beneficios, la inclusión financiera en las áreas rurales sigue siendo más baja que en las zonas urbanas. El BPD juega un papel crucial en este contexto, actuando como proveedores clave de crédito para la agricultura y como impulsores esenciales para desbloquear el potencial económico de las comunidades rurales.</a:t>
            </a:r>
          </a:p>
        </p:txBody>
      </p:sp>
      <p:sp>
        <p:nvSpPr>
          <p:cNvPr name="TextBox 5" id="5"/>
          <p:cNvSpPr txBox="true"/>
          <p:nvPr/>
        </p:nvSpPr>
        <p:spPr>
          <a:xfrm rot="0">
            <a:off x="1028700" y="5105400"/>
            <a:ext cx="7729403" cy="3848106"/>
          </a:xfrm>
          <a:prstGeom prst="rect">
            <a:avLst/>
          </a:prstGeom>
        </p:spPr>
        <p:txBody>
          <a:bodyPr anchor="t" rtlCol="false" tIns="0" lIns="0" bIns="0" rIns="0">
            <a:spAutoFit/>
          </a:bodyPr>
          <a:lstStyle/>
          <a:p>
            <a:pPr algn="l" marL="647805" indent="-323903" lvl="1">
              <a:lnSpc>
                <a:spcPts val="3300"/>
              </a:lnSpc>
              <a:buFont typeface="Arial"/>
              <a:buChar char="•"/>
            </a:pPr>
            <a:r>
              <a:rPr lang="en-US" sz="3000">
                <a:solidFill>
                  <a:srgbClr val="737373"/>
                </a:solidFill>
                <a:latin typeface="Avenir"/>
                <a:ea typeface="Avenir"/>
                <a:cs typeface="Avenir"/>
                <a:sym typeface="Avenir"/>
              </a:rPr>
              <a:t>La inclusión financiera rural </a:t>
            </a:r>
            <a:r>
              <a:rPr lang="en-US" b="true" sz="3000">
                <a:solidFill>
                  <a:srgbClr val="737373"/>
                </a:solidFill>
                <a:latin typeface="Avenir Bold"/>
                <a:ea typeface="Avenir Bold"/>
                <a:cs typeface="Avenir Bold"/>
                <a:sym typeface="Avenir Bold"/>
              </a:rPr>
              <a:t>mejora el ecosistema económico y amplía los medios de vida en las zonas rurales.</a:t>
            </a:r>
          </a:p>
          <a:p>
            <a:pPr algn="l" marL="647805" indent="-323903" lvl="1">
              <a:lnSpc>
                <a:spcPts val="3300"/>
              </a:lnSpc>
              <a:buFont typeface="Arial"/>
              <a:buChar char="•"/>
            </a:pPr>
            <a:r>
              <a:rPr lang="en-US" sz="3000">
                <a:solidFill>
                  <a:srgbClr val="737373"/>
                </a:solidFill>
                <a:latin typeface="Avenir"/>
                <a:ea typeface="Avenir"/>
                <a:cs typeface="Avenir"/>
                <a:sym typeface="Avenir"/>
              </a:rPr>
              <a:t>La inclusión financiera rural </a:t>
            </a:r>
            <a:r>
              <a:rPr lang="en-US" b="true" sz="3000">
                <a:solidFill>
                  <a:srgbClr val="737373"/>
                </a:solidFill>
                <a:latin typeface="Avenir Bold"/>
                <a:ea typeface="Avenir Bold"/>
                <a:cs typeface="Avenir Bold"/>
                <a:sym typeface="Avenir Bold"/>
              </a:rPr>
              <a:t>permite que los clientes se desempeñen mejor.</a:t>
            </a:r>
          </a:p>
          <a:p>
            <a:pPr algn="l" marL="647805" indent="-323903" lvl="1">
              <a:lnSpc>
                <a:spcPts val="3300"/>
              </a:lnSpc>
              <a:buFont typeface="Arial"/>
              <a:buChar char="•"/>
            </a:pPr>
            <a:r>
              <a:rPr lang="en-US" sz="3000">
                <a:solidFill>
                  <a:srgbClr val="737373"/>
                </a:solidFill>
                <a:latin typeface="Avenir"/>
                <a:ea typeface="Avenir"/>
                <a:cs typeface="Avenir"/>
                <a:sym typeface="Avenir"/>
              </a:rPr>
              <a:t>La inclusión financiera rural </a:t>
            </a:r>
            <a:r>
              <a:rPr lang="en-US" b="true" sz="3000">
                <a:solidFill>
                  <a:srgbClr val="737373"/>
                </a:solidFill>
                <a:latin typeface="Avenir Bold"/>
                <a:ea typeface="Avenir Bold"/>
                <a:cs typeface="Avenir Bold"/>
                <a:sym typeface="Avenir Bold"/>
              </a:rPr>
              <a:t>ayudaría a reducir los costos de transacción y los riesgos.</a:t>
            </a:r>
          </a:p>
          <a:p>
            <a:pPr algn="l">
              <a:lnSpc>
                <a:spcPts val="3300"/>
              </a:lnSpc>
            </a:p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57442CFA3A884EB0A23D7234492145" ma:contentTypeVersion="14" ma:contentTypeDescription="Create a new document." ma:contentTypeScope="" ma:versionID="50385153353d268f5bbd24ef6fb0c550">
  <xsd:schema xmlns:xsd="http://www.w3.org/2001/XMLSchema" xmlns:xs="http://www.w3.org/2001/XMLSchema" xmlns:p="http://schemas.microsoft.com/office/2006/metadata/properties" xmlns:ns2="65db5f90-4f7b-41d5-a8e7-f814a9827e78" xmlns:ns3="3ac9a5d1-8aa3-45a1-8cc5-f545b70cee6b" targetNamespace="http://schemas.microsoft.com/office/2006/metadata/properties" ma:root="true" ma:fieldsID="a233b46243c14b74ded3963633b72090" ns2:_="" ns3:_="">
    <xsd:import namespace="65db5f90-4f7b-41d5-a8e7-f814a9827e78"/>
    <xsd:import namespace="3ac9a5d1-8aa3-45a1-8cc5-f545b70cee6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3:_dlc_DocId" minOccurs="0"/>
                <xsd:element ref="ns3:_dlc_DocIdUrl" minOccurs="0"/>
                <xsd:element ref="ns3:_dlc_DocIdPersistId"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db5f90-4f7b-41d5-a8e7-f814a9827e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b8541754-4825-4553-b9cc-3573e12477bf"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ac9a5d1-8aa3-45a1-8cc5-f545b70cee6b"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element name="TaxCatchAll" ma:index="21" nillable="true" ma:displayName="Taxonomy Catch All Column" ma:hidden="true" ma:list="{5805845c-be59-4798-a8a7-2d5a27d804d3}" ma:internalName="TaxCatchAll" ma:showField="CatchAllData" ma:web="3ac9a5d1-8aa3-45a1-8cc5-f545b70cee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65db5f90-4f7b-41d5-a8e7-f814a9827e78">
      <Terms xmlns="http://schemas.microsoft.com/office/infopath/2007/PartnerControls"/>
    </lcf76f155ced4ddcb4097134ff3c332f>
    <TaxCatchAll xmlns="3ac9a5d1-8aa3-45a1-8cc5-f545b70cee6b" xsi:nil="true"/>
  </documentManagement>
</p:properties>
</file>

<file path=customXml/itemProps1.xml><?xml version="1.0" encoding="utf-8"?>
<ds:datastoreItem xmlns:ds="http://schemas.openxmlformats.org/officeDocument/2006/customXml" ds:itemID="{83B8873E-824F-4DE2-91AC-8AF5588368FE}"/>
</file>

<file path=customXml/itemProps2.xml><?xml version="1.0" encoding="utf-8"?>
<ds:datastoreItem xmlns:ds="http://schemas.openxmlformats.org/officeDocument/2006/customXml" ds:itemID="{37E22653-E649-454A-92D0-1DF828772FFD}"/>
</file>

<file path=customXml/itemProps3.xml><?xml version="1.0" encoding="utf-8"?>
<ds:datastoreItem xmlns:ds="http://schemas.openxmlformats.org/officeDocument/2006/customXml" ds:itemID="{2383DCC0-6B04-4438-A9A6-B2727BFF0B2A}"/>
</file>

<file path=customXml/itemProps4.xml><?xml version="1.0" encoding="utf-8"?>
<ds:datastoreItem xmlns:ds="http://schemas.openxmlformats.org/officeDocument/2006/customXml" ds:itemID="{6922908C-C432-4093-A3FF-516B165EBFED}"/>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BPD_IF_es</dc:title>
  <cp:revision>1</cp:revision>
  <dcterms:created xsi:type="dcterms:W3CDTF">2006-08-16T00:00:00Z</dcterms:created>
  <dcterms:modified xsi:type="dcterms:W3CDTF">2011-08-01T06:04:30Z</dcterms:modified>
  <dc:identifier>DAGlPH_i9S8</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0x0101000C57442CFA3A884EB0A23D7234492145</vt:lpwstr>
  </property>
</Properties>
</file>