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notesSlides/notesSlide6.xml" ContentType="application/vnd.openxmlformats-officedocument.presentationml.notes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webextensions/webextension1.xml" ContentType="application/vnd.ms-office.webextension+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charts/chartEx1.xml" ContentType="application/vnd.ms-office.chartex+xml"/>
  <Override PartName="/ppt/webextensions/taskpanes.xml" ContentType="application/vnd.ms-office.webextensiontaskpanes+xml"/>
  <Override PartName="/ppt/charts/style1.xml" ContentType="application/vnd.ms-office.chartstyle+xml"/>
  <Override PartName="/ppt/charts/colors1.xml" ContentType="application/vnd.ms-office.chartcolor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10"/>
  </p:notesMasterIdLst>
  <p:handoutMasterIdLst>
    <p:handoutMasterId r:id="rId11"/>
  </p:handoutMasterIdLst>
  <p:sldIdLst>
    <p:sldId id="256" r:id="rId2"/>
    <p:sldId id="610" r:id="rId3"/>
    <p:sldId id="618" r:id="rId4"/>
    <p:sldId id="612" r:id="rId5"/>
    <p:sldId id="619" r:id="rId6"/>
    <p:sldId id="615" r:id="rId7"/>
    <p:sldId id="613" r:id="rId8"/>
    <p:sldId id="269" r:id="rId9"/>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7" userDrawn="1">
          <p15:clr>
            <a:srgbClr val="A4A3A4"/>
          </p15:clr>
        </p15:guide>
        <p15:guide id="2" pos="3835" userDrawn="1">
          <p15:clr>
            <a:srgbClr val="A4A3A4"/>
          </p15:clr>
        </p15:guide>
      </p15:sldGuideLst>
    </p:ext>
    <p:ext uri="{2D200454-40CA-4A62-9FC3-DE9A4176ACB9}">
      <p15:notesGuideLst xmlns:p15="http://schemas.microsoft.com/office/powerpoint/2012/main">
        <p15:guide id="1" orient="horz" pos="3217" userDrawn="1">
          <p15:clr>
            <a:srgbClr val="A4A3A4"/>
          </p15:clr>
        </p15:guide>
        <p15:guide id="2" pos="223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346"/>
    <a:srgbClr val="488F31"/>
    <a:srgbClr val="009900"/>
    <a:srgbClr val="00A100"/>
    <a:srgbClr val="9FDA64"/>
    <a:srgbClr val="53C15D"/>
    <a:srgbClr val="90D44C"/>
    <a:srgbClr val="B4E286"/>
    <a:srgbClr val="B9E48E"/>
    <a:srgbClr val="ADDF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5033" autoAdjust="0"/>
  </p:normalViewPr>
  <p:slideViewPr>
    <p:cSldViewPr>
      <p:cViewPr varScale="1">
        <p:scale>
          <a:sx n="82" d="100"/>
          <a:sy n="82" d="100"/>
        </p:scale>
        <p:origin x="720" y="72"/>
      </p:cViewPr>
      <p:guideLst>
        <p:guide orient="horz" pos="2157"/>
        <p:guide pos="38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4068" y="54"/>
      </p:cViewPr>
      <p:guideLst>
        <p:guide orient="horz" pos="3217"/>
        <p:guide pos="223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Sheet1!$A$2:$A$26</cx:f>
        <cx:lvl ptCount="25">
          <cx:pt idx="0">Phnom Penh </cx:pt>
          <cx:pt idx="1">Battambang </cx:pt>
          <cx:pt idx="2">Kampong Cham</cx:pt>
          <cx:pt idx="3">Prey Veng </cx:pt>
          <cx:pt idx="4">Banteay Meanchey </cx:pt>
          <cx:pt idx="5">Kampong Thom</cx:pt>
          <cx:pt idx="6">Kampot </cx:pt>
          <cx:pt idx="7">Kampong Speu</cx:pt>
          <cx:pt idx="8">Kandal </cx:pt>
          <cx:pt idx="9">Preah Vihear </cx:pt>
          <cx:pt idx="10">Oddar Meanchey</cx:pt>
          <cx:pt idx="11">Pursat </cx:pt>
          <cx:pt idx="12">Tboung Khmum </cx:pt>
          <cx:pt idx="13">Pailin </cx:pt>
          <cx:pt idx="14">Siem Reap</cx:pt>
          <cx:pt idx="15">Takéo</cx:pt>
          <cx:pt idx="16">Stung Treng</cx:pt>
          <cx:pt idx="17">Kampong Chhnang</cx:pt>
          <cx:pt idx="18">Ratanakiri </cx:pt>
          <cx:pt idx="19">Mondulkiri</cx:pt>
          <cx:pt idx="20">Kratié</cx:pt>
          <cx:pt idx="21">Preah Sihanouk</cx:pt>
          <cx:pt idx="22">Svay Rieng</cx:pt>
          <cx:pt idx="23">Kep</cx:pt>
          <cx:pt idx="24">Koh Kong </cx:pt>
        </cx:lvl>
      </cx:strDim>
      <cx:numDim type="colorVal">
        <cx:f>Sheet1!$B$2:$B$26</cx:f>
        <cx:nf>Sheet1!$B$1</cx:nf>
        <cx:lvl ptCount="25" formatCode="0.00%" name=" Total loan portfolio (%)">
          <cx:pt idx="0">0.36730000000000002</cx:pt>
          <cx:pt idx="1">0.2155</cx:pt>
          <cx:pt idx="2">0.056899999999999999</cx:pt>
          <cx:pt idx="3">0.047199999999999999</cx:pt>
          <cx:pt idx="4">0.047100000000000003</cx:pt>
          <cx:pt idx="5">0.039800000000000002</cx:pt>
          <cx:pt idx="6">0.034500000000000003</cx:pt>
          <cx:pt idx="7">0.033500000000000002</cx:pt>
          <cx:pt idx="8">0.029999999999999999</cx:pt>
          <cx:pt idx="9">0.021999999999999999</cx:pt>
          <cx:pt idx="10">0.0177</cx:pt>
          <cx:pt idx="11">0.016400000000000001</cx:pt>
          <cx:pt idx="12">0.0147</cx:pt>
          <cx:pt idx="13">0.013899999999999999</cx:pt>
          <cx:pt idx="14">0.0137</cx:pt>
          <cx:pt idx="15">0.0080999999999999996</cx:pt>
          <cx:pt idx="16">0.0061000000000000004</cx:pt>
          <cx:pt idx="17">0.0054000000000000003</cx:pt>
          <cx:pt idx="18">0.0032000000000000002</cx:pt>
          <cx:pt idx="19">0.0028999999999999998</cx:pt>
          <cx:pt idx="20">0.0025000000000000001</cx:pt>
          <cx:pt idx="21">0.00089999999999999998</cx:pt>
          <cx:pt idx="22">0.00059999999999999995</cx:pt>
          <cx:pt idx="23">0.0001</cx:pt>
          <cx:pt idx="24">0.0001</cx:pt>
        </cx:lvl>
      </cx:numDim>
    </cx:data>
  </cx:chartData>
  <cx:chart>
    <cx:plotArea>
      <cx:plotAreaRegion>
        <cx:plotSurface>
          <cx:spPr>
            <a:solidFill>
              <a:schemeClr val="bg1"/>
            </a:solidFill>
            <a:ln>
              <a:solidFill>
                <a:schemeClr val="tx1"/>
              </a:solidFill>
            </a:ln>
          </cx:spPr>
        </cx:plotSurface>
        <cx:series layoutId="regionMap" uniqueId="{8806702F-5595-4252-9C30-FC66BAD3B4D0}">
          <cx:spPr>
            <a:ln>
              <a:solidFill>
                <a:schemeClr val="bg1"/>
              </a:solidFill>
            </a:ln>
            <a:effectLst>
              <a:glow>
                <a:schemeClr val="accent1">
                  <a:alpha val="0"/>
                </a:schemeClr>
              </a:glow>
              <a:outerShdw blurRad="50800" dist="50800" dir="5400000" sx="1000" sy="1000" algn="ctr" rotWithShape="0">
                <a:schemeClr val="bg1"/>
              </a:outerShdw>
              <a:softEdge rad="0"/>
            </a:effectLst>
          </cx:spPr>
          <cx:dataLabels>
            <cx:txPr>
              <a:bodyPr spcFirstLastPara="1" vertOverflow="ellipsis" horzOverflow="overflow" wrap="square" lIns="0" tIns="0" rIns="0" bIns="0" anchor="ctr" anchorCtr="1"/>
              <a:lstStyle/>
              <a:p>
                <a:pPr algn="ctr" rtl="0">
                  <a:defRPr sz="1200">
                    <a:latin typeface="Century Schoolbook" panose="02040604050505020304" pitchFamily="18" charset="0"/>
                    <a:ea typeface="Century Schoolbook" panose="02040604050505020304" pitchFamily="18" charset="0"/>
                    <a:cs typeface="Century Schoolbook" panose="02040604050505020304" pitchFamily="18" charset="0"/>
                  </a:defRPr>
                </a:pPr>
                <a:endParaRPr lang="en-US" sz="1200" b="0" i="0" u="none" strike="noStrike" baseline="0">
                  <a:solidFill>
                    <a:prstClr val="black">
                      <a:lumMod val="65000"/>
                      <a:lumOff val="35000"/>
                    </a:prstClr>
                  </a:solidFill>
                  <a:latin typeface="Century Schoolbook" panose="02040604050505020304" pitchFamily="18" charset="0"/>
                </a:endParaRPr>
              </a:p>
            </cx:txPr>
            <cx:visibility seriesName="0" categoryName="0" value="1"/>
            <cx:dataLabel idx="13">
              <cx:txPr>
                <a:bodyPr spcFirstLastPara="1" vertOverflow="ellipsis" horzOverflow="overflow" wrap="square" lIns="0" tIns="0" rIns="0" bIns="0" anchor="ctr" anchorCtr="1"/>
                <a:lstStyle/>
                <a:p>
                  <a:pPr algn="ctr" rtl="0">
                    <a:defRPr sz="1100"/>
                  </a:pPr>
                  <a:r>
                    <a:rPr lang="en-US" sz="1100" b="0" i="0" u="none" strike="noStrike" baseline="0">
                      <a:solidFill>
                        <a:prstClr val="black">
                          <a:lumMod val="65000"/>
                          <a:lumOff val="35000"/>
                        </a:prstClr>
                      </a:solidFill>
                      <a:latin typeface="Century Schoolbook" panose="02040604050505020304" pitchFamily="18" charset="0"/>
                    </a:rPr>
                    <a:t>1.39%</a:t>
                  </a:r>
                </a:p>
              </cx:txPr>
              <cx:visibility seriesName="0" categoryName="0" value="1"/>
            </cx:dataLabel>
          </cx:dataLabels>
          <cx:dataId val="0"/>
          <cx:layoutPr>
            <cx:regionLabelLayout val="none"/>
            <cx:geography cultureLanguage="en-US" cultureRegion="KH" attribution="Powered by Bing">
              <cx:geoCache provider="{E9337A44-BEBE-4D9F-B70C-5C5E7DAFC167}">
                <cx:binary>1HzZctw4s+arOHw9VGMlgD/+PhEDsjaVltLm7YZRltQEV3AB16c5t+c15rzYZNmttlyt9rEjPBFj
3zhULJAJfMjML79E8d/347/u88d982os8rL91/34+2vjXPWv335r781jsW9PiuS+sa39w53c2+I3
+8cfyf3jbw/NfkjK+DeCMPvt3uwb9zi+/o9/w93iR3tm7/cuseVV99hM149tl7v2G9devPRq/1Ak
ZZi0rknuHf799XZfPuzz//Ofr189li5x0+1UPf7++qtvvX712/G9/vbcVzmY5roHGIvxCSPER0hw
9Okffv0qt2X8dBnxE4SFQj5WT5c/P/piX8DwzwZ9y5xPxuwfHprHtoX5fPr/y7ivTIePw9ev7m1X
usOSxbB6v78O9sVH+5DsX79KWht8vhbYg+nb9ae5/vb1ev/Hv48+gNkfffIMkuOl+p8u/Q0RvXcO
LNyX8atvrcIPgkJOlCQMISnV539HoNATpARRwhdPD/0Mxxdrnj5/aYe8DMnzsUewaP2rwbIzpS1e
7R5L8zNhwSfcp5hhSY7wYCfS5xRL+rTsn+H4YsXT598Px/OxR3Dsdr8aHNt9UUFQeRWYffGtpfhh
N8GEKywYedlN+AkRlFCF2dNDn6LW95nzsqN8PZkjbLbnvxo2u+ZxevXm8ecGMHxCle8LQviRp3BI
N4xRJNlTYHueTv6y5QmvH/CXp2m8/jpG//569/4XhGRvXt0kZl/aLvvWWvygw6ATqTgTnKojWOiJ
JIQgxuHCESDfacnLvgKAfjX+yFt2N78cNF3T7t1PZWDkhPpKCUgfLzMweuJTjhR86SUGtrOdMwnY
9ATcD7jMl6HHuNz9arjofeke99Or88d9CZx9+qkI0ROBfOUL+mfQ+rv3IEyFkP6R9xwb9eMQ/f0O
R0jpXy7fPKXPW2N/LheACCaFEsfgQAHD2KG8gcrmeWj7XjteDmxfjz4CZXv7q7nPp+n83LCGTgRQ
AILp38kypH9JhXwxnn225Amq7w9mT+OOofjfvyQUn7iyKaGs/NZK/GD2JyfYZz7D9B8SDTvhXB7I
wVFV+bTXA/M/WvRtZ/nrBscgBb8aSLcfQYmIX21N0RU/t8JUlPiKQcR6SvZHagx4DZXAnp8uPw9p
z6361r55GaWvRx9BdPvLSQBPu/ameuy+tRg/6ESgAdCDi/B/qDnZCVGEEnSofJ5j873mvIzN16OP
sNn+eiz6U1nwJjEguv5spqZAM+PoOOkAC0BcKEmPpIDPBcpnS54A+/6k8/XoI1h2b361qHb58AAi
+BOF/tZy/KDTMMg8nCFKIbN8Fc+AWQNn4z45guX7LXnZX47HH0Fz+cux5t0+yZPyp/oKOZGCCF9R
/rJ6RqDupD6w6s+dgSP6/Nmgb+2Rl5F5GneEyO6X42nntnzo8ixpkm8twg86CjkRvi85I/8g/Psn
SiEspf/0zM+C5vfZ8jIgz8cegXK+/dUi2E3yWLy6ftxXT+vzUiz/QUzoCROU+0oeBy8GrTEJge1Y
NPsuI14G49nQIyxuFr8aFrf77L//y/5EINCJYghqSh9C0VdZBNovmMO1Y7cACx6/acDLIPw57AiA
21/PGdyhRrltQNv/iSiAVIyIIPhvFMs/wYcmMkVHzPfm+8x4GYuvBh8hcvPLySw3PUiU18nPBQSf
YH5oBmPoPn7lFhy6ktgHsOQT/J+zxfdZ8Q94PJvBMRzXv1qEut67fbk/pPCfWcMDp1VEUok/l/AH
3fErWMQJkhyuU/xSC+yLTU+gvZTCXgbn+dgjcK5/uei1beCQyn//17dW4QcTORBawqAE/JtEDJEL
eC6j7IjjfjLh8VsWvIzD07gjDLa/nINsH38mkUInIJpwBAT3ZXGLnVAO4qQ4ZJavpJNvW/EPGBwG
HQPwy3GorTWvtoeTE08r8lIw+EE3AAULyguK/WONBIgukgLDaYqXxMUnU75lyT9A8eck/o7H//dB
6R8Po33en5/R+OpLP3r+Dio+DPkbhPmjNMFODidbJGJHavyXA3H/bMPLOHwZ+ZXF/+/P2P3z+bu/
jiaGkIoXn840PjuC9+2rnyYJJy2Phv4ZOl6E5vOKbR5+f83QM6AOd/gq4nxZqa9HPO5bB2cmkYBM
IqDwQ6D1Kl8CvxoeP1+BZj6FtA7KyaG/dXCx0jbOwCB24ksfrsEZC0j+8nB0rz004A/3A8dTCHQw
jg9tZiH+OkW6s/kU2/Kvhfjz71dlV+xsUrr299cH6az6/LXDxISUmLHDwUFKkQDJzQc6Xt3vr+Gk
Knwb/y8i8nROx96tsyaNN5Hwy1Sbtg1EMfNtXfXDrhx4vBHZkK8dh89EauVV61J5M0app+duyHe1
F5MFR7y99+rcW9diKnTm2njQSd6mi1o1/KondRbGY387C8aWXcPyzbNFf2kqsCbHUxHURxROQ/KD
rHu4/mwqXa+6IqlNu65VnzzQpvWXE7Z2Q4cuXQz54BZ5MmULiya+pTDrd5ZH/gLlvrjidE5W44Tw
xUSNvZAFXbO4qdcVaav3JnV4kUTevGpokqxZU5YBo7Z5P7RouJcjT1Y29e1GjWa8Qp1Nzr49sQM1
/9vEOAEhR8EWooTDPvlqYo2tURqLZt2ItAgjNxZ7NGXjohqxXU/jZDcRQc0KRUWik6E1y7T3s9Mq
xv6p7w/Jqkvjrgq/bdTfF5szCfsFGoQHrZZDQHpuU466lIwGt2txeEKjVBrGUdWeD2ogy9nvvCBL
SrP64Ydy7kM6go4KxxhB9/75Qx3pOie8yq0LAPp94iov18mM8RhgV/u7bCq7tTdA21L/+HN9Cj4M
zRos2eHkxvPnRunI43KG59Y2h53NZ3s6ePYuHRvYHci2HxIvv/r2I6HzDXzyGeySMY4RsH7EgIMK
iQ/nEp8/1a9yVqo5H9aiHE8ty9omkHGMTqfEuIfOpfReNBF+P0TWLl2JopXpSXXbNMycITUyPywc
mjTFA+tWQ9f6d55kRNukiyY9p4lqVlUFEIezNyfyrjc2DXicjDeJRPVp4dr71jfjtjQ+DQfTZCGf
/WZdjyLKl22L2red6rUb+nozNvm0SlJT3kZMzguauuFDPgm7yvxY7PNM6KbKEp0VLG41bUn8xomy
rTUren5GykreIlcbiBiV5FpZIVvtzVW1aD1OT00xH/6msR01tXJKwjhNuqDs+biyEM+2kvN8D17H
FrRSLqybpncb55vJW+dTP3zwSNbyEFJnU+i6EPV1iYtyj403VhoWcGRBUvom1rYck0vVu1E33egu
VRe7W6+iVPuwkbeeGuplm1ZYT3GW6qgYySItInE6pVG+RWbupqCAo1ljkDifPFhRo2VU5s26NUOf
LipSraMoat5mqHnHap/4Oq7qpNRRUhVXtZzM26jOutuctHJrG2rXZUrzUcsWPJeaxtdlR8xV35mh
DQo7iTZAsAotxlMw1FlfBpMrH1uSV+fM1PlqGgQN5g7wF0VLTktWuss2KSOnC8miVDubuiyYuY2C
McP8NDZp9FBXKbuNvIJvVcFJ2I7jFArTeBpiZHaWChYPCxfnqe4Mzm5tnHapVq3fBySSymhR0g/Y
JeRsYCTMREIWisdiMTferveRWzuvm8+TMV6VveC7kjunS9ZPp4TVg45te+qN5uOU+WdzXj8o3zNL
FeeXlELgnVORLXqvxbobenuNuC2WMXf3rZ0ZzFrIsCPDDeWmjpeVzLWAFNDobMrKW0lUfJPCpR2m
bb0eG9mfl101Gl0lhgRqdjIEmM1SFMw6PZmoi3SdsXbZZNF0xVLCLqK0G3eWunYJGLlb33hCLgSA
0WlV2DEBLMEHZ6YsoKGmaBN3vlt4ZpZB3VYkdE2WxgEnNVvzcfZuxIzoxzFV3toTOd7FrTdcNoyq
c1WNXSgqOugurqYVbVLrr5SH010ZVWJJcJtc+kPDVtyUD1HvmZBkJlpkECEuJ1Z5H0rSe8s+m/tA
ln2ybiqE2nCcpkfRTmnguuxDoupIs3LnIrdhrUUBEextjerLtvbekFFO4aj6Lowm39wWeVOfpmXt
blQzBQweel9PmVqjAhLSusmFjHU1KfPY53F92XUC1ZpTQ87LUTV+gEVTrWknEh2VNqhlKnXZJqdT
GTW6q7JlXpW7FAu6wdKjmU6KebzxK0kWY92C97S9H3rTzJeEpPm7ulfJFPjgm62u/CIXuh1xqXRT
SJQEJHZe2NOB5mFDxtLpQ25aQNSzQTGVZl3abLw2UWk06aTS4EBNIFCXhx0ro7M0kSrRDVOnTRf5
9AxTNr8dceoHLUs+9mODdj2Xhb/uW4rgro6fusFsCaFTFuBaGu0lMdLtnKuLHqfuqk3yMkQyii/L
zrW6j8fTseR3JYnHHZ29M+I1bNkyb7ocUD2eMlF+dP075kUy6DDbZlPipVoym/wRZ95tW1C6Am7g
r2TK54VgnAcFJNswrqvLaugGPdeW39JqjBasK0lAyvlCCgsIyNwsSY+LFYasdT9ZW1z6tCu1VMwE
fRRlZaGLLp/qACNeprewccUyAvK3lg2P08WEa3eRyTkOVRM33qoSFJ0mlNE4YMDCCo1tTbNw6hqn
QY1Pr0eY4h2qInuGfJutmVeqIMetJtKILcQ1X6MuMdqaEjdaTqjSWTPkuqGFWQCU9m0dIf8qUm2x
oLyYF3NJhNPSU801a5AIeca7jenB6btoIdOxOh3s1J7hnpUrNxfsYrbRtGoJPrVufltM3a1yPV3T
qTx12QxZaC66KpjGIrFhiucNjat0mfI6WaRtggK/HBzA4TWL1tnhPeQSL/TryduoHnKnw+V07pVJ
tqAN2VWqOo/a9E3SmavCecItZFOYC5mV8aqA3yKsTVcGXarwddqiOog8ly+nGvJWkEP2LFvhYt15
gNJYDUBZuNe3i9iL8H2e5V2Q0KS9lsgrroGw3jVu5KGXZNEqnmN+RWaVLbFone5dIxelrIcQNX21
saRSZ2lfFytTjL0WMkILbnwHeQYFgtLkdMzIm7goN4OX6XR6r9Jh1HMJYZPWfySD5KE/R3GpMeOa
VW4bT+MfXZRcZYV33tUi10zkTMtIyoBTr/tYDLAVXO671SRxtpsP4WjqPg5V5G185fWLrj1lyg1B
ncuPxPZxSPt62FAv8U+NX/MthNthW3W4W9TduuZ/RIXv76xf97cFZNMwdSrWA46js1jWMVhaJrom
Q7aQLb1Cg+e/S8fBhl7qQ31iOAriyqUXeVbPQZ1J3XvwUTb2VNPJzHqaYm9VSlyuE6NkYDy1q6T3
zjbxyjfzXuZ9uq0Z5PCe5as2F6WGRp+8SvKuXsajEoFJiQt9ZTENUmGGD64byKKKqiGcqbhLsubW
WReSqtkL0gMjmeeHamhuylnGVzLOA/ihFj+va9suek6CyOIqrKWtz4um8cO+aOKgxjncIJvroEmw
Ws+xWKs58jXrMxLEHBdrUzmxKVJm9iiP3DJCYxtESuZhPfhvKM7ew+IGVqT+mxzRTh84UiOjAfhX
TgJRTymE1sGdsyjZx8CugraoeBAn6Drz+R0pRrSIcN5e+tyzywmNb52f1Toi5rLFQx4Mjd+sEr/6
o4/xUlUNC6CiPfWiaotQGsRdrz0fSFYuIYuSTetnukX8NJXJO4TKq4aNw6KaZaqFGJiOp7hY0kG9
d7XT2DMS1iDmwezbMKmmj5Nvl8YX41Ig4JyDeyv76Rza4acMPH3VlUacRXnsr0nhuzBR0044l52p
jPZZ4Fv1IW3VTava+t2YR2FlxfvGq96mbSnWpmnVFVHVqvFjT+ccv8G+qQLq8aDpE3Zn0UhC07t5
OSszgAsZqPkyxMK6LZrQkqnfqE6YbR75/sLKeHwT1fk2q1gcYJ7ezjjSc99g2NhC6Bw7qodKPXSG
9HpAzcLG5CNRHtp6VGUXkSzJSolxg2Q8n6cNzsMsr8ZJl94Ynza57Nf+lF1aKMe3/TSyK+7wZdS4
dGWm5EYBo9ezE+y6AvA3XeLVK+LmjV8MuyT6KLJkCMEDlpnNojDGRoQGRXEoJZQBXJawxeZkuvKa
qtdQZJgQua7QYyyCASpmhbzTsqNuQ1C5hMR6no/tFHiYnnYykStc3bOc0Ns4AkI0pEW6y3rWB1Vr
d2a0ASSWoGjLZF/DwoQxAy+sJ3XTQcGxKPsmWVueJh98icF/myasmrktg7LB0aqe/hiV2TbmjYOa
IeZmlXuja4NW1mrR+/3FbDoZVFUDtLBalkP1WJY7PMznIJkkS+7x5rRLTR5Y41Ldj6N/Zv2z0Wb+
avCAgBGvV7AxcXeRNWqhxjHWiFVUO88zZoWKHgfc4HhpVT7sWdoysMrRAHa2d2H8Amlvwht/nBYt
8BVdDqW6AUYxLNrMDzvcJNelarwOMM/s+5K0xaoqmlSTqUCpnq2dNynxW53H+CYTkzYdpamuR/wG
1IdgFGhJBlcseIvuu4GeijHJ3+Gm2CZq8NcJBXdvgcOUKO8eGtVtxLQS5R2WZh1HH3k3hayeUQCZ
l4UITxdVPBYHQu8HDW2wLie2qTOgcN4qtXkFEa3a0cnqXvnVaTNv/b69Gxu7GnyoB73+blLRFs/k
tOc+5Ehhbr3UyWVVdCte25BhLlcRYkaPwzzolBqP6Lgmmc7ywVtCq0sOmgxELWI4PRSkaWOhTqiL
y75geTCZ/qJNr6MBwl48hL0ZQ89mmqj1pPJ7i4Zw6DnUSPRmUPWbmVrt5Gmal+n5ECeXxl2TtAq7
cV8xmAglZAzIGM8LiW/afAS2Nm0rXKdANiaNqzSIgHPyGL2B2NkEAz7NUh/g4Gunig0UsyFnd7Uo
Cm38GKiv3EXJXZ81FXgy2/hdc00riDxFs/FUv8LpLTgZCevi7dwIu0kmuo+ZufDZqa1JvpDVB39E
eC3p+yrlXPdNtvLZbkR2TWB3PrRd277ti9K/iOJow1IsAzdnoRzS6sYb8hsIfzzRpZnZRkSxzBZI
8RyyuJyg2HCd03EnCqIlySAwKNCs5j667ExW/ZEUQnfpFJ0L1ULh06AlF2K8y9sinJm1IRJpiMZB
cd3JrtIeqWdNiIH6e/LoGVeRuPIgtOke+UYFU22hfsG2Ohum2DxIVuZhOmFvYyIXn01lGUazX5wW
vR29oPXZHJoxJqFwslrkBLjvWIwusEUidSrQFUJsuCwZkpdxnQ1hYtoHPng4iGKAgs7lsEoFjULX
3bVz66+jgkCx0njZlkG18X5AcQLuPMlKywH37/KcemsceeqmGN/Vgqn3yJrhtvaBKUQdBg2KNe6q
on0FvNi4JUr9LPBal+ssHZEMRMbohmOOtkPpTUHaRZfUDEASMSbiujEF3xS2PSNQGl6B6zchJZnS
BHlpMHHjNoP14vN6rvIlFeZDSor5plBDupnmZL4qJFTs2nBO9jyapIVtVJsMSq9hWvDGI/cJCBDc
d6CZuWTlTbUXRkbFTDM+KKtJVQ6bIqrLG4Q6/5R4k13EfjZByihj3YohXoP7xIGI2vNinOKwobjZ
idmfApzRNsCEQsSQKL2IE6a2JCLZGvvjZohqfMa4qNadmKurxAMjmdcPiXbId4kWydjvHcJ8lZQM
qhs/5VAg12W2qaH+XmZt/QGPGdO2N/U2olN8RnnsLxJedY+TbNU9qfoxGKY+B87nWM4Cg0t2Vss4
mzXuy0433jTsUIzTu5GRxA8InoAKEIvlu8TiEjJoxrNdSsdGQ+lSvSV2RrdTgUcTpo3JLyjxil1C
/GKvynIOUdIrPVOP7ZIM5aexBbLHCyGii6ykHl2quUggG0dDu7aJd1OV2bAVrSJQeNhRraOp6tHS
1jzKQguxOUzsBDVTV5BNF0UyzIvko2icCGE/9hcpJW8FbcS+gDpfS5qxR4SKatS+yfsLkNsjFHRe
X26AdeD+oIEOkPdyDvEGsWKfg7DUJvOwFL3rdEUzSwIEy/GBFB5RgaU4BkETyoSiGm4aO7zjRaux
42VgaCliLbumC2ac1YW21fg2kWV8TmVKl15Hbo2Z6NKaJn8bUXeagy65gOV/E9O4WRSjr0XElJ6i
vtsWaE7XeQXVO/B1vummOso3Re/qpWBDuuJ53659Ml/5Y4sMSBz4ak7bNx0ccr8ARjtdNVil3cJ4
2XUP9d+yF4DKnFK1qpUR53k8bbOyYbpnQ7k5lOMhn2Z2CZt0Whg/8UZtvDneKZOpCwz5GU1iCirD
+EdA0Qa9yD5ABW5wUDd53+sRi+zCawhd4SZOL0QNDBWUzolrPJiahLGhQd1P2Tm8pqNd06Qrd02f
e9eel7O3kAfqm6EkUQApA0TqqaVxvOoHYo32UVrk2nqpeZgUaqXGLRvOKqWyS6jdswCKHPY4Dmi4
YQ1tT2OGnWbKE0FWRzZgSS3XntegM+TJ6HoYInGGs4wuEeccCuWouLUQZV0Qg9q3zNvsvJhnXGg0
Al8rpQBRErJNXq/aNp02KZvHh5lxt4C6IQPKkw7FhyQCpt+XMT71ZpO9yfrY3X1S9Pupd3f1PHib
wajmrYtNpVvWgrCBbXfBR9SZsKxTG4ImwLceQ94STVP/PhqzZMvYNC+hXjp3sqjed7PDF37VF0mQ
9zwK8rngb6XNm5ANnreLRq9YoLiv3vsikudQUFdpiBvlzrCXT80CgLZEV4Wb7xuWgR4fkW4CJWSU
2yGTfFePU69Vl5SLGleg/bgIn9dJXG4NHJYEvSllH1o15ee9ScsFaikbtIrL4b7I0miJC4fv/Hyo
3mdTLK8iT07rDFfkbB7L1ugocv2FmgXoCXNTgDQ7kyiHODZbd6dcVqxynrStdikaVkXJCmD0nVGP
ngclBJCvHJinqS6mjg33UxxZPfhTOYOPiWsTT9A28fxqN0nBVnXpfRyTJo+1Zynfgv5KL+oJN8uY
2phrMjfpYuZG/IGzfFykuBrKsE6R3RUFzs6rCagwcIXs49iAJydtIa+qFpPN0PrkI65RvPEGzBcT
I/Ny5CW+4CUk4UmN1XuvgD9ROjLo7rjuYnKShXFRuTvXJdFZa/llKlx+R/PCnRXITSKIELK57ngu
r3JDkk1Ud+WKixIWCYQ8u8l8VSxYVBbLpBoM0/lUgRAMpf5dl/K80aieI+iqdCw+Hygrgqbw2E3R
Qrpdua6ddVz2gLIk+bziCe3Wqs3noE8Hce8miAu6E656X01RbHeJSx3XnijEEvWluIqEchhk/rJ6
H0+VXIwNlXuhMKn1CCXDKjKlkhC7e38Jv3niF2VXujs2gkIexi2m2mMObzoz2cAjjC8Mw9Pa90Ed
gbwOdJ6qYdJ+nCI4zw+vvfmzz7x73jS9t9XUJLH58+07f/35H7cWvLX4NObLh4eX93z56/zprT/f
/Nbq0R7O1bXHXzpY89e9vryF5tBs/svUo9715/cE/UNj+5sXv+p6f3Xs5em8xqE57AloTavDb5Wh
M/XXe4L+1v5+/u6RLw3wrwY/dcLhdzUcUQatNOhtYQF9zKdOOIODDQReNkARIcw/NPaeOuH4RFAI
kIef6Ug4zavg0lMn/NPbiOD1EPAbNwb9USZ/qBN+OOj4rN92+EE2NNqV5NBildB1P5xMfd5vIx1K
8tnFZG3y9GoCWXwRZXOYZeq0nuQdHHLVbZo0Ycun6y7Od07mELAyqzM1h3hCl0OSLkchz23EzTJv
zHYYZ6gHUrsefdRvYj9uLi2isVZzf6jVOnkq4xYk1ByfQjXb69IXTJeWJEHal602ZW5ADobIMI+P
vIwv8qIwIGbNKnBV0et2IEHNak3iPt9kFJpJ1KnTQk7vs8izi6IvQzXYU+hPv6UzboK+H+giHklQ
QRNiATzIgPSSss2EHNmIfEQBj/iu7UEkT/BBVUmSZTtBG0IMHdV27KzmQ3FB22zV8H3a9B1oSBgy
4jAEpiWQINu4CyRucggS83k8dJdwjKHWaVm0y6EqBo2Lji5LWoJOxKAVZSKQa5OUhElDP3YRLLDf
F8uIiB2Dl4WczRUpAqSgCwZxCwSUyN1gb2xgSepzOg1lgKZhU6vxsTXchCNy/ptZpW+qZKyh7k/F
wtUjdOo8V134niLLhkzrQcjlGLcXE/Mhlmdgd7yIYQ2lynUa48Cb7eL/sndmPZLjSLb+RbqgFpLS
qyTf3WPfX4iIrAyJ1E6RWvjr53h153RVTfcFGrj3YYB+qAQSlRHh4S7RzM75jslytonC+GZSBJ2k
WE4wGNKEl9DAaXwqg+iET+zkxy6jbrpAMooyo9lFRf1hFX6cj2u9SVyMxpZNDzYJmryx81fj+a/w
zjaF0jemvUuqaMLvhQMzpL06DjVE6lWq3HrDeWKvSQCxck5IRjRJo8IFWTvazIjmmLR9mfq2vfXG
Gn5wg0G2uJELvwuWMK/KcqtRw4oggqLh4gMaqCPz2DGs1Nlbko0r2h/T4B6XRUN8rtVlKDBWrrF5
WEforNP0ZMIV+p/bzV2516jGcGOfF6/cFDE9UtpWmarMg9XhdzGA8uCdf9RTd2+XLsxKWGtJgO8z
oN9Y9JqiZ9/LukHzk9i0rOJNRIrUlEMGkQryhrrVIRaa4WI7dzM51CF9Rx3ayCC+8edkE7VuZxeW
+5hyWNHtTFDi7x2GujY3PLwz47oxfbvTIoAfG+R9S9E2lbt1cadAur2MoJF388My0EyRPrM0vJWL
PCp/3WiGF1N6F2bXU+HWVFVr2gX+67DAbGwtrgF1Oy/TCQNEqtvuEkc2o6PYYcEQZHQKteMruHaz
vcxcszw4Wd7QYnmITf+jTcpnqELHRDQv0UxgnmrIoE+dZbuaq4+5fWntDEeb4H6I+qskjc+wLppj
2EQ5n48VLtq2DLfF6PK+N9uOTJeqdhCMf3QSEsvARiSk/z8UuP+NpYvhkP/XpevPQdl/UryuX/6r
eKFEJQEHJBVT7JDyUYd+FS8w3NeFLFeuPvkbgvereAX/h2DtGugqfCUBzIGS8o/iRbAEBHgX/kB+
G0t2flXyP3UkQNb+/vc/YlwR/Z8cFxrROMG6JILXAtrsz8XLDDjES5zre9gEj4kQJPVJ+YPbEnpJ
PX56oESy0jFYsXzd27DHWJ6My09UwukxKC3b8GqFhBvVYg+lqJbZbHv5E+J6kAuplwf4X0WfocEm
Sark6B1JxexX3MtHMDFwQ+ljVMJT94S89RX5kYzzjMpgj4ucgXBI4BVaerD56A8Rz0dbOJPBQt0F
K720k38Jx/BGJesJHwD+Z7dlfvF2NSAyO8E6c0TAuE9uJze+eUFssykwL37t8M/k3sjiFr9vmyVw
+bdae5+UDM+hRpfaJBx6u8ChQ2n5Fs3VbYK5IZvD6c6t0s+71YcBBvMy00w+jMnUpcwTRZ+bWpGf
TbtsKtvHOu1LgEWYmSP0nJ55kEMrPkUh6/uVhi3bhKP1T4BP7NZE5KaAIZmqpL/pUW+iSv/sUTVR
5HEedpF5SyKIzcUSmo3oOFSa5b6a7E7opM1iCBGadhcioLO7UKcFUd+FmF1uoesJah6N4Jk3r0ma
kOZJTUqncsLpFtcWdTvZhoO3lbW+b8Vr5OKHbpx2jvdDSmS3GUkA0Z2YIyPdkVl0NiOJN5hzgIRo
QfOyjvFJy2cMoxlnAU27uYlSZi2QHT7mms13Q7G8iqU4OeN2cUx4FgczaAVx5p13nue+hn8yfCZe
d5lXe8IxfJhtC+Yv8dJ4gW6Ik6uEXDsfpLbfFZQfuYpmuwye2bG5f6MrvfX8xdzQqb5JOlEd2/Kq
mpPiUZvmBqqbST24leVUw/Eu8EH2iX9spw6EADjHHW9mSO6VDJ+bsMGIjbqX9dpbMlcDlaFlCPiB
xHVWuGh5V15UHkQooqMV5Vel+q3pyFdPhyPelgwSwJjNvSN7UnTuzlrbb8BpbhpV+oBLUPgaPm5M
Ve0mV2+MkxTKtL6NQwsArawxfBcQXUrOq9T15bMmU94xb03rEphCadE0+sz3s7ghwK+CQJ8n3gy5
CAaZBjKc0tUu8V7VlYeGhKz3Q+/NmxpDJ8r29DsXgCaoVDl3IT6ZUGKomhSK39CIvIw6l0ehqvdR
oJpsWRpzIAsuR1o8Ee2GHOTSPVNrmeI68oFDNFDrpvknhv8+T0rVZWHHX0LDzMGv/JNamXnxNHTD
vt8rXeD1QunKUNk/AyXKbG2sujBtPrBrZ94nYnmH5H4OI/4zIT3Zybkt8zLGu1mCI0vJXDw0Anrd
OndT2gDPSqnff8ZG308zubE+rkayLjYN/FaeVK3hWkYC3mq7Vy277cYQ6IBq9mNXdo+qkkXeR7KD
pDIPxzWGP1CLxqRyVSBPp8bPTDTf8XI7DLTOfIybeQEXOYef/+1an23ZOJp7QdkdxOEPNqwjiAIy
XnzHXhqhRRqMam9NT3NLvOGBhcFv0cLWe1pHFG2sL/brALfLlUGxWclIIIW37LhifNgLsIr7bh3M
szezBkdiUe16h3YKy1vLdOirQ7GSV9foCyTkTxB439yExTnmTZs2RXDUVdEfIT/dj7RtgFCJft/G
jcuNM94m4W0LXI3fLEljD9VEmyxqGOigDjTFDL+8V9CD4NU0+yRqYdQL/6UqCnvkYfle9oN4jn3Z
7+IhHo61zwBKwQ1NbUvF04SpbTNL8eSNPT8wv4HSPjawcpdlzxuKi8bOc27kQk41JOVdU4EONLUI
AGa4eVd6w1sTBjdo8SHnF/VT0Zdkr2UFb3E0JOeBcKmMvQgO48Dilyn2m21c1ag+oBW82cwH5/On
ovOntJ7m5RiAPkpjw9FqkVnm4zTOuWqjCHIhcMhmLKt8hKW+Zl1lrE7ZPIwPs1gUFP6hUbesVPp9
DG1wq3pRb1pXuwPl0mSkYdBDCPSMgE4uxY209/VcYcpxSW5h3K5mhrBHRb44mVe9v6u86VMO9E1M
zZrOZfnAF76ZabUpqnlf1eOctm2YYnvBMTBhnSZ9+d7V7uJ30SYRQ0bM/N1yHIdrSY6gE+Fsjduy
uM6BwEAWb36Hk/MyV0AFGyAzLISb5sE3wE3SfMcRyWltfnqVzOsYOjB1S5Dqejkw3YVbv+d8P3Wo
lig5+LVKL0pdNIpjoe24UaodL26R6kjIEN7gxtY//Lo5RgQ+5n8ayb9rINcY8b9uJNP/Xuz7TwWU
6xf/aiORiOXYqZRcwXtsgf2DBoI0AMgtaBD4OOOAgAL/1UZeQ+VXQh8RAWgggY9v96uNxBfx67/G
NsYI2ZDE/3faSBYg2PAXDSSE+Mmi5Ap3k+i63OmPGogdTVuU1bDsw1D4Gz1M974YXjH6w1/tZANU
1nuI1zDKbYMurgP0hy4OM+LsUES8vWCJ2tq4tJmH6m8su7ZusLRn747V4c04Y0Qjg7rFNP0JiaHO
2dLuO36djKqzwbFMuupx7le0i01x8stJpiMd/NPE4FBzFeVyUDAqi/61or53KuJ5KxbzTFc2pHqR
1cUPdH3Dexnu47HAeIob/twVRkDmZF/Filt3LUyRDx3UDq1BfTaNeY88nPP9YMl2bSFeDMaN6WoS
l4oYpwQER/WhTY2sw9xeBHU/IYfbEygmuN7CDtWGg9I+gsfxHpoeLRnWNwbwIiaRN15FdlO4xJuQ
NL/Vox+lqmSvsmYgAizRGZOYPXkMfnuZX5N5vKuGAoBKd+onepiS4sZbeS6K5aPgMPMZBRprHpnl
oKWHcSVZW5Y0G5K62EVl+1ZCIWZdiTrEXFlkdTxue63aPfBuu0kij0CKNhAPmiL5nNFxpqHq6EV7
Y/e8inpoU4sEQ9prUJWlmU82IlnjulNklg3SEO4M0+S1qT2SByL5CqZhNy/1HdD1IYfJ+WHKZGOr
CigvW/dJ7eq0X6pHK7qXyTwCLp1zAGtT7jXdcZTsrMBT0wos2WD0Y1kk23K5NrcN28wu3kLTfwzg
MKZl4XtpEgxHwnr4tWrjr+OuieA/jwVUpDGPGUjdYdyUwXJA5XUvVWsgfsA+Preu3XV0AnQFZsyE
t1MtDwtWqOsy2IUAoooanCyd38qQw38d4bvrZ6fJnkccfJg5uqDYtkCUYXhj8IY4JzLtHP5m39ex
+xGAp1mj9dSJGMrua4/qC5ADtVgO95EOesggxW4BRZNSRZ4iLdM6rg6THLZEjrh2VZwFNd20Eh42
ugCUvySfaxhrNTA4tHd7vRQXFkEdVyN/Gyt6XJy64xazHUigfG0l/B7qDRh8SpmbCGXN1ypv5PLm
XauO889oXN/XuH5ScIjSsiReNpTdhVMAX80ov+JSTxs/Ci9+WSI4oU7R4H/4xfJoq7jaJxOOAYCo
mSbDJVpnlVZh9NXKadnOoFzzGUGeTTh0Rzc7gNnCq86AgoorUeJlvsTMwwAylyImmYfiBcCuREcx
VjrzBClBU3YiaNJo5e4gr2fOc59EXQEoPYKwE4mKnuTixQ+iw2vX3D4Wi+y2BfMvDnol1JYbybrX
2VK07sSf06mKzsD5i1SvS7zrp+G7432Vch9uGgD5r24pRVZ5RuaUT79h3IFKt3ho3yr/LlpLnTo/
+MCpgb3yfL0JOvtbY8to3/oQS2uLw6Rm9CuaV33Qpex23nSVndaIbxVCklsgsv11MgHUSiWCUwVP
h6h+0kL+xkqwDUX/GMflIbZyt7ppN8bBTR1JDDNwZjDM0CKtRnICy/A8YfLZ1YHC3TVsZ7hgqjZ2
V9GGvK0N/BS32M9irIsuVXopYVD5AYjCsWrTSXpfhDXBNvR5v2HFd6GjT7QKbbrwVu86YIFFjNt2
mtDTrI6NtwR3UEZUdI9B5B4Z9Q5jCm9gZusmq8QhsMa7ytt9mlQyuUFrNm8J94YcjXl/44sI4inp
d3DVbtCH3AS0ue8LY0EFQQqomGgO1PMrliX1hPlwVDzvAGVuZNua7mTstCGO6m8lhuFUG9C0PQsW
sS0bpR7VOAKtTAMxb11g2CamHc/xjp0SXp0qOzyLSpLUTO5R1N7WX8aTDXW+1uIp6ddcI3DWwJVN
RWnRM4ePeHLCz3l9UUCLZAxRbjEy090KyzcpMjW0e9i8PF0C5qXMRVs0VMeu4/CZVQe9oAw/TS1v
TT9vLQO7SMt52NOh7vNK+DxfPTegMV7qzRrqM0FpT+tF6J2dgTzpigB54ECRAhB9BYtzoCafwCgQ
sekgzkaS5MkKLqyhJh1DleAaZXe1xnXoEn2/NsUKFrj8CSR1F9NWpzRaH/Gz9caGdrMGowdYL0QJ
HM9uVbsgHjAEmKE9xJXJ/QYxCNP4OIta0MUeaV+ajt4LO8OWbukb6VRR7DFArEefLDio2AQfbRxq
KPEcc/6SASkCmT/zverRkdIxvsOGhCOCIs99Ux4TB/1TcSRCKEQPMa40V8gDjnvljJnzZVqqu1Bc
ZG93ozeB8BSvKMTARsYjD9i9bdZbMjYPqizPiRZ7GLUgTqj3gsu+BoudPIRUnQoEKNOg9h9qSOi+
juVL2+A/1Cm8SjbDtrV5EdZbCLHbQcQ72/ZPC47/AcoCpiBlcfmTXBG+q7ti1yXufkqC+5oK1IwJ
ogwcjkHWL6WhL0E5bGLr4+Wz92Wk51iDay9VeSps+Vz27J0qirSAQTKDp1XnbTkZtyuMFinDhyUJ
jx2SLWQ2SFe0l5bRdxF0Z4y5DcaXCOESgXOq6twPW0UbpBQ+TSNmsE1Ly3eiY92RjqCjb0UVqJdY
8RkjUY0z6NJdCUTIiCO5KwrvKyi9MVvsrDaiB9rNrrY7GYL7qa7rvBliEHOt2q6duQTEkBRsT5zq
EYkDAQ5jA/j7DWBseyl6YEal7l5HzY6RiuQO+BGFWYE3qA836zDU6JGSIStm8YAs1r0MohxvOJqN
YAQ9hlxk3tsSRhGqfVas9ixb/sH8Ul4Gyn8DxrQXiH5ClnAfYlnNnvPZy1fef4UC7yDCYRlHC5kG
JabMofffF1e9+Wb+AaHtJx5JksnKRSkO7CITpSdgeiDIo+Qtd/ctWN55TFhK9YCbrRFAvUiMfBwa
IrzBINy6gLyVQXDjwWM/6xJNApuAB4/Q9uzqnRK0MVB56tv/DEB/H4Cue6v+9QD0u5Ju/unw8/vC
q79HoaGhQwinBHHG68rLfwjoiY+dWRSPjcE+gWu88tfkg3U1MFYB7cY0hG2MceTX4HONQUM4xxyF
WDUPkIj/N/Rz2Mx/GXzi6540TFDwken1WQQYsf44+MATRIteImzpz3S/9lRMqSAu3DbSIxsPy0B2
CVvYQXaDOvodjT+ljCRqRUd3Ckwpwl8TNIde4E43Irz3Aq0zh/Q32oaJ9a964rfVst4CjoTto/it
IqZ4nmNYW8Cgml1j4Or17VJsAmmXn5MDLprQSu2bdvrkawvKlOLscLL5wXsm8sB2iErW3fJcEaSp
JFSAkCHsJIvgA0fIhYT1twvUsg3KpNz5dioAS5Ev4N6Yb/ra7bXuZd7jxDKy3/g4ho4T1JQUJH38
hPVZLEoFwzkfNHeDV6qzmOLwjoupTcfe2dQDApuhp/e+ZIxJgfbS3IH96g/R6n9Q2RQG1Jjuj03R
DJvRMneTCABh0Gxep2K4OFGVzz2S5CIlIgnzuIUfgf5APIemRgLFc2uWVH6UASoMzoXi7x7Es0wY
NCisiN/aCkho5vveboGKYqGmOKgq3VVeiZ35Fle9BR3wPC4XxFXfrCZ1Slt67KDQxLAEIcTb/QLt
Jr5qOJ64966ijoyDtxoqT4zAoT+BcoL6w6KGnA30IMg0SV5qU6UxtCLRQDlyZe9SguggRgOcVrxP
1oOH4MhmjFVwy6/SU30VoZbf9Sh+lab631Uq87ti1eCf5SZoIWNp2SAME1V7RnnyjWF6PVAa6WPj
jx2EzMhuqGUPnVUOH16vLpOrDPzAsd7U6FJum9iYO5YMCGJ23WsXxB+j7uvNwqx4aaPxxhvgmgMb
B/6nW8SFGPT9A/flpo/QT9Km3msQ7DskK+ddNMG4WaLC3zlGb2cavfS1msFTh+2uEsPPqgmGTZOQ
12BA5zFOJWZbT/o3fPSKl97ESR5XeshAP9kT8lrJCdFa5P5cRIbcx9WwKw3In1GPcjsgk5/3rMal
c00WJ736iZHzJRyaHDG3S9vPWROYpzVguHhldEw0QnroJ++ERzcLCYYMVwcqR2TDDAEh7yAsBvce
QMFWuLg/FTAALg3ww+3sJResYMDoVq3hJrqC5GWEd6gQ1E9lhXiL7arPumdPJDQl9LQahDs74+o9
wOlOntY5voM82GciLAUyDG33xiuMKkU1PTgSHtGS9dnY+yBybQXimUSXIcC9Uq66z2eZ7DyJHFlf
ynBbN9zL26Db11SxdGpofwEJnmSDbHaLsKjmvIyQpzNbSqR3O/AOsaUWmnu2FPVwsmXd7mIxTPtR
IgABWxzAWjt02bjo5gMtMEK14TzvpjbqTwnSi3lXEKgJJdkhXITRp2Bn+BdfXVm+RyOA+YjRPdo7
H1EQfVgjA3ZgnD/GOkAswbibQXZnvKo6p0n3Vplopyz9LQZklVp/PIcC5Kwlt3ZMbscJhL7sgK24
+qw1v+srlbumxxgYY/QdOqczP9InTzaPpqpXNGUhDAM26HTwkJBYnM7VMPUPgVBs68FqLf+mTgKc
+ucm6f9cWZAAFrqu4iDJ9eklf7FIhWpavGdk2keAG2kXHkVdPreh2COnG4ODL6L/yKG/kDD2f92I
8stX/+NTG/5ElF2//JcgSgF44cPA6hpGYKz/QRDFImDY6ViBgN0XHJ/Wr6YAciiUSTxeAxdnEgUh
TPpfXQG21qOO43FCkFAJBlb673QF7Pqd/iKHxvjZhIboL9hVEv1zV4DlC2GnJGF7H3s9Mq/A5DjG
Jy9OK79Ctl79LRQaxLsoHM8kUv03jgN7VIK+M+xKmTsLIBMZsYx6sFk4HMWUBBWwqgYMipAivikJ
Yh4MB0Jak/mh7kUAP2n1N0mAuDBZBJzRYkk7gS6bKSR27bcPt6OJ7IHV7bZXMBUt5Q+B+3KrTssG
ghrtkAHyEvkq/IPqAH5Dvbhz3QT02A7Axwcou6uBJbOY4NMgFJTxiUdHYaIWJ2rkgOVjahySBhGk
nhy0siTrkR/FIgTrjmNQFpuG9M8UYlY5elnggK563UOFLKLq7KPwsUYhbHZEeQ/1MORdNyNCs57i
kdysRZR1Hcvnptgi2gpsfp28TYXRFNJdbobq0ZFuyENHqwyC7JHGSZe1fvwQ1mA7/RbahWR1Rrj9
HsNxo2vv0nXecZDyh/cQDbkXhhfWTlBHO3B2SD7la8JyRGE3pGmuIO5OCv/OGO+el/YtKZIDL8sT
0fxDJMm+n+NbW9B7Xdh7K8mZ2fi5mIC6xe3GR1QV5twPE/HLYO3zRJoNcj8PvC23ayF32Mf8ngCe
gLf4g3tug60o56ibt2EYnQQ2ROiRDyD25gPI3+cuEPdF6e+nPr7UfmuRyAPYXMPAGurixEf/fI2Y
pkAe9pQ4RKZdcqyr5nbFIJgr6927lezD2u6htPMU22reiURyvGm3w6hOktSXGAMgIJbdBFUlLMdb
r5heem94GSJ5sKTOQHhcYgQFI+Ue1cSPtMJeiSWuz0yW97zp8mKuPiEVbJbIv7FjuK/C4j6Yoz3D
jxUb0MGuhLBQTyfNSL9B8BY/b1jMvnVrvZMVtAxOhumWtGN005C2yawYl7Oz6t63bt2bMfiNIUKD
ZGJrD6ZC3AHhFLAm1uvfkgUwdiXhNsL4HPIZlWJn11htDPLjx9BbGuQ9HAA3CeSucskFNxKCKz1g
j1ApCD59+8YnJCW6ODourGvvYmjpZ1clKERMT+wI/Gs8Nz0UJ0zgh2tY4c7p6YHEckxHMjGU4mre
KhORHanx42ZOcEvxAKlVYa+qU8myOtHnpQrfeAC9fJw7kN0qPvVDT24gkXbYoLT0OVgyyNzB8CTG
AXskyOSnQEXXdOoGAZCs9bcN9rw81sW5Et0M5JIuW+p8c1x1WHzNteS3CNusBxeTLy3pd4C4fzZW
S5dbxLrzUHZVLqdugqiENQAVr/kdE50HFlpmlBYoa3BhjyF+0Aa09poP1ntSzSowOJNPr8Qt09Vh
9LoIRCG1g7TfLowfFBYD7AZexjLzjVGIbsZ+CSmcLfYGuzti9BxFVVW54FS9CEv6RzVH/OgnIaCE
hNc6AK0AkXsrqxb2PDZlgCkpLOwI2tAP8PbunQbjeKijChAEulotu7c5KACOj9hhAO6bHS1dygPC
7R64vPid6RpCLcI1fYPcx+pEt3MdVOceH8zJ9cgDp21frGlPEwV+BhbpCvTxi+CAhjUy1MgUm7XN
cHFqyGVxmTZOjNtkNesV6YdcjXUXG4Nn0eXY1dDmUO5ei4QXe69tzoZadaelabscW3wkAJKJLE9L
GYpb6bD3AuHu4dyTtT7zeuL5RDw/HYYANGDQ803AF+A9PBi/l1WbpwkWWx4KLiBMi5tuGCrQlzDY
QR6321ZhqUPgmaOh9K1t6lfrBz/H1d5E3lehFkimQYCwcjxClgsBG0vaYFad6U1ZhyYby/heVe1w
iAxzeRLaA/Y6xNsicu+za/VpQoxvn7QVEndNu1FFECDrW+yw0Z1vyzB8nnvb5FGjnq0n7sREeSoL
fiqMfkDIE/YEIiwZ9bVO14R/xgOCkR4WJp3X2W/PrY9tIVRV51m0HzqGdzaSBaFSfoNoyJmvxSeL
vjz7UFX1blri1xGd3kF6LWy4WdQRNhg4sCChIfizgeBPUsm18vYtUrxQapECPTexB5yGDso/efO0
ncrEOxDyZIe5RFhQZ7gUxA5l4t5UULFIjbTwUnRdBi8MSQTEOmvbj6lsAQ91nkNITwOzMOAaxpWf
SdfvI9qoHNL3F9K4JRAtsotNsS2hZ6VAHzhGlQSJdbdupYurYygCk85gfXEmQLQ1bvkee1AAuqo+
AmwMgknfzdF7rCjuxhWwAvJfsDULKALREEdZwsrxss5Tcpptd214aXUfSIR9sMxDqAF5sbq/DUof
UeRpcf4ek8AH0jcX7CVCxIUVIm0G12JXUX+cnPkqXPsamQry9QwnYEzcU7ki5QKYBlwQDhU1ELnl
43if2PiraKZdBAkciUt1oKZ96lh/o2tcEOtQfCOO82ZJd+vCYdkh3mHyZuLoLbh3KBx9odg9li0I
XGQlrByrk4+4x8KItrA/TdT9KKrx207lTzyjbjst6Hwgq6pVnyqyHCIv+uqX4jeF2K6EJB5xl3ut
+fYILIaOlntEJtsUoz6EXfgf6Du6mN42wf06xpukajaqH8KsmkAxVb3crorfCYosc89OjqgdcfKS
dFgcYlWbomgjsKI/EopFH4qwjF+1XDfjA4NZgti4ksVRaHtpBfuWRf0DC4em69v0s+MOYJ5ffcJp
e47H5Zsy5X1UKnH7YKaHomi8TOiZXAKLzgZ4zEaJENMmLTOxyIuO9FcSzCrDQ/o6kNhjnLV0qVK/
Cm5mUd7PWjz42IW3QuZMIReAWpH8XGN3TRqh32u90cI5xGo9kN53KwUrjzF5XqMbPUHk6ZLtQCHU
hL7ayx5J8AKnrD9klYJC5fRBuWFbW3cWxZwhnvgDMvtG6uipgvdZ82VT+D16S4a4mG82vgjmTET8
xeI4zDBMn7HzYk88LQrAm/6I/GIMzzOs8Bv0AsgT2QnMnZt6HF/CGZpHvLAHrcGiuBjjmo91YliO
AVerkOxDh+zdj0A6j4TzbB3XFjZc/657xdMEn20eVnXyt610/6+jOv8bSeZrXOVf669/eBTAP8GY
f9/p/d8SLMMyaYYhOLyunPyTChvGCSRYPLowDiCr/nHgwsJwLMqK4AVDHOJY9vePgQsz2xVjjvD9
QsL+LRmW+de1gX9cRwkRmPsIAF1Zasi7/C8DV4XsDDK9frSH6gi+oZrC/tqNvMa62XH2wNofDLXE
xPY88xtzLTEhtI10QdVpWuz+gN3zJAuvPfOpDc/JtUits/iMrmVLD3CXgmspiybzwEh8Sq5FznrF
fYiqN2uHnBnqoMD1ukUQaDdZHuTJMLabGFXTlUkHpnLWpxIVlZoFSZJmRqzHc3kLuxm2MCJ3KzcZ
o4ze+H7RYiPNtUyD+sxoxbAYIcSZ91/sncdy5UbWbl/lf4ALBZDw0+MNyUNvaoKgKwAJ7xN4+ruy
/lsttaL7RvS8Bz1pSVSJ5AH2/szaw2fWTzfF4H7jzL6oMni1eeNX+tVf6CHA8zSgq9FKIxOC+N9R
QfWbPnEA0ulBgqD3sA/1cDFDtLyXjRQr0jz+JkyZ4GVWtFdz3TYXy0iMC8mC+bEwivpeRqG8+MVA
c5e/CmoIfAEjnf1UTxyPTwe7uav8/mmqbLWavZrRwsrqEB934PPtB8EtLWhzo4wSDyXxH2ry2Uci
5w/l3G+HWF7wcW+jEnSLmaIpTzUJz2yatotX7+rI3XnorsuQbQfP200cs0UyS6FPqSna2KQXBzAl
XhGvi+HkeD+M5UdZq00OEcKv8xtgZrc1DcAmMVZF8h6Mrrntp5ACjOet+rr6DEZKj3JIryHdrSdp
kMzJqHtG/VUKv8Aui02bLv5GTP6u7eyXogjrE+/7Qz0CHvK96pywMN5kKMjrwIxNhsvgRNZb7REe
D7OT4UQbhow2Uomz2xYj42z3PSRuvhtG2txN627dsSXxVx89cFZ16/GespzbnIg5VSsTpTZtzmNU
BLdNW8zA0AZ04pG8rluCdBgsCXaijaH5OJ23cVIe/7JaFoAb4bIjEJPti0AYG8in703pbvMcIy+N
W383p0u2i/IiIJDfWqfAhF6Qjt5TUuXdjhQqukLK89lWI8Vqmw0pLxxzVWcZIn5Z/1gUHf82a0r9
Vk3XDTS8K5KDBt1Muld1fUtN31yF4+hsqpK3a9xRpCYsz+SYy2Nc5+fGKw62IDeEBrBR+fgMs0Ls
2zEjcFKWzYG+wXwelgmiVtKKY7/4mA/UKx4Z/vhhOOm4VsvgbBtPQqiicTtYVX6dVam/VgXBisU2
TmEQ/4A3QLuz9jcckkRjDQuxNcagwuqHnZIwQ4NJGuvXnD7w/Zj6VISaqdj5IO5oFCu+MHJxIdpj
yK69qYmt4tFnxzQqXiTeQTOWP2OrBw1SnBRZ99ViqDtRQ9ixF29tulTTqfR4KchLFTjHSVlXclmY
65NnoC6PsAxvxtb/OVHSWYwiQrNwFKL1QgpEyF3c15fUh3LUY5VPZbzJRAM8Yn6fWnk3ClGD19FJ
d7K69OEymHYU/CdjAOOU1fs08Mjpxw9Y/bvKNnkGNC9xU+1qxyoIf8UHJ8gPCoTXEqav9Dl6IhvJ
Qxdl1ipagDl1/tsy2dcp/67MKr4GYv/tWPKlvJdlCc9N1V73nrwVxnScQn+fROE9btZ10JvlaiJ1
0fUEfoqZPOrIMsfz+W1OBfijoF/VY/aMoH3bJdZ1GdbbMVlM/qX+dYnD7ylrbyzLWbN/KJwQp8vD
e8u2Br0tH6MO4JTlv3Q17K05AEMZe+toUcjNjOQ5g2qbP/ZFuytF/9TlyXVstJfCiK5nbP7aqo9h
5t66MvxpLup6irKjk8AGoRTCci2tUyhBOfHhvWqW+Cw9MB8qvoXvtbN973VurOuUX1XD886lwccx
NsNn6VG8yjt1W2bBrYic4yDzK+o7xwgNY5V64hAN5JVaabOvZuDz5tx8YIq92HW7MTP/YcBhJt11
n0/xnbeMn9KyPizDO2atDUwrvrhz/5mmBhRSFRONoOVY8K5I5H3W9i1ckECsK8qBlh99JHGcreKJ
pFtia0Zl8piAC2v6+BHT6absurc6yH5QrrwDcBytKm8W+BjLRZHBzkJxmlUcrzx7JlUS0OEv+NSG
tMtAAjzCfrjrZzJRKogeheKB2of9p7mM90ZaXmTKl7M7uiqNmSVr1zS/7da7qpVwVp1RXVSAwd6N
ET5RXW4ml3+D2ZjeJh+ty4CzuvIctnAQWJ/zHN22ofGUe+15cg2fzU08mgWvqmEEOaJsxKEuerFT
/T4OijtgA/ZK5fNT55U8yi3+YFPkKR6IvN+jJvvITOtuzhUTN29ugiq8QuWjMud+Y4izoaGsvOTK
lSOnN4bReevH8k3IhiKL4SHY5rm5MY0BRFDPr2Lcey9+GV4NjYAtVKBE5J/wCwGdjHLntsODJeKN
W9j09MIhWZkl1NM8zO4S5FhWrPyNJAdJaxQ2wQsvRlR00/ltCdRHqjfJCokEasxT2s7ONu7Fgxll
16mBJdyJ524cPwGFnD23fycv+OBawdlqmr0rqi+IRC+dEAf4IIfCWk52ZXxzo+KHZ3QA0FBv7Uh9
9AIGQRTWGzG3H0FE8HFo5G1TNmuJLr72qwYaTBHsjaQ6TG53hvjJw9xcU47QJf1mozzQeG0VqFVq
eA/h7Jy6WJxnnUKLdR4t08m0loia0lE1omhdI49G+oDkRKzfzL+AyD02GWDfDDQu9WO0bZ1/G3tD
IKqQiYt0Os6WdbW3dWIuIzqX6QwdvRGdpiNXF6n2qyRo5+vE3Uz0ztYZPEPat4FO5cU6n+cQ1JM6
sTfRQVhbnrgJ+3qdK2vTTMOL43cZuOD+Z6MDf7ZLzYtczVX3KwyoY4EJ+UCHnOAYmUfDtYBG1dWu
I0kYZSz4iQ4X2jpmOJOsmbfVr/Rh8iuJGIsqLI+zl9efbkV1oxp0FF92unqV0c8g9cRzulsFgdv0
B6O3DcpI3txjwLeG//LfUMnvVD01xn+/1Py2kdbJ+z+Of/+zjcQ//hcbyUducrjN4ln+X+uZHPwS
psv/K0i0/+Lv/zaSxB8c+rb4Hzl8QfT+L3uNxg44BB2AfXsmdpP4T4ykf+UjAerHfXS45cNFk7+l
S1ARxRy5rc+8mV2yeckA4UZvYDGna5Oh/wGE3xfOhrUpKHcebF4vvMl8eikhTMWC/h2/3kI8N6TP
vRXRDdBDCJ3nPBmriwzyW+Jn/g5+/QCGhzqL8NuL15uobEG9muLCpS7Dy9EjSEN2MXNuJXUQnpSU
Q/tuuVIWb1HKYjtQnPWKLO6zH9g/vDLN93/58f2Lmuqvy6p/2+9Cvq824gE/Iguy3z8baqkaHMMi
OX8wJJJY70/9Ji+HYJW4frwFPdMi7NgNSrrRrgAuJ3QOE7lDanehsoVwPfNxkzrOC8maRxvpf+/W
zg/Ew8s4jjeeZR6XOKxOkczf3dHKdwChU7qfpLcR48KVE+f2qsQjypr0IRU+oAMDqZLEAfvK0KTr
wB/cVdN6pAIznlYhHsYaVenUdH0AH8u6CQKiLX2SVVthRARlQ7Ketu2/LHV3aC1jV9dLvk5895pV
G/Xfri55Lp8iq7uEUj7FS/FC/h0aVebtSkdtKqoBTdxaP5aJHpumGzZXFiLoORlC+1j2VoAnH3br
FLbqgOyt09Vem26HwAML3zfhtqmGkPzN8jFaJmNIEcszszBZbQjwdO4MsbZ9a28O/ONVIOa96czB
RxTnkdwYxFYvftdufcFbMhdmdSOJV3725TLemk47HcrcKh5LCgJHiGoQNO20QK52nWbtlnO4N3n4
Ppd5tly5buvdBbk7rENjzrmuwIbk9eTzbK/5mgxy+G1M4RRNqopscsr82A3TTK5FZhrnTgDBXBGB
fZZg4haswNwGVrEgj8KsZG7AVuq7Qe46bTWpJKB88ct/mrO0j7ZFpt2pCByADclvuclxraooefdw
sYBNEZBmjHNaxCx8Lu4+PJh2vRd9fD3ig1EfPCKLP0f4YzKnzoJfRkRsH+KfAay+bvHToqTYWfhr
JMTeQm24CZw3EweuhCG6aEuuwJsDkEu1lo/njGuX1jkwC3w8mEFnc1AtuCGTFzpWn5y8ayO2OC0R
3TV4gZmhjp02B6OWJChuYSXHnYt7OIZgCnATA1xF4stvCy6jIWNeYNV9a5XbFheyw40McCVrwztn
uJT8iN99XMuona8aXMwoEncNrmY0BQcLlxN2zynC9RzN9hV38U5qN7Se9hbuKKvqdmEE6iO18Tpe
pk2LzhjxaTHIruCw4tTDqTCuA6vdLjiwhPxyUNPNns4kFwWQAimoV+vc7U5ytLK1Pcpm0+HpQijd
SDxer6qNLeuRWjnwH0p84LSw0RDnm7HmoFBPgL6vNwGv5QD/OGJkHmX3EIBiV/jLuI/bGL8ZRu8R
qOgTdoexIaO6nBptTnfapva0X62N6/mXha3N7AH3kWY1BjdRnhbZfXlftPkNbcHaWtoQN7U1XuCR
233vrUQPUDN+scJq3gg32tfWWlaEg2+jz0A65xYkUuJDw/TvG22+N/xyxItxPbflV1HdgyXHPV9N
yj242rgHZR/tI7x8ANYWIWCm+AKfny4E0rC2/kMdAmh1HABAVLqjB72sYPIASO8hdo46QNAY9nkc
7LdZRwsWHTKwSRu45RjsyYYJZuVfWYTlSfYdUlhHGsjR0mqd1ebGyVncajf4uWgBttdSrPglyqLO
OpPNDsGopzyB8WXoSqTVi1U3OPeOlncLdF7RVsOWtZMmDRIwIsg616IwIAw+UdTWNDnVPYi4uhq1
iIyu9UwxdFpnpNMjLTRXBMYSd9qaszxKlGjM/W2IMi1KasQo1cD4yWu1x8Bd9nPPSwFF20Mxk/Bh
PQsvHx+SRoPD+825wQXbNKlEGmhvWy2SV1oujwNjX2gB3Wvdq0FL6osW1wHobFir7hWqu8KWrbQM
XwVs2ZGW5vlTyrWd1R8Gqn3lWMnarsU5I1UnSn4X2cHN60SL/VMLg9aPFi68hNdkQ8dtHzrnqW2O
bjY8mzyFhwGuaZeoGzHD5IZ9BYIB+SuBoFisBmcYdyXf+WPVzfh7kzWpNaWRC//0efI7icmq4kMD
/nI9+Ni47hDeoiYQ+Qbsfazj6pDVJYw7Tkms63G+N2OxN0pvV/feIUl5OPrGKbCmJyuLn/wwPzS9
e+5KOkEOJWTR8yiyaj/cO5RorugBw+jnBMgmW8ixGOPQ3sObRMOKq2gz+OX0xJGN5iUbnUceeByf
gLSa9Ut+DHq3W7mm+hgqoEVwNm9m0/yIwGoOBkgxUYTLOknHH2XMS2sq210+xkzFtfGzslTE0pQS
uEOiIJLP67Oup69IlOylIGUAMBheeMom/wlVuKU5nD77GFrpUH1lk3gLcuBBw1T22zkmuzXqYlJP
b70A/PNcktUvSAKs+NbfGFJ+x8h925ZeA6cvzO+4a/ybWdbZU14ix0zEEBj1YxKy/YNP0HEVtvYu
i4r7oMNzKvsZyIA1zbsK2/m7tYf8Wvbypc/ViXd8v7P0kYglD4yrflJf/x30/9+gr5Pb/37Qv22/
5/95/suh03+a8vU/++eUT6iLnJYDCIQ5Ek/kd4bc/cMyeQpoj+J/bY3fQ75F4dZ0mW0FJDk31F/t
t3lh/sGY7Jn0armHGpD6/o+GfAeH5J+G28DCOcMlIchmCxdE7D8Pt0xH5uLkeLVGUL7OCdqrCGd7
NRRNtF2gACVeBiQsujc0nzzoG+gLsXk1g+h3igRi7YTTvLQe/kK/9bF6Tb/YWoYjSQhkwMBJYSaG
+VbOycH11Wm0otPI0G4PE9c+Erj2ZDQWk+BmW1lXI22UeCWdcNPBl9dBGuPYAKDe2mr+kXLWaYtU
d6na+qUXcN5xix6zrnP28TB89el8Smc6piYDKRWWoT/RPy2undQF784Hytl0UXUDnqwkg5P/6L1g
2GV5dSPG6LSowtv4pK/rCV2orrNLOvE6y9NkSzl2WDHC40griC6SdWkNFfK7UxzZYFpYD+i9Kbjq
rRqtdKMgQkq4lPdT6oqdTrzfL0UZXU8hQMBsMqfvpYCqm4biqYJedgT/H2+qjidM53uka8ryafSn
B9qyI4J5v2vCaNmiiA+7IoBFM0J+vxoqP+SOlkcCREr+Nj76R1aTBcqvi3mQRwkUGQXnw+xsRqqg
L9ZWqLJD7NcQFighr1NHZz6asNoZdWntB08H+UP3c06s/nopFpgxNgwV01I8PptxbCiJOefYMKEu
woHjkEdpPPl52R9MdJGtTYpb0iKwAUGIYLuo5wB/YLp1RcPhI2ioddwdUYe2UwgTUgY0ZH2Lswuk
b2RxB2BxVyp77Q5LsyXwvKPeRsvA2PZFehqEcZuJfjfbalMGwbPjyZOH+urzGsIU+ZkltLziYhuC
B1VNciqD/uc0kPMaZfgGx/Niec19PZOT8cVPVMGz6qk4y3q+QALlVBGW0ZNwk+XTXZrkczagFhOw
6R49ocuJ7VQU7WpsaDEElGI3fhrpDKM3vKRpScGwC5tzbc8ncywYptHj9lE9+Wejyb4GUDTbKIdr
4lNGJ7PRbc18/Cm9aVNigcQlG1XCahWxYol5uBSsXKVfXKTj6JwBBxf0VsZc8cNhVWOnZmfT25vL
936Lt4CO7S43rd7xApmdIr311Xr/a1w+TWbK8skrT8dQYmqVrbespN4dJUskl1mu4yZh8tD7ZdhQ
cvP0zhlSBd0Vc/pudBq3U4DCYUGVhrpYDtueaMN9O/mP/AlflG8Mm5Tllq3SXRE2TXeVkya3Uu/A
QPqbteqTdhPrDTn7tSubbc+rPbzxJpYpzhbgu0SwAPM5+x5StAHDlu3GhzbBm7kpoX73OfOCRWOh
9F8oFztrDivIs2TTX/Uu86EqCw/Rj8NHdSPdfWJ612GrwlVe54fOnsK9TEkE+FN2w3KzchKPAJ4F
etkZVb6HrfKjnkcIzip8FktsrP0E9PZMaXMoYipaRiTIBoImTYnhESAQ+SYc56uutcDglCiAnglT
3W4COmT+Z+3zhVtnfJsbzkjZfgyXnbV4I2sAh7UVP4yu/Z563p0PBr7PGzJJbe1tshCXIo6naTcy
J8GJs0G8Mkes29x79vS3DfGX6c9z2zs7CcMt9Av/Tlit9T64c/1quXV3So2JGwVDaXIMMOyQTUC+
Xc2+65461UQno3Mc0k9REN+MeYVvmsrqXKZzPxBv6L2HIOn41CUWoSl7inejmHKwBLMRrnzHl08k
9OqLr7L8tijdalf2NNrBi9vp9r9jxO8S2v83BLF6L/tvbqZff7+Xn8n3/K/raHyJ39OEDpLbvP6B
azguZLc/pwl9mZOoA3GIv4fPnT8EuqAL6Y2BAtwbAYrf44TNSWIOeYaEKwIGgP9omkC++9s0AXqV
QDwTBX9GmCDW36aJsrJcO+gi+zCJdueG2V7Web5PqvSZ1vlpzjhtohV8S1TBatCqfoG8b5nrSKv9
vGzOsq8PsIb3vP/jzdgDk2yxCESV35ocFjkOxfARpazoSeufHW0raH+BUze7EMPBT9KfPDJOo0/K
GA88w5jo+/ZLYFRYTYRSgXGBgcGFoXOPoVHazjMPLJBW8rqanQepnQ/OMzzZ2gtpluZgYo6QCn1L
0ByEXW8KZBZetwnGcfmWal8FU/fO0k7L4ilKVdp9UXOy8bBjFvJOvMwYKKT85O87itF5oM12NbnB
i60dnWxa1NpUjUnhhs++rZ2fcczf6JHM7B0zt5y6cuUbBV18+0wGl1ibmT96GEkZMcfll7M0L3e8
cD6GLteZEtwnnHsMMu1I5YP5NGqPqgqrO0e7Vhb2leX1SI/4WV3ANQYPi2uyqDsVmF42JWXgjndq
KD7ThgGumBDEVGdfKDt4PM8tiuTaRTNdg+NJ+GqB31wa7bQ5WG59b3+32oNrI4DamfblWgw4k1wp
j+xPwV0O5sLo0Q1AxQ6WdddmyWOEyTekCoo3tl/D92yV2uHPHEeQ6xx7iUM4TURIqYlFq5L/jgYX
scJNxFK+qXEXY/QJl/s1eYLtODn9PtVGpIkjiQoJlhqL0jQn3B5cSxf3MhzdW45BrKW2NfNq+vQI
/5tQqesxOBrx8uHjg9ZTeifz7r7HH82a8AEe0Ubim87x/NBpI3UUvFIH4jeruUAZ1nYrq+0xcoqr
YvCOFX4sp2FubY97g7FhPLcT1+hazhRKPNxZ2td0fl67dtp5eLxj7R5bPF/C4VccqHVJg1gnZfMi
t7UGzov82DS4o7FTvgVOfsd1ydcgcs/WPL96M2Qpk7IY0jP1yokzEp1s2Hrz5ak1Gh1LXIqrqBrS
K8rmeOEA7IBuZL6T6b8UXHfwy+mXCf5TitBggovKaFjnbSn3aAvNKqViwO9KgiAgYRGvRoO8/Jao
0o+lCFZxQrQT6WPZze2SHNCmei7LdgufTtAZEL9/EkiF7qLKNxZ6OvpJbiGftI/68iy5Aoac2qKu
mljI3AKtZef4xhUHuz6xkTs4vPzkxk7cM51DzXcsetWkbHfVMr1Npc8NphpAxhy/0ryA21qkG88l
Hpk6zQH2D7jdHqjHsSJUcyed4lGU3oMJoSQXFM5tAjXrMdRqUOO5Kz8rbunC8ZPwQ2J/hWwg3Cj4
d2i3WZc+seDRCFDlz9JFXMxCjxiy7b+Sgc+OFsb/2nGoeTSL4cFo5MRDG3FAQaISe96i9sKaXyOk
zL1rm3exN0Fs4WO67tr+2u/gvyVTkkMn8YmEEYfqXXgphn0ppl7Cl+FUpjfnz5wfOYcsEmxdYto1
XE1YG4a65+7OR+OXsAwy634Uo1plkb4EkwS9AwTDpRVqmd05i8UDlH2tXGDaeDFszF1aKPtSGjbm
gRNUr+3MpTCZq3LrlqBehzBs7l34Hi+JxekBziuW73M08NiOTBFxty20D6qKj03ufzRh+hgryRkS
uXzUGEubRKb6dlwN8SJrWiL2A3OyccgMblr4/qHkNIaa4MImA7+tNeFqwqcZF6Bg3cVogpCcwT/L
cW/G5ByMwxA8SDN7pSVJTMtHci3LHRmZl25ygVz3Bg7w1N3D33hXkEGB998xxjZEj5v8YLvDpmmB
FQf4IwntHI4vQRfgw1Hn4OGW8U3azQVZ/Jtm8Kc7lieTG9Arsk3+yhbhhx1EClJEe5pNwzv0HGUN
AmZWiPfReubKbOyHiea731jEK3j/4cRkr7MKH332ykGog2cU+twjUWyD11XGoyMSglcb/A6rsjdu
B91ZZI9y1jF8DpSAOa6eGqUUIGE2C9yKIu02ZsOLscgfaguoS1KTPa8KfzW6cARLbqE0zrLLGK25
RxS9s+dx27WGk5zICT/I3Kq8O/VtfmeGyW6qzHsvsbcA3UjWqWlXSApRXMNY8eJeoxOwZGrCoKL6
CEQw94jdjpSVPX0mDj71wHkVg0Uw9saPDu6C0WV35IQpS/CTjmlirOfKLCiHj6fOnT47395ao7tL
B/dGxvZV6ywIUlZxHKd0hpiSl6N8qH6BVFwiAXgNZoMFUXc/O4ArRLJArwAmDLbjLyCLO/ZXWHJA
WsxQXwWcOfgBMGvYFF511wF1wQm5qYJmX3M0bFtbBMUXTYAZm1TtlOhCsK2Et4tBcSa2OKVo6Ws4
5nTNXILXlO05HeLcBR2dBaWJM4NmzzgcHdrX4GgmzaVxNKGGp+u7G/8UmlyzaIYNiOiP+hfWhpq5
IL0E68bATqnICKh3qJbuSmomTqrpOCOYnP8O0b9NdybNf6/Fnd/Lr/f8X47O+kD979HZ/UOQCUaC
o4WpFbc/R2dO12srHWADXVvbwaL/ixJHXRNP3SVezPzMX/o9OqPEhR7H7um3Ox5PNPs/UeIcn6/0
dyXO8hEJcfZNEdju32LE9twnUzqOlOSIwrHBF5y6lVcNLH68Oi68Ta6SW2ZOcZParrGGWlXvCc+i
8nP4eAtwJtOs85tmgHXVqbH59keeBVytsVZT0ZaMRInvPJu5Bfbu15bnJDassC7yz1mkGm6duB6m
vt4M8wyc25JY9lOTl8mNL1sE7mBYIs6ocgMzz+JrgnaluxaFn+7lrw1U6GV01GspN52sd4x9bI2m
6sgMEoyz9CLr65W2Y7ct9JJbDH6wAjDAf1kLpCjXyzDXWHlg6gW5nJJrycY8sTn3KrqnOwE6Ry/V
bVaMm0Uv2mXdv/HiWzbYAJ8xDRWitazlbjfddDnwPeVOV4Ze3aVe4l29zvclch33Gj2uDwJo0ku/
4O7OWgTGc6MFgbSWP1wtEZhaLJhyqi+SFPQMBjVASzDCmA6hlhcSszhEWnDo+wCWFRIEMibAl6Tx
aLciUHByNVs1BPTOhZYvTHSMuELQIAdMn0iLHNwgGneRFj4inC59+vm7B+iFFoE8MnMdHNytcSMB
KK0HhHtTK/hJnyP2C6TBxBxPGTI/qND8utbKfyy0B6DdAFMHoIhOIX05u7H3mQmD8aHEQpiMWW0L
7Sos2l9g+/dvAu052E1ySLQLQSrte8GWYIjCCMOo4LmePC9hApRYThz31G6G9jUCQUZBYnXMdv5F
lvmltY0nlk/YrKX7pNPIlPchznOtOY3W/LG+RlLuWyRW/a7iPJwjgBw2mC2Fdl0gFba7ZYJXgiED
joALLdqjKcoBhdj8mAp6fEzCXEBSH0Eq6Gg0bX50sHrYTWrSfA4M1hhYh/aDstYNCN+DPE24Bkdt
WbXbKRPDmvuuu35iTjI60siFeVr0/aDB5IMWPOYotwhIHPg1vaXeLYkd7DwS1NyxzkESRWqrFFGz
wpLThpMze6H52UNpxOeGpD22viWyuwZE5XseLf19RyBi24OKPnBBhDZSkXNtUVO6m5gP78a0IWU0
QLxd5eIhloC9Z034Rla+ZUHi7dpD4S2y19hDFo9adDqhCeGO2Tw1IMMJvbq7oeA8TwdOvGkT1Fhu
f8bTc6R544AlXvvauMzI1v2IPDinWU0ZLn4t8npnQQujyXaGpnjTCpivQM074OZDTyvPCKZTA/a8
6qJoFWsSeriok63R6EDSVyawdAyxi6vp6cxfDxBHTgAsH6C+ZZcYm40wjskA0uam+zZqfJo1IPsZ
dV3/4J4cdNzZGA9JhApQW5zugG+F6+tn353HMMHY4W/bFIV5GPhN6YLdEMwXP6oFUzIOJYh2CLfB
fkkdcHn9fGB83ZSWe20q215DYmD/nPyHJLLduyEY5001Zd3tEtbiWsEe3Jqyz6ilI6KcUTubKy83
0D1FETwV7XzrONMXHBc6QWzdjYPBGHrVI78pBzfDEwCFzK7rG7uYhAhXOqs3fgo5tIv6KeTKc5Qu
PK674VQ55D7aBIgJncVkNzjZpU6H7IIbcMWJsds4Ge+NuKhPkTA1EjEQ920lMIEn/6XNepCXEcBE
Sh7uSFfMhupeRdSzyiW9r5SSGwqx+/8j/nH+xRo9SSWBPyD39koy7dxmSPLeW5P+4042YGkqUbBc
rOyZ9rC7suvOWxMhIigwDCdONH53XIyQs3hKZUEbIeUKWVvvOw38iILskTjApcjys5sP932cPS/c
q9DfhaUxaJUW4D0YNb3MPxfj8kaG4sqww5e4pNOgSvsNHgj2ajA9jJX30pfhNtPHNea63OVc2xjt
VKxBuV170VTuAq5zgCeOj5Yls7UP2wYESYm7Mj7mafuj1bc/FPG4nRmhOoSBQS0sZ8yU0TERWKN1
QBomwGNSbdBuekA0mzRLrXXNURIaspFfvac0Rw8QRSRdSo6ZCJ9vCLqovy7S5UMYPiyXOXAOhK14
j4XTKwyxswAGRDGeaEc08tENcWym2nxdesyWMTUPjcMVtVDfbanT2X+pMnv6YitPNNqyXKN1j1vC
xC1XvF192LGlgOBzL8bmHOCq12dkOos9Mua6jAFpbOU3Cu0rCLJw7UTUc3rDWZ7TNJKXImzwLWYr
/xpU3D91vR8+LUHrHMMlqx9Nq/c+8T+WV/BA3UmZYAoTfKy1SIILz2Z1XYAa25c5ufw2nTnR4udM
z3Hdxq/h3I1Hl3njEJWlPKvBCtcm7RlLHwxS0F7XnCBiilaS4IXvtMf/Tq+/nWRmvX8/veIkvyf/
85wm3+/tv5xh9aj45wyr7zzZ1OH8wLf00anfZrKjlVywgi6EZMvSh6p+z7DOH3hEeurl3gdkEPpu
/5hhba5bMfSGAsi3i//i/yczrOfpGfXPKlwAHdoykZ85BADhxBZ/Z49Y5JhM5RImo1ADAjJxKV8o
kvXdzlVVJ7YqNbkXNBKDOhVz3DxEfpERRonzTFMHiDW2obkMN1MZJLskx8+CU+nQ6LcjZGSfx9Rx
jHNrYzXxeFNxcvOlLcOG9Jd4tzOurnoTz37o/s8pWbmLlI3FCebqR9fUzGlRwUEEL+3oBrEui2te
H/PGlGV6sikL7uKmtLeOrjfIWqlbu+V6tTFxhEJYrN8OGMSNY3IZtPbBQC1p1sCtoDORdRypnLOz
qufXqQeAURrOBm1rZ5WwHhU4VFFA+DLCK8KUhL05ONETyM4njxPK7rEK/I01i3KTk6r0OfDk1nwJ
r/2QLpmmuD53c3HKFp7ryvtYRv7oXfRuZCUXkgfid3Hzwk09ImjbVF3XCGiMgjanoYxcHJE/6LIH
W+nBp3LTu9p64bDCc8CVh7VReTdev7wF85ev+9c85QOuEHYW8wwEpruFBtiUJy9RFEFX/UJ42lvO
J7GELaXETYkhhCvFg4v/o21JzUT+Z2dy/IAiv4WwDPxtP81QsgtmIqeG5TDcqty9HyfnnjPi6OQ9
B/HCTty4hnpwB8U4NUqPoGV0Fbf9QYXyNsHQqqxkQRxxr6psHrYgoCFnZfFpnvu92/LOVv2VkYrb
PHdPWe09y1De4wMiQ4N6DJ3kTsSYB7BR8fnq5aWQJamFCcehyowQ39xT/ar1O6STfFEZ4YTK0JWO
6qpqy+LDGcPxbDlL/rC0LQfWYgZb7vjVB09fxP7zQnY8U/T5v+ydyW4kSZZlf6XQ69aAzgNQXQsz
tZmDcXZyo+AoOg+is359H2GUo8KjMgoVQG26kYsEMtLT6QynmsqT++4917dnNPdomlbOuBy+67Kj
Mk7XmVMDc/D84UcWDNc0gOWbqvffeyqynSnJfwiMWF6HUpI3b6UDanr0umoFYu/c1thQGXGPTsOV
hpqveZxC0TshQJGV34VxwpUO6ES6aZL++F2YjaeJv8MWXkcxEVDSX8Bh7POfhdmaPe/bjJpnzMH8
BIb2ITft1yKgzLTHqTVRO8vzfYwJWJPzJn1fFveDSd6NEZ59exP2LvrTd2/27PtsM5KSKYXXgLxM
Ys9nLFykv48+eAFwZ7I5M9xZy68pj2vXQ95S6dMwQ+O3cmy0eJAJpkG4ZWI//gP1bMYS7FJOwidD
nCZd8UCtO0lVelCE7fQjRSic8wo78RGzRXq5+Om1kRgb3AhbxoRaAG32sLlimmmuKHKgthdBkcWM
tba9GEl/2beB3qyMiF60pmQHtZDz6z3zEVrHR6bt3QkjbnHA3R2a+aOXRwe/ko+RXmyD1L7TsujM
tv8gG/aks3NbtvWtCtelRnsI6vmQ1si59bNXD29A/ADIy/rQadBKAnk72g2pECq4FaxxZ1VYYmrJ
iFrA5uNmqBgg3kuTUrPm1hHs3ShP1/o0yRPKAzdatVEadJpFKoZbwjs5AAS2Q47DJ6KlspqAVNSc
MM7Ux3Fwej7LzmOO72zFYrplJCuyjTHSYLzUZQL8JH+cXf1igtOIvcVCI0SJqgRt1pmG0cWcin7P
+np+MvmRAhvtiRfRAqewPjY+FKsJfVVnnWiQ+ESntZvAYXgmuTWu4Ajb2yyluJMGVKCOEVFauTyh
cM/rNvAe59LhDl1h8+6yln4U/l5WmgDMg2Q+v+oe98vJsKwVJYNcgQNXu41ldmHjtdtEM6mZ1lpu
nM5rL6jOMykcMZqwZvoKe+JYYU/SLgzMWJ66+i4Tt4lbahvNuWa4JkYktH1eOs2tcDXV7C7eRQyz
irBgzS3dPqR2Xu2HOQC6YATnuYEVIeGB4yGBgDe7pHKE4wqgUtQxS6cjOeb30VY3XTqKeW/fRFaV
b9tZXPVW9VRGMyQK7RMx58aO4N3aFsUg0p6QYgf6iWurJ3XGISYXblqpPl6KKj+Qk7SwGePhSfSM
4pio3C5LjhxrVF+EuextHmfxptR7ap4VM8inH2gNvr96cOOsCDvhfwUWT49t02VQY9ku9earmc1t
po3+uponynxKKH508HK9qJ+cLGjpXzTyfSeS6hRgfAkznjX61ck4TANbl54N097uE/+YcanBHuwD
CWsiUBNMpmxU7nrdullK57Q0BR7loe6wSIxX2WAQU40ChtRKvZwkWzY8k1+J1OFzZ/PnRG8I1tOj
MdwMTnvftCOLWcqna+tuEQZu3TJe6/xwmwj0KKbgVTWY10BGeMEM83nmOUbgpj3IAX9ZG0CFuGlo
OKq9JkMrGW49OUJASvQdFOizPhHPTs3lrkuzNzpl2tAh5B7qCODsNnt9UxbRj6rTuMlIyUlkfkVe
mYWy5KPRBvFXWRhEvNPZ2UJiv6RE4XlE1MYCop0cA//bEjkzAKzY5UAgU8/Y4YVpkAznuDbkjja/
hX2pmYZ8L5991F3VJI+1KmehFCSHsVWOsRxDqT2IS18FljXu1jyh2LbqkZOPUHPjpf6F3g4EnVXk
mVMdE5ZVvBiWoJ8QOyt9hri3bRWWzlRsOir5aVF0I7cxmWpPhat9+qPhmhI69isCo8Lr+I8a6lUQ
O1aRbOCGC8hYFqd9OWkhe8FsR/p32SYq0W2noIwDm5S3YTvttlPJb0zKuPZUGhyjak4UOoaXhKoA
a7sB+kNUfMpaY6Mb5rkzDGs9a8wM6ucMMcltyJ5H9bDF/kYPfVV/2pL0Bd/9yfiOrJPwpqB5cPZC
5dmVz9ZTCfdUZd2FSr2DqDpVAzn4rJXzQ1BQr91xvWG+ArKakKnvmUmwHvnLlWmn7QU2+LuK9D4a
5ztl5dyCHC1sS7/a0Ord7qfZui+tNNrTrw4Vs/fFZhAmuA9SeucskyRV6RMJgN4lxR5QOT82qHN3
wTenQOEItAgwAdyZZqOVeM8ThS2IClIPMQTUHAZeTUt7zZoaHaK8EF0a72nqfpIpox8OHSuMa5Fg
uPQRdhXgyVTmv1FBn2aFf+J/4lKOMRsmlMJDIUcMb4tCRlUKHlUojFRpFaxwA13Op1lhplw4gLtK
oadK7strsrHrsXCfW4Wn6hxAVYVCVgWJjDaDwliBzfzhcXBmCnBlm6CuOgW9qhT+ylUgrH9e935e
97gW/fV17/rj41X+134fhRD5eeGzyfupqxQ1wrZlKTD1zwsfdzfLNQ3Xs7DuADP504UvwCbMDZEY
oY596OfSQlX5uD7HJzhRz3Otv3Xhs4P/3L2jB7b6kyzPsvCy8O39EUEd95UsdCnd/ZR554qEuwLa
lyTeba+7lgzGSzQQZ+FdNJf3kkVARNGKRmK+81nfJX2wlrg5UzL1xWjeSjL2MYksxnXt1lTxe8QJ
xPGFJ1rfEeo4auT0kcj1VcpHF0z6ZU6SP7C51qhoP5/Eg0vWXxqMiuCRocuBvprgAXgKDFBOE9i9
4FaBgw3IAbUfn+tKXs4QBew0eAKosB0gDaQQB9CWb2YIBEHrPaNObjqFJkhhFPg1u8sZakEn460D
xYB3AuoPWANbhULgHFARcm+hrxC5vWs0b0OmZScSSBUckdhFFCwhSoK1pbNJlciaB5s/a4Cs0Gbt
AZgWY02UkjgInrW2vp7dbEszrIfqDJ4BJGfE8ey8M6F+2RAcFkgOfZ49JpAdqsq6GCE9OAr5kPrB
EU/YGwqYuzagQszQIRCLxlUOL0JI+ehWzVcCR2KuqSaCK0EbnoWJxZnDvI3kYWIvUjdrqxNsmmO/
LrYLm8zQ8TTv1lfYCqEAFqzV2QcrqAWRdHNDMpWlR+2HowCXG3fpS9nEJ7o9aRsRJQrbNOeXLsSM
2gWdkUNYVa7hYR0psAb72ei+VbCNtl0UdgMAB/MHbbcKytEoPEcRA+oYsdCQrgo9pq/VwKkaeMWn
q45ZtP5FLWQkRAEO4ULLvXBJSNHzKBLsG4N51Y2ZYCDRTiO25ZXBic4jdMmHz9kScxtDWKdfGpDA
deG3WRhUzlc5dndCFmK36OK5YBex4Qelc2d0RUjilZHCLN5Kz7jzp0aw3c/OvjR2vhpD4EDc+swl
i6UfB+YUcKVhrgaXiAlmUaOMwUxDczZ5JzXlqHFHMvf4M2t0hPS1xVY5YjKygbRIJqWRickcbgq/
Ps7MUQBlP2M1WBUJwwg9ouywcT9t6iHGuKImMbZeVyiWHeYBprTSp8iC/XbN+MZox9TPQMf8ySap
wvpfSekDMSzc/dAv92pEUW6kVawbr1GMC1m3KZly4jc5lhdOYbiopk2PaV5ui8W4jayMJQuokA26
NIv2iJIgnh65j8d5WPWeyHHT9kAvZpdVErT3MKkcDj1v1O8JtdzbpsblOneDLeP+C02N2OGrbFth
fQPD7+zjUkv2eUR4bxbMAZYo25PgZ9fnOr0yep9cBTEXu1jkr23TnL2keW2pqniskXvXsoV5neO4
3Ti1C6MEXNg2GZmUbFOWIXbZ17zTra006SZqc940ftpdB/1XlOoxIzxZeSNy6etw7I0f0G6qlwNZ
1TT9EaTtj3hCQyV4m4dVJzM+upSQ8KCzCuIDk8fFcOxy3V+lIzJU5pO4ZxPiMZAhEMy5mLdBz6oN
K0O/8rMYM4zTXI/W1F4YlHStYFthJDKDy6y233AUnJDhvBu4Ro9eS+vz0HU3ehN3q4axjq1GGhMI
4h/7yWYtkdsPYg7E1nJLfZub/W0y6pAxFEi3reWuG+Z4jeGnUsIbGIjx3RptGVpT/S7naN7qdvEK
51JiymrbcFKaj023WdiPege6JXsOTC0+GaU940TS+3NlivF+6oG++f101yby2UmTc+8584Ps+qcO
zzW3quLJJcTIZszb9cJ7e2fvlGJdzOwttJ0xzIuJhi3T/9ClzX12GqFKgXe9wH9FfC+roatWE6j3
pl7hNjU36NSYAOdNAEdi6CQQ0QHTYi0MZHTDP08e7iZPKD/MiBUGWt+9p5kJ+hjI23ys7w2i12Gt
97fU6tLsq5Ha7YCJr2PdvqMAHGZP6Qa7JM/6AzEEg1uOo4GUmcFR1dJZox11JdtUBwJGYsnrSQCB
QoIIVjrk/HVdEVFMyvam8Txnw2Kn3hUJ8Wb60GjgnIcWmoSt7SvbPwgPgTNRDqjZkCOGolGuKSZw
Nj5D9GT3IwdBjYQwetPOznFi24vtfjndjOLw7XMzleWNXBlFP7jgqDCmuwhbXIo/Dg00Wg845kqc
c4Gy0CHm0lGubHXeYN9a40LgRVnu7LF6r5b40lBmPKFseYadGxj+VEo84Y1b4N5zW4/nqOQRC3D2
4Syg99vQPkUk40Op7H8F6ZBd47GUnGWxbDle0YpGT0lNL/23g5CmSBi0hj5sE1vwq3J2SPk1fbqL
khibVI9TnUo95SOSyqLoKLMizBp8i/a3h3FWdsZAGRv5peKiUWZHokwPMsVQFikjZKkskVnhXzrK
JElTxo8A1+SMezLARalZ5XOtbJWcNpd8g1//UwOuQgPSrjbLRMRd+2//+u+owPC1e/3lHzYljTHz
Tf8p59vPts+7n20h6v/53/3Ff/mdrXc/15//53+9fpC6DpOWT8F79w93Df5/CUk/V30XJ+3rX//e
/xhbbZ3hExc4Thf3j3sK8zfOCdcPdLB1OM+hKfzcUzDQevhySL05Nnk595fUG/B03BsAGLC9Y8H6
O3sKcr2/7Ck8bKp8EUAnZO8sx2Cw/nVsrRa23G06LvvJms9uIo01hYmEWOsGX5rq5OWm1cAGZozU
hGJfya66qynxrWo+zVbmX1tJvc+p+c2oFaN1ZUxOPi9AFHm8nLwdr/S+u6G4+9WMqaCa1No6j+gQ
XigTVt8U8V/VL6yahn2dzmGT8uHKAMnb68/w1H31IbqeYzu9NPMkIbGuv9LRO6wtJ7fYQzR70U6H
bHa7RzMzAIkm/QEu1qOvupCdJaphNY2fdIpMa3QtgwJJg5w0Jco+qluYd/e+VzZXM460g6UalwXj
7j5Ie9CmNTf6rKLzUiPhvXIX2pq7795mu8L7NtHlPHVYBlS785IJao1imvNme37ssJWucPfts8QO
F09eSDdqVq7WvZKc71a+zC+9PmifhsqKb5zAYnueZR92ZlNeMop1hcbBeDiBrFk+UP5Ins2WWR3m
VPsx4/bbOanx7PV9dZhG390bKVH8Zeqj0KjxSleBtkstFMwIWX2z9AzamSlFuLQiQyDWnpYWi6/m
kRS2lydLMBNj5xDPdIrbH8ss0lAO5h2ViVcaS7drvQ+aFRakgimdJnDSVFiVNOeys+JixTuxvyU2
6B/ISscqFDZsEscgm2Vap7pr3qZRu7FGzA1tOvihWSQ/cj+5hPZ6M2W2tU5TBVp1CCKKKL6UGQAQ
mCKr8psV3CpsMJoBBOH0d5rwN1nYBrABA5i5W5GA1X9vvtE9olejSfCN9GG1lrWw8hTqJ2tZ/K/q
bwSQq2hAi+ICTW6bKRBZCxOMYT42ka70VLKo47XNk/tpNJyhDJSMo+iVQUGZNzIg/MLRzIAmoyqk
bkG+ghLFQdUpFqpYETPOG4YndiI+PY0RyP+YeuF+1qHc0stoO/MLOuiptrSdbluXLRQzaKzJm5WA
uK7j6tLIBm1dThixZzOFNt0/1wE0WPKYJb2Q05CEvU2yf8r9OLSJRq5nKtNgVvQ0e7nYi4343M7W
MaFxshmpteNkudDpooxH82tQ5ZRy8kNd1VWi7+4N+ivHRPNga9BNQrPl1AOKkvY617MrA+vFqqYD
c8xwiDpJc0OVPbbvAiAulZlzNp0MVaFp5e/J3D9rcPkc1bFZprhzCtW7OVPAKUZ5rJLmivqTrVfV
D+jXd5gxQFY8xZ0AFFIR08KwUSN18kSd3Ma5bqL6TtIAl8UqBCtUK2iQLYeWmtAejL0HRtw2AFmR
maNJFJ/tThgD5BnaRGkaFapyFPAA//JRdIs7ZhvRSmqwMV4Lekrdqr7jbmGvSlmz93cvpFkcdVVt
2gruPH13Z+rFYzVld74qQRUMDexiVBGmt+FN+jIp5b+iydOgirFovLfCdvRwoFt1bGNQKrSt5rSu
9hGdanQr5T3TTx9HNJqXOnwzrRTVQ4q54ZKKQQwXqsy1we+4imwKXukB6NGJKX2NLbnVvntgqZDR
w24mvxETS9YiKIKqNlaqAln2POR857y7o+7nQsDv1WibXRYqGgJxFWjWQdkXWfE9RmPL3rF/8mmr
TaYBQk5PgW2qqmwt3XpyIEnipio+5EDDUGEGyy4HGBFGqgy3YE8K6tiIbi0pc2w68JcXX6M5iTtj
f8Kk9GnZ+WXZx9oq8tL0JVK/RpCAJbYq43VZvK26hbHbUlW9hdUgvVHeK1WN76IKfWNV7cuL8I3+
yUgp+stFoAqAfVUFXPdxflWiXV7mjUXfXC0fYpqDs67VTildwkmPERFVM1z0oULPo3CYNXuyqukg
rr6rs6rsjta4LydPL0B77NwCcqjGFaVutBf2CNetlVKkRMPxPGpnC5Y8uqfLy2k+DN9lyKoW2fbF
wVdFyYOqTI5kdV0Y/TFLZzts0uCWVx8d9Tm2Mp2QK7fMG28hpR3RUUfDpb7uVW1dgtmV9QDukVR/
jJp7+jm8FR9wYhmsK3GNuptq8LmNsaWJyvGxt3nG/aVo74NonDY1C6BVBv1tM2hz9JBWTUFl+9yu
nZx9Us6VYqc5Naldvgsk7vdRb+qtPw33ugu3z6fW3Io4fvIguLM0GVz3RcleXGRIVTN7+9axjHAc
o3lndsPZzE2D3IDqs2WPB56QWby35AN2cTYzsS2Ons0ytBZ2OHlzfG37S4Ij0p6MBxoD45tasPFm
OUR5RjHP/hUzNiAmMtLbzvNYVfW0s01ZdXJ5xDZjsbjbbNYe9Lp1TrRngE/s0RxYL8N8T+TXwny/
aZcIiYmTtIsSME4LeRFstUdJCvMsG+OprK1zBQJ5A+5mYePOTUsOzL9xsB5ar9yVs6AES3v0/BhU
C07mELz30Qy0ZCtix0H1cbdVwFXB6Hl+Hcm6ICLl60py2xPrpFU5m8s6bawfICx+0MOC4d5ILW4B
2psfM8QYGdmQRvqP2DUO1Vi66CSOuidqWegZbJP4StRGcIPJXfeqn63HKpjc0LGCo7QrODk0hB81
20tA8bHUj3FsrMD8jlR7lPgjIY11BrYAO1m2QTkifdissTrNXbFZfGzbzOL1xbW+1DtvlySFse0i
fwqXKkq2cljqU7SUxHLotQceBhxUUEtl1wguc6K3gF4qliUjkP3KKs6V3u2B6T/RvaUwtrMIo64j
PhLMdwtXL4ig3Uch2BAIg1bOqetr/oosGmLjurjnGtdtRDw2oT7gbgNkXmxaLXofqesJnamDuBJE
JaAcz0NC0O4dFi9hn1kv5BhvpAWBF+0u3XlLPR2o8bsBtl8TxQCubywjwkj8uwD/l9VS6MN/8OrA
PmZXYzvYhXRVnk4j4a8zsMuT75PkovfUaA4DkGNhPP1/fANSlwJ6v3ncmbV15a0iJfvXKv79W9WX
4l9OcdH/wvn7h1/m56XI/c12ufzgkcKk9QeKuUMvpI9By0XPByDBvefnlYhML2YunwiC+bNp6qeS
b/zGdcjkluX4361Rf+tKZPvsBH55HPi3h1NjGnzalLXsz/GDpEA8Zwnt7gMz9Hv3cvDL615mjyju
G5lBzrLry7ZZDOqY5wejmbb08Kb46Ythn2Z9voKhRtAgBkXqVzBzZV88cHwZa6fSn6u+QE13NDyi
gYgq7BPxG2BelGxTvOHoiu6BerDDNOIB09O44CqgdW1imVgSLYOYo125dn3hFp2Oakp5kibISAVp
c1kL3dohc3PRGGv8OUs/hb5X01RknkWJQaNwdt1M3k3E7Qv+a5UMoyLO4osgAkNlh2+m+tpppC9V
qTVbzXUDkOUAnyHZ9stSXuWaeZPU00IBY0SnnNecC9/n+0C3xgzWm3x2FnNVpeCohGXiuwlqbdew
5qfZuZlgL/SoRSmi3cq0E8yyS77zYd1fokF9jiDpQtODSdaYRDj7pqvOw1DSbJzXE/tQgyINbZrW
ssuvDWvJt0PqsV5pYCtmS7c3mmSTpXQOYQYBNL7Uu1E475g+b/2uPZbDuBc977egM9s1vOKtBr5F
d5p8F1QYpS3qCUdyH3X9UczmRWZh7WaJuHbN4UoGpQyTZlxb0iAl55ZbR5gwQwy5NxgyTIBCExff
Hq3cAeDo4EY12z1w8TMxUFDrKGLBQu1QneQ2J7v7OQOkcJMOsaWXl9qEz6NonWuMqx/W0u9cm6oc
72OYqfCx2OO074EeatOw6yxxTY1ju+qYj+qTHBP9biobfZOa6QDwevlEtIM3mFPsMrsPHfnTsIy6
e8RcbOV9e2G6UMrq/t6OTxSHYNWleNR02R1ze6uksfLMXAOF1QKRwQ0yai3RG6N+qdk6jHRwy7F5
qrv6TLLm2gd2F0l9m4n4ejSrbaGOOdMtPsoh4raiv9gyPVftuME9e7SL+q5K9fPoWSe/cG4jx9sF
GruebDmPZ7lEBzvNLi1p3gbiOjCzkDbXQxGMyboU9U1XjCf1+fAGwC/ZsrZKeS98pP8gOnbwd9fR
wOrMTavLzGSvHE0XVlZeUhvyOItSD9skhsDhpFdUcoMJ1l6aCunNcbXPohVE1aPk1DfaKfeMIsT0
cZ8O2bPRuj9IoDzmpX1KWxzrYAMZjnHVJ7OxpbAHlpvB1a9T7a8VbVw69ZdpTKklcY6+Gpr9kOUX
1NfvPV9S9BJM71glnsDSiK+xWawdpsDuQDKGVDNdcwZeDVgvJWUAm3qRUKwqK0FLtVA7RUxAkoTP
wKwUlVdaZb7BTY727VJdDazatoOGgcou9YsUFNpGK+RH1xeXFs0oO1lYT6CigQl3xjaT6SM77Izc
BH9/GeTIiQeXTMyGTZwGBkfsMzD3lUHTZFDBs46JU/HSPTutuB9B6a60jq15jCaf95TStL7cZGN+
iAvvIYvqHxlri5UeNDpGCCa01GK3qTFt+EsbxjoYDsa1XcPFSIriCqv7UQCNx7G9MUoDK+McfIJ4
G7gGFjHQJHEcc0OVHbBb6qzdkOPRkr53u6QLXKHpzq0NXhrufuQjtOqwThHVru+4NrBTsvNPrRyy
sHXwJuSGpzT+O4/2KZqj6noz9/WwroTor50e31gnCm9t1WT4WTJZO/gi7k2lmJgQBLtHw2mCHYsO
GlG/4Zme4mh6vB4Oi10V9zru/H2dVsPZ6n3vfYLdd+WaGNlcsJyR4nMWdhXQo6monaTv5x1jKN8r
mncgXUZ7IJ9NbA4pMSErOY0GDFAsxW+sd4MTZM4AOuYy7jvAmhtKs7RVYySQQJvWaddgPf1DlxjW
QUcQOfkybi7KEQfT2sX4/FLYfBAGCbWR6wji3UI3WwOGBx5PoMA8qUL0LArWE1T6MSYWd8JGyT1f
IX1cBffxFOanV8AfSPywf5xvDtAUu+39pOBA+eLE74YCBkHnLx4iBRHKFU6Ifr7QhC/UwhnKZ7HR
3ea20cdrbsLPHBDUwjHQjxCKfEhFcHo2re7sGwhG5dTCQkVwaJIjB8uja8xhCvGog3xUm+I4QELS
ISJp5ry1vxFJJIdLeJs67KRhdsBcwVJSUKWK0duFsmT0HeBrxnf4MGH64B5pNF0Z/uZ//wfSF2B2
vuPV/jJb8eOgCLp+1hTb3HO/euC6YwKZPFO8Xdxl9hngB50AikQwKS6vnzj1ioX6kwWydzDnBY8K
FN+G8WpLmcc5tpzqGu5xetIclsD0aEAYTfXafMwtqMDwZ2EhzhDpTcUM7sVoYJ7UuYVJ+QF8qrtz
eP1d8uQ/t2r3ky/JPxvPf3acqpqbvx5az68JnY7/UPdXv/HnmIpCz63Xdcm7er+Poz8tJ+Zvtu+A
JA74td8TtD8HVes3JkcDh8DvCQMbxf3noGr+RlAgIBJjmPxOy/tbg6r1DxgzlOzYOF4YfPkejT9p
950A20Jscdr3Oj3hawxOGXlsZ7SR1SInORX1eNXnI3oDw+Cw0jIzfcy505sbZCp4j3jfK8zXpbej
hyqmIbBvu11pZfQGRsN6EEEoCtaqmb0JjBtc0QcsDut5wYJcvggyaItTX3mRedR9xokFSsmQ3hrk
1/ShwYFaXXi9uxuNaQumjngmjgWFbQcDlfygeREe+y3A3A1BhY3u/VhYthrSPMreXQkKJ5vq3uVW
WJBuzEmENjqSFUL4FAfsR6d1RvtFTC9AwqmCWp7GFo7DH7Vh0azMNoGApfXE5XxFIJ3xalpjhN9G
dIXqHz0F01W7Kx0FlKYhhrPVc+nE8Hd0prJMGFf8la9xTe7r7FTBkpDRIxUzICUGVq7+2luuW9++
WNx+XaK44OAlr+pEm9TXb8pguZFksYwsPXqdtxIkCtLxbBf2eqLxrJrnTTbBg8BAkzvOOgPxE/nj
24zY6dbXhJR5UXq7pSBIUZgYwV36i1gOuAzQJlQHOoJahFDBmDu7dIJ7/j5tzJB+xB3OpzDGGvk4
NEPouoQPcuN2GahaASDIWN8g5Ta7Fqp1BHmFWjuIqOm61YktGqwVZ36h0Y3rrnmdkua+9tmW2HbI
+LJP4viCDf8uGvHCUT9WRBpzsXvjArEw6x2bFwTGAffGAoMAGR2sjGQxlG9mo0c0QJW77ErP4kKU
LLthGdox7PYWIrbltKE296fabt9bvw8zzomhj65aWWHgIHahLxEsibYJgHYBE1a6gJFoa8wJewoT
t0ud+CuHn1XpYJgBnOKQousmOoj4KVG/QzoZlNtIDJXtbSAPEcpyDexi+GRmWlkE6AJxBmO7as2K
WFqzcTsP6EYHsAGjIJYVexr36WDdN24WOoWKAiguYLYPOFYB6h3Aum76kb8hSucr89xXHf1FyTYu
6gs9C8KCGKzWiK3EN5vE3Wla2sfe1y6xWVwkbvDY1/0+4N9HSGdvcPcy+uqsXBmLJ7gB+JDhg4Pl
inVX8cNYIKI3ey2HNYQpbMopfwzyna2LPfaIwzBiaZDjpljE3tcJzuUMDA1+X8OtDgyGl8nIfIcV
QJPWLiqWPTbj9YBPBqTkTpMYZFKs5UV0jDS5m9vxECcydE0a4nQyRXm1sTNxVWR8Hor5anb9zVwM
W3tsCf7Ih6JRnonhztV4IoZmpRfYRTqx8XEGBWNx8AnrI+VspeseqkIM4EPctcmfiBI5i9XYaU94
r1CIp3qrqyfVd/pdCo9pyqndq7O965b8UKQP9Ci2tlxM8AGlZ7IizD/Jde7GPv1c9o2ozH0/DPf/
U8rNH1fX//b/ZCcdOtdfn5D3r9ln9Y8PSH7fzwPS+U2HyUrGjg3yr0oOUTu23ogy2CF/9WQaxPPI
1wFa03XLNv5gydR/48zkAPfgpQUBB+/f2W2rVfivQg6YChsHEEctXXToSX+qK8jTDv/NBHRGjL6x
1inmxoxGbH0hteFqPga1un8J+mr5zIwyMr48XCyf2sDeMurphVR7jz2Egztb+7Dq4lX1Au9o+LIq
JH/buiZQC4eZ9DEpOXztUZTc5iqabKiQsq3iypoKLrffGeZkCi6iUag+3Mq61UhjrDy9r49xPNxW
A1WRpKHRuDJyGsX1yHG+HVqDyLTu1qilw1FTceqpGmEyyQdNBa2lkM92yvJYYHTinsux07t0UM/G
PiKnPWfE9V2/xulOhtselo+STHepwt2einlnmirn8+q7vJ5z8KMqCc6bT43YxMMrXtS8HJnAExUe
b0mRF4mJ9Qu9Yl2RME8dfC4qcj5UxtdMBp0rVZio7b5W8dkdyKnPubfVRkqbWxLskdN4G80reW+U
7cOoGiQbFXhPVPQ9UCF4qeLwXkJRamzR77UkbNwguTnPUFCVs6DUxltapsyQ2Sb+5LBjThkdir8t
n51V5JZs+ejPglcfjJ+DVdtIA9Pe0K0EpK5breVSv/o9/ipTj9+nxuOqqi13DiRJPObFsXc7+W7o
jXWlM+6z2Snby1j2wEppVDtWsaacWDOJPo2v5cjF23uysrZtPh0MZKVV4eNBFznYrbwjvU+r4Fx8
CZfiGSQHLlFFGdCSlW4KVTqGYREQF6EJzjhc+kP0w5wA7kSUp661xHu269684OfG/XDCUQYF3Ant
ZowedPbm6yUKrLDyUjBwc5TFD7g107UfSXvF9LTwohbNxi9kzU910bAxxctLHcT1Ie+67gwLazy1
dS/eU5ocMB0vPUY0EvyFVdrnWovTi8oszoErjzpuZ56qwvXv06ZGDiqi8djSDtgxqLn2ROxyKAiO
znDC82VPI1O+0kf9jZMOSgOPyw5W57hto+SLLo3LZFheTLflhhqTxsERxY7FGx9IlZLCN3SKBDuK
pxxunO5cwoPV21ffydK9XCD4Gkk/fVblJDbl3N/TwLFyBCfgQEBwneideNBT71pMpK8y7prW5FxP
kUP+75+nwb9b9VWZy1+fBned0vjv5V9RvtXv/nkmuL8pM5Puw+0DwvnHLh+H9zvuJfv7MvVLlw/e
ftz4Kn1t6J77ay6biw3Hgam7vq02NX/nTOAb+OVMQFsmmG3wZ+BW4Vww7T/teowxMYzO7mMwgi6a
+XCV9zTZVS0mE0ux7GilzJvq0DrZA0I79NpFHmMdw64v7CeXCXDii2+pALn1kPySkirz0REL6DQh
wO+l46YpGrlK5+Q4WsPlVAM7bMr5fXGXs1fW/nphuiwsgn1J60a7wWhOhe6i1pUAbmrD/yjKq2gJ
5iOUhddEX97AcmJEIUSk1biKfDw9CFrHVE47d2rXVq8fK90+WU6W7MysOFqCz5XN488UvFF+dsLL
zHk9nG+1+JvH5jVJ9IsqwsXKAo9uFE7ptdtYG0g5COSCOd4ssY76jb9vEvrqmw7PCAzeZv1/2TuT
HbuRLcv+S42LAdKM7aAmt+/c/XrfTAh3Sc6+Mfbk1+cyZQovKpH5gAfUoAY5SiTiKRRy3Wt2bJ+9
19bUZcNF18bXvPSvkdVDiZwf5xpFn58RO5BqOjhVcgkWitH5wk773CzlKq6bl8Wf0DbUe9MmtIbm
uBHzhtvKLKb2xvLVbdMkyZY5InnAYhodiOmZ7FMT7GE4ILcZlxKW6QJvjkAv5OB97CvrM5LRppv4
AfP3t2Kv/KbqYtxXdcaKuq48ykYc8zSRzX6zXZYKAGGMjdnAwjT7FCqw4ae3htvRiVmk4amwouCH
08M7ZWN1kug9kIpEDcewnWmJl9GrQbwA/6yIPmrlCCRy8eL23WuAepv24y8ym6c0FGf4lfLUqvIg
a2DeJgKmMvujpISNmzrfzPV8Y1baUqKcBcKRuufHfGdNyW3UL7wT5ZYb5Oco1H2c+4TAjf3YtVc+
syjbwuAHPWyVMN98Y7m2/Ywbyzd5c9EynbMqIiIY3I9juuPJRVNjAsZCVtVHhZfrOTHJTkvRmRu8
bwNaVsrrzE/Kc9iPAUuQEux6QBBOwdcexBUtvT/6cTftnVAL26Jsj+7UPym6f3aShri1ix3kkE1s
qUrPvqVdfCT35uCNbX1rZSQ48QKyZ2c4G3TSuKiLlZy3Pj+VdVAP0500o3Bb+8FnPCfzpjfim3iR
Au+Od7Gb8T4NEONmjN2s3Dt5bHP/3OOcOTgynnbOrPcmGgfZROI27XPmpTqHTKpUt0upSSkLsgA+
DqTFjkDil0cfywKUK/beSkxURjTfeIyRavHGoZzE95OL56Px6KWYavtXVqbvKoKKoAogURHVKEZI
fizgXQsVhgZJtiMlf1TMA/zVwMdZegx4MIk6/qSECjMz5FMZXjyrfDZqLzrFruxQ9YPC2goTg4ac
Eis7yAGPkW+OISPI1F6tEN0YBNLKsjDwUb3r6LGk2nA5VrzWVb/oL8WMg8p+Rid0TzHQb3LnuItc
nG2DG3MG+JsGw1XYjh3dF+z1oODc92347BP73na1LK/UlRJhDn02HTlt85il1ipwhptlab8Xc951
QWyDEk49IOnjwRvELkol6EQcEaQYx4sSxxw5oy7nx9RP3khhI7/yOVr4Lu1gyCCISDYBmXJhMk7u
eQadCPJJhZuknr+GGZdnyi4AsTR684eZFzF1vUZn73tMQ5elTN2tHWPhT2fg/JSzZhegB7Q/A8xl
2ZE4h3BO27cpR4uH34WeJIiiR+QGVOLcUGvQrcexVau8DvEtxeMAk6jqNm2Rvg3V9CAd6lmdqrTO
edHSMjxAbJ2CeNymcxjfChxDm2IK8pwdh7ap28v4An3rHNQ+72nouolrqBvbrnb+EjgbabAs7XFZ
bp2sxf0TGOZZkSO5HT1MNx0Irk0wQpMHgJ+v2zEn3EkZGMhQMj2HtBnQo5sJ+k/NUZY3RnPizjKf
0X2dJ2ek1xlS8xO1kjXf8PkqfVoWxiyBCyr32PmcjeWxklJz5a18m0VwIarhsLRd8WBM6tVS7gNb
qlcryePtnLtrNzRfyl52R6quzkuznPjQzWu7ZS+USoodXL/4tpZaPknZB9wetCpNvkdTS9AdlsnZ
DVjKzmVdYfKvphfuPshzjPuroY3I+TodvUFBHhMdpedzqtLwPgLgtDGthriuuRRPsgO64ObBqe1f
KpxhFnAGAtv1pxyt+DaG27IVRnfL59Fu/Qy6hkVXpKBmetlnMOcdGZ2WhnUm/trmrm4B4C9hm+mv
b7FrlM63+JA1E75SNm+ntK59pMVVYei072Jcc8ylr6Y73cyuQYtAnCG69RGlmIBhqM/zcwwzuIPh
dYVnZt1h75Z+eS4MWH14BSgSreHTbumoC++nuM5O7W9iRu2X0DNqDdKIxqH4gR3N3IpgfOWJYUM3
TdTah8BRA1bmzvMvFDU9pLX7UksX3JS4FhiEyb3tEnbZGIdOwmapACmwR3WVl1qDPyzQgHOQXkej
OdSQQRqNCHE1LCRwh0eY/Ldz3lewHwCKpJ144H3Ih/unZ7fXgndhxIZqLIlbYxjLYCpMwwCeWGM/
eY5oYAngEhuDtEEQsfIgmsR4KamLqjuDw/DHWH3StrnzbNqxIKFMYjxnBYUdGpEinODkR7i0otq9
bQWO1Cnp70icrBcnupfD/FK4LA97oNA0QnF50Yki34oWU6RVvlJyRgNGLUoEqBuPuJ05cGwY/G3H
w75q7YdcEN+L6mdb24Kl9Z7BhnGGqaQBA1pMKI9D1tH5xQp/opNFY2Vq9W2aYGctWDjgfiHOWC26
kkbQxH20K2DSDBpOE3jDm4lLr4n3fHEJyYCwMaag3lWaakNLqr2WmnRjaeZNOGr6jebgYH+Y2Gwj
X9IXIrcCXWSXoVOe5gSGTpIX4ma2JIVm5PqhnimN23H64mNwEmuv+A+8m/3mJYE5vq5748lO5Lzh
E41TUEb5CWK9R+sMuZ0QV4Y/uy7BvZ5JYagAPWJq3nSUuAKeaLkTamazshLfs29+dd6AWTFPvLup
kdGXvVjdaQTXubGnkPg4W+y9lzvyq/Fh7EaRMa2YQLuTpUq8sl0id9HUPlaTyn+lbf9tjXm0UxAF
1oAIQSywL4ZUH/jjplAx1dLC4w/VoOY7QqAjsjpwHert7B4Gbz97l/95c/3Hm8v9p/HofxSoxuVn
Gf2XWpz+N/x5d9l/BabFk9x0Ax2PxuX2Z1ll/0Vhp8mSCB0MoY430Z9lFRsp3kIYnmxYjKYn+Nf9
WVb97lCVdKc6Jsss2/nX8tEW1q3/5KriBjI9fBIs0lw+IvzzH58PSRm1/+d/Wf/bNkhqotFYh2iK
o/XQlxuiGMeBBUBsqxvChp+21eXEsIxLGUc3HvG3TGDaxjmwNya4ku3yOjhQCYmZzs6ETbEi5TSY
hBk6FAihsuck9+G6wE0dA9CgHfnl2a0XbT46FWZ3ahufQATfZJl2ZBraYT/K8MFr3pi374Uydq0I
d0HeX+NBOesSUA2jWfG09IJ0VkjzXjg8dln9bejUo7Gk3zEiCTdQeTNM6sYbzJ1YQGrnQw8AdboP
eIAYo+y2tUkdo03kqpZ0AVgYelcs6n51rJiSoL4dYzZIrW3eziQ3RFiNm1GjNTmH5y1zW45lKtwM
HA081ZDRCw3ldNoaVQtOp5OJSwm6NYXfiTK+sJCwHrjugU6xoKIdsNnCqay2w9hx6xDe2Pu6KQ6n
Mlij2m0eMsDsKwrkFzDiqVpVrLkusZ2Ee7pocLEl44H6NkQtW+LLzQ91mzx71vgc94Qdu56yOher
sruzIoG7zHygdJJBMWRP2DX1IdANeGS/6HLvjStlFCMBNnryBGuaw6S78xhAzshcd2E8YO6KdMbG
I2l47JlKd8nvAr5Qd/EZlPKFRa3bW2mE5nDFFRNsg358sZ3m2FPot9Q0+4VU/PlU/U2686+IvGMO
35oFQmp8BO30XZTyeSrLz9pbcH0k8te8VLD8o/zHYgfffTbepIuKTuBFsq0ELEhUp+lAh5GRiYMS
gnD3QU/n3kOsJbfMVbYkNyV8EKt2wT2mB5zg14ynSGuSLSKeKWlyUBe/+aBnwI72dohoTM+lqhK8
MDYDMrJb6cR0wfLUaXr1XbnmJimnc5aCcfWCH2Mjvtp8JN/UnPNUvnj9vJccxkWZ/cJx/D2hWVZR
/8vvMPSGvvGRZFQwGhh7XRN2jw1sKPGMY+EwCTt5xCzGr2aVp+7COX/jz/otF09sarjgEKKemjg/
4s9NViQs96DNv/y2vS8FnUY2EVgLYuOqs3hyUtT6RJ9QuXI6NpxjWEOfG79a5GyIReWqdyO6iFoQ
+EKNN7wSP8aJXjUZW4O1nsy8vjNVmBKoh2WDZop2cT9ZIz4ZIo4MnGC0HOXb69EHn2X4brfPMjId
lGDZ730CwGVVmvFHRmfTql2mb9dLg/Wohny1zEvHI6D0zwEeHoBRXIDEvdicKhBIbPS8pWB1anVf
jlOkG59ak47rSpo1XHqUgjFo0mNiayJXjw867QoYuxbc2KiqMPd37brPIofyspkIqwn0ttAxLNK7
Y/zcdizAo2nYuSq1zpIs8qolzzQW0Q1yNRULRpOuRx16Mkk/ZaSgJGmoRseiFjNjwOyD+4rNQ8dj
JtYRKiOxh23AGnMjYlJw5BX6B8fkOBhIX8U6hkVvnrFqFIqVn7u6nYJkdOPbn5gCH4fFgzgsUvtn
lGbRewO9GB7a9Br547MxC8pVpP8qDSfdQQ+iX6bhTVSQmtiWqqLlzbE4imoL0C2HhTMngJ4W0z1Q
tVwdO3N+n3ubccby39RCDK3rJuLwyfIz16E1EFK43HWQTZJo63WyTUfceh12c3XsLTPTG6mDcA6J
OKWjcTJXl5SsnORT0urwnOKLPfWTj8VSDqtAsMjtPZ0GFixPvcKUGxM/xDrqQfdkMYaj0jW0SYDQ
UR0/R56X8e2PGuy6EbHCqOwPGNbu2iVh7z1nUAuyvXCaratmik/SGOYoRXIhSDum+2q5DvViHvwA
S39jwowiANlW5lea1jwQ4q8QlZKyKTs+GrM9vcemj48+ltnHnCc9eXqDB5NruOtcFkjraFjPLoAl
Dn7f2lcEnqjWlKcZx8U657QnYwCCzUiJrXcFiB5ayWJwGD4n8SmoEQOtqbvtRu/OGeu3EYTyPp7D
YtfCHGc98V1E81HZNEh4E32p/zN5/cfkhfXmn6jdD6SKy88saZL/cujSv/jP0OX95UqTIQOreOAi
CPxj6HL/YtKxPJD5jtQ7yH8MXTD2fU/AiEEMd/T+9B9DF+Yhz9Kt9T5PVMcR/9LQRb7u/xq6tNqN
gfo31ZSBC8Fbb0j/NnRBy/GxsHjFMQt0JFf3VKKMbGuH2lYZFnJDq4TDQiy5iWbjo8rlNgXK1HOW
+gWgZNTmL7IRD40nn5eRJ1hIuzjZeOVyCk1X223AZS37ro+4fRA5yYDkn3btIrZZ92Y2GiSOyDM1
E6+vQvS3lcYNxmG74OHJbxy3Ktae3dy7OXTkUgV3AWMBUdxo5TYs9SvbOBVsF705Ye3avyXt/OK7
bX6uCVHSPo+eFvQLAbQs8Cn3pX3eMlOMN2D51gZi7lYWnjzGvU01eQfKy9cbRXeQVAJjYl6DY+75
f5evhBKhddE26dMSsEfd2G4nwaTMUPVqNBwsf9VBlvIR3mqzIxSsDgDxkaOVKw+RU9n7StEkAJ71
R9Yap2GW+De6ADJqb1EhE/2kRSjg5PKiZ69Ba++D4CbJfDLWhAu30A75LZzi0C8QvGEW0pniLMBP
2r67nSucNf7EjBj0HTAN42iNFMZMvhKYaGF9iDKDz9V7d6OLcbqZ1XtqnqdMHGkyYTlQA/SwZvtX
a7C9i+2FH4K0pp7/Re/RuINzdGIYNrjwoXLwfnXj2TmQS0jRM/PsNzWjbpi4QyyqhaCJCFqHza0+
lwtLvEh8FwIea5V6lzJEcGO4wOpCCe+6iZPXhNT/Ps9RNwYv+7n47nAx5uRJlvyX9ZaYL2lQ+XR/
TMiMsHcktIdtZIKDrLK7ehzwVHrk04JSZ8ITfCX1TLizQFspafte5cpH3y6CaBvZ/sXlRcCcbL9k
dQBndortYxzYxQ7x0NlR74O7CAz5mv0+mKXeQqBMmLh6Q/502uYlducMqaDINyQwqlUdc4JTsvzg
Ve59G3v3AOd56qfE/QoPn7tXXOlnHtZmn7/FMfJOPU+XYEi8tVvGN/zwSOT5SBFzW58VE9xOFuGr
6AB5Tn2xrDPBZGaEcXbCdY77iH0V/eol9Wd2ZB5hWF0qy032JqE8irOzfRHl7jHO8n6NCEIRQjso
ZGdxVyHu1y1ppcxwcNuQYiZAhkd8YA/cNSE14ojhu8T0kBOcSUDBbNQuTq1bkDoFcdRqeabdgeGI
dxgWVzzuhos9tivyIx0VD3nKSiHok2fXyw8mDAP0iIizQtDKWbrlgObfP0EfV+ts7CDFWcWFDqsz
H5BN2hFX4xDJyQSwE2Dp54JmZchJUgsFehgevJk2p24BpyQjyaOLYDTU718wot4tu30r4xy+SYWT
rwM4e5xrwhVEiVZllYiVJJOKn8FyVmNFqqEC3AghM0tJmkky9CxoHIo4E6xeBpGlDUNGsMoGO9p6
EL2Ze0BlQO6JwfZNoB1hzawdlbyg/TIGR/gOBvuDbfVb4A9P+utgSvlj6rojXnAeLk2tqG0vO8xg
vAhxOhRbRHYmCotEgxMY/iUdUNn4jCBcNVL/cZlJO5KmOxIjb/jCXtLM40eS4LXHgSkW3A8eFjfM
JXrF37uHGejBJZz8Z6fM933hMmoU90lhEJHIXQS3el4z1eAnc4JxGyJX48fIuj1p9wl2P4jZkf4B
S/+A0zg8IRUUn6AieZAxwhROZj6atUfIAnGetLyRI4hWcGTwgvLF8uLtoubmwpN0vvGSFttei0kA
qA8oYNuYgQZ7P8fehgs/COyYqUGnVMrTF4hrh94VpxRXtLSmdwagvY6K03UwJ9UNzB0LHnA2nstg
iLZuvHy6/EMYR9ZbHijntmBBd42FSdNYPvBu9iU+QPIvarTCeCU4xA8tf/IPRAQ2RFlECSk/Jh5V
4fMShOc5M+/4S/sUbtmuzZpOMSEp+5tz4FjrCMLnpi9xztehrcBr4iUtZbusu0C8t23B1siw5zeV
K4/DnnXiMHWnqs0PlDxnG8PzuyOw2ZjeJT+lujbsdkNPmDYOuA5asbzlM4fVxDSnsoXIaD5vfLt1
TxlLGscYHpvfaxtESVY4nd7mDEbknJyKOTvQux5OrK1Iivbq/d4D6Y2Q+L0cCpuIlgqAxywhIi67
1J1ZYbFQSiY+ZiyY4CEBS+CfbaTLnE7MBSk7jq8Fiymj5MgfdPOUJK3NInRV6i2WDx55C89ow2Hz
zuL2F6te3LHcZbRuxPee3ob5ei+WsyCrLJgGnt6Z+ZVxbFmikcT5EbBUo4ygWCes2RK9bwPl3W4S
vYMrc/OWFUfJ7bzIla03dZ3e2TUs72SYyeOk93mJ3uxJVnwmqz7e/JrUGTGBsAXshuhL6L0gH5bp
ztO7wpKloaO3h7neI06eSXrBd/hCkqnDp0lirEqtcV2wgvR7tWxnJ80P5OEF7+ze3KmmfeoRzo8d
wdlV6+YspWXdH1Okk2udjjORcgJYfFD1FnTW+1Dy3t3G0ztSobelrLatdak3qLbepfpLd2Sw0JGg
bDd23n2m964xCu2gN7GN3sl6LGeryH/zcYKlOUDsOukuA2vcfsp3eDAjNruVbO8dNr1da28rc15j
O7pVVAzTQHxvSXPBKcCSeGJbXCUsQxo7O4JmOi7sk1P6rNcsVQ6lI8UpYedspfxfdtCxnHcOO+nI
Ml+Keuox4qR5gGma5Bc/rGxx1lyriid6Gn/RKqRWcHVX7TTxQyWwvp7pvYFLXbVg6yoqMSEe75cM
4hb/hRszXn4iFV4tvrAGQ4qGo45nujxe07q8NnD7CmF8MsLYG3dqjJXRNjt3xJIeD5Raj8Puf54n
f4RhngT/vRnnpip/YjX4754nmhb0t+eJ6bKEwAIpLNv/mybs0pHre9oNA/pLv1v+SMLU6vJq8TRI
zqTKVP+aP5Kw+It/WUA6l05bJ/ARn/9wmK7/3n0Awum/TV27jn59/KMjQbc22B6ZXjK7PI8AHGrJ
+G+vk75sPZ4dQ3z0cgx4jCDQWnIIvo3fDeAn25IldEDDsxUSWgV0IZb6V6OWd3rek3XtZutQYOfr
6POYLf8lTLTfn2LtMR5/ND7S1lTehwJNgPP8iaJnHkDZ9GBjJyRhgBKbwvqOrPlladgY4kpEY5hY
/405uLoxOExLeVpaRMBSITTBtXYRqzxl3NANBaOkPZdDeeM1/F7Z8sDKcBNm6jQJNnSkA4MMGuDg
3Zt+cIUNEa7Sqn1GF73l/ntXcU0ySk+R1WvtWF/IJ8cRoYRy+ohCBHQANqNaZFEQimt+IHNb3aMk
HZIZkCdA+cvAH96kGSawkwe7d3gfjdN9MqS0ny+73PXOXlT8TM3kWC/JSxpl96UkuVfyuWIDSaIC
gJtoadXKVPfQL+pouOVd6QcwZepr2hd0zDTbSYSPqXDvmDVOrSQUAA+fp6K8KYt520TM4E7Mz9Sk
gMYxp9tiVnfgCaht948z83cTcGiNlj73fagI3D1dTepRuHt2wq9VSySgijD3ddlZNcXGHimP5yW3
GyHNeI33g2v9ZJTGEenyihj8pszlmNnRrjXm3eCHNClYt1xgFyuuWIO3ANepVfTnctd77Rbg6S6c
xXmom+cUvLzb4wK1F7mVHFKKjsVDpQK2Yx11aomq1r1NWmOyYA6bLiYnkpWM7850DaWat2NaM0Tg
PWTUC4kCgCXeGAw+bPAgsPkd4Q8HeBCJ2vaRw/uuddXZ6JpoZQzcWjQg9NtRldVZjFlwkQmf8qZw
WJAq8uVCTckGdhJMmwGQQyOQ12mUxynTZZs06YCm66lvYrAk6M0eVKuvRoqoRR78lMG5X9kVPOka
kNc6Xpg6jSl8jYr6J07Rr2iSjOcO4z6NNpBIbT5LXm18Ad8w1kERP2YK1Ihnuj9V7bFmpDOUj0T+
6mb6cZXxrKiluB/AFG0Mhfc1ELweHMa7foT7ZfVkZoX71AeNv7K7hDvdaqoNzxXQO/ypsJ5WTXcf
NJTKCbwBpRK/hE8QAcoUwVfCmgOZy3UuipeQCLcXBzi5YuJ7fU+unSjJB8DonbNY/YFePJoqCRqw
FdnbTCw2gvd+as1mNZryK5Yj1gtr3ppGccqjyMNpkX4Ny3hiG35NFdbqgB+4dS2th2LSj5N+uQjl
nMuZ1kvPm78JZ2ZrNjZwTHkarqxCfhLsXLnecgtG6zqYaKTte5ZSd6wUv3tNrLZWp4xiwk0xMl0P
Eygz2y7kwekN7FdVyhM+jq65Y4xnagQ4cyzz2yAMSRy82xr4rDZs6451MrzEqX0w7fyCVvJmRmO1
ioLlanfLyWzN98GbsVUUM44RiCqL4ITCBU1peDazMIGjwWO74y2bEm9f5uko7HjeUa5IB+c4fxpR
e2mcPgClwwdSjpx0UU+1W0UZ8Mpu+BFj15v89AHO2Zn0/mWIaYlJO4/kUQvHtD05Yf8ilortTvU9
hpTphnBR0hBuE27mcu0P/G/HMfi0057YVEvA0Zb5tyqdK1MWnoJFnR3DijdVQVHJWtRd9S6rwCxv
BZI/6Ul7iqpdpwUKgVJB1QYZ3rzl5WeZx8w8D2n1HrkTAJXRuZNa7ii08DFrCcSZcWFnqCKTlkcC
dBJlOMOmQzlxtYTiaTFl+K2rhCgsw2Cw9zf091jLL2Hq0xDD02WOh+i5Zz+6Mfrgx6xlG1n4u1EL
OVigT24tftRa4rG72Ma5hOwjtACktBREiTPmCdQhJzGrg7XwW5RRpzaOFpHM33pSqaUlt7AhD3jj
16hlp2i2SoyFs7HOPOltB7sxNnnfIFR5s8TjiHil2yXWQgtaGF3AowjTh3WlWJc6NQR8LYEFWgxz
4/ElQB0bcDIU/fxt5+GJ5bxPSAsNwkdRSyvjztESm4/WZmvRbUR9Yz+3rEotyIXjeKu0ROct2i+n
ZTtaQ+8lOt6InkeoG2GPcNwqR+uzLbXr0f7ikpRaoOVASb5hpVAIc9N98FAMzagBwxtmq6EsLvSO
bMco+JBojJnVUPs6ktXLdaPZgBLJgvPbH6YeaMWwc/Sc6DEwRl2z8/QEqczC3tAn8NlybkuVQyhM
Xj2sU+eIv+FNPchbn4HUVONP3yeNwfv6xvWltedDBalez7GLnmiB0kP4LSvvPPKtzvTcS01c/KXh
fytK8RiLTQbk7PeoXP773BwsFpqHdntGA77PSjtAXa68O0u7Qm3tD/UwirraMVpq7+ikXaSgZ7np
tLPU0h5TeqDaW6NRxqbCQnTTWa35ZnA9rtqZyIDDiiKLINazqINU2vTHvFwexdJcxyHhrdP6zr3f
TLSLNnW8mytar13qROpVXZM4sCYybtKoqLePljJ7Lzo5bLx5Ge4XMAxF50EZDhI6yevAOC4jmTDa
otyPaEw/zFh4u75gL9WQGee2ITxROf27gK6/MmgKwcHn1XQ/95J+7CjdLmN4E7uqefHBnKzrLi62
49Trcru63Yo8tOH99JgD/ZdGic8UmuNVVhn9qcTW10WTP7Wtr/fy1rTl4q0vUkXTd51hy9laSUpl
dUwi/aoEF1DuOfm+9CrxUgdZcFg6gMcAW8DSEYiYXowK90pO0nxNZQyH+PRkSMokw+oSGPPTQrUH
H+hiM8jqpQb6e/QkD2gf+GuDnD0XFNjUy0Kpe1UfVQAgy0bcQH6JsHeu2zBr7kuzhV7UO+bZVqgv
zjgX3X2RCXzBFRRpB8sMn4pTDkwQ3JHYtpJagrFsEYbccQHDWreoYY7aoS2/D0v40ZrVY+QGjUOR
Rzdc6xpbpJm3+Hztuifup1wqNBM+IR7Z0Hz0hzNxzPgWBlTyoiphbs3IBv6cwthc2iLecNodMr/x
TmMlx8+GvwGkAVIcJkId8w2wFruzTrgCJPgRnqYBDVnQlan/E2kL58Oa8ysAaSaj3GNp1tjvQ5Eb
cHvnxySMFmquctDOFGZCdpkNXsvph925WDQXp9hkanSQpMuIIaxv1v+vXnT/P4NivX8Kij03n13y
67/eI/EL/zzU3L98EwvVn26Dvz3UCE3wUqL20pSWRiX97Z2GYUfH3RmyeMSxYPrzTrP+oopA8o+I
kWEE8v61d5r9n4FIMAcwCfnCloF0haPfl39/p2FbUG02z+FB3xRUX50jwPGW2CXLXTmOTxZgmUoC
eTDsTy8bnyYx9JtocZ+VUWFVmZcjVcO/jJSo7aiBNWZb1BuI7KfRxcGTdeqtLcPLqDz8Ztx+flwe
E4n10GmSryiHTybIKWwL3/TxmAKUMODfEOx2H9tB9Jt2mJEWTUXRsfEjGYrnmOXWin5l2e9bbIs9
Y1qzONweScwSOaVjYGdCDGRA0D3M3c7u1JOowjcZA+z3RceuhxAWtOmVjL2zTpVy48OUzR6SaNkZ
LPXTCTYnba8bQR8F7srwwmj6Dc7pSHxsYyDoEcCv7oO8JQhHqSgG8IpOMH7BRBfSuk7Nh1IQIPAS
BJx3Lkosta9SosO5V0acs5j9qwTNuCqFuo+c8k006I08J89NG3w0no/RJSrv8rkbVokC8ogbcjVn
BNQjzM8rYS23FFWa2wK+0yTAwo/5fe+69rpS7qVKl/DR7A08JohIsVHuak6llZVP7OAk3u1KHw2D
CPKr1MfFog8ORET43Q3RkkofK+EkrJOtjxqLMyfTh0+rj6FJH0i5Pppmzij+ntHU9bFl6QOMUldz
O+pDjQLa+LbQB12tj7xGH36mPgY9fSBa+mhU+pBs9HEZ/z45O87QkbPU40zlQlC7UB+zqT5wJ330
dvoQrjmNKb4HUjyYJ1cf1A4nNkULHN2/T3Gc39ozz9EOY7fbtu3I8tG2uf3p0ErImesMsjOMEBGj
FAUOF3/xyG040xfg4dzPl46Hbdy8GNwws75qYP8/sWsByjdyu05PRexd4r6s1xg4pxVV3fMLwlcL
kQGH/SHw2oBSMSFeCn3JgXhnSNEXn/h9B6rf96Gtr8aqd4pfnb4zizx9KvQt2nhGx65F36xy+QSV
9mInw1b+vnttbuFJ38dK38yBvqMTfVuXKrr19P0NqJepS9/pns2yVup7vubCj0LKv8ndoX3wu698
3/d2VVR8mHpSKBGHSdUzPQAAohpQTxQGhhbALcN9qaeNWM8d9u8RROhpROm5xPs9oix6WgkFrXSB
nmAs0PH3AGynTT93V2z7j+DAjtGSNgcebAjyehbqGIqYNqkp1+mdWud4Gp3oqTvnbVZY3hy+JBWr
y4HwT0sIyO7nmn4PckGmchjKYqffCp0amkPFTkKJ6LCUU/LQ6nRRneBy0nmjGrqqpqY68M75mht5
RX3EdAC3yMiRQqbQySXkn4wbX7+OhgPRmRQIGX7ulPbwEVh0WLavNl0fPSZ05k1QZ/Qruo2/qXVm
CmbHoc9LNm8o0muzIOyQVJR+ghXAqoxbnQA+NsZmviwEsmLQ2BiA8o+ooR0sJPoYeUjC8g6/ZsO2
gyeqG1BmQM4rJRmG+XFdJuScyIEBcKA+CscMKYlt2ZYmdXPTl9PWn8Iz5xONjNTF6WhZqUNmacJG
MphD7nQCaAXBbnw0y5Ugx4/OLuZ1ZHQ3RhyfkgDvYzYHw3bQsbaqpC1EZZQoMTMz6FkP7DG8nUca
DvXnNR983s6JOiVjNmyQsTUS4NgC6Ea7Dze5DtfFgN1T2EgU0PvfhdXuPO0YXqpo52oPMft+rS7g
K6YkZbgR2mtMHHjiy60NyI32IgvtSs6wJ9fapxxjWBbauSy0h9mzu+4Ua18zuAu58bXXWWnXs6P9
z2MDOaPvZiyPGG4OWXShMiB/dGVp7fpKhWtzZiUUmAPPw1bZt7ZQTzOBt51bTDUBkQlTJ67C2zj1
zy1D61o6mCYtYb7Vpbq0wxLjxvdgvKU9+b826Vmvdra5H8Ns3DXmAAfUT4B4N8ODbxiSmE8QHNEh
bpTrtxenGdzTnAU6KJ2a0aVzguJa+vbJHZp+3dYc/2kKy83DCRWHPo/vBZNjMNR0MCxE+4yp4PSt
3FOn91Mj5qh9CbMd9QhOiD+FhPp6o36bWsIubVaPj+lU9kcgeHj8reXnZDWEuPv4vgvb6UIkoFgv
ZWvfuqYa7uKMBVWxzPle6euyH5b2JsqpkkyKxF8gnqUvjZABnIbMNM6eq+Kb1FMd4QEJ0wpIe7gw
9LflPs2qn8niuCsY67wf4B+eMaT3dGWUEqcZ/K2agPg6IOa2rViD3k2a06XH/C0PPfz8QLwyYF4+
D8BNqPle2BN+zZr4hW3tMW7Z7kWChS4dcQc3kTcjmLAZV6vS2LDCxw/G3sTVRLEBtJjzb+ydSVPc
SrqG/4qj93JoTEmL7kXNVUABBoPNRoEN1jzP+vX3EZhjqsBw+uAbwY24XnREH6CyNGTml987Nf4m
vfMa62kYZNiPFYFyqHSEOib6ssCXzO2MuRG0GyFnW6+KDnzETUuaekcmjmbOaG2WBGRdj2Znw2h7
FsfhlYerY4AZWuz4DUTJy2wgc7PgZzprNZIx6DMhOw0qacsP1k6dTaG+nozhkThb2Df4uEwDicwX
jE4CDNmoCiGgQdmpGs4Ko19bm6THeDCfuy1uUAHtghxrt3L0eCsxeyPojpIH+zfCo258bD/madcf
1qNDnNl3eMAZ8TZuTHYgZKWRiaFjn4/uN3cmc+HoN4eDGoEwowddPLrR+QbKRomk1G11Z1bXGE2F
5a3QlnJReT9cJbuMMLcTo8tdgt1d0ASH1eh/F6m0Wy3WClUqV9bokYfRgDstY7xvMmVRhM5haGb6
okM7pMnGkdM6AJksBviGH8ipf2Gm1cK2WYiw4yNN4Dw08eerMOprOjYVdBQ00fwfBCfh5Zf51x1c
PEXytmEZIUBx8f0zgoJQmOgodbpD/Mv5/+mRmg/2FB/vmD47vWUTE0HMBOu8nwrMBQP0+SVmg6Zb
nEaj+yA9pbUFq4bgWZnIrGCMBsGokE722tkWh26onBC5Ti6QvTSxNXRb2omBfEJy0FmK7WGC/aFL
xwJ/tauBTVPBHjE2IIHgFb6A/3lsY6BoYY+sY6hoF8VJ3uaXzaCdVa18MGC82EhoDKUxmdNRq6UY
3RnTwWj+X9E+HomQRpmCw9LvQbT7rPEz37smhjB89nw2fsDD+UwnkYN8OaFDabHxBPvF84OyZ6kW
GglVxZdC5fD0cEJTSBuHYgfEhd4Brt8jcYWMz62mwPMjKg7XWnLp9pCzF5G0PRwNvqkpq/ChkHbo
kBH3zmdyU5b47TdEsgpn0ga3bX1u0pMzwotHN+gngvchqXF3hqSFKoPL38Hr9scZz4mP8LpMdA2t
s7pcGdhKj8IL/FIzPF1fHmU8Pj8ZRhMQnWTBwRPEbncY8Ce7NRqvXOmZfUy2AX5TDlszNoc4l4yS
aQh5Czxb6bUo5TEhjSocMAUHpMzExD5XP9U6lkkirMyV3lnyTJXr48SIj/zcmYdRGpK9Hq6I9MCp
xWzph8AemGDdSeM6drG7aKwvTmRsRavoMy8Z8NPFYGSRCB17c88hgiDD7yhwt5y82sNWK1aSVpJU
VfoD2kxSrhwbU6WoI4GqcCDj1GhW6bOUU1Vo0nHhcSWpOgaZdMlKrqRF3xVnWe+vXQTeRqNynYBJ
tAapZfRC/wQU+4kWtgQez34REG48UkLABQN/JavRAacC8pmiPl2RUWGdpVlxqmR2NzdwjXvlwTz3
+PkrnT4A00DX9+x0DHxmiZhLypXH0YvSNVME4V+bl5/+fq9hfMd0ExP0kTOri7texKN3TMepHXGj
zyCO+w1h5TyC7gbZ6irPzZvQSyCSIhV6ecxdT4g7/28bPogK5K3jpWeruy9cij5Z7tKek3/dkcGq
4FLHMXk0AHtlAu3Sce8HwtpIVTGi0bSn5hMw6OLE0Evad1slR+Uqrv77K7EMS8fMHCKGMPeuJA9D
jH4CVgJZD+UJ5NRkRn0HYx5zflJq/ft+3W8h/HEmPgbweVi2ZQsuBN8Ow1THmfzoYZWG1QbABCwI
jjP3FSwighY2jwlRNwzFtkrj64yCegJ4or8y9NP3hPVh7G/ZrJ4qC+nu0JWruEw2o1wpBTY0fTYr
s0NJBgHWfgxia5dfX76xzw3H8mqxuHLWQg23O1zQZVHVpG21inX7k28mHR6j9JItjsV1EmHuikO+
grPyy6PqT99MXkt44GwVmoIz/d7z5GRRZGUiipWDznmiht62NxDb+ALiNIykeZPBhQwdceF5pCUY
TjkrTX8JAQeQBrh5ojYxdnuWyJfEVp5VCcEfQiKbsK7Rjxv9Fy1y63UuoEe09PLDLph4wjztshy8
F3slehPNPK3zr2qp9kS/hMMMVq8K/XSoKKmQVw+yOayVRAYA5c8n+Mc1kLeNZSHaT2NWdIDZv13G
BJXl5XkP7zBQNOeVdemZmwRdRTU4cMFD5X93n43oa7ysbZm3MJL8qVw534C1bwod7pNmajevPBI+
bPeVB5W9a6ra7Pr35vGPXvlmEHlXpjh8Z026UQkMlyXt88tDPJ1VuBZC22dfUdFs7r/ajZzXvU9Q
zorY2q9xoCCy0eqF1ej9QrXaJZmMX4eiTiZyEOWv3MqnSzxDE/jCJ6t4lIq9Jb6yo25838rVEBtr
aNs6sbNIx1L1tWX+iXeppYwjaSZ7CdQfJAq7D63W/RbiIvfRL9Ds+ziOdfKtLWCV5IJeGvomNsEK
5sJQhHhwDtYPX4mWnd1stTxRJ7pqEidSD6fugNm+wDXaHdsMbaav4pglqOqrcyj8s5efDFXDM4/f
EhauYbqmAaJT0j1e8cK0MgazscpV5YMUVQDvEMU53mdbkfQlBGQOsT2ct0mVQISOO+8EcdcBOtFP
mU7vCqUDCjijOuBBihk7bbNJKvNYlttsoSEMnVqSzVG/DTGCTqFA2DlVSmabq9jHdMGLtGOCzd2j
3i4wFbBU7LawhCQ5hcaJKY3Jsw5iOVk7lxrStPEGJ5gsWA4ahpWKSlOV6O6JGRrpVI66G8UutrAf
41lmmbg7tEiI3DCZ+3b/De+Wr7VV4baOFzMUbWcTKVkGedQ5TDIT0zbVN9DRladVpIQnbud8ykzN
mw61AVJY9TQf5earEub+Ac24qyjG0EBpa+9bI+Wos7DhsyHj1Ljci/Z6MHzAhD7tJn0d60u0r9jz
Rcje+r5XoGQ07Ywulop8UfHmEe4xxMiDDKsSByOzNL+ViJ+mRDp6U0p0nZTIZNmQ5l0PJTVqBYed
uMbbAUwLEJCYRV1pbtqMU3vmlxkrRkJoDgEF9Gw2vGgQaQq/RA5nFXBxpOFSsvqtovD9bUdggCQZ
c1cNT0i3hWnbqhuMy5EiqNW5DQNV6hTOmPHM8IJThBERijzqGMVuqxNhoIyo8D5a+BWrpurG+VLW
Mdc0PTcgHY2vfuCndn1g1ZQ73kjuHXBcA4zv9KUu+cq2ajxrDg4jTRJbviQoKp9HTn5bEQmwVPKm
PUtD8yLRzeNed5GZSQPUUTasZXkX8dwRT6zT70zUAM+qQFs3DU4KgeEb9iRQ8coI9b7+XhTE1+uJ
dKWk6aVh581UlXQc46LBPC5IX58PXV7NiywLjrKafHQaTp/y2qkx3yN5CfE57iXtgB7NGPuYQg9X
NJAh9iVETlYAJjO7V/yZXZk9Zgp5Pum0pNu0TAJUnvZ5gPPbOhlk9H4hLjuFhQt3n8CXtyQdKCTH
VCEroeMmLUCSG2TySnej8yHGfCfSaFGU1Rdc1dsleffYkoRCm8UNXQ+Q7vQo1TFhRQ9Kh9ruV2Xf
Nv2sMfp+0gXSVqthWAlwXgDPgRjQZa807oS2L8Yx9OLg59vfIgsLFM4IJ14YL4dW+Rz0hL9aWb4O
NLxOEz0/U0KswnPS4VAODBs8G81JCY3OFH6+xlJoCqmN9hd9z0knue4ad/ND33YvEmgBSVp+Hxxe
8jbtmUoIaERLTEGUiAPdwp126PoD6kl6B1kCBlSdyI51MTgGsESSHLYSmRFJgUZTzqFM4Oe6IMaH
UEYv7Wc8vBOanQeugTxVsX84SX+oI2CY1D0qLre04fE4TbE1OTdyLBwm8YgDaCFT1POqfGVJHXz2
jMBqcyAsrEi9W0xs8OZHRiEI4pjWmVouwiTcemiAln7Bp5JBSP3O6z4pIueqRebMu6qSnpwLtNiU
JRgVR0sfXuCU+G9t5eXxJf3E75D9V2HDuUXu+9NEeKd57H01quiia6tTJ48/l4a7SfJqjPbDarhF
MtBpJp4cOkLusJsZrtcRIaDbZ75vz3Xdv84jrJdin0eRVW111OABSbMXgldecs96ihMPpiiB4uiC
46C4EVrnWNPakT9rfoovlJP65sQjVm/SGpU4sgG5jh0JTQHQo0t4Ut+vsLw/R3IzbcAipuQ0/cAW
JZ5mWrv08eee+ZJvrxNPNZa26rj0hb1j0s4HDOICSBDVue9LB5Ai8bVVodNHHU1ev+B6so7UkZ65
XTvwbHT4TQ7SJ0yIMA4xiOwWycZT0htVq7atX+ebKE5TnA6CqyFqi4Os1bM5DPbvnHaWdmicRMOA
l7Le+evWVElV6tBjwO/bkh8todsiKjXumwvoew5p0pVOjEJ2JMxQmmUxfWl1wNa5krtioULo2PqE
saGvzXEl4LzrZ+hkA1nfZEPySRNhiDogVY9G4VOtyZNW61y2w5H26OjDrPTICdBFuxjA1pYN1LUV
fC0uOowzPPN7ae4ObrkRGGvNegiN9DNwYfJZRedqYtVTJzDUV3b1EUTfr+kMA7N9neOEUEhD3d3U
SYogAY4glxWoUzTBl+6MHIhyYpGLOY/q6DCsiTQMIunIJlT6Km7LdpHHQXSA61G01foQ6migYznm
W9UqNZpgaeSFu2CXu0b0jLdedGul5QGCYQc+SPajcskEd1Rz/Upx8txV4OQhqBlHQep+aVLAE1DS
pFpBzpzlqTX1aB2/PMRdebNX/VKWcgQaT3tkZe3dqSAJJSxeuVO4I8wS1zrOvR6hu2wc+Bq+TH5p
BdgnBcvW5vjp5cmRpXYyIlC7x6lK3xaVWCdyRzi1DVuxcn1r2uox8dCO/E0a4BWatvejh5O6UCLV
v//yPyODT+6/5n3b7Hv6K1J4x6b5nFSONL6LGf7rd+4ab7/+3/9FJ2fBkej3nc6z5rr/8Mn/nXXn
+McPXU7xUWUWmKYMvx/lsvqrywkLxbTviPp3gQccDH51OZECqLx4EFgEfQeaHg88FBknUKxAcWEm
YVil5fTfdDlVwfC781SVmabj8UShOwgUvTtPoVpqCIxtfaXX1iLG0mWWFYPNfCql6wRU61DLgPpj
2TNWLQy3k6AllDbQAO5zIXdTdgbKtrDHtgQ9UzeBeyhYBHN/ofZQizvHh88sk3YkJOUMwCFZyG0A
579tUjWY6FjUwhpRIrIJzE5M4ixvDxR3sC6DxL9qHJxnVQIP4DdG8saU3QtCvRsstQgV6BzYC6R3
ExvieThAAEuTT+Pa0rUCO+KkNExENrk1TFOMDi4MG4haGH39rWI7mimpfaGnKUmtIZhtEOoWJPya
tBC5It9GdPHM79qGfSw9y4PoU8RmNfdDrFXUkaRgAKkv7DYqT/qGRiq8bshzSuiRDqRcVAN1ISVO
joUo/EjPpNQodP+zFyfXPacIpcESMSVqcBpVHDiQd65L2z4tSZknCvcklfRsUhbDmSKXG1MRx5zA
vlc2BEe52pYadB6VaMXITA4MTEVTb4zwapN5FsVzVTTkvHd0GOTAnyPunqvm2OLVvWMUkadqGSCL
cvRZUSjXkpNvRahLEG3aTYqAcY4p/EGuBqd9iX1Yk9ZHtjccxYW58jr2YFoSAIz1xjK8i4hVNhb5
V7sCHg3bHzld0y5AkeTCIS6r6qpQC5J8O3ldO+10KL+EdJMkkKiJ4uQ4RldHxLhj66ViN6xwTsFO
Gyadc6uq+TFMuNNcL+eel87Gdq/cpN4cjnG5UiWBU/OAjV1LtTPtNB34MMvnloZ7+KQq2Vv6mEDL
3i+qo9Q2vsco8ydOlvAaCNAhHGTNmdTIypSXJpvIdheuMquKUQhX/SHmhAE5lh6RTCTzbJooRVjo
aVW7hixMu6YTZCSk+FlgwyIdkkLg4N2Z1ovCdoZ5HFULxwybeW22Z5IUfpYlxYHYjMFn6RkQGs1U
XmuEHH/WRsyrldtb3Qwhu8SJc0RCgfEpzXmjEgMTOybHXGlb9um4iNEoqouA0mZaQAGGLXzLjqBP
9a50VlnhYRyjEn0U+t48Jy9rgkfrcUSM0Ix6e953sZgpjbMJonRbCqtGOx9dFR5KjDBE0VzkOkeH
NhWYXHfVqdYQz1mllUvvzxZkVmjmso/xfmLh0FD+2vFZVparGtYIpYsKTE/I3Tw01PAqVAXdezsx
PRQ5jlPAnE2i48qLaoOvaiABUhJzmDQtx8zKrpG+obaFzzZARinWqiN/KVMcrzGv0gEaZmal3ih5
yjEisdOpFvjrQIlogLWqv7S68BYHavFjqEXVw1ovk3xptVl3ioY9DWZ61gLQanJ1ebe2//82R9nB
hvD7be7gNnsWxRv/6mF/0z9ix4EPBvRIdKIyJdIvizS06GB05P3YiNwoER/2N/mjgVPeSH3EtkwH
Z3u8v2l02tnfkMShOmcnfROKxxDI54HwLBWftL2OWNAUKfNQblZ5shV+vxZoWkZjF7TYi0f35Wch
9BjHe9rMHi/GBu7AiJs+1t4+yrGt7tyub1aGUswJY1v0KkpzY1jkGl0YZVj58dHLIz6tsBnRGAWH
lg48p4w7+6OuqSHIkzOGulnZcCyLppom4dHImnl5lKeN4N1R9ipgfyhtnLyLBkaZv66jk1TFwSxo
Z6K8n2O/xT3GG7RbBu8ORMnz+HIaLbYbVSbvM8fFmCq4zq9ldduU0rYS0vwfXBTJtERt8tZSSe2O
lVoB9yxnrMrFkAL1VwwiWavz3ssmL480MoafXhY0WlSfkId5Q3aHGmAgG7FTNqvSNPDEhqUunUl1
M1H7K6OSVgb9i4ZjGagMQTwdKiUkRBn7ZU0mmtQtBrwokh7n8sKBORm+8u2evee/vpyxNz3kVEe+
1vIKWcEGE4AZ4nikb8cUBZMAZPTlW/HaYHt98CjDDU03o2bVEJPFyXHqtdu2zbemcixn0iuDqePr
sv862SOiahBSghnj3uzwtKFBetg2KzWv0Y5cJbA9iRmZY6c8T6N4mbXtJyJ/VnVi0esLp5VOgLam
YjMXraFhzYo0XeK9MnoXHmOLcGGX8tQgvUcroc4Z5lnjJK+8lM/N58ffeG+mSRDKUrNlrcpisty3
WvPdFmcvPwJ85l+5LXuzDA645RZYka+ojBaeVqKwtPoroYSkL9ENYFNVycbtPWfWev0yCSBalsa0
p0zDyxtRy/C5dofbKKVMxrBDL8oFUr6pP0SHFuRLPfSOFWT/dYQQtXRxNKfWxm628u0lvYtjM1QX
yHUOm8ae0ZM+aSLrRkjeHD0ftGJ8/pQLCrlT2ZTgagdzl7oP222IIisHKnISxtNw6NaRGS0i7ZJT
AKrmDEMR4o+I08WKm0TSat2DB8DqMle9As3SahZ57i6VzoEpTAh4LR1bef9NuOJQ06/tOGgnYJSL
VGsohpP+qPezDbG/B4nrnPhZ9MUYefFxMCWP8TD00ckORse67sAFqboivgqpwNPApa0JbUx2pdG/
bCZb8oVbtF+jksyZSM5oSg7LIKhOdIkbGH0bO1J1wJG9qhd665w49MW6XLmFSzr3Ov1klGkPiGk6
OTkDmSEqPdI56PSG1q+JJJ+WgQ6Zr1rIhnfo1LAsLMk6b0GuDEmeOBhoyrWGK307aQxz48TFXPeV
WW+3OIxApmoC7TCpirVRNkfEvpuzKkbRIvz4M8E+X52hoX+d2GsrpczmS2qwnDMfzzYXg+S2JDZU
arC+QSUZLEQu2cdek6xtQzrLIx3iXqCQ+GZB+qoDNJtlfEREDhZMx8T0TupIOQut+KBroKa2rnnb
6phEp5YOVqAvX37Xn9m4qEs4XWPurYIv7k2nrhwsV25U3nRTxiib8JkSKj85LPfT9g/Uhu9ZXyPY
h14o+1LvAzl87rO13/inv2o/GdoKKLqQ96KqSHm0FFKnBPA+1RdP56H2U8lyFGj0Ed9YQgGUfVz7
QTyQBV0PCziYvuF/U/vtr6fC1lVbRmKqCyJLaKTs7rwgT3mEBKBcSRx+JBMyqwZcM1XrH49uzTOV
33j9e1sNFcQ4EvAutSa8s53KZSCgCCFgQwNPZsWpOL/oAnWY3eXFeGA6JuV1ycTEWLdX9QWpFzQ+
dCjuQVjma2whcXzxzHNHFTgbKu1Cczox00yPA6lBSK1rBcyf3jc3RswZOs3gmkrOvKm0E9KO0A+F
6I+BN9ZYGBYLOwE16m3lsPf7pYGid+r66tpSyqNGyCehW/Unslt/gXuhfk4s7HkL/4eZq/UE2ORM
U01sY/xsqfeRTdOxdMVabopVWTrHuhP/MPp0mUHmm2C0vw7ppE/MroM7Hfoh7mzpJ3hG7BcJgoOs
DTidGvZBpen+TCqVZYhgQnWjH4ntrA19FnrKDTZl/SsFzdNdH5oOBEGOGwKU3xxrkEc1caslEiUf
dCq59A3ieQtcc1rjFULQM8+bQWAH8mLTgDPGnz8aBCgch3Rz5GxpNBwa28Ik2bzUALLC2LYXMAsq
JER9Qfpi2r5S1yBRe/q2MabG/OEqmUJ7b5volCGKkCusBt/8wuNTcIEZnOuw8tqFIjny3OF58kaJ
YZEN6jrNRk1xOSzQUJL4p0bnfY1EHNZdgkNSh2XvIMWr3h/ktYRldtAQy1mn+pVnWDepIYZVScMJ
WayFY0bTXidGeKy0XrHkLYKbm7kh5gbG0gqlsWsEtUDq1K1ZE7hZ4JrblYjMHR93MzlpbtjRNlmd
rGmq38q5Vy6xpsIE2KdZYsTJSgzKFxdXssgpHWB8LNOaxiLUSo47hKFxtXS0lnseV+66qYtLz/Hl
qy4wVmWGDl0i/mZbxCPlGXT2VI9LrGujDFO4oYXYFxu82LmGq3CTLSOPbovhIaiuXTIZuyyhOSIj
WxV09zHNKM1zUHlSVGookW5TfArKELZ2fO2h44CfrxhX8uh4BrURzE9J+++035VTr9VxGwFxHnF4
52utaaM/QZrhYZUdumi0FhGB42f6CKghbemgbeu3tmEcN2BuhuWiqhphuDKT1rimfq665lQHpxNy
8DUGt1PA74IRyPNDeRWB7LkgfBgH6KtgBP2qEf7ryeTm1RPkucAk1WNSZErQQs6mdMdGADGP6KZG
ZVQtgR221QgzgmpQjo/QYwMGqbXOjRhBybDDe88cgUp+PV+pI3gZj+LmZAQ0tRQlVSYK+kiAnWrJ
pxp3AKgzHHogoh7IqAFCCveFtAQgU9cZspXPNSy6AXRsoBnXjRBrDNYqkSlCOq51kRTNSQH/crAM
4NIIRVlEwzMEsc1B89HDA+K2UfsJx14Vq/LyewrOG4D38uPDfgSAtREKRivHRYZESY8wcQVeDEgG
nqTow0YU8WEXJMEEQcRZUw7uPNSLdSM1qHZAoO0CJ+oRkR6ietW15LnZKLv6EbZG7Qb3KQ5zsOwi
GQihzUqByYJ7XBSEzluibkkuLHKHX89wnhaduXZz93MLd3HeJIZzHqE0hAuB/MjOrXxjK6y0fpaT
IqN5X8NcqzbCUS4yCQSngVuB8zXH0VIW1N6wkqb4jcXT3o5r1JbG1jGhbdZDBYHdioeZXDiAfkZC
8repEo/oZpu6ljek1iFAqzT3UJaGH5nkXstxceT18mWRheu6QL6JaTZddvxslm4n4uO00KrPceTU
q8GLgpU0wPsY8MzAqEp1MbLTm+mg2hTTkmNQ+4seixzjpsZT8JNS2sXM0ZBJO4gX1EFc2IFcHvUp
DV1AySuqtROjLKvTPlHEIuulH+RoMf/cDkgXe/mpOrTZSjOABxzhoUVXlVNryLp1Z+nBstSQcBhO
d9qE2hVGmcWsVO1zRzGxeqAWnYgO5LkDrptVkvNddpxorjT4F3peiwKl1Ks5Ozern66ZM+CKbALU
6y5jQH0w5+pGVv1sptv9mVRVyC9NuIedZA9z0ysuMxkYU4tPMCUh+a/FznLw5RKVBDpanI2iaYud
mxDpMOF2kUgDIInigiNJ7UDqDvyY84VcmcumIoq2ooAHsS0ueHZigiZJQnvTnuIPPyyM0j3Covqs
B/OeuLLaMi2QubYVUSauwfGl0kuCXvS0xNLP2sBJFjO8US+QWYlto8tEUSL/yVMyLg0CdjUYS2zF
BLfnobsuCutCDVM0YbicT5Na+qY70KF6USXruum+JJb8Je7VYYpRBUycgnceEdG5KMAQDQT9E93x
fORNxoIOtrFWQJMXblRsevxJZklneoR22Bdp7y6LXE4w8raAvWFx63bz2U5Fv0q7TszNDMcYp78s
47Q8aUwv3ZQgAt6AXsdMoBBVg7OS+ooGdpr+wAGIv68SnErsdAyuLclZTu3PfKxY+DTh5n2IB5BS
ajgUmdHMxyx0YeiGv6FnYm3tmrfgIHfxePFyApXQ/HfKZwQ4/gpBSDXBAwVz9/Lab4ljsmodbxwr
+dK18hmn/9vcEsd9PbYM7Li9NHMrmedRdEMONUp+bAt6nobIv0hcGXiSgUMC1lKdpl6mqI/GSs6b
NXIYw6q3FjkujZIkfHYXLJI00VfH3WDGW7Qr4F952p1K7RAvYDmEB20RX2L816HiQxRWmbxWQBbS
3E+VI1nvrmwVD9NK/ionMTa93meSRboT1OP+DEn3FERmYVnkg3vZt0Ck0UzpUI/r0jpTG3ejoxyf
F2AkYwiYRvqCUwFftM6l3ybSwRCwa7aScW5apLvybkbdBouNmV9Z1oIurocAtmaHDNrbSMrYvsNL
2dUWuckFQg5aYkHprVzC1JYdWcMIbghI94hKONTSKoLQFGHUW+F9q4njIU8EIIBmsFrHC1fmeF/F
1nVN4DGEu5Dkb7ubmmCCU60SzbRUu2jTYz+YxOhxEyS+mZBX9DFuC0f/JhlOfuxKmNvYHsdZg+Js
0nf5tealwSLuLD7EgECHEAspAk4Np9AVCE811rTs3EUtS/661I2tbvDZnvha6Rlur675o86Team3
l6DoMIKRIaYW1MFAdGiYpMM84g3wxZXiKtsIp4u5MGFtpcaRqyAJVmu8nVpTokYO9K9ISm9xWMbe
q6ig3w8l534vh5ep91siIq5NTI4rhGszJgNH/IAIK0z5fxCZ0x6GdkLHurUlojMaB9qNDJdxCm3f
myKUMRYQ384sSpiqlr+zbbBhxuCmIqkOHPora2QV4YQCRb8kk4pNDdbHbeORCtU7NMP7lFCHWsA9
cRPb32C02y1JwStPWqHcVj1CVUXt6zEKgM0v5XPh/YR0KbPwpHTJtghsmESJkU4sO48XA8q+A7NT
y39Q1nOuAKEGQofCOx71HlXceaeAPNjUL1FqHKY2vpZtfZ+I89v283NF/UjxJzsZVrh51zh7NEQS
BpHDWlCu2jHwQCXTEQ/m4qojV2I0iS4A1NqLfKAwkSJn8fIJcv+kCuWfBoUJvQT2B5yzvQOFjmqa
2ouTKrJ6YtPUYz9kHyjd1cvDPHc4ggQtYw0MAd6U93p/sYCvJChCVr5pHyF7nGOccf7yEJzd94/C
I8/6ryH2HlSpUC9XWVoScHfmUYXp+CeEyaLpTv/JOCbMdINugb7vcugFqE6trOJpJea20SBDhWX2
RdLp/BmDun15sKeNax4PEdoPg+2duKxB8mvZ7UE/acdlbovDnMPC7OX2pKtadZq60ivQzjNPirxW
XBKwwjJIGNo7xoK0hoGEmn2Fu9KxnFSXWSK/clHPPCmkLNDtLTxdbXXMmn08peS+w9MvJcTBdsxl
ml1hDsJSGc2jPvj88u17diTuoGCG6gpUsN2R1MrBmAFt3Mqvm62SnQXaMBlMG0ey4ZVlQhm/9G7T
n1HGXgzY4YjsjF/l0STGvbFtZZM3XJS9eTA09cngDN/7GofHtFZhnfROQGsYITUW/imMzBLnWJ/+
6stX/NzjMw1jnNFjV0wbj/CPvoZqdYUyDFxxoFcU+yFRZZDPXx7jmTWD/oatIB1TWBmNvTHIDcIy
0R4nc91jvuZhNeb3tGXTUL6f03+gwblDA/tf4Hj9/IozkiPmSeVX/Wl9i6fBbVmTC/OACo8/vRNX
nqf/7Jde/qAPt3cjn/fZ7b//9T2taYzzDVykAY+bozo4y0479e4b3X3dlz4gwsaoqm/4ZIV+KZx3
Ezz8Xx8iWq8P/10mgQwan3Xn5MoQj+7J76765Qu6v30v/87Od76+iaGq+iUdiu/V44uW/hIF/82r
3/uknau3iPUzeaH3rt74KLMKkujBVH+vV8/0/zvP/qWrx4RqfMoj42/89+QmqKN4E5nou70J5v3z
uS+3/pqSTyfA72+C8hGEHCRhbHjuTQB2QI2y7P1ePPvz294A5SM7FvvxyJHZuXgDco1Oxp8FteT+
zXins2DE1952DwhURM4i31Fndu6BBpSEPBCi0Lt9A0ZR39uuXv0IIAZBCW7vw5PeuwmEGqngaffv
2rvcBqjs3nYTWAOANghw+s1CqH9UbcopiDvv9k0w3nwTeN2BQPHF+Dnl93cD7aOMEYcJvPV+b8L9
V3vDbgDLnQVRVcbaeWce6B9ZDC3NHAFX/r3jsoBv/tbZgFoAuw6qn4dr3bkV1EYEpBHK9+5vxZv3
BjgDVMa6oo38AP7x2Hduhf7RwNBzXDre7ZwYNRxvex9YGHCGQNm9Pyd4EeRRSaK9uw1yXKVs5qrJ
5m1CgqSD99a7gA+rhjeFzrHg2VfB+Die/4n6e++zwvoDpyaE/lggYaHx7K3QyFEkpYRfevgxL+B7
rBxMDr1vmxvqR9IfTYRM0Ibu/u0tEGRya5CAKLDf+634A/UDZLexLcpauLdI4hVOjT0SVt7ri/AH
Cgdi1ykdxop87+qxx+Bn1v279h6nwdiEfds00HC8hqRFA37v6gUZqLz6GP+932f/5q1h3CBV4leV
++XwSZVgfpQxctIAeB7WiHc6DX4e8t5QP9NOhAFn6OpvjpPiI/b+pCO/38kwWti9bTKw5gNtcFZg
UdlZCpgMbAW6Nrqtvdc34M0LIWdpHj4mV/tLAVlkYyV2R45lorzje/DmBUGmFgRZHUXSu28A6+Qo
UtTf8Vb4RH/+G0jhpY7q6ChgmwrHr533nxJZQMFWzfta4z1uhU9kif/11SMxxHxw5AHf7wZP6wFU
hojnxq3y7y4Cf+NO/YVLQVyNbu4QKf+2fA64+t0vPEAzT3/+E5ZZ3/z7XwBOO7834lP3Q//Cq/6z
82rcFf6PfvhwELgb5uef/7y+pyPvjPVwUQ//ceXfFtfFd6+/+0H/81tur2NwrbOqTtwP58XvjBLG
kufXl/r3v3a+8qMN4KUxTtK68vzyunr4qPEG/QVOjcest45wfh3epg8fs/Pp497y1k8/82/jD59u
r7OHj9odgUn61hHw5e0/XPzuGYws+TePcO1H/g4k+tcDGA93b/34T4C8yfVv0zlNdoq3DnHvXXzh
e7fXxcOn7T4IuitvHeT45ua6+HB0e5189277h8/bHYbV+q3DvCjbfoRn/6PZ5iVp/OHkNvEevufu
1/8DE/q1eJ83XsHBq+qmtw5wHWdA+B/Ostv62Zsk/sCc/juBtW+8jr9jcvPGIf6uY/gbhzn4+USm
3nX8/BP5A5P71yAIZX4nnvsTs/s6ubmOnr8Mipm3Lh6T66q6jr/99gr+xAT/+TjOvfQ3j+MPbNp3
j+P5mmAs+99+m5LqFhOoFxfzEQ1860Dn32AduR8OvLjeuVnP9tZfHuy5+u6vjvDTqu+BKvTcn+1W
tONvfI/YOf/zPwAAAP//</cx:binary>
              </cx:geoCache>
            </cx:geography>
          </cx:layoutPr>
          <cx:valueColors>
            <cx:minColor>
              <a:schemeClr val="accent3">
                <a:lumMod val="40000"/>
                <a:lumOff val="60000"/>
              </a:schemeClr>
            </cx:minColor>
            <cx:midColor>
              <a:srgbClr val="53C15D"/>
            </cx:midColor>
            <cx:maxColor>
              <a:srgbClr val="009900"/>
            </cx:maxColor>
          </cx:valueColors>
          <cx:valueColorPositions count="3"/>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dk1">
            <a:lumMod val="50000"/>
            <a:lumOff val="50000"/>
          </a:scheme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023992" y="9721107"/>
            <a:ext cx="3078428" cy="511730"/>
          </a:xfrm>
          <a:prstGeom prst="rect">
            <a:avLst/>
          </a:prstGeom>
        </p:spPr>
        <p:txBody>
          <a:bodyPr vert="horz" lIns="100932" tIns="50467" rIns="100932" bIns="50467" rtlCol="0" anchor="b"/>
          <a:lstStyle>
            <a:lvl1pPr algn="r">
              <a:defRPr sz="1200"/>
            </a:lvl1pPr>
          </a:lstStyle>
          <a:p>
            <a:fld id="{7C326AB0-FBBE-4CED-A45E-E4EDCAB13BC4}" type="slidenum">
              <a:rPr lang="en-US" smtClean="0"/>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78428" cy="511730"/>
          </a:xfrm>
          <a:prstGeom prst="rect">
            <a:avLst/>
          </a:prstGeom>
        </p:spPr>
        <p:txBody>
          <a:bodyPr vert="horz" lIns="100932" tIns="50467" rIns="100932" bIns="50467" rtlCol="0"/>
          <a:lstStyle>
            <a:lvl1pPr algn="l">
              <a:defRPr sz="1200"/>
            </a:lvl1pPr>
          </a:lstStyle>
          <a:p>
            <a:endParaRPr lang="en-US" dirty="0"/>
          </a:p>
        </p:txBody>
      </p:sp>
      <p:sp>
        <p:nvSpPr>
          <p:cNvPr id="3" name="Date Placeholder 2"/>
          <p:cNvSpPr>
            <a:spLocks noGrp="1"/>
          </p:cNvSpPr>
          <p:nvPr>
            <p:ph type="dt" idx="1"/>
          </p:nvPr>
        </p:nvSpPr>
        <p:spPr>
          <a:xfrm>
            <a:off x="4023992" y="2"/>
            <a:ext cx="3078428" cy="511730"/>
          </a:xfrm>
          <a:prstGeom prst="rect">
            <a:avLst/>
          </a:prstGeom>
        </p:spPr>
        <p:txBody>
          <a:bodyPr vert="horz" lIns="100932" tIns="50467" rIns="100932" bIns="50467" rtlCol="0"/>
          <a:lstStyle>
            <a:lvl1pPr algn="r">
              <a:defRPr sz="1200"/>
            </a:lvl1pPr>
          </a:lstStyle>
          <a:p>
            <a:fld id="{34AAFC41-1803-4254-9483-BD74E42B92F7}" type="datetimeFigureOut">
              <a:rPr lang="en-US" smtClean="0"/>
              <a:t>4/29/2025</a:t>
            </a:fld>
            <a:endParaRPr lang="en-US" dirty="0"/>
          </a:p>
        </p:txBody>
      </p:sp>
      <p:sp>
        <p:nvSpPr>
          <p:cNvPr id="4" name="Slide Image Placeholder 3"/>
          <p:cNvSpPr>
            <a:spLocks noGrp="1" noRot="1" noChangeAspect="1"/>
          </p:cNvSpPr>
          <p:nvPr>
            <p:ph type="sldImg" idx="2"/>
          </p:nvPr>
        </p:nvSpPr>
        <p:spPr>
          <a:xfrm>
            <a:off x="139700" y="766763"/>
            <a:ext cx="6824663" cy="3840162"/>
          </a:xfrm>
          <a:prstGeom prst="rect">
            <a:avLst/>
          </a:prstGeom>
          <a:noFill/>
          <a:ln w="12700">
            <a:solidFill>
              <a:prstClr val="black"/>
            </a:solidFill>
          </a:ln>
        </p:spPr>
        <p:txBody>
          <a:bodyPr vert="horz" lIns="100932" tIns="50467" rIns="100932" bIns="50467" rtlCol="0" anchor="ctr"/>
          <a:lstStyle/>
          <a:p>
            <a:endParaRPr lang="en-US" dirty="0"/>
          </a:p>
        </p:txBody>
      </p:sp>
      <p:sp>
        <p:nvSpPr>
          <p:cNvPr id="5" name="Notes Placeholder 4"/>
          <p:cNvSpPr>
            <a:spLocks noGrp="1"/>
          </p:cNvSpPr>
          <p:nvPr>
            <p:ph type="body" sz="quarter" idx="3"/>
          </p:nvPr>
        </p:nvSpPr>
        <p:spPr>
          <a:xfrm>
            <a:off x="710407" y="4861444"/>
            <a:ext cx="5683250" cy="4605575"/>
          </a:xfrm>
          <a:prstGeom prst="rect">
            <a:avLst/>
          </a:prstGeom>
        </p:spPr>
        <p:txBody>
          <a:bodyPr vert="horz" lIns="100932" tIns="50467" rIns="100932" bIns="5046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721107"/>
            <a:ext cx="3078428" cy="511730"/>
          </a:xfrm>
          <a:prstGeom prst="rect">
            <a:avLst/>
          </a:prstGeom>
        </p:spPr>
        <p:txBody>
          <a:bodyPr vert="horz" lIns="100932" tIns="50467" rIns="100932" bIns="50467" rtlCol="0" anchor="b"/>
          <a:lstStyle>
            <a:lvl1pPr algn="l">
              <a:defRPr sz="1200"/>
            </a:lvl1pPr>
          </a:lstStyle>
          <a:p>
            <a:r>
              <a:rPr lang="en-US"/>
              <a:t>ឧសម្ព័ន្ធនៃកិច្ចប្រជុំគណៈកម្មការ </a:t>
            </a:r>
            <a:r>
              <a:rPr lang="en-US" dirty="0"/>
              <a:t>ALCO </a:t>
            </a:r>
            <a:r>
              <a:rPr lang="en-US"/>
              <a:t>លើកទី៤</a:t>
            </a:r>
            <a:endParaRPr lang="en-US" dirty="0"/>
          </a:p>
        </p:txBody>
      </p:sp>
      <p:sp>
        <p:nvSpPr>
          <p:cNvPr id="7" name="Slide Number Placeholder 6"/>
          <p:cNvSpPr>
            <a:spLocks noGrp="1"/>
          </p:cNvSpPr>
          <p:nvPr>
            <p:ph type="sldNum" sz="quarter" idx="5"/>
          </p:nvPr>
        </p:nvSpPr>
        <p:spPr>
          <a:xfrm>
            <a:off x="4023992" y="9721107"/>
            <a:ext cx="3078428" cy="511730"/>
          </a:xfrm>
          <a:prstGeom prst="rect">
            <a:avLst/>
          </a:prstGeom>
        </p:spPr>
        <p:txBody>
          <a:bodyPr vert="horz" lIns="100932" tIns="50467" rIns="100932" bIns="50467" rtlCol="0" anchor="b"/>
          <a:lstStyle>
            <a:lvl1pPr algn="r">
              <a:defRPr sz="1200"/>
            </a:lvl1pPr>
          </a:lstStyle>
          <a:p>
            <a:fld id="{CBC22224-FA1B-407F-8A2C-598D60DA6498}" type="slidenum">
              <a:rPr lang="en-US" smtClean="0"/>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762000" rtl="0" eaLnBrk="1" latinLnBrk="0" hangingPunct="1">
      <a:defRPr sz="1000" kern="1200">
        <a:solidFill>
          <a:schemeClr val="tx1"/>
        </a:solidFill>
        <a:latin typeface="+mn-lt"/>
        <a:ea typeface="+mn-ea"/>
        <a:cs typeface="+mn-cs"/>
      </a:defRPr>
    </a:lvl1pPr>
    <a:lvl2pPr marL="381000" algn="l" defTabSz="762000" rtl="0" eaLnBrk="1" latinLnBrk="0" hangingPunct="1">
      <a:defRPr sz="1000" kern="1200">
        <a:solidFill>
          <a:schemeClr val="tx1"/>
        </a:solidFill>
        <a:latin typeface="+mn-lt"/>
        <a:ea typeface="+mn-ea"/>
        <a:cs typeface="+mn-cs"/>
      </a:defRPr>
    </a:lvl2pPr>
    <a:lvl3pPr marL="762000" algn="l" defTabSz="762000" rtl="0" eaLnBrk="1" latinLnBrk="0" hangingPunct="1">
      <a:defRPr sz="1000" kern="1200">
        <a:solidFill>
          <a:schemeClr val="tx1"/>
        </a:solidFill>
        <a:latin typeface="+mn-lt"/>
        <a:ea typeface="+mn-ea"/>
        <a:cs typeface="+mn-cs"/>
      </a:defRPr>
    </a:lvl3pPr>
    <a:lvl4pPr marL="1143000" algn="l" defTabSz="762000" rtl="0" eaLnBrk="1" latinLnBrk="0" hangingPunct="1">
      <a:defRPr sz="1000" kern="1200">
        <a:solidFill>
          <a:schemeClr val="tx1"/>
        </a:solidFill>
        <a:latin typeface="+mn-lt"/>
        <a:ea typeface="+mn-ea"/>
        <a:cs typeface="+mn-cs"/>
      </a:defRPr>
    </a:lvl4pPr>
    <a:lvl5pPr marL="1524000" algn="l" defTabSz="762000" rtl="0" eaLnBrk="1" latinLnBrk="0" hangingPunct="1">
      <a:defRPr sz="1000" kern="1200">
        <a:solidFill>
          <a:schemeClr val="tx1"/>
        </a:solidFill>
        <a:latin typeface="+mn-lt"/>
        <a:ea typeface="+mn-ea"/>
        <a:cs typeface="+mn-cs"/>
      </a:defRPr>
    </a:lvl5pPr>
    <a:lvl6pPr marL="1904365" algn="l" defTabSz="762000" rtl="0" eaLnBrk="1" latinLnBrk="0" hangingPunct="1">
      <a:defRPr sz="1000" kern="1200">
        <a:solidFill>
          <a:schemeClr val="tx1"/>
        </a:solidFill>
        <a:latin typeface="+mn-lt"/>
        <a:ea typeface="+mn-ea"/>
        <a:cs typeface="+mn-cs"/>
      </a:defRPr>
    </a:lvl6pPr>
    <a:lvl7pPr marL="2285365" algn="l" defTabSz="762000" rtl="0" eaLnBrk="1" latinLnBrk="0" hangingPunct="1">
      <a:defRPr sz="1000" kern="1200">
        <a:solidFill>
          <a:schemeClr val="tx1"/>
        </a:solidFill>
        <a:latin typeface="+mn-lt"/>
        <a:ea typeface="+mn-ea"/>
        <a:cs typeface="+mn-cs"/>
      </a:defRPr>
    </a:lvl7pPr>
    <a:lvl8pPr marL="2666365" algn="l" defTabSz="762000" rtl="0" eaLnBrk="1" latinLnBrk="0" hangingPunct="1">
      <a:defRPr sz="1000" kern="1200">
        <a:solidFill>
          <a:schemeClr val="tx1"/>
        </a:solidFill>
        <a:latin typeface="+mn-lt"/>
        <a:ea typeface="+mn-ea"/>
        <a:cs typeface="+mn-cs"/>
      </a:defRPr>
    </a:lvl8pPr>
    <a:lvl9pPr marL="3047365" algn="l" defTabSz="76200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4663" cy="3840162"/>
          </a:xfrm>
        </p:spPr>
      </p:sp>
      <p:sp>
        <p:nvSpPr>
          <p:cNvPr id="3" name="Notes Placeholder 2"/>
          <p:cNvSpPr>
            <a:spLocks noGrp="1"/>
          </p:cNvSpPr>
          <p:nvPr>
            <p:ph type="body" idx="1"/>
          </p:nvPr>
        </p:nvSpPr>
        <p:spPr/>
        <p:txBody>
          <a:bodyPr>
            <a:normAutofit/>
          </a:bodyPr>
          <a:lstStyle/>
          <a:p>
            <a:endParaRPr lang="en-US" sz="3300" dirty="0"/>
          </a:p>
        </p:txBody>
      </p:sp>
      <p:sp>
        <p:nvSpPr>
          <p:cNvPr id="5" name="Slide Number Placeholder 4"/>
          <p:cNvSpPr>
            <a:spLocks noGrp="1"/>
          </p:cNvSpPr>
          <p:nvPr>
            <p:ph type="sldNum" sz="quarter" idx="11"/>
          </p:nvPr>
        </p:nvSpPr>
        <p:spPr/>
        <p:txBody>
          <a:bodyPr/>
          <a:lstStyle/>
          <a:p>
            <a:fld id="{CBC22224-FA1B-407F-8A2C-598D60DA6498}" type="slidenum">
              <a:rPr lang="en-US" smtClean="0"/>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A3ACA-D19B-362E-2A0C-4A39921588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7AC1A2-455A-C543-8A68-074D4E26BE1D}"/>
              </a:ext>
            </a:extLst>
          </p:cNvPr>
          <p:cNvSpPr>
            <a:spLocks noGrp="1" noRot="1" noChangeAspect="1"/>
          </p:cNvSpPr>
          <p:nvPr>
            <p:ph type="sldImg"/>
          </p:nvPr>
        </p:nvSpPr>
        <p:spPr>
          <a:xfrm>
            <a:off x="139700" y="766763"/>
            <a:ext cx="6824663" cy="3840162"/>
          </a:xfrm>
        </p:spPr>
      </p:sp>
      <p:sp>
        <p:nvSpPr>
          <p:cNvPr id="3" name="Notes Placeholder 2">
            <a:extLst>
              <a:ext uri="{FF2B5EF4-FFF2-40B4-BE49-F238E27FC236}">
                <a16:creationId xmlns:a16="http://schemas.microsoft.com/office/drawing/2014/main" id="{49DFD0A7-06D1-D29D-2D96-6133C44FFBF2}"/>
              </a:ext>
            </a:extLst>
          </p:cNvPr>
          <p:cNvSpPr>
            <a:spLocks noGrp="1"/>
          </p:cNvSpPr>
          <p:nvPr>
            <p:ph type="body" idx="1"/>
          </p:nvPr>
        </p:nvSpPr>
        <p:spPr/>
        <p:txBody>
          <a:bodyPr>
            <a:normAutofit/>
          </a:bodyPr>
          <a:lstStyle/>
          <a:p>
            <a:endParaRPr lang="en-US" sz="3300" dirty="0"/>
          </a:p>
        </p:txBody>
      </p:sp>
      <p:sp>
        <p:nvSpPr>
          <p:cNvPr id="5" name="Slide Number Placeholder 4">
            <a:extLst>
              <a:ext uri="{FF2B5EF4-FFF2-40B4-BE49-F238E27FC236}">
                <a16:creationId xmlns:a16="http://schemas.microsoft.com/office/drawing/2014/main" id="{09044488-A046-D91E-AA7C-1123838784D3}"/>
              </a:ext>
            </a:extLst>
          </p:cNvPr>
          <p:cNvSpPr>
            <a:spLocks noGrp="1"/>
          </p:cNvSpPr>
          <p:nvPr>
            <p:ph type="sldNum" sz="quarter" idx="11"/>
          </p:nvPr>
        </p:nvSpPr>
        <p:spPr/>
        <p:txBody>
          <a:bodyPr/>
          <a:lstStyle/>
          <a:p>
            <a:fld id="{CBC22224-FA1B-407F-8A2C-598D60DA6498}" type="slidenum">
              <a:rPr lang="en-US" smtClean="0"/>
              <a:t>2</a:t>
            </a:fld>
            <a:endParaRPr lang="en-US" dirty="0"/>
          </a:p>
        </p:txBody>
      </p:sp>
    </p:spTree>
    <p:extLst>
      <p:ext uri="{BB962C8B-B14F-4D97-AF65-F5344CB8AC3E}">
        <p14:creationId xmlns:p14="http://schemas.microsoft.com/office/powerpoint/2010/main" val="3112874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15DEF-7292-15B0-345B-0C6EAC244F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F25292-6A57-D2E3-47AE-790EC50D6BE9}"/>
              </a:ext>
            </a:extLst>
          </p:cNvPr>
          <p:cNvSpPr>
            <a:spLocks noGrp="1" noRot="1" noChangeAspect="1"/>
          </p:cNvSpPr>
          <p:nvPr>
            <p:ph type="sldImg"/>
          </p:nvPr>
        </p:nvSpPr>
        <p:spPr>
          <a:xfrm>
            <a:off x="139700" y="766763"/>
            <a:ext cx="6824663" cy="3840162"/>
          </a:xfrm>
        </p:spPr>
      </p:sp>
      <p:sp>
        <p:nvSpPr>
          <p:cNvPr id="3" name="Notes Placeholder 2">
            <a:extLst>
              <a:ext uri="{FF2B5EF4-FFF2-40B4-BE49-F238E27FC236}">
                <a16:creationId xmlns:a16="http://schemas.microsoft.com/office/drawing/2014/main" id="{3ADEC74C-7899-432D-DDF0-BEEB42AD0CBC}"/>
              </a:ext>
            </a:extLst>
          </p:cNvPr>
          <p:cNvSpPr>
            <a:spLocks noGrp="1"/>
          </p:cNvSpPr>
          <p:nvPr>
            <p:ph type="body" idx="1"/>
          </p:nvPr>
        </p:nvSpPr>
        <p:spPr/>
        <p:txBody>
          <a:bodyPr>
            <a:normAutofit fontScale="47500" lnSpcReduction="20000"/>
          </a:bodyPr>
          <a:lstStyle/>
          <a:p>
            <a:r>
              <a:rPr lang="en-US" sz="1200" dirty="0"/>
              <a:t>Difference between the 2</a:t>
            </a:r>
          </a:p>
          <a:p>
            <a:r>
              <a:rPr lang="en-US" sz="1200" b="1" dirty="0"/>
              <a:t>Formal</a:t>
            </a:r>
          </a:p>
          <a:p>
            <a:pPr>
              <a:buFont typeface="Arial" panose="020B0604020202020204" pitchFamily="34" charset="0"/>
              <a:buChar char="•"/>
            </a:pPr>
            <a:r>
              <a:rPr lang="en-US" sz="6600" dirty="0"/>
              <a:t>Large-scale loans for development</a:t>
            </a:r>
          </a:p>
          <a:p>
            <a:pPr>
              <a:buFont typeface="Arial" panose="020B0604020202020204" pitchFamily="34" charset="0"/>
              <a:buChar char="•"/>
            </a:pPr>
            <a:r>
              <a:rPr lang="en-US" sz="6600" dirty="0"/>
              <a:t>Regulated and structured</a:t>
            </a:r>
          </a:p>
          <a:p>
            <a:pPr>
              <a:buFont typeface="Arial" panose="020B0604020202020204" pitchFamily="34" charset="0"/>
              <a:buChar char="•"/>
            </a:pPr>
            <a:r>
              <a:rPr lang="en-US" sz="6600" dirty="0"/>
              <a:t>Accessibility challenges</a:t>
            </a:r>
          </a:p>
          <a:p>
            <a:pPr>
              <a:buNone/>
            </a:pPr>
            <a:endParaRPr lang="en-US" sz="6600" b="1" dirty="0"/>
          </a:p>
          <a:p>
            <a:pPr>
              <a:buNone/>
            </a:pPr>
            <a:r>
              <a:rPr lang="en-US" sz="6600" b="1" dirty="0"/>
              <a:t>Informal/Traditional Lenders</a:t>
            </a:r>
            <a:endParaRPr lang="en-US" sz="6600" dirty="0"/>
          </a:p>
          <a:p>
            <a:pPr>
              <a:buFont typeface="Arial" panose="020B0604020202020204" pitchFamily="34" charset="0"/>
              <a:buChar char="•"/>
            </a:pPr>
            <a:r>
              <a:rPr lang="en-US" sz="6600" dirty="0"/>
              <a:t>Quick access to funds</a:t>
            </a:r>
          </a:p>
          <a:p>
            <a:pPr>
              <a:buFont typeface="Arial" panose="020B0604020202020204" pitchFamily="34" charset="0"/>
              <a:buChar char="•"/>
            </a:pPr>
            <a:r>
              <a:rPr lang="en-US" sz="6600" dirty="0"/>
              <a:t>Flexible terms, but high interest</a:t>
            </a:r>
          </a:p>
          <a:p>
            <a:pPr>
              <a:buFont typeface="Arial" panose="020B0604020202020204" pitchFamily="34" charset="0"/>
              <a:buChar char="•"/>
            </a:pPr>
            <a:r>
              <a:rPr lang="en-US" sz="6600" dirty="0"/>
              <a:t>High risk of exploitation</a:t>
            </a:r>
          </a:p>
          <a:p>
            <a:endParaRPr lang="en-US" sz="3300" dirty="0"/>
          </a:p>
        </p:txBody>
      </p:sp>
      <p:sp>
        <p:nvSpPr>
          <p:cNvPr id="5" name="Slide Number Placeholder 4">
            <a:extLst>
              <a:ext uri="{FF2B5EF4-FFF2-40B4-BE49-F238E27FC236}">
                <a16:creationId xmlns:a16="http://schemas.microsoft.com/office/drawing/2014/main" id="{CEE36A3A-07D6-41CA-F97A-6A109F918246}"/>
              </a:ext>
            </a:extLst>
          </p:cNvPr>
          <p:cNvSpPr>
            <a:spLocks noGrp="1"/>
          </p:cNvSpPr>
          <p:nvPr>
            <p:ph type="sldNum" sz="quarter" idx="11"/>
          </p:nvPr>
        </p:nvSpPr>
        <p:spPr/>
        <p:txBody>
          <a:bodyPr/>
          <a:lstStyle/>
          <a:p>
            <a:fld id="{CBC22224-FA1B-407F-8A2C-598D60DA6498}" type="slidenum">
              <a:rPr lang="en-US" smtClean="0"/>
              <a:t>3</a:t>
            </a:fld>
            <a:endParaRPr lang="en-US" dirty="0"/>
          </a:p>
        </p:txBody>
      </p:sp>
    </p:spTree>
    <p:extLst>
      <p:ext uri="{BB962C8B-B14F-4D97-AF65-F5344CB8AC3E}">
        <p14:creationId xmlns:p14="http://schemas.microsoft.com/office/powerpoint/2010/main" val="2343637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71CAF-7147-5054-D6A0-89E8CA36C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09042A-0AD1-71D9-D03B-B80E9FBEBCB5}"/>
              </a:ext>
            </a:extLst>
          </p:cNvPr>
          <p:cNvSpPr>
            <a:spLocks noGrp="1" noRot="1" noChangeAspect="1"/>
          </p:cNvSpPr>
          <p:nvPr>
            <p:ph type="sldImg"/>
          </p:nvPr>
        </p:nvSpPr>
        <p:spPr>
          <a:xfrm>
            <a:off x="139700" y="766763"/>
            <a:ext cx="6824663" cy="3840162"/>
          </a:xfrm>
        </p:spPr>
      </p:sp>
      <p:sp>
        <p:nvSpPr>
          <p:cNvPr id="3" name="Notes Placeholder 2">
            <a:extLst>
              <a:ext uri="{FF2B5EF4-FFF2-40B4-BE49-F238E27FC236}">
                <a16:creationId xmlns:a16="http://schemas.microsoft.com/office/drawing/2014/main" id="{7A504116-E188-2871-37A9-BB735F569A20}"/>
              </a:ext>
            </a:extLst>
          </p:cNvPr>
          <p:cNvSpPr>
            <a:spLocks noGrp="1"/>
          </p:cNvSpPr>
          <p:nvPr>
            <p:ph type="body" idx="1"/>
          </p:nvPr>
        </p:nvSpPr>
        <p:spPr/>
        <p:txBody>
          <a:bodyPr>
            <a:normAutofit/>
          </a:bodyPr>
          <a:lstStyle/>
          <a:p>
            <a:pPr marL="457200" indent="-457200">
              <a:buFont typeface="Arial" panose="020B0604020202020204" pitchFamily="34" charset="0"/>
              <a:buChar char="•"/>
            </a:pPr>
            <a:r>
              <a:rPr lang="en-US" sz="3300" dirty="0"/>
              <a:t>Incomplete legal framework for financial products</a:t>
            </a:r>
          </a:p>
        </p:txBody>
      </p:sp>
      <p:sp>
        <p:nvSpPr>
          <p:cNvPr id="5" name="Slide Number Placeholder 4">
            <a:extLst>
              <a:ext uri="{FF2B5EF4-FFF2-40B4-BE49-F238E27FC236}">
                <a16:creationId xmlns:a16="http://schemas.microsoft.com/office/drawing/2014/main" id="{67533AD5-73AA-643B-8C91-FEE269F6A6E0}"/>
              </a:ext>
            </a:extLst>
          </p:cNvPr>
          <p:cNvSpPr>
            <a:spLocks noGrp="1"/>
          </p:cNvSpPr>
          <p:nvPr>
            <p:ph type="sldNum" sz="quarter" idx="11"/>
          </p:nvPr>
        </p:nvSpPr>
        <p:spPr/>
        <p:txBody>
          <a:bodyPr/>
          <a:lstStyle/>
          <a:p>
            <a:fld id="{CBC22224-FA1B-407F-8A2C-598D60DA6498}" type="slidenum">
              <a:rPr lang="en-US" smtClean="0"/>
              <a:t>4</a:t>
            </a:fld>
            <a:endParaRPr lang="en-US" dirty="0"/>
          </a:p>
        </p:txBody>
      </p:sp>
    </p:spTree>
    <p:extLst>
      <p:ext uri="{BB962C8B-B14F-4D97-AF65-F5344CB8AC3E}">
        <p14:creationId xmlns:p14="http://schemas.microsoft.com/office/powerpoint/2010/main" val="3996496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40BE0-2173-54DD-AC29-E6188991F1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DD9195-309B-BDFF-68F7-59DA7DB3BC8A}"/>
              </a:ext>
            </a:extLst>
          </p:cNvPr>
          <p:cNvSpPr>
            <a:spLocks noGrp="1" noRot="1" noChangeAspect="1"/>
          </p:cNvSpPr>
          <p:nvPr>
            <p:ph type="sldImg"/>
          </p:nvPr>
        </p:nvSpPr>
        <p:spPr>
          <a:xfrm>
            <a:off x="139700" y="766763"/>
            <a:ext cx="6824663" cy="3840162"/>
          </a:xfrm>
        </p:spPr>
      </p:sp>
      <p:sp>
        <p:nvSpPr>
          <p:cNvPr id="3" name="Notes Placeholder 2">
            <a:extLst>
              <a:ext uri="{FF2B5EF4-FFF2-40B4-BE49-F238E27FC236}">
                <a16:creationId xmlns:a16="http://schemas.microsoft.com/office/drawing/2014/main" id="{A20974D7-E5AC-2200-AD18-96CA04A171A0}"/>
              </a:ext>
            </a:extLst>
          </p:cNvPr>
          <p:cNvSpPr>
            <a:spLocks noGrp="1"/>
          </p:cNvSpPr>
          <p:nvPr>
            <p:ph type="body" idx="1"/>
          </p:nvPr>
        </p:nvSpPr>
        <p:spPr/>
        <p:txBody>
          <a:bodyPr>
            <a:normAutofit/>
          </a:bodyPr>
          <a:lstStyle/>
          <a:p>
            <a:endParaRPr lang="en-US" sz="3300" dirty="0"/>
          </a:p>
        </p:txBody>
      </p:sp>
      <p:sp>
        <p:nvSpPr>
          <p:cNvPr id="5" name="Slide Number Placeholder 4">
            <a:extLst>
              <a:ext uri="{FF2B5EF4-FFF2-40B4-BE49-F238E27FC236}">
                <a16:creationId xmlns:a16="http://schemas.microsoft.com/office/drawing/2014/main" id="{690473A7-88E1-D9FF-9D3D-3D513C8477B9}"/>
              </a:ext>
            </a:extLst>
          </p:cNvPr>
          <p:cNvSpPr>
            <a:spLocks noGrp="1"/>
          </p:cNvSpPr>
          <p:nvPr>
            <p:ph type="sldNum" sz="quarter" idx="11"/>
          </p:nvPr>
        </p:nvSpPr>
        <p:spPr/>
        <p:txBody>
          <a:bodyPr/>
          <a:lstStyle/>
          <a:p>
            <a:fld id="{CBC22224-FA1B-407F-8A2C-598D60DA6498}" type="slidenum">
              <a:rPr lang="en-US" smtClean="0"/>
              <a:t>5</a:t>
            </a:fld>
            <a:endParaRPr lang="en-US" dirty="0"/>
          </a:p>
        </p:txBody>
      </p:sp>
    </p:spTree>
    <p:extLst>
      <p:ext uri="{BB962C8B-B14F-4D97-AF65-F5344CB8AC3E}">
        <p14:creationId xmlns:p14="http://schemas.microsoft.com/office/powerpoint/2010/main" val="1925730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679BB-A71A-CC68-429D-CF82F5E1C7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3F104A-0351-6568-5BF4-2E5D55B2F057}"/>
              </a:ext>
            </a:extLst>
          </p:cNvPr>
          <p:cNvSpPr>
            <a:spLocks noGrp="1" noRot="1" noChangeAspect="1"/>
          </p:cNvSpPr>
          <p:nvPr>
            <p:ph type="sldImg"/>
          </p:nvPr>
        </p:nvSpPr>
        <p:spPr>
          <a:xfrm>
            <a:off x="139700" y="766763"/>
            <a:ext cx="6824663" cy="3840162"/>
          </a:xfrm>
        </p:spPr>
      </p:sp>
      <p:sp>
        <p:nvSpPr>
          <p:cNvPr id="3" name="Notes Placeholder 2">
            <a:extLst>
              <a:ext uri="{FF2B5EF4-FFF2-40B4-BE49-F238E27FC236}">
                <a16:creationId xmlns:a16="http://schemas.microsoft.com/office/drawing/2014/main" id="{9F588B97-D7C1-8344-DA29-FEE43C13BE4E}"/>
              </a:ext>
            </a:extLst>
          </p:cNvPr>
          <p:cNvSpPr>
            <a:spLocks noGrp="1"/>
          </p:cNvSpPr>
          <p:nvPr>
            <p:ph type="body" idx="1"/>
          </p:nvPr>
        </p:nvSpPr>
        <p:spPr/>
        <p:txBody>
          <a:bodyPr>
            <a:normAutofit/>
          </a:bodyPr>
          <a:lstStyle/>
          <a:p>
            <a:endParaRPr lang="en-US" sz="3300" dirty="0"/>
          </a:p>
        </p:txBody>
      </p:sp>
      <p:sp>
        <p:nvSpPr>
          <p:cNvPr id="5" name="Slide Number Placeholder 4">
            <a:extLst>
              <a:ext uri="{FF2B5EF4-FFF2-40B4-BE49-F238E27FC236}">
                <a16:creationId xmlns:a16="http://schemas.microsoft.com/office/drawing/2014/main" id="{E3E5000C-FFF5-34A3-91F8-09844AA870B1}"/>
              </a:ext>
            </a:extLst>
          </p:cNvPr>
          <p:cNvSpPr>
            <a:spLocks noGrp="1"/>
          </p:cNvSpPr>
          <p:nvPr>
            <p:ph type="sldNum" sz="quarter" idx="11"/>
          </p:nvPr>
        </p:nvSpPr>
        <p:spPr/>
        <p:txBody>
          <a:bodyPr/>
          <a:lstStyle/>
          <a:p>
            <a:fld id="{CBC22224-FA1B-407F-8A2C-598D60DA6498}" type="slidenum">
              <a:rPr lang="en-US" smtClean="0"/>
              <a:t>6</a:t>
            </a:fld>
            <a:endParaRPr lang="en-US" dirty="0"/>
          </a:p>
        </p:txBody>
      </p:sp>
    </p:spTree>
    <p:extLst>
      <p:ext uri="{BB962C8B-B14F-4D97-AF65-F5344CB8AC3E}">
        <p14:creationId xmlns:p14="http://schemas.microsoft.com/office/powerpoint/2010/main" val="1574130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99793-9341-D5BD-722E-AC93B2C04D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D25C3A-3DC5-B751-4154-A530E64DC85A}"/>
              </a:ext>
            </a:extLst>
          </p:cNvPr>
          <p:cNvSpPr>
            <a:spLocks noGrp="1" noRot="1" noChangeAspect="1"/>
          </p:cNvSpPr>
          <p:nvPr>
            <p:ph type="sldImg"/>
          </p:nvPr>
        </p:nvSpPr>
        <p:spPr>
          <a:xfrm>
            <a:off x="139700" y="766763"/>
            <a:ext cx="6824663" cy="3840162"/>
          </a:xfrm>
        </p:spPr>
      </p:sp>
      <p:sp>
        <p:nvSpPr>
          <p:cNvPr id="3" name="Notes Placeholder 2">
            <a:extLst>
              <a:ext uri="{FF2B5EF4-FFF2-40B4-BE49-F238E27FC236}">
                <a16:creationId xmlns:a16="http://schemas.microsoft.com/office/drawing/2014/main" id="{7A517861-0CEB-51BA-13D4-FB1592805182}"/>
              </a:ext>
            </a:extLst>
          </p:cNvPr>
          <p:cNvSpPr>
            <a:spLocks noGrp="1"/>
          </p:cNvSpPr>
          <p:nvPr>
            <p:ph type="body" idx="1"/>
          </p:nvPr>
        </p:nvSpPr>
        <p:spPr/>
        <p:txBody>
          <a:bodyPr>
            <a:normAutofit/>
          </a:bodyPr>
          <a:lstStyle/>
          <a:p>
            <a:endParaRPr lang="en-US" sz="3300" dirty="0"/>
          </a:p>
        </p:txBody>
      </p:sp>
      <p:sp>
        <p:nvSpPr>
          <p:cNvPr id="5" name="Slide Number Placeholder 4">
            <a:extLst>
              <a:ext uri="{FF2B5EF4-FFF2-40B4-BE49-F238E27FC236}">
                <a16:creationId xmlns:a16="http://schemas.microsoft.com/office/drawing/2014/main" id="{0CAD06AD-F0A0-D8AC-CCAD-F3AC972F3181}"/>
              </a:ext>
            </a:extLst>
          </p:cNvPr>
          <p:cNvSpPr>
            <a:spLocks noGrp="1"/>
          </p:cNvSpPr>
          <p:nvPr>
            <p:ph type="sldNum" sz="quarter" idx="11"/>
          </p:nvPr>
        </p:nvSpPr>
        <p:spPr/>
        <p:txBody>
          <a:bodyPr/>
          <a:lstStyle/>
          <a:p>
            <a:fld id="{CBC22224-FA1B-407F-8A2C-598D60DA6498}" type="slidenum">
              <a:rPr lang="en-US" smtClean="0"/>
              <a:t>7</a:t>
            </a:fld>
            <a:endParaRPr lang="en-US" dirty="0"/>
          </a:p>
        </p:txBody>
      </p:sp>
    </p:spTree>
    <p:extLst>
      <p:ext uri="{BB962C8B-B14F-4D97-AF65-F5344CB8AC3E}">
        <p14:creationId xmlns:p14="http://schemas.microsoft.com/office/powerpoint/2010/main" val="2705088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ឧសម្ព័ន្ធនៃកិច្ចប្រជុំគណៈកម្មការ </a:t>
            </a:r>
            <a:r>
              <a:rPr lang="en-US" dirty="0"/>
              <a:t>ALCO </a:t>
            </a:r>
            <a:r>
              <a:rPr lang="en-US"/>
              <a:t>លើកទី៤</a:t>
            </a:r>
            <a:endParaRPr lang="en-US" dirty="0"/>
          </a:p>
        </p:txBody>
      </p:sp>
      <p:sp>
        <p:nvSpPr>
          <p:cNvPr id="5" name="Slide Number Placeholder 4"/>
          <p:cNvSpPr>
            <a:spLocks noGrp="1"/>
          </p:cNvSpPr>
          <p:nvPr>
            <p:ph type="sldNum" sz="quarter" idx="11"/>
          </p:nvPr>
        </p:nvSpPr>
        <p:spPr/>
        <p:txBody>
          <a:bodyPr/>
          <a:lstStyle/>
          <a:p>
            <a:fld id="{CBC22224-FA1B-407F-8A2C-598D60DA6498}" type="slidenum">
              <a:rPr lang="en-US" smtClean="0"/>
              <a:t>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FC28C1-4E54-4DF2-8197-66BD03D1D628}" type="datetime1">
              <a:rPr lang="en-US" smtClean="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BF4239-293C-4A86-80FE-87BA3BC7019D}" type="slidenum">
              <a:rPr lang="en-US" smtClean="0"/>
              <a:t>‹#›</a:t>
            </a:fld>
            <a:endParaRPr lang="en-US" dirty="0"/>
          </a:p>
        </p:txBody>
      </p:sp>
    </p:spTree>
    <p:extLst>
      <p:ext uri="{BB962C8B-B14F-4D97-AF65-F5344CB8AC3E}">
        <p14:creationId xmlns:p14="http://schemas.microsoft.com/office/powerpoint/2010/main" val="343367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C8AF94-13F2-4F04-BB31-441CE14F4C0E}" type="datetime1">
              <a:rPr lang="en-US" smtClean="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BF4239-293C-4A86-80FE-87BA3BC7019D}" type="slidenum">
              <a:rPr lang="en-US" smtClean="0"/>
              <a:t>‹#›</a:t>
            </a:fld>
            <a:endParaRPr lang="en-US" dirty="0"/>
          </a:p>
        </p:txBody>
      </p:sp>
    </p:spTree>
    <p:extLst>
      <p:ext uri="{BB962C8B-B14F-4D97-AF65-F5344CB8AC3E}">
        <p14:creationId xmlns:p14="http://schemas.microsoft.com/office/powerpoint/2010/main" val="3340914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037F2-D468-4ED7-8B42-B44A548F0BC6}" type="datetime1">
              <a:rPr lang="en-US" smtClean="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BF4239-293C-4A86-80FE-87BA3BC7019D}" type="slidenum">
              <a:rPr lang="en-US" smtClean="0"/>
              <a:t>‹#›</a:t>
            </a:fld>
            <a:endParaRPr lang="en-US" dirty="0"/>
          </a:p>
        </p:txBody>
      </p:sp>
    </p:spTree>
    <p:extLst>
      <p:ext uri="{BB962C8B-B14F-4D97-AF65-F5344CB8AC3E}">
        <p14:creationId xmlns:p14="http://schemas.microsoft.com/office/powerpoint/2010/main" val="550271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3B6FF-9D00-4393-843D-48AADFF9267C}" type="datetime1">
              <a:rPr lang="en-US" smtClean="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BF4239-293C-4A86-80FE-87BA3BC7019D}" type="slidenum">
              <a:rPr lang="en-US" smtClean="0"/>
              <a:t>‹#›</a:t>
            </a:fld>
            <a:endParaRPr lang="en-US" dirty="0"/>
          </a:p>
        </p:txBody>
      </p:sp>
    </p:spTree>
    <p:extLst>
      <p:ext uri="{BB962C8B-B14F-4D97-AF65-F5344CB8AC3E}">
        <p14:creationId xmlns:p14="http://schemas.microsoft.com/office/powerpoint/2010/main" val="896312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9F8F9B-A1B3-4B7F-8079-FCA310D6EE71}" type="datetime1">
              <a:rPr lang="en-US" smtClean="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BF4239-293C-4A86-80FE-87BA3BC7019D}" type="slidenum">
              <a:rPr lang="en-US" smtClean="0"/>
              <a:t>‹#›</a:t>
            </a:fld>
            <a:endParaRPr lang="en-US" dirty="0"/>
          </a:p>
        </p:txBody>
      </p:sp>
    </p:spTree>
    <p:extLst>
      <p:ext uri="{BB962C8B-B14F-4D97-AF65-F5344CB8AC3E}">
        <p14:creationId xmlns:p14="http://schemas.microsoft.com/office/powerpoint/2010/main" val="1203249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B4E2B9-5EDF-44E2-9411-21285E90ED36}" type="datetime1">
              <a:rPr lang="en-US" smtClean="0"/>
              <a:t>4/29/2025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BF4239-293C-4A86-80FE-87BA3BC7019D}" type="slidenum">
              <a:rPr lang="en-US" smtClean="0"/>
              <a:t>‹#›</a:t>
            </a:fld>
            <a:endParaRPr lang="en-US" dirty="0"/>
          </a:p>
        </p:txBody>
      </p:sp>
    </p:spTree>
    <p:extLst>
      <p:ext uri="{BB962C8B-B14F-4D97-AF65-F5344CB8AC3E}">
        <p14:creationId xmlns:p14="http://schemas.microsoft.com/office/powerpoint/2010/main" val="733661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448487-6566-48B0-B687-F48E7C950481}" type="datetime1">
              <a:rPr lang="en-US" smtClean="0"/>
              <a:t>4/29/2025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BF4239-293C-4A86-80FE-87BA3BC7019D}" type="slidenum">
              <a:rPr lang="en-US" smtClean="0"/>
              <a:t>‹#›</a:t>
            </a:fld>
            <a:endParaRPr lang="en-US" dirty="0"/>
          </a:p>
        </p:txBody>
      </p:sp>
    </p:spTree>
    <p:extLst>
      <p:ext uri="{BB962C8B-B14F-4D97-AF65-F5344CB8AC3E}">
        <p14:creationId xmlns:p14="http://schemas.microsoft.com/office/powerpoint/2010/main" val="1906030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1B0B24-8DD2-416F-9A7C-1D8BAA736CE5}" type="datetime1">
              <a:rPr lang="en-US" smtClean="0"/>
              <a:t>4/29/2025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BF4239-293C-4A86-80FE-87BA3BC7019D}" type="slidenum">
              <a:rPr lang="en-US" smtClean="0"/>
              <a:t>‹#›</a:t>
            </a:fld>
            <a:endParaRPr lang="en-US" dirty="0"/>
          </a:p>
        </p:txBody>
      </p:sp>
    </p:spTree>
    <p:extLst>
      <p:ext uri="{BB962C8B-B14F-4D97-AF65-F5344CB8AC3E}">
        <p14:creationId xmlns:p14="http://schemas.microsoft.com/office/powerpoint/2010/main" val="984448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DA1635-76EE-48D0-A724-CC6AB82990A7}" type="datetime1">
              <a:rPr lang="en-US" smtClean="0"/>
              <a:t>4/29/2025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BF4239-293C-4A86-80FE-87BA3BC7019D}" type="slidenum">
              <a:rPr lang="en-US" smtClean="0"/>
              <a:t>‹#›</a:t>
            </a:fld>
            <a:endParaRPr lang="en-US" dirty="0"/>
          </a:p>
        </p:txBody>
      </p:sp>
    </p:spTree>
    <p:extLst>
      <p:ext uri="{BB962C8B-B14F-4D97-AF65-F5344CB8AC3E}">
        <p14:creationId xmlns:p14="http://schemas.microsoft.com/office/powerpoint/2010/main" val="277981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C8F41C-DD99-42A3-9397-35BE96B6707B}" type="datetime1">
              <a:rPr lang="en-US" smtClean="0"/>
              <a:t>4/29/2025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BF4239-293C-4A86-80FE-87BA3BC7019D}" type="slidenum">
              <a:rPr lang="en-US" smtClean="0"/>
              <a:t>‹#›</a:t>
            </a:fld>
            <a:endParaRPr lang="en-US" dirty="0"/>
          </a:p>
        </p:txBody>
      </p:sp>
    </p:spTree>
    <p:extLst>
      <p:ext uri="{BB962C8B-B14F-4D97-AF65-F5344CB8AC3E}">
        <p14:creationId xmlns:p14="http://schemas.microsoft.com/office/powerpoint/2010/main" val="2936058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E48F78-EB01-4CF8-B9EE-DCA74B46C448}" type="datetime1">
              <a:rPr lang="en-US" smtClean="0"/>
              <a:t>4/29/2025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BF4239-293C-4A86-80FE-87BA3BC7019D}" type="slidenum">
              <a:rPr lang="en-US" smtClean="0"/>
              <a:t>‹#›</a:t>
            </a:fld>
            <a:endParaRPr lang="en-US" dirty="0"/>
          </a:p>
        </p:txBody>
      </p:sp>
    </p:spTree>
    <p:extLst>
      <p:ext uri="{BB962C8B-B14F-4D97-AF65-F5344CB8AC3E}">
        <p14:creationId xmlns:p14="http://schemas.microsoft.com/office/powerpoint/2010/main" val="4285483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3DADB6-EB70-4268-B245-5986A70B030B}" type="datetime1">
              <a:rPr lang="en-US" smtClean="0"/>
              <a:t>4/29/2025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F4239-293C-4A86-80FE-87BA3BC7019D}" type="slidenum">
              <a:rPr lang="en-US" smtClean="0"/>
              <a:t>‹#›</a:t>
            </a:fld>
            <a:endParaRPr lang="en-US" dirty="0"/>
          </a:p>
        </p:txBody>
      </p:sp>
    </p:spTree>
    <p:extLst>
      <p:ext uri="{BB962C8B-B14F-4D97-AF65-F5344CB8AC3E}">
        <p14:creationId xmlns:p14="http://schemas.microsoft.com/office/powerpoint/2010/main" val="307758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14/relationships/chartEx" Target="../charts/chartEx1.xml"/><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Y:\ALL PHOTOS\Photo selecttion\rice corn casava\DSC00382.JPG"/>
          <p:cNvPicPr>
            <a:picLocks noChangeAspect="1" noChangeArrowheads="1"/>
          </p:cNvPicPr>
          <p:nvPr/>
        </p:nvPicPr>
        <p:blipFill>
          <a:blip r:embed="rId3" cstate="print">
            <a:alphaModFix/>
          </a:blip>
          <a:srcRect/>
          <a:stretch>
            <a:fillRect/>
          </a:stretch>
        </p:blipFill>
        <p:spPr bwMode="auto">
          <a:xfrm>
            <a:off x="0" y="3048000"/>
            <a:ext cx="12192000" cy="3810000"/>
          </a:xfrm>
          <a:prstGeom prst="roundRect">
            <a:avLst>
              <a:gd name="adj" fmla="val 0"/>
            </a:avLst>
          </a:prstGeom>
          <a:solidFill>
            <a:srgbClr val="FFFFFF"/>
          </a:solidFill>
          <a:ln w="76200" cap="sq">
            <a:noFill/>
            <a:miter lim="800000"/>
            <a:headEnd/>
            <a:tailEnd/>
          </a:ln>
          <a:effectLst>
            <a:innerShdw blurRad="63500" dist="50800" dir="13500000">
              <a:prstClr val="black">
                <a:alpha val="50000"/>
              </a:prstClr>
            </a:innerShdw>
            <a:reflection blurRad="12700" stA="0" endPos="28000" dist="5000" dir="5400000" sy="-100000" algn="bl" rotWithShape="0"/>
          </a:effectLst>
        </p:spPr>
      </p:pic>
      <p:sp>
        <p:nvSpPr>
          <p:cNvPr id="5" name="Slide Number Placeholder 4"/>
          <p:cNvSpPr>
            <a:spLocks noGrp="1"/>
          </p:cNvSpPr>
          <p:nvPr>
            <p:ph type="sldNum" sz="quarter" idx="12"/>
          </p:nvPr>
        </p:nvSpPr>
        <p:spPr/>
        <p:txBody>
          <a:bodyPr/>
          <a:lstStyle/>
          <a:p>
            <a:fld id="{AFBF4239-293C-4A86-80FE-87BA3BC7019D}" type="slidenum">
              <a:rPr lang="en-US" smtClean="0"/>
              <a:t>1</a:t>
            </a:fld>
            <a:endParaRPr lang="en-US" dirty="0"/>
          </a:p>
        </p:txBody>
      </p:sp>
      <p:pic>
        <p:nvPicPr>
          <p:cNvPr id="10"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66040"/>
            <a:ext cx="123687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2128AB33-CBC6-F912-5329-2276ADCC9265}"/>
              </a:ext>
            </a:extLst>
          </p:cNvPr>
          <p:cNvSpPr/>
          <p:nvPr/>
        </p:nvSpPr>
        <p:spPr>
          <a:xfrm>
            <a:off x="804517" y="1624329"/>
            <a:ext cx="10582966" cy="1118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b="1" dirty="0">
                <a:solidFill>
                  <a:schemeClr val="accent2">
                    <a:lumMod val="75000"/>
                  </a:schemeClr>
                </a:solidFill>
                <a:latin typeface="Bahnschrift" panose="020B0502040204020203" pitchFamily="34" charset="0"/>
              </a:rPr>
              <a:t>Rural Financial Inclusion for Sustainable Growth </a:t>
            </a:r>
            <a:br>
              <a:rPr lang="en-US" sz="3600" b="1" dirty="0">
                <a:solidFill>
                  <a:schemeClr val="accent2">
                    <a:lumMod val="75000"/>
                  </a:schemeClr>
                </a:solidFill>
                <a:latin typeface="Bahnschrift" panose="020B0502040204020203" pitchFamily="34" charset="0"/>
              </a:rPr>
            </a:br>
            <a:r>
              <a:rPr lang="en-US" sz="2400" b="1" dirty="0">
                <a:solidFill>
                  <a:schemeClr val="accent2">
                    <a:lumMod val="75000"/>
                  </a:schemeClr>
                </a:solidFill>
                <a:latin typeface="Bahnschrift" panose="020B0502040204020203" pitchFamily="34" charset="0"/>
              </a:rPr>
              <a:t>Localized Initiatives in Cambodia</a:t>
            </a:r>
          </a:p>
        </p:txBody>
      </p:sp>
      <p:sp>
        <p:nvSpPr>
          <p:cNvPr id="16" name="Freeform 2">
            <a:extLst>
              <a:ext uri="{FF2B5EF4-FFF2-40B4-BE49-F238E27FC236}">
                <a16:creationId xmlns:a16="http://schemas.microsoft.com/office/drawing/2014/main" id="{5737740D-7A83-3EC4-383D-E616E7F78181}"/>
              </a:ext>
            </a:extLst>
          </p:cNvPr>
          <p:cNvSpPr/>
          <p:nvPr/>
        </p:nvSpPr>
        <p:spPr>
          <a:xfrm>
            <a:off x="0" y="2742564"/>
            <a:ext cx="9982200" cy="2124073"/>
          </a:xfrm>
          <a:custGeom>
            <a:avLst/>
            <a:gdLst/>
            <a:ahLst/>
            <a:cxnLst/>
            <a:rect l="l" t="t" r="r" b="b"/>
            <a:pathLst>
              <a:path w="9111651" h="5592276">
                <a:moveTo>
                  <a:pt x="0" y="0"/>
                </a:moveTo>
                <a:lnTo>
                  <a:pt x="9111651" y="0"/>
                </a:lnTo>
                <a:lnTo>
                  <a:pt x="9111651" y="5592276"/>
                </a:lnTo>
                <a:lnTo>
                  <a:pt x="0" y="5592276"/>
                </a:lnTo>
                <a:lnTo>
                  <a:pt x="0" y="0"/>
                </a:lnTo>
                <a:close/>
              </a:path>
            </a:pathLst>
          </a:custGeom>
          <a:blipFill>
            <a:blip r:embed="rId5">
              <a:alphaModFix amt="50000"/>
            </a:blip>
            <a:stretch>
              <a:fillRect/>
            </a:stretch>
          </a:blipFill>
        </p:spPr>
        <p:txBody>
          <a:bodyPr/>
          <a:lstStyle/>
          <a:p>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EA970278-09B1-C65F-1FCA-2166B064D5CF}"/>
              </a:ext>
            </a:extLst>
          </p:cNvPr>
          <p:cNvSpPr/>
          <p:nvPr/>
        </p:nvSpPr>
        <p:spPr>
          <a:xfrm>
            <a:off x="770834" y="3053198"/>
            <a:ext cx="8296965" cy="11378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dirty="0">
                <a:solidFill>
                  <a:schemeClr val="bg1"/>
                </a:solidFill>
                <a:latin typeface="Century Gothic" panose="020B0502020202020204" pitchFamily="34" charset="0"/>
              </a:rPr>
              <a:t>Presented by: </a:t>
            </a:r>
            <a:r>
              <a:rPr lang="en-US" b="1" dirty="0">
                <a:solidFill>
                  <a:schemeClr val="bg1"/>
                </a:solidFill>
                <a:latin typeface="Century Gothic" panose="020B0502020202020204" pitchFamily="34" charset="0"/>
              </a:rPr>
              <a:t>Panha KUY</a:t>
            </a:r>
            <a:r>
              <a:rPr lang="en-US" dirty="0">
                <a:solidFill>
                  <a:schemeClr val="bg1"/>
                </a:solidFill>
                <a:latin typeface="Century Gothic" panose="020B0502020202020204" pitchFamily="34" charset="0"/>
              </a:rPr>
              <a:t>, Director of Business Strategy Development </a:t>
            </a:r>
          </a:p>
          <a:p>
            <a:pPr>
              <a:lnSpc>
                <a:spcPct val="150000"/>
              </a:lnSpc>
            </a:pPr>
            <a:r>
              <a:rPr lang="en-US" dirty="0">
                <a:solidFill>
                  <a:schemeClr val="bg1"/>
                </a:solidFill>
                <a:latin typeface="Century Gothic" panose="020B0502020202020204" pitchFamily="34" charset="0"/>
              </a:rPr>
              <a:t>Agricultural and Rural Development Bank</a:t>
            </a:r>
          </a:p>
        </p:txBody>
      </p:sp>
      <p:sp>
        <p:nvSpPr>
          <p:cNvPr id="19" name="Freeform 2">
            <a:extLst>
              <a:ext uri="{FF2B5EF4-FFF2-40B4-BE49-F238E27FC236}">
                <a16:creationId xmlns:a16="http://schemas.microsoft.com/office/drawing/2014/main" id="{3A96B70B-58C2-555C-8268-DB01307A0194}"/>
              </a:ext>
            </a:extLst>
          </p:cNvPr>
          <p:cNvSpPr/>
          <p:nvPr/>
        </p:nvSpPr>
        <p:spPr>
          <a:xfrm>
            <a:off x="318053" y="6135373"/>
            <a:ext cx="2306430" cy="656587"/>
          </a:xfrm>
          <a:custGeom>
            <a:avLst/>
            <a:gdLst/>
            <a:ahLst/>
            <a:cxnLst/>
            <a:rect l="l" t="t" r="r" b="b"/>
            <a:pathLst>
              <a:path w="9111651" h="5592276">
                <a:moveTo>
                  <a:pt x="0" y="0"/>
                </a:moveTo>
                <a:lnTo>
                  <a:pt x="9111651" y="0"/>
                </a:lnTo>
                <a:lnTo>
                  <a:pt x="9111651" y="5592276"/>
                </a:lnTo>
                <a:lnTo>
                  <a:pt x="0" y="5592276"/>
                </a:lnTo>
                <a:lnTo>
                  <a:pt x="0" y="0"/>
                </a:lnTo>
                <a:close/>
              </a:path>
            </a:pathLst>
          </a:custGeom>
          <a:blipFill>
            <a:blip r:embed="rId6">
              <a:alphaModFix amt="50000"/>
              <a:extLst>
                <a:ext uri="{BEBA8EAE-BF5A-486C-A8C5-ECC9F3942E4B}">
                  <a14:imgProps xmlns:a14="http://schemas.microsoft.com/office/drawing/2010/main">
                    <a14:imgLayer r:embed="rId7">
                      <a14:imgEffect>
                        <a14:sharpenSoften amount="-25000"/>
                      </a14:imgEffect>
                    </a14:imgLayer>
                  </a14:imgProps>
                </a:ext>
              </a:extLst>
            </a:blip>
            <a:stretch>
              <a:fillRect/>
            </a:stretch>
          </a:blipFill>
        </p:spPr>
        <p:txBody>
          <a:bodyPr/>
          <a:lstStyle/>
          <a:p>
            <a:endParaRPr lang="en-US" dirty="0">
              <a:solidFill>
                <a:schemeClr val="bg1"/>
              </a:solidFill>
              <a:latin typeface="Century Gothic" panose="020B0502020202020204" pitchFamily="34" charset="0"/>
            </a:endParaRPr>
          </a:p>
        </p:txBody>
      </p:sp>
      <p:sp>
        <p:nvSpPr>
          <p:cNvPr id="18" name="TextBox 17">
            <a:extLst>
              <a:ext uri="{FF2B5EF4-FFF2-40B4-BE49-F238E27FC236}">
                <a16:creationId xmlns:a16="http://schemas.microsoft.com/office/drawing/2014/main" id="{9DA98165-0A3B-0710-1781-17CE492F96F0}"/>
              </a:ext>
            </a:extLst>
          </p:cNvPr>
          <p:cNvSpPr txBox="1"/>
          <p:nvPr/>
        </p:nvSpPr>
        <p:spPr>
          <a:xfrm>
            <a:off x="609599" y="6356350"/>
            <a:ext cx="2014883" cy="276999"/>
          </a:xfrm>
          <a:prstGeom prst="rect">
            <a:avLst/>
          </a:prstGeom>
          <a:noFill/>
          <a:ln>
            <a:noFill/>
          </a:ln>
        </p:spPr>
        <p:txBody>
          <a:bodyPr wrap="square">
            <a:spAutoFit/>
          </a:bodyPr>
          <a:lstStyle/>
          <a:p>
            <a:r>
              <a:rPr lang="en-US" sz="1200" b="1" i="1" dirty="0">
                <a:solidFill>
                  <a:schemeClr val="bg1"/>
                </a:solidFill>
                <a:latin typeface="Century Gothic" panose="020B0502020202020204" pitchFamily="34" charset="0"/>
              </a:rPr>
              <a:t>Date: 28-29 April 2025</a:t>
            </a:r>
            <a:endParaRPr lang="en-US" sz="1200" b="1" i="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5F19C-7220-B0ED-BF13-F2FCA0C2B3D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C24F22-2DE6-A01A-5079-23B0C2347141}"/>
              </a:ext>
            </a:extLst>
          </p:cNvPr>
          <p:cNvSpPr>
            <a:spLocks noGrp="1"/>
          </p:cNvSpPr>
          <p:nvPr>
            <p:ph type="sldNum" sz="quarter" idx="12"/>
          </p:nvPr>
        </p:nvSpPr>
        <p:spPr/>
        <p:txBody>
          <a:bodyPr/>
          <a:lstStyle/>
          <a:p>
            <a:fld id="{AFBF4239-293C-4A86-80FE-87BA3BC7019D}" type="slidenum">
              <a:rPr lang="en-US" smtClean="0">
                <a:latin typeface="Century Schoolbook" panose="02040604050505020304" pitchFamily="18" charset="0"/>
              </a:rPr>
              <a:t>2</a:t>
            </a:fld>
            <a:endParaRPr lang="en-US" dirty="0">
              <a:latin typeface="Century Schoolbook" panose="02040604050505020304" pitchFamily="18" charset="0"/>
            </a:endParaRPr>
          </a:p>
        </p:txBody>
      </p:sp>
      <p:sp>
        <p:nvSpPr>
          <p:cNvPr id="21" name="Rectangle 20">
            <a:extLst>
              <a:ext uri="{FF2B5EF4-FFF2-40B4-BE49-F238E27FC236}">
                <a16:creationId xmlns:a16="http://schemas.microsoft.com/office/drawing/2014/main" id="{11A57A68-7B18-C1C6-21F4-E927506B5651}"/>
              </a:ext>
            </a:extLst>
          </p:cNvPr>
          <p:cNvSpPr/>
          <p:nvPr/>
        </p:nvSpPr>
        <p:spPr>
          <a:xfrm>
            <a:off x="76200" y="-19456"/>
            <a:ext cx="4572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FF0000"/>
              </a:solidFill>
            </a:endParaRPr>
          </a:p>
        </p:txBody>
      </p:sp>
      <p:sp>
        <p:nvSpPr>
          <p:cNvPr id="22" name="Rectangle 21">
            <a:extLst>
              <a:ext uri="{FF2B5EF4-FFF2-40B4-BE49-F238E27FC236}">
                <a16:creationId xmlns:a16="http://schemas.microsoft.com/office/drawing/2014/main" id="{C48FA96A-7B66-8F3B-9744-C07876236395}"/>
              </a:ext>
            </a:extLst>
          </p:cNvPr>
          <p:cNvSpPr/>
          <p:nvPr/>
        </p:nvSpPr>
        <p:spPr>
          <a:xfrm flipH="1">
            <a:off x="179960" y="-9728"/>
            <a:ext cx="152400" cy="6858000"/>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chemeClr val="bg2">
                  <a:lumMod val="75000"/>
                </a:schemeClr>
              </a:solidFill>
            </a:endParaRPr>
          </a:p>
        </p:txBody>
      </p:sp>
      <p:sp>
        <p:nvSpPr>
          <p:cNvPr id="4" name="Rectangle 3">
            <a:extLst>
              <a:ext uri="{FF2B5EF4-FFF2-40B4-BE49-F238E27FC236}">
                <a16:creationId xmlns:a16="http://schemas.microsoft.com/office/drawing/2014/main" id="{5D95AFFC-78DC-1E20-959A-62B796D6529C}"/>
              </a:ext>
            </a:extLst>
          </p:cNvPr>
          <p:cNvSpPr/>
          <p:nvPr/>
        </p:nvSpPr>
        <p:spPr>
          <a:xfrm>
            <a:off x="838200" y="228600"/>
            <a:ext cx="10896600" cy="8489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accent2">
                    <a:lumMod val="75000"/>
                  </a:schemeClr>
                </a:solidFill>
                <a:latin typeface="Bahnschrift" panose="020B0502040204020203" pitchFamily="34" charset="0"/>
              </a:rPr>
              <a:t>Cambodia’s Rural Economy </a:t>
            </a:r>
            <a:endParaRPr lang="en-US" sz="3200" dirty="0">
              <a:solidFill>
                <a:schemeClr val="accent2">
                  <a:lumMod val="75000"/>
                </a:schemeClr>
              </a:solidFill>
              <a:latin typeface="Bahnschrift" panose="020B0502040204020203" pitchFamily="34" charset="0"/>
            </a:endParaRPr>
          </a:p>
        </p:txBody>
      </p:sp>
      <p:sp>
        <p:nvSpPr>
          <p:cNvPr id="5" name="Rectangle: Rounded Corners 4">
            <a:extLst>
              <a:ext uri="{FF2B5EF4-FFF2-40B4-BE49-F238E27FC236}">
                <a16:creationId xmlns:a16="http://schemas.microsoft.com/office/drawing/2014/main" id="{054DAFA6-0710-17FB-87DE-253476102D4F}"/>
              </a:ext>
            </a:extLst>
          </p:cNvPr>
          <p:cNvSpPr/>
          <p:nvPr/>
        </p:nvSpPr>
        <p:spPr>
          <a:xfrm>
            <a:off x="855441" y="1219200"/>
            <a:ext cx="10374593" cy="4188035"/>
          </a:xfrm>
          <a:prstGeom prst="roundRect">
            <a:avLst>
              <a:gd name="adj" fmla="val 4349"/>
            </a:avLst>
          </a:prstGeom>
          <a:no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spcAft>
                <a:spcPts val="800"/>
              </a:spcAft>
            </a:pPr>
            <a:r>
              <a:rPr lang="en-US" sz="2000" b="1" u="sng" dirty="0">
                <a:solidFill>
                  <a:sysClr val="windowText" lastClr="000000"/>
                </a:solidFill>
                <a:latin typeface="Century Gothic" panose="020B0502020202020204" pitchFamily="34" charset="0"/>
              </a:rPr>
              <a:t>Key Characteristics:</a:t>
            </a:r>
            <a:br>
              <a:rPr lang="en-US" sz="2000" b="1" u="sng" dirty="0">
                <a:solidFill>
                  <a:sysClr val="windowText" lastClr="000000"/>
                </a:solidFill>
                <a:latin typeface="Century Gothic" panose="020B0502020202020204" pitchFamily="34" charset="0"/>
              </a:rPr>
            </a:br>
            <a:endParaRPr lang="en-US" sz="2000" b="1" u="sng" dirty="0">
              <a:solidFill>
                <a:sysClr val="windowText" lastClr="000000"/>
              </a:solidFill>
              <a:latin typeface="Century Gothic" panose="020B0502020202020204" pitchFamily="34" charset="0"/>
            </a:endParaRPr>
          </a:p>
          <a:p>
            <a:pPr marL="285750" indent="-285750">
              <a:spcAft>
                <a:spcPts val="800"/>
              </a:spcAft>
              <a:buFont typeface="Arial" panose="020B0604020202020204" pitchFamily="34" charset="0"/>
              <a:buChar char="•"/>
            </a:pPr>
            <a:r>
              <a:rPr lang="en-US" b="1" dirty="0">
                <a:solidFill>
                  <a:sysClr val="windowText" lastClr="000000"/>
                </a:solidFill>
                <a:latin typeface="Century Gothic" panose="020B0502020202020204" pitchFamily="34" charset="0"/>
              </a:rPr>
              <a:t>Around 75% </a:t>
            </a:r>
            <a:r>
              <a:rPr lang="en-US" dirty="0">
                <a:solidFill>
                  <a:sysClr val="windowText" lastClr="000000"/>
                </a:solidFill>
                <a:latin typeface="Century Gothic" panose="020B0502020202020204" pitchFamily="34" charset="0"/>
              </a:rPr>
              <a:t>of Cambodia’s population reside </a:t>
            </a:r>
            <a:r>
              <a:rPr lang="en-US" b="1" dirty="0">
                <a:solidFill>
                  <a:sysClr val="windowText" lastClr="000000"/>
                </a:solidFill>
                <a:latin typeface="Century Gothic" panose="020B0502020202020204" pitchFamily="34" charset="0"/>
              </a:rPr>
              <a:t>in rural areas</a:t>
            </a:r>
            <a:r>
              <a:rPr lang="en-US" dirty="0">
                <a:solidFill>
                  <a:sysClr val="windowText" lastClr="000000"/>
                </a:solidFill>
                <a:latin typeface="Century Gothic" panose="020B0502020202020204" pitchFamily="34" charset="0"/>
              </a:rPr>
              <a:t> and the majority depends on </a:t>
            </a:r>
            <a:r>
              <a:rPr lang="en-US" b="1" dirty="0">
                <a:solidFill>
                  <a:sysClr val="windowText" lastClr="000000"/>
                </a:solidFill>
                <a:latin typeface="Century Gothic" panose="020B0502020202020204" pitchFamily="34" charset="0"/>
              </a:rPr>
              <a:t>agriculture sector</a:t>
            </a:r>
            <a:r>
              <a:rPr lang="en-US" dirty="0">
                <a:solidFill>
                  <a:sysClr val="windowText" lastClr="000000"/>
                </a:solidFill>
                <a:latin typeface="Century Gothic" panose="020B0502020202020204" pitchFamily="34" charset="0"/>
              </a:rPr>
              <a:t>. </a:t>
            </a:r>
          </a:p>
          <a:p>
            <a:pPr marL="285750" indent="-285750">
              <a:spcAft>
                <a:spcPts val="800"/>
              </a:spcAft>
              <a:buFont typeface="Arial" panose="020B0604020202020204" pitchFamily="34" charset="0"/>
              <a:buChar char="•"/>
            </a:pPr>
            <a:r>
              <a:rPr lang="en-US" b="1" dirty="0">
                <a:solidFill>
                  <a:sysClr val="windowText" lastClr="000000"/>
                </a:solidFill>
                <a:latin typeface="Century Gothic" panose="020B0502020202020204" pitchFamily="34" charset="0"/>
              </a:rPr>
              <a:t>High poverty level </a:t>
            </a:r>
            <a:r>
              <a:rPr lang="en-US" dirty="0">
                <a:solidFill>
                  <a:sysClr val="windowText" lastClr="000000"/>
                </a:solidFill>
                <a:latin typeface="Century Gothic" panose="020B0502020202020204" pitchFamily="34" charset="0"/>
              </a:rPr>
              <a:t>is mostly observed in rural parts of the country.</a:t>
            </a:r>
          </a:p>
          <a:p>
            <a:pPr marL="285750" indent="-285750">
              <a:spcAft>
                <a:spcPts val="800"/>
              </a:spcAft>
              <a:buFont typeface="Arial" panose="020B0604020202020204" pitchFamily="34" charset="0"/>
              <a:buChar char="•"/>
            </a:pPr>
            <a:r>
              <a:rPr lang="en-US" dirty="0">
                <a:solidFill>
                  <a:sysClr val="windowText" lastClr="000000"/>
                </a:solidFill>
                <a:latin typeface="Century Gothic" panose="020B0502020202020204" pitchFamily="34" charset="0"/>
              </a:rPr>
              <a:t>Rural communities remain </a:t>
            </a:r>
            <a:r>
              <a:rPr lang="en-US" b="1" dirty="0">
                <a:solidFill>
                  <a:sysClr val="windowText" lastClr="000000"/>
                </a:solidFill>
                <a:latin typeface="Century Gothic" panose="020B0502020202020204" pitchFamily="34" charset="0"/>
              </a:rPr>
              <a:t>highly vulnerable to extreme weather events</a:t>
            </a:r>
            <a:r>
              <a:rPr lang="en-US" dirty="0">
                <a:solidFill>
                  <a:sysClr val="windowText" lastClr="000000"/>
                </a:solidFill>
                <a:latin typeface="Century Gothic" panose="020B0502020202020204" pitchFamily="34" charset="0"/>
              </a:rPr>
              <a:t>, particularly flooding, which disrupts both social and economic stability.</a:t>
            </a:r>
          </a:p>
          <a:p>
            <a:pPr marL="285750" indent="-285750">
              <a:spcAft>
                <a:spcPts val="800"/>
              </a:spcAft>
              <a:buFont typeface="Arial" panose="020B0604020202020204" pitchFamily="34" charset="0"/>
              <a:buChar char="•"/>
            </a:pPr>
            <a:r>
              <a:rPr lang="en-US" dirty="0">
                <a:solidFill>
                  <a:sysClr val="windowText" lastClr="000000"/>
                </a:solidFill>
                <a:latin typeface="Century Gothic" panose="020B0502020202020204" pitchFamily="34" charset="0"/>
              </a:rPr>
              <a:t>There are </a:t>
            </a:r>
            <a:r>
              <a:rPr lang="en-US" b="1" dirty="0">
                <a:solidFill>
                  <a:sysClr val="windowText" lastClr="000000"/>
                </a:solidFill>
                <a:latin typeface="Century Gothic" panose="020B0502020202020204" pitchFamily="34" charset="0"/>
              </a:rPr>
              <a:t>significant disparities in the roles of men and women</a:t>
            </a:r>
            <a:r>
              <a:rPr lang="en-US" dirty="0">
                <a:solidFill>
                  <a:sysClr val="windowText" lastClr="000000"/>
                </a:solidFill>
                <a:latin typeface="Century Gothic" panose="020B0502020202020204" pitchFamily="34" charset="0"/>
              </a:rPr>
              <a:t>, with traditional gender roles influencing economic participation and opportunities. </a:t>
            </a:r>
          </a:p>
          <a:p>
            <a:pPr marL="285750" indent="-285750">
              <a:spcAft>
                <a:spcPts val="800"/>
              </a:spcAft>
              <a:buFont typeface="Arial" panose="020B0604020202020204" pitchFamily="34" charset="0"/>
              <a:buChar char="•"/>
            </a:pPr>
            <a:r>
              <a:rPr lang="en-US" dirty="0">
                <a:solidFill>
                  <a:sysClr val="windowText" lastClr="000000"/>
                </a:solidFill>
                <a:latin typeface="Century Gothic" panose="020B0502020202020204" pitchFamily="34" charset="0"/>
              </a:rPr>
              <a:t>Many rural households have </a:t>
            </a:r>
            <a:r>
              <a:rPr lang="en-US" b="1" dirty="0">
                <a:solidFill>
                  <a:sysClr val="windowText" lastClr="000000"/>
                </a:solidFill>
                <a:latin typeface="Century Gothic" panose="020B0502020202020204" pitchFamily="34" charset="0"/>
              </a:rPr>
              <a:t>low levels of financial literacy</a:t>
            </a:r>
            <a:r>
              <a:rPr lang="en-US" dirty="0">
                <a:solidFill>
                  <a:sysClr val="windowText" lastClr="000000"/>
                </a:solidFill>
                <a:latin typeface="Century Gothic" panose="020B0502020202020204" pitchFamily="34" charset="0"/>
              </a:rPr>
              <a:t>, which restricts their ability to make </a:t>
            </a:r>
            <a:r>
              <a:rPr lang="en-US" b="1" dirty="0">
                <a:solidFill>
                  <a:sysClr val="windowText" lastClr="000000"/>
                </a:solidFill>
                <a:latin typeface="Century Gothic" panose="020B0502020202020204" pitchFamily="34" charset="0"/>
              </a:rPr>
              <a:t>informed financial decisions and manage cash flow risks</a:t>
            </a:r>
            <a:r>
              <a:rPr lang="en-US" dirty="0">
                <a:solidFill>
                  <a:sysClr val="windowText" lastClr="000000"/>
                </a:solidFill>
                <a:latin typeface="Century Gothic" panose="020B0502020202020204" pitchFamily="34" charset="0"/>
              </a:rPr>
              <a:t>.</a:t>
            </a:r>
          </a:p>
        </p:txBody>
      </p:sp>
      <p:sp>
        <p:nvSpPr>
          <p:cNvPr id="7" name="Rectangle: Rounded Corners 6">
            <a:extLst>
              <a:ext uri="{FF2B5EF4-FFF2-40B4-BE49-F238E27FC236}">
                <a16:creationId xmlns:a16="http://schemas.microsoft.com/office/drawing/2014/main" id="{DEAF879D-5C0E-79AD-A855-36E1E7DDCD22}"/>
              </a:ext>
            </a:extLst>
          </p:cNvPr>
          <p:cNvSpPr/>
          <p:nvPr/>
        </p:nvSpPr>
        <p:spPr>
          <a:xfrm>
            <a:off x="832114" y="6401512"/>
            <a:ext cx="6102085" cy="365125"/>
          </a:xfrm>
          <a:prstGeom prst="roundRect">
            <a:avLst>
              <a:gd name="adj" fmla="val 6141"/>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dirty="0">
                <a:solidFill>
                  <a:schemeClr val="tx1">
                    <a:lumMod val="85000"/>
                    <a:lumOff val="15000"/>
                  </a:schemeClr>
                </a:solidFill>
                <a:latin typeface="Century Gothic" panose="020B0502020202020204" pitchFamily="34" charset="0"/>
              </a:rPr>
              <a:t>Reference: World Bank Data, Rural Development Strategy, Action Plan 2019 – 2023 </a:t>
            </a:r>
          </a:p>
        </p:txBody>
      </p:sp>
    </p:spTree>
    <p:extLst>
      <p:ext uri="{BB962C8B-B14F-4D97-AF65-F5344CB8AC3E}">
        <p14:creationId xmlns:p14="http://schemas.microsoft.com/office/powerpoint/2010/main" val="3405135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EADBC-C352-2096-82DA-96264278F45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1C9CE5-F190-3179-354F-CDDB7F7F8BC6}"/>
              </a:ext>
            </a:extLst>
          </p:cNvPr>
          <p:cNvSpPr>
            <a:spLocks noGrp="1"/>
          </p:cNvSpPr>
          <p:nvPr>
            <p:ph type="sldNum" sz="quarter" idx="12"/>
          </p:nvPr>
        </p:nvSpPr>
        <p:spPr/>
        <p:txBody>
          <a:bodyPr/>
          <a:lstStyle/>
          <a:p>
            <a:fld id="{AFBF4239-293C-4A86-80FE-87BA3BC7019D}" type="slidenum">
              <a:rPr lang="en-US" smtClean="0">
                <a:latin typeface="Century Schoolbook" panose="02040604050505020304" pitchFamily="18" charset="0"/>
              </a:rPr>
              <a:t>3</a:t>
            </a:fld>
            <a:endParaRPr lang="en-US" dirty="0">
              <a:latin typeface="Century Schoolbook" panose="02040604050505020304" pitchFamily="18" charset="0"/>
            </a:endParaRPr>
          </a:p>
        </p:txBody>
      </p:sp>
      <p:sp>
        <p:nvSpPr>
          <p:cNvPr id="21" name="Rectangle 20">
            <a:extLst>
              <a:ext uri="{FF2B5EF4-FFF2-40B4-BE49-F238E27FC236}">
                <a16:creationId xmlns:a16="http://schemas.microsoft.com/office/drawing/2014/main" id="{9EC00C6D-EA0A-9ED6-908D-FE14B1D0742B}"/>
              </a:ext>
            </a:extLst>
          </p:cNvPr>
          <p:cNvSpPr/>
          <p:nvPr/>
        </p:nvSpPr>
        <p:spPr>
          <a:xfrm>
            <a:off x="76200" y="-19456"/>
            <a:ext cx="4572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FF0000"/>
              </a:solidFill>
            </a:endParaRPr>
          </a:p>
        </p:txBody>
      </p:sp>
      <p:sp>
        <p:nvSpPr>
          <p:cNvPr id="22" name="Rectangle 21">
            <a:extLst>
              <a:ext uri="{FF2B5EF4-FFF2-40B4-BE49-F238E27FC236}">
                <a16:creationId xmlns:a16="http://schemas.microsoft.com/office/drawing/2014/main" id="{68163D8E-AFCA-AAB8-541E-9097D5C3E654}"/>
              </a:ext>
            </a:extLst>
          </p:cNvPr>
          <p:cNvSpPr/>
          <p:nvPr/>
        </p:nvSpPr>
        <p:spPr>
          <a:xfrm flipH="1">
            <a:off x="179960" y="-9728"/>
            <a:ext cx="152400" cy="6858000"/>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chemeClr val="bg2">
                  <a:lumMod val="75000"/>
                </a:schemeClr>
              </a:solidFill>
            </a:endParaRPr>
          </a:p>
        </p:txBody>
      </p:sp>
      <p:sp>
        <p:nvSpPr>
          <p:cNvPr id="4" name="Rectangle 3">
            <a:extLst>
              <a:ext uri="{FF2B5EF4-FFF2-40B4-BE49-F238E27FC236}">
                <a16:creationId xmlns:a16="http://schemas.microsoft.com/office/drawing/2014/main" id="{C7A75572-A880-8688-3246-51F17F0BB4BC}"/>
              </a:ext>
            </a:extLst>
          </p:cNvPr>
          <p:cNvSpPr/>
          <p:nvPr/>
        </p:nvSpPr>
        <p:spPr>
          <a:xfrm>
            <a:off x="838200" y="228600"/>
            <a:ext cx="10896600" cy="8489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accent2">
                    <a:lumMod val="75000"/>
                  </a:schemeClr>
                </a:solidFill>
                <a:latin typeface="Bahnschrift" panose="020B0502040204020203" pitchFamily="34" charset="0"/>
              </a:rPr>
              <a:t>Current Credit Situations – 2 Main Sources of Finance</a:t>
            </a:r>
            <a:endParaRPr lang="en-US" sz="3200" dirty="0">
              <a:solidFill>
                <a:schemeClr val="accent2">
                  <a:lumMod val="75000"/>
                </a:schemeClr>
              </a:solidFill>
              <a:latin typeface="Bahnschrift" panose="020B0502040204020203" pitchFamily="34" charset="0"/>
            </a:endParaRPr>
          </a:p>
        </p:txBody>
      </p:sp>
      <p:sp>
        <p:nvSpPr>
          <p:cNvPr id="3" name="Rectangle: Rounded Corners 2">
            <a:extLst>
              <a:ext uri="{FF2B5EF4-FFF2-40B4-BE49-F238E27FC236}">
                <a16:creationId xmlns:a16="http://schemas.microsoft.com/office/drawing/2014/main" id="{39F1D3F4-7BFC-10D8-58CC-6FEE90A2FD2E}"/>
              </a:ext>
            </a:extLst>
          </p:cNvPr>
          <p:cNvSpPr/>
          <p:nvPr/>
        </p:nvSpPr>
        <p:spPr>
          <a:xfrm>
            <a:off x="1850654" y="1589315"/>
            <a:ext cx="4431801" cy="457200"/>
          </a:xfrm>
          <a:prstGeom prst="roundRect">
            <a:avLst>
              <a:gd name="adj" fmla="val 7143"/>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Century Gothic" panose="020B0502020202020204" pitchFamily="34" charset="0"/>
              </a:rPr>
              <a:t>Formal Sources</a:t>
            </a:r>
            <a:endParaRPr lang="en-US" b="1" dirty="0">
              <a:solidFill>
                <a:srgbClr val="FF0000"/>
              </a:solidFill>
              <a:latin typeface="Century Gothic" panose="020B0502020202020204" pitchFamily="34" charset="0"/>
            </a:endParaRPr>
          </a:p>
        </p:txBody>
      </p:sp>
      <p:sp>
        <p:nvSpPr>
          <p:cNvPr id="5" name="Rectangle: Rounded Corners 4">
            <a:extLst>
              <a:ext uri="{FF2B5EF4-FFF2-40B4-BE49-F238E27FC236}">
                <a16:creationId xmlns:a16="http://schemas.microsoft.com/office/drawing/2014/main" id="{DDC3E296-0E6B-2B64-F033-3A5649AE24F3}"/>
              </a:ext>
            </a:extLst>
          </p:cNvPr>
          <p:cNvSpPr/>
          <p:nvPr/>
        </p:nvSpPr>
        <p:spPr>
          <a:xfrm>
            <a:off x="7467600" y="1589315"/>
            <a:ext cx="3810000" cy="457200"/>
          </a:xfrm>
          <a:prstGeom prst="roundRect">
            <a:avLst>
              <a:gd name="adj" fmla="val 7143"/>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Century Gothic" panose="020B0502020202020204" pitchFamily="34" charset="0"/>
              </a:rPr>
              <a:t>Informal Sources</a:t>
            </a:r>
          </a:p>
        </p:txBody>
      </p:sp>
      <p:pic>
        <p:nvPicPr>
          <p:cNvPr id="10" name="Graphic 9" descr="Bank outline">
            <a:extLst>
              <a:ext uri="{FF2B5EF4-FFF2-40B4-BE49-F238E27FC236}">
                <a16:creationId xmlns:a16="http://schemas.microsoft.com/office/drawing/2014/main" id="{CFFFA61F-02F9-632A-D11F-C2EC4F88047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18590" y="1360715"/>
            <a:ext cx="914400" cy="914400"/>
          </a:xfrm>
          <a:prstGeom prst="rect">
            <a:avLst/>
          </a:prstGeom>
        </p:spPr>
      </p:pic>
      <p:pic>
        <p:nvPicPr>
          <p:cNvPr id="14" name="Graphic 13" descr="Coins outline">
            <a:extLst>
              <a:ext uri="{FF2B5EF4-FFF2-40B4-BE49-F238E27FC236}">
                <a16:creationId xmlns:a16="http://schemas.microsoft.com/office/drawing/2014/main" id="{13DAB463-0DC1-F42A-A509-E5AA2123939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400800" y="1360715"/>
            <a:ext cx="914400" cy="914400"/>
          </a:xfrm>
          <a:prstGeom prst="rect">
            <a:avLst/>
          </a:prstGeom>
        </p:spPr>
      </p:pic>
      <p:grpSp>
        <p:nvGrpSpPr>
          <p:cNvPr id="20" name="Group 19">
            <a:extLst>
              <a:ext uri="{FF2B5EF4-FFF2-40B4-BE49-F238E27FC236}">
                <a16:creationId xmlns:a16="http://schemas.microsoft.com/office/drawing/2014/main" id="{6306D534-3FE2-FB0D-107D-C02FB144521C}"/>
              </a:ext>
            </a:extLst>
          </p:cNvPr>
          <p:cNvGrpSpPr/>
          <p:nvPr/>
        </p:nvGrpSpPr>
        <p:grpSpPr>
          <a:xfrm>
            <a:off x="1142999" y="2252620"/>
            <a:ext cx="5254948" cy="647700"/>
            <a:chOff x="1145851" y="2476500"/>
            <a:chExt cx="4517656" cy="647700"/>
          </a:xfrm>
          <a:solidFill>
            <a:schemeClr val="accent3">
              <a:lumMod val="20000"/>
              <a:lumOff val="80000"/>
            </a:schemeClr>
          </a:solidFill>
        </p:grpSpPr>
        <p:sp>
          <p:nvSpPr>
            <p:cNvPr id="16" name="Rectangle: Rounded Corners 15">
              <a:extLst>
                <a:ext uri="{FF2B5EF4-FFF2-40B4-BE49-F238E27FC236}">
                  <a16:creationId xmlns:a16="http://schemas.microsoft.com/office/drawing/2014/main" id="{2F32D154-85E5-2AAE-4505-23BBC823581C}"/>
                </a:ext>
              </a:extLst>
            </p:cNvPr>
            <p:cNvSpPr/>
            <p:nvPr/>
          </p:nvSpPr>
          <p:spPr>
            <a:xfrm>
              <a:off x="1145852" y="2667000"/>
              <a:ext cx="4517655" cy="457200"/>
            </a:xfrm>
            <a:prstGeom prst="roundRect">
              <a:avLst/>
            </a:prstGeom>
            <a:grpFill/>
            <a:ln>
              <a:noFill/>
            </a:ln>
            <a:effectLst>
              <a:innerShdw blurRad="63500" dist="50800" dir="162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latin typeface="Century Gothic" panose="020B0502020202020204" pitchFamily="34" charset="0"/>
                </a:rPr>
                <a:t>Banks (62)</a:t>
              </a:r>
            </a:p>
          </p:txBody>
        </p:sp>
        <p:sp>
          <p:nvSpPr>
            <p:cNvPr id="19" name="Teardrop 18">
              <a:extLst>
                <a:ext uri="{FF2B5EF4-FFF2-40B4-BE49-F238E27FC236}">
                  <a16:creationId xmlns:a16="http://schemas.microsoft.com/office/drawing/2014/main" id="{38879E73-10E7-7630-F55A-7D1F33423F13}"/>
                </a:ext>
              </a:extLst>
            </p:cNvPr>
            <p:cNvSpPr/>
            <p:nvPr/>
          </p:nvSpPr>
          <p:spPr>
            <a:xfrm>
              <a:off x="1145851" y="2476500"/>
              <a:ext cx="504760" cy="517790"/>
            </a:xfrm>
            <a:prstGeom prst="teardrop">
              <a:avLst>
                <a:gd name="adj" fmla="val 71169"/>
              </a:avLst>
            </a:prstGeom>
            <a:grpFill/>
            <a:ln>
              <a:solidFill>
                <a:schemeClr val="tx1">
                  <a:lumMod val="75000"/>
                  <a:lumOff val="25000"/>
                </a:schemeClr>
              </a:solidFill>
            </a:ln>
            <a:effectLst>
              <a:innerShdw blurRad="63500" dist="50800" dir="162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latin typeface="Century Gothic" panose="020B0502020202020204" pitchFamily="34" charset="0"/>
                </a:rPr>
                <a:t>1</a:t>
              </a:r>
            </a:p>
          </p:txBody>
        </p:sp>
      </p:grpSp>
      <p:grpSp>
        <p:nvGrpSpPr>
          <p:cNvPr id="23" name="Group 22">
            <a:extLst>
              <a:ext uri="{FF2B5EF4-FFF2-40B4-BE49-F238E27FC236}">
                <a16:creationId xmlns:a16="http://schemas.microsoft.com/office/drawing/2014/main" id="{96B64454-CD5D-8CF7-1FF6-FDDB91B07FC2}"/>
              </a:ext>
            </a:extLst>
          </p:cNvPr>
          <p:cNvGrpSpPr/>
          <p:nvPr/>
        </p:nvGrpSpPr>
        <p:grpSpPr>
          <a:xfrm>
            <a:off x="1145852" y="3000200"/>
            <a:ext cx="5254948" cy="647700"/>
            <a:chOff x="1145851" y="2476500"/>
            <a:chExt cx="4517656" cy="647700"/>
          </a:xfrm>
          <a:solidFill>
            <a:schemeClr val="accent3">
              <a:lumMod val="40000"/>
              <a:lumOff val="60000"/>
            </a:schemeClr>
          </a:solidFill>
        </p:grpSpPr>
        <p:sp>
          <p:nvSpPr>
            <p:cNvPr id="24" name="Rectangle: Rounded Corners 23">
              <a:extLst>
                <a:ext uri="{FF2B5EF4-FFF2-40B4-BE49-F238E27FC236}">
                  <a16:creationId xmlns:a16="http://schemas.microsoft.com/office/drawing/2014/main" id="{C4F9439E-BA16-B5DC-7ACE-8FB21F59A19A}"/>
                </a:ext>
              </a:extLst>
            </p:cNvPr>
            <p:cNvSpPr/>
            <p:nvPr/>
          </p:nvSpPr>
          <p:spPr>
            <a:xfrm>
              <a:off x="1145852" y="2667000"/>
              <a:ext cx="4517655" cy="457200"/>
            </a:xfrm>
            <a:prstGeom prst="roundRect">
              <a:avLst/>
            </a:prstGeom>
            <a:grpFill/>
            <a:ln>
              <a:noFill/>
            </a:ln>
            <a:effectLst>
              <a:innerShdw blurRad="63500" dist="50800" dir="162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latin typeface="Century Gothic" panose="020B0502020202020204" pitchFamily="34" charset="0"/>
                </a:rPr>
                <a:t>Microfinance Institutions (89)</a:t>
              </a:r>
            </a:p>
          </p:txBody>
        </p:sp>
        <p:sp>
          <p:nvSpPr>
            <p:cNvPr id="25" name="Teardrop 24">
              <a:extLst>
                <a:ext uri="{FF2B5EF4-FFF2-40B4-BE49-F238E27FC236}">
                  <a16:creationId xmlns:a16="http://schemas.microsoft.com/office/drawing/2014/main" id="{6FFCFE9E-C135-F4FE-BE4D-576E71B7575D}"/>
                </a:ext>
              </a:extLst>
            </p:cNvPr>
            <p:cNvSpPr/>
            <p:nvPr/>
          </p:nvSpPr>
          <p:spPr>
            <a:xfrm>
              <a:off x="1145851" y="2476500"/>
              <a:ext cx="504760" cy="517927"/>
            </a:xfrm>
            <a:prstGeom prst="teardrop">
              <a:avLst>
                <a:gd name="adj" fmla="val 71169"/>
              </a:avLst>
            </a:prstGeom>
            <a:grpFill/>
            <a:ln>
              <a:solidFill>
                <a:schemeClr val="tx1">
                  <a:lumMod val="75000"/>
                  <a:lumOff val="25000"/>
                </a:schemeClr>
              </a:solidFill>
            </a:ln>
            <a:effectLst>
              <a:innerShdw blurRad="63500" dist="50800" dir="162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latin typeface="Century Gothic" panose="020B0502020202020204" pitchFamily="34" charset="0"/>
                </a:rPr>
                <a:t>2</a:t>
              </a:r>
            </a:p>
          </p:txBody>
        </p:sp>
      </p:grpSp>
      <p:grpSp>
        <p:nvGrpSpPr>
          <p:cNvPr id="26" name="Group 25">
            <a:extLst>
              <a:ext uri="{FF2B5EF4-FFF2-40B4-BE49-F238E27FC236}">
                <a16:creationId xmlns:a16="http://schemas.microsoft.com/office/drawing/2014/main" id="{45A2584C-E6F3-B7C7-DEC0-9A1416BD9FA3}"/>
              </a:ext>
            </a:extLst>
          </p:cNvPr>
          <p:cNvGrpSpPr/>
          <p:nvPr/>
        </p:nvGrpSpPr>
        <p:grpSpPr>
          <a:xfrm>
            <a:off x="1142999" y="3747917"/>
            <a:ext cx="5254948" cy="647701"/>
            <a:chOff x="1145851" y="2476499"/>
            <a:chExt cx="4517656" cy="647701"/>
          </a:xfrm>
          <a:solidFill>
            <a:schemeClr val="accent3">
              <a:lumMod val="60000"/>
              <a:lumOff val="40000"/>
            </a:schemeClr>
          </a:solidFill>
        </p:grpSpPr>
        <p:sp>
          <p:nvSpPr>
            <p:cNvPr id="27" name="Rectangle: Rounded Corners 26">
              <a:extLst>
                <a:ext uri="{FF2B5EF4-FFF2-40B4-BE49-F238E27FC236}">
                  <a16:creationId xmlns:a16="http://schemas.microsoft.com/office/drawing/2014/main" id="{F178B168-27D5-7F27-4794-323C6E14F563}"/>
                </a:ext>
              </a:extLst>
            </p:cNvPr>
            <p:cNvSpPr/>
            <p:nvPr/>
          </p:nvSpPr>
          <p:spPr>
            <a:xfrm>
              <a:off x="1145852" y="2667000"/>
              <a:ext cx="4517655" cy="457200"/>
            </a:xfrm>
            <a:prstGeom prst="roundRect">
              <a:avLst/>
            </a:prstGeom>
            <a:grpFill/>
            <a:ln>
              <a:noFill/>
            </a:ln>
            <a:effectLst>
              <a:innerShdw blurRad="63500" dist="50800" dir="162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latin typeface="Century Gothic" panose="020B0502020202020204" pitchFamily="34" charset="0"/>
                </a:rPr>
                <a:t>Financial Leasing Institutions (13)</a:t>
              </a:r>
            </a:p>
          </p:txBody>
        </p:sp>
        <p:sp>
          <p:nvSpPr>
            <p:cNvPr id="28" name="Teardrop 27">
              <a:extLst>
                <a:ext uri="{FF2B5EF4-FFF2-40B4-BE49-F238E27FC236}">
                  <a16:creationId xmlns:a16="http://schemas.microsoft.com/office/drawing/2014/main" id="{C8373EFE-DADE-C4AA-987E-5DEFD9BAE197}"/>
                </a:ext>
              </a:extLst>
            </p:cNvPr>
            <p:cNvSpPr/>
            <p:nvPr/>
          </p:nvSpPr>
          <p:spPr>
            <a:xfrm>
              <a:off x="1145851" y="2476499"/>
              <a:ext cx="507213" cy="517927"/>
            </a:xfrm>
            <a:prstGeom prst="teardrop">
              <a:avLst>
                <a:gd name="adj" fmla="val 71169"/>
              </a:avLst>
            </a:prstGeom>
            <a:grpFill/>
            <a:ln>
              <a:solidFill>
                <a:schemeClr val="tx1">
                  <a:lumMod val="75000"/>
                  <a:lumOff val="25000"/>
                </a:schemeClr>
              </a:solidFill>
            </a:ln>
            <a:effectLst>
              <a:innerShdw blurRad="63500" dist="50800" dir="162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latin typeface="Century Gothic" panose="020B0502020202020204" pitchFamily="34" charset="0"/>
                </a:rPr>
                <a:t>3</a:t>
              </a:r>
            </a:p>
          </p:txBody>
        </p:sp>
      </p:grpSp>
      <p:grpSp>
        <p:nvGrpSpPr>
          <p:cNvPr id="29" name="Group 28">
            <a:extLst>
              <a:ext uri="{FF2B5EF4-FFF2-40B4-BE49-F238E27FC236}">
                <a16:creationId xmlns:a16="http://schemas.microsoft.com/office/drawing/2014/main" id="{FD4C727B-7D2F-9588-3957-F732FF620C2B}"/>
              </a:ext>
            </a:extLst>
          </p:cNvPr>
          <p:cNvGrpSpPr/>
          <p:nvPr/>
        </p:nvGrpSpPr>
        <p:grpSpPr>
          <a:xfrm>
            <a:off x="6785345" y="2234384"/>
            <a:ext cx="4517655" cy="647701"/>
            <a:chOff x="1145852" y="2476499"/>
            <a:chExt cx="4517655" cy="647701"/>
          </a:xfrm>
          <a:solidFill>
            <a:schemeClr val="accent1">
              <a:lumMod val="20000"/>
              <a:lumOff val="80000"/>
            </a:schemeClr>
          </a:solidFill>
        </p:grpSpPr>
        <p:sp>
          <p:nvSpPr>
            <p:cNvPr id="30" name="Rectangle: Rounded Corners 29">
              <a:extLst>
                <a:ext uri="{FF2B5EF4-FFF2-40B4-BE49-F238E27FC236}">
                  <a16:creationId xmlns:a16="http://schemas.microsoft.com/office/drawing/2014/main" id="{20101E02-7445-EF38-5202-0592D5291443}"/>
                </a:ext>
              </a:extLst>
            </p:cNvPr>
            <p:cNvSpPr/>
            <p:nvPr/>
          </p:nvSpPr>
          <p:spPr>
            <a:xfrm>
              <a:off x="1145852" y="2667000"/>
              <a:ext cx="4517655" cy="457200"/>
            </a:xfrm>
            <a:prstGeom prst="roundRect">
              <a:avLst/>
            </a:prstGeom>
            <a:grpFill/>
            <a:ln>
              <a:noFill/>
            </a:ln>
            <a:effectLst>
              <a:innerShdw blurRad="63500" dist="50800" dir="162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latin typeface="Century Gothic" panose="020B0502020202020204" pitchFamily="34" charset="0"/>
                </a:rPr>
                <a:t>Relatives</a:t>
              </a:r>
            </a:p>
          </p:txBody>
        </p:sp>
        <p:sp>
          <p:nvSpPr>
            <p:cNvPr id="31" name="Teardrop 30">
              <a:extLst>
                <a:ext uri="{FF2B5EF4-FFF2-40B4-BE49-F238E27FC236}">
                  <a16:creationId xmlns:a16="http://schemas.microsoft.com/office/drawing/2014/main" id="{419C6AC4-68C7-6E14-5CD1-4FA8FB741F71}"/>
                </a:ext>
              </a:extLst>
            </p:cNvPr>
            <p:cNvSpPr/>
            <p:nvPr/>
          </p:nvSpPr>
          <p:spPr>
            <a:xfrm>
              <a:off x="1145852" y="2476499"/>
              <a:ext cx="529856" cy="511457"/>
            </a:xfrm>
            <a:prstGeom prst="teardrop">
              <a:avLst>
                <a:gd name="adj" fmla="val 71169"/>
              </a:avLst>
            </a:prstGeom>
            <a:grpFill/>
            <a:ln>
              <a:solidFill>
                <a:schemeClr val="tx1">
                  <a:lumMod val="75000"/>
                  <a:lumOff val="25000"/>
                </a:schemeClr>
              </a:solidFill>
            </a:ln>
            <a:effectLst>
              <a:innerShdw blurRad="63500" dist="50800" dir="162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latin typeface="Century Gothic" panose="020B0502020202020204" pitchFamily="34" charset="0"/>
                </a:rPr>
                <a:t>1</a:t>
              </a:r>
            </a:p>
          </p:txBody>
        </p:sp>
      </p:grpSp>
      <p:grpSp>
        <p:nvGrpSpPr>
          <p:cNvPr id="32" name="Group 31">
            <a:extLst>
              <a:ext uri="{FF2B5EF4-FFF2-40B4-BE49-F238E27FC236}">
                <a16:creationId xmlns:a16="http://schemas.microsoft.com/office/drawing/2014/main" id="{F6873222-1F2A-CB2D-FC23-4207FCB6E2E1}"/>
              </a:ext>
            </a:extLst>
          </p:cNvPr>
          <p:cNvGrpSpPr/>
          <p:nvPr/>
        </p:nvGrpSpPr>
        <p:grpSpPr>
          <a:xfrm>
            <a:off x="6785344" y="2992940"/>
            <a:ext cx="4517656" cy="647700"/>
            <a:chOff x="1145851" y="2476500"/>
            <a:chExt cx="4517656" cy="647700"/>
          </a:xfrm>
          <a:solidFill>
            <a:schemeClr val="accent1">
              <a:lumMod val="40000"/>
              <a:lumOff val="60000"/>
            </a:schemeClr>
          </a:solidFill>
        </p:grpSpPr>
        <p:sp>
          <p:nvSpPr>
            <p:cNvPr id="33" name="Rectangle: Rounded Corners 32">
              <a:extLst>
                <a:ext uri="{FF2B5EF4-FFF2-40B4-BE49-F238E27FC236}">
                  <a16:creationId xmlns:a16="http://schemas.microsoft.com/office/drawing/2014/main" id="{F055F768-8029-9664-A6C3-EBB8388E0C9F}"/>
                </a:ext>
              </a:extLst>
            </p:cNvPr>
            <p:cNvSpPr/>
            <p:nvPr/>
          </p:nvSpPr>
          <p:spPr>
            <a:xfrm>
              <a:off x="1145852" y="2667000"/>
              <a:ext cx="4517655" cy="457200"/>
            </a:xfrm>
            <a:prstGeom prst="roundRect">
              <a:avLst/>
            </a:prstGeom>
            <a:grpFill/>
            <a:ln>
              <a:noFill/>
            </a:ln>
            <a:effectLst>
              <a:innerShdw blurRad="63500" dist="50800" dir="162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latin typeface="Century Gothic" panose="020B0502020202020204" pitchFamily="34" charset="0"/>
                </a:rPr>
                <a:t>Friends</a:t>
              </a:r>
            </a:p>
          </p:txBody>
        </p:sp>
        <p:sp>
          <p:nvSpPr>
            <p:cNvPr id="34" name="Teardrop 33">
              <a:extLst>
                <a:ext uri="{FF2B5EF4-FFF2-40B4-BE49-F238E27FC236}">
                  <a16:creationId xmlns:a16="http://schemas.microsoft.com/office/drawing/2014/main" id="{BEB98605-90C4-3D3E-78EC-56DDE741512C}"/>
                </a:ext>
              </a:extLst>
            </p:cNvPr>
            <p:cNvSpPr/>
            <p:nvPr/>
          </p:nvSpPr>
          <p:spPr>
            <a:xfrm>
              <a:off x="1145851" y="2476500"/>
              <a:ext cx="587139" cy="511596"/>
            </a:xfrm>
            <a:prstGeom prst="teardrop">
              <a:avLst>
                <a:gd name="adj" fmla="val 71169"/>
              </a:avLst>
            </a:prstGeom>
            <a:grpFill/>
            <a:ln>
              <a:solidFill>
                <a:schemeClr val="tx1">
                  <a:lumMod val="75000"/>
                  <a:lumOff val="25000"/>
                </a:schemeClr>
              </a:solidFill>
            </a:ln>
            <a:effectLst>
              <a:innerShdw blurRad="63500" dist="50800" dir="162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latin typeface="Century Gothic" panose="020B0502020202020204" pitchFamily="34" charset="0"/>
                </a:rPr>
                <a:t>2</a:t>
              </a:r>
            </a:p>
          </p:txBody>
        </p:sp>
      </p:grpSp>
      <p:grpSp>
        <p:nvGrpSpPr>
          <p:cNvPr id="35" name="Group 34">
            <a:extLst>
              <a:ext uri="{FF2B5EF4-FFF2-40B4-BE49-F238E27FC236}">
                <a16:creationId xmlns:a16="http://schemas.microsoft.com/office/drawing/2014/main" id="{26DC1BA6-898B-9568-9B81-DBD03E1BFE65}"/>
              </a:ext>
            </a:extLst>
          </p:cNvPr>
          <p:cNvGrpSpPr/>
          <p:nvPr/>
        </p:nvGrpSpPr>
        <p:grpSpPr>
          <a:xfrm>
            <a:off x="6798044" y="3751634"/>
            <a:ext cx="4517656" cy="647700"/>
            <a:chOff x="1145851" y="2476500"/>
            <a:chExt cx="4517656" cy="647700"/>
          </a:xfrm>
          <a:solidFill>
            <a:schemeClr val="accent1">
              <a:lumMod val="60000"/>
              <a:lumOff val="40000"/>
            </a:schemeClr>
          </a:solidFill>
        </p:grpSpPr>
        <p:sp>
          <p:nvSpPr>
            <p:cNvPr id="36" name="Rectangle: Rounded Corners 35">
              <a:extLst>
                <a:ext uri="{FF2B5EF4-FFF2-40B4-BE49-F238E27FC236}">
                  <a16:creationId xmlns:a16="http://schemas.microsoft.com/office/drawing/2014/main" id="{6A6C0670-0BEE-AAC2-7E4A-9ADBBF6E237C}"/>
                </a:ext>
              </a:extLst>
            </p:cNvPr>
            <p:cNvSpPr/>
            <p:nvPr/>
          </p:nvSpPr>
          <p:spPr>
            <a:xfrm>
              <a:off x="1145852" y="2667000"/>
              <a:ext cx="4517655" cy="457200"/>
            </a:xfrm>
            <a:prstGeom prst="roundRect">
              <a:avLst/>
            </a:prstGeom>
            <a:grpFill/>
            <a:ln>
              <a:noFill/>
            </a:ln>
            <a:effectLst>
              <a:innerShdw blurRad="63500" dist="50800" dir="162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latin typeface="Century Gothic" panose="020B0502020202020204" pitchFamily="34" charset="0"/>
                </a:rPr>
                <a:t>Neighbors</a:t>
              </a:r>
            </a:p>
          </p:txBody>
        </p:sp>
        <p:sp>
          <p:nvSpPr>
            <p:cNvPr id="37" name="Teardrop 36">
              <a:extLst>
                <a:ext uri="{FF2B5EF4-FFF2-40B4-BE49-F238E27FC236}">
                  <a16:creationId xmlns:a16="http://schemas.microsoft.com/office/drawing/2014/main" id="{12DBD762-C8B8-6DEA-F138-EFA0D7063B7C}"/>
                </a:ext>
              </a:extLst>
            </p:cNvPr>
            <p:cNvSpPr/>
            <p:nvPr/>
          </p:nvSpPr>
          <p:spPr>
            <a:xfrm>
              <a:off x="1145851" y="2476500"/>
              <a:ext cx="589991" cy="568054"/>
            </a:xfrm>
            <a:prstGeom prst="teardrop">
              <a:avLst>
                <a:gd name="adj" fmla="val 71169"/>
              </a:avLst>
            </a:prstGeom>
            <a:grpFill/>
            <a:ln>
              <a:solidFill>
                <a:schemeClr val="tx1">
                  <a:lumMod val="75000"/>
                  <a:lumOff val="25000"/>
                </a:schemeClr>
              </a:solidFill>
            </a:ln>
            <a:effectLst>
              <a:innerShdw blurRad="63500" dist="50800" dir="162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latin typeface="Century Gothic" panose="020B0502020202020204" pitchFamily="34" charset="0"/>
                </a:rPr>
                <a:t>3</a:t>
              </a:r>
            </a:p>
          </p:txBody>
        </p:sp>
      </p:grpSp>
      <p:grpSp>
        <p:nvGrpSpPr>
          <p:cNvPr id="38" name="Group 37">
            <a:extLst>
              <a:ext uri="{FF2B5EF4-FFF2-40B4-BE49-F238E27FC236}">
                <a16:creationId xmlns:a16="http://schemas.microsoft.com/office/drawing/2014/main" id="{CA7D5F49-BAF0-CF23-1E2C-ECE3AC2C9644}"/>
              </a:ext>
            </a:extLst>
          </p:cNvPr>
          <p:cNvGrpSpPr/>
          <p:nvPr/>
        </p:nvGrpSpPr>
        <p:grpSpPr>
          <a:xfrm>
            <a:off x="6798044" y="4510188"/>
            <a:ext cx="4517656" cy="647701"/>
            <a:chOff x="1145851" y="2476499"/>
            <a:chExt cx="4517656" cy="647701"/>
          </a:xfrm>
          <a:solidFill>
            <a:schemeClr val="accent1"/>
          </a:solidFill>
        </p:grpSpPr>
        <p:sp>
          <p:nvSpPr>
            <p:cNvPr id="39" name="Rectangle: Rounded Corners 38">
              <a:extLst>
                <a:ext uri="{FF2B5EF4-FFF2-40B4-BE49-F238E27FC236}">
                  <a16:creationId xmlns:a16="http://schemas.microsoft.com/office/drawing/2014/main" id="{651FDD34-0A2B-CEF3-C5B1-A7D06215391A}"/>
                </a:ext>
              </a:extLst>
            </p:cNvPr>
            <p:cNvSpPr/>
            <p:nvPr/>
          </p:nvSpPr>
          <p:spPr>
            <a:xfrm>
              <a:off x="1145852" y="2667000"/>
              <a:ext cx="4517655" cy="457200"/>
            </a:xfrm>
            <a:prstGeom prst="roundRect">
              <a:avLst/>
            </a:prstGeom>
            <a:grpFill/>
            <a:ln>
              <a:noFill/>
            </a:ln>
            <a:effectLst>
              <a:innerShdw blurRad="63500" dist="50800" dir="162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latin typeface="Century Gothic" panose="020B0502020202020204" pitchFamily="34" charset="0"/>
                </a:rPr>
                <a:t>Moneylenders</a:t>
              </a:r>
            </a:p>
          </p:txBody>
        </p:sp>
        <p:sp>
          <p:nvSpPr>
            <p:cNvPr id="40" name="Teardrop 39">
              <a:extLst>
                <a:ext uri="{FF2B5EF4-FFF2-40B4-BE49-F238E27FC236}">
                  <a16:creationId xmlns:a16="http://schemas.microsoft.com/office/drawing/2014/main" id="{5E100FD3-0590-3F20-0DD9-6E4A253EF8F5}"/>
                </a:ext>
              </a:extLst>
            </p:cNvPr>
            <p:cNvSpPr/>
            <p:nvPr/>
          </p:nvSpPr>
          <p:spPr>
            <a:xfrm>
              <a:off x="1145851" y="2476499"/>
              <a:ext cx="589991" cy="568054"/>
            </a:xfrm>
            <a:prstGeom prst="teardrop">
              <a:avLst>
                <a:gd name="adj" fmla="val 71169"/>
              </a:avLst>
            </a:prstGeom>
            <a:grpFill/>
            <a:ln>
              <a:solidFill>
                <a:schemeClr val="tx1">
                  <a:lumMod val="75000"/>
                  <a:lumOff val="25000"/>
                </a:schemeClr>
              </a:solidFill>
            </a:ln>
            <a:effectLst>
              <a:innerShdw blurRad="63500" dist="50800" dir="162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latin typeface="Century Gothic" panose="020B0502020202020204" pitchFamily="34" charset="0"/>
                </a:rPr>
                <a:t>4</a:t>
              </a:r>
            </a:p>
          </p:txBody>
        </p:sp>
      </p:grpSp>
      <p:sp>
        <p:nvSpPr>
          <p:cNvPr id="6" name="Rectangle: Rounded Corners 5">
            <a:extLst>
              <a:ext uri="{FF2B5EF4-FFF2-40B4-BE49-F238E27FC236}">
                <a16:creationId xmlns:a16="http://schemas.microsoft.com/office/drawing/2014/main" id="{30B2F705-9EB6-762B-5113-D0E9E17E4A54}"/>
              </a:ext>
            </a:extLst>
          </p:cNvPr>
          <p:cNvSpPr/>
          <p:nvPr/>
        </p:nvSpPr>
        <p:spPr>
          <a:xfrm>
            <a:off x="6785344" y="5263874"/>
            <a:ext cx="5562600" cy="1787359"/>
          </a:xfrm>
          <a:prstGeom prst="roundRect">
            <a:avLst>
              <a:gd name="adj" fmla="val 7636"/>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chemeClr val="tx1">
                    <a:lumMod val="85000"/>
                    <a:lumOff val="15000"/>
                  </a:schemeClr>
                </a:solidFill>
                <a:latin typeface="Century Gothic" panose="020B0502020202020204" pitchFamily="34" charset="0"/>
              </a:rPr>
              <a:t> </a:t>
            </a:r>
          </a:p>
        </p:txBody>
      </p:sp>
      <p:sp>
        <p:nvSpPr>
          <p:cNvPr id="7" name="Rectangle: Rounded Corners 6">
            <a:extLst>
              <a:ext uri="{FF2B5EF4-FFF2-40B4-BE49-F238E27FC236}">
                <a16:creationId xmlns:a16="http://schemas.microsoft.com/office/drawing/2014/main" id="{4CEB4C10-A984-0FC9-2B9D-90B56AD87D80}"/>
              </a:ext>
            </a:extLst>
          </p:cNvPr>
          <p:cNvSpPr/>
          <p:nvPr/>
        </p:nvSpPr>
        <p:spPr>
          <a:xfrm>
            <a:off x="838200" y="6306547"/>
            <a:ext cx="5562600" cy="553770"/>
          </a:xfrm>
          <a:prstGeom prst="roundRect">
            <a:avLst>
              <a:gd name="adj" fmla="val 7636"/>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Century Gothic" panose="020B0502020202020204" pitchFamily="34" charset="0"/>
              </a:rPr>
              <a:t>Reference: National Bank of Cambodia as December 2024</a:t>
            </a:r>
          </a:p>
        </p:txBody>
      </p:sp>
      <p:sp>
        <p:nvSpPr>
          <p:cNvPr id="8" name="Rectangle: Rounded Corners 7">
            <a:extLst>
              <a:ext uri="{FF2B5EF4-FFF2-40B4-BE49-F238E27FC236}">
                <a16:creationId xmlns:a16="http://schemas.microsoft.com/office/drawing/2014/main" id="{99A69F37-427E-4055-815D-3F73220AD01D}"/>
              </a:ext>
            </a:extLst>
          </p:cNvPr>
          <p:cNvSpPr/>
          <p:nvPr/>
        </p:nvSpPr>
        <p:spPr>
          <a:xfrm>
            <a:off x="914400" y="4794215"/>
            <a:ext cx="5483547" cy="1382422"/>
          </a:xfrm>
          <a:prstGeom prst="roundRect">
            <a:avLst>
              <a:gd name="adj" fmla="val 6620"/>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lumMod val="85000"/>
                    <a:lumOff val="15000"/>
                  </a:schemeClr>
                </a:solidFill>
                <a:latin typeface="Century Gothic" panose="020B0502020202020204" pitchFamily="34" charset="0"/>
              </a:rPr>
              <a:t>Although </a:t>
            </a:r>
            <a:r>
              <a:rPr lang="en-US" b="1" dirty="0">
                <a:solidFill>
                  <a:schemeClr val="tx1">
                    <a:lumMod val="85000"/>
                    <a:lumOff val="15000"/>
                  </a:schemeClr>
                </a:solidFill>
                <a:latin typeface="Century Gothic" panose="020B0502020202020204" pitchFamily="34" charset="0"/>
              </a:rPr>
              <a:t>informal sources </a:t>
            </a:r>
            <a:r>
              <a:rPr lang="en-US" dirty="0">
                <a:solidFill>
                  <a:schemeClr val="tx1">
                    <a:lumMod val="85000"/>
                    <a:lumOff val="15000"/>
                  </a:schemeClr>
                </a:solidFill>
                <a:latin typeface="Century Gothic" panose="020B0502020202020204" pitchFamily="34" charset="0"/>
              </a:rPr>
              <a:t>are </a:t>
            </a:r>
            <a:r>
              <a:rPr lang="en-US" b="1" dirty="0">
                <a:solidFill>
                  <a:schemeClr val="tx1">
                    <a:lumMod val="85000"/>
                    <a:lumOff val="15000"/>
                  </a:schemeClr>
                </a:solidFill>
                <a:latin typeface="Century Gothic" panose="020B0502020202020204" pitchFamily="34" charset="0"/>
              </a:rPr>
              <a:t>more accessible than formal ones</a:t>
            </a:r>
            <a:r>
              <a:rPr lang="en-US" dirty="0">
                <a:solidFill>
                  <a:schemeClr val="tx1">
                    <a:lumMod val="85000"/>
                    <a:lumOff val="15000"/>
                  </a:schemeClr>
                </a:solidFill>
                <a:latin typeface="Century Gothic" panose="020B0502020202020204" pitchFamily="34" charset="0"/>
              </a:rPr>
              <a:t>, lenders are exposed to high risks, including </a:t>
            </a:r>
            <a:r>
              <a:rPr lang="en-US" b="1" dirty="0">
                <a:solidFill>
                  <a:schemeClr val="tx1">
                    <a:lumMod val="85000"/>
                    <a:lumOff val="15000"/>
                  </a:schemeClr>
                </a:solidFill>
                <a:latin typeface="Century Gothic" panose="020B0502020202020204" pitchFamily="34" charset="0"/>
              </a:rPr>
              <a:t>fluctuating interest rates and exploitation</a:t>
            </a:r>
            <a:r>
              <a:rPr lang="en-US" dirty="0">
                <a:solidFill>
                  <a:schemeClr val="tx1">
                    <a:lumMod val="85000"/>
                    <a:lumOff val="15000"/>
                  </a:schemeClr>
                </a:solidFill>
                <a:latin typeface="Century Gothic" panose="020B0502020202020204" pitchFamily="34" charset="0"/>
              </a:rPr>
              <a:t>, as demonstrated in recent situations. </a:t>
            </a:r>
          </a:p>
        </p:txBody>
      </p:sp>
    </p:spTree>
    <p:extLst>
      <p:ext uri="{BB962C8B-B14F-4D97-AF65-F5344CB8AC3E}">
        <p14:creationId xmlns:p14="http://schemas.microsoft.com/office/powerpoint/2010/main" val="1542858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9B703-4048-B48F-401D-F8D2A30AC5F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2A10EE-AFCF-3A81-DD9E-42E7850BB569}"/>
              </a:ext>
            </a:extLst>
          </p:cNvPr>
          <p:cNvSpPr>
            <a:spLocks noGrp="1"/>
          </p:cNvSpPr>
          <p:nvPr>
            <p:ph type="sldNum" sz="quarter" idx="12"/>
          </p:nvPr>
        </p:nvSpPr>
        <p:spPr/>
        <p:txBody>
          <a:bodyPr/>
          <a:lstStyle/>
          <a:p>
            <a:fld id="{AFBF4239-293C-4A86-80FE-87BA3BC7019D}" type="slidenum">
              <a:rPr lang="en-US" smtClean="0">
                <a:latin typeface="Century Schoolbook" panose="02040604050505020304" pitchFamily="18" charset="0"/>
              </a:rPr>
              <a:t>4</a:t>
            </a:fld>
            <a:endParaRPr lang="en-US" dirty="0">
              <a:latin typeface="Century Schoolbook" panose="02040604050505020304" pitchFamily="18" charset="0"/>
            </a:endParaRPr>
          </a:p>
        </p:txBody>
      </p:sp>
      <p:sp>
        <p:nvSpPr>
          <p:cNvPr id="21" name="Rectangle 20">
            <a:extLst>
              <a:ext uri="{FF2B5EF4-FFF2-40B4-BE49-F238E27FC236}">
                <a16:creationId xmlns:a16="http://schemas.microsoft.com/office/drawing/2014/main" id="{1DC61C72-1BD1-7BF3-F422-82C9D6F57835}"/>
              </a:ext>
            </a:extLst>
          </p:cNvPr>
          <p:cNvSpPr/>
          <p:nvPr/>
        </p:nvSpPr>
        <p:spPr>
          <a:xfrm>
            <a:off x="76200" y="-19456"/>
            <a:ext cx="4572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FF0000"/>
              </a:solidFill>
            </a:endParaRPr>
          </a:p>
        </p:txBody>
      </p:sp>
      <p:sp>
        <p:nvSpPr>
          <p:cNvPr id="22" name="Rectangle 21">
            <a:extLst>
              <a:ext uri="{FF2B5EF4-FFF2-40B4-BE49-F238E27FC236}">
                <a16:creationId xmlns:a16="http://schemas.microsoft.com/office/drawing/2014/main" id="{D06CCD10-AB48-395F-DE1E-ED9B8C79D645}"/>
              </a:ext>
            </a:extLst>
          </p:cNvPr>
          <p:cNvSpPr/>
          <p:nvPr/>
        </p:nvSpPr>
        <p:spPr>
          <a:xfrm flipH="1">
            <a:off x="179960" y="-9728"/>
            <a:ext cx="152400" cy="6858000"/>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chemeClr val="bg2">
                  <a:lumMod val="75000"/>
                </a:schemeClr>
              </a:solidFill>
            </a:endParaRPr>
          </a:p>
        </p:txBody>
      </p:sp>
      <p:sp>
        <p:nvSpPr>
          <p:cNvPr id="4" name="Rectangle 3">
            <a:extLst>
              <a:ext uri="{FF2B5EF4-FFF2-40B4-BE49-F238E27FC236}">
                <a16:creationId xmlns:a16="http://schemas.microsoft.com/office/drawing/2014/main" id="{673C4F12-81EC-4BD3-1DE4-145B30F760CB}"/>
              </a:ext>
            </a:extLst>
          </p:cNvPr>
          <p:cNvSpPr/>
          <p:nvPr/>
        </p:nvSpPr>
        <p:spPr>
          <a:xfrm>
            <a:off x="838200" y="141604"/>
            <a:ext cx="10896600" cy="8489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accent2">
                    <a:lumMod val="75000"/>
                  </a:schemeClr>
                </a:solidFill>
                <a:latin typeface="Bahnschrift" panose="020B0502040204020203" pitchFamily="34" charset="0"/>
              </a:rPr>
              <a:t>Identifying Barriers to Rural Financial Inclusion</a:t>
            </a:r>
            <a:endParaRPr lang="en-US" sz="3200" dirty="0">
              <a:solidFill>
                <a:schemeClr val="accent2">
                  <a:lumMod val="75000"/>
                </a:schemeClr>
              </a:solidFill>
              <a:latin typeface="Bahnschrift" panose="020B0502040204020203" pitchFamily="34" charset="0"/>
            </a:endParaRPr>
          </a:p>
        </p:txBody>
      </p:sp>
      <p:pic>
        <p:nvPicPr>
          <p:cNvPr id="7" name="Picture 6" descr="A hand holding a coin and a paper with a dollar sign&#10;&#10;AI-generated content may be incorrect.">
            <a:extLst>
              <a:ext uri="{FF2B5EF4-FFF2-40B4-BE49-F238E27FC236}">
                <a16:creationId xmlns:a16="http://schemas.microsoft.com/office/drawing/2014/main" id="{A6617D31-9E09-3647-A6FB-344BA6538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80" y="1385627"/>
            <a:ext cx="1093120" cy="1093120"/>
          </a:xfrm>
          <a:prstGeom prst="rect">
            <a:avLst/>
          </a:prstGeom>
        </p:spPr>
      </p:pic>
      <p:pic>
        <p:nvPicPr>
          <p:cNvPr id="10" name="Picture 9" descr="A hand holding a cap and a coin&#10;&#10;AI-generated content may be incorrect.">
            <a:extLst>
              <a:ext uri="{FF2B5EF4-FFF2-40B4-BE49-F238E27FC236}">
                <a16:creationId xmlns:a16="http://schemas.microsoft.com/office/drawing/2014/main" id="{19D6A736-62B7-8785-F90A-6DA90E6EA4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1" y="2810020"/>
            <a:ext cx="1217062" cy="1217062"/>
          </a:xfrm>
          <a:prstGeom prst="rect">
            <a:avLst/>
          </a:prstGeom>
        </p:spPr>
      </p:pic>
      <p:pic>
        <p:nvPicPr>
          <p:cNvPr id="16" name="Picture 15" descr="A finger touching a gear&#10;&#10;AI-generated content may be incorrect.">
            <a:extLst>
              <a:ext uri="{FF2B5EF4-FFF2-40B4-BE49-F238E27FC236}">
                <a16:creationId xmlns:a16="http://schemas.microsoft.com/office/drawing/2014/main" id="{9E24F888-E172-0609-4ECF-1BC732D678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061" y="4457701"/>
            <a:ext cx="1217063" cy="1217063"/>
          </a:xfrm>
          <a:prstGeom prst="rect">
            <a:avLst/>
          </a:prstGeom>
        </p:spPr>
      </p:pic>
      <p:sp>
        <p:nvSpPr>
          <p:cNvPr id="17" name="Rectangle: Rounded Corners 16">
            <a:extLst>
              <a:ext uri="{FF2B5EF4-FFF2-40B4-BE49-F238E27FC236}">
                <a16:creationId xmlns:a16="http://schemas.microsoft.com/office/drawing/2014/main" id="{31AA2549-A9FB-3EB4-FB27-5A4CECCD9FCA}"/>
              </a:ext>
            </a:extLst>
          </p:cNvPr>
          <p:cNvSpPr/>
          <p:nvPr/>
        </p:nvSpPr>
        <p:spPr>
          <a:xfrm>
            <a:off x="2309149" y="1219200"/>
            <a:ext cx="9026727" cy="381000"/>
          </a:xfrm>
          <a:prstGeom prst="roundRect">
            <a:avLst>
              <a:gd name="adj" fmla="val 7636"/>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sz="1600" b="1" dirty="0">
                <a:solidFill>
                  <a:schemeClr val="tx1">
                    <a:lumMod val="85000"/>
                    <a:lumOff val="15000"/>
                  </a:schemeClr>
                </a:solidFill>
                <a:latin typeface="Century Gothic" panose="020B0502020202020204" pitchFamily="34" charset="0"/>
              </a:rPr>
              <a:t>Limited Financial Infrastructure</a:t>
            </a:r>
            <a:endParaRPr lang="en-US" sz="1600" b="1" dirty="0">
              <a:solidFill>
                <a:schemeClr val="tx1">
                  <a:lumMod val="85000"/>
                  <a:lumOff val="15000"/>
                </a:schemeClr>
              </a:solidFill>
              <a:highlight>
                <a:srgbClr val="FFFF00"/>
              </a:highlight>
              <a:latin typeface="Century Gothic" panose="020B0502020202020204" pitchFamily="34" charset="0"/>
            </a:endParaRPr>
          </a:p>
        </p:txBody>
      </p:sp>
      <p:sp>
        <p:nvSpPr>
          <p:cNvPr id="18" name="Rectangle: Rounded Corners 17">
            <a:extLst>
              <a:ext uri="{FF2B5EF4-FFF2-40B4-BE49-F238E27FC236}">
                <a16:creationId xmlns:a16="http://schemas.microsoft.com/office/drawing/2014/main" id="{44A62CAB-AA8F-AB29-DEF2-5C7C3CD8553F}"/>
              </a:ext>
            </a:extLst>
          </p:cNvPr>
          <p:cNvSpPr/>
          <p:nvPr/>
        </p:nvSpPr>
        <p:spPr>
          <a:xfrm>
            <a:off x="2262287" y="2781301"/>
            <a:ext cx="3091840" cy="381000"/>
          </a:xfrm>
          <a:prstGeom prst="roundRect">
            <a:avLst>
              <a:gd name="adj" fmla="val 7636"/>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sz="1600" b="1" dirty="0">
                <a:solidFill>
                  <a:schemeClr val="tx1">
                    <a:lumMod val="85000"/>
                    <a:lumOff val="15000"/>
                  </a:schemeClr>
                </a:solidFill>
                <a:latin typeface="Century Gothic" panose="020B0502020202020204" pitchFamily="34" charset="0"/>
              </a:rPr>
              <a:t>Financial Literacy Constraints</a:t>
            </a:r>
            <a:r>
              <a:rPr lang="en-US" sz="1600" dirty="0">
                <a:solidFill>
                  <a:schemeClr val="tx1">
                    <a:lumMod val="85000"/>
                    <a:lumOff val="15000"/>
                  </a:schemeClr>
                </a:solidFill>
                <a:latin typeface="Century Gothic" panose="020B0502020202020204" pitchFamily="34" charset="0"/>
              </a:rPr>
              <a:t> </a:t>
            </a:r>
            <a:r>
              <a:rPr lang="en-US" sz="1600" b="1" dirty="0">
                <a:solidFill>
                  <a:schemeClr val="tx1">
                    <a:lumMod val="85000"/>
                    <a:lumOff val="15000"/>
                  </a:schemeClr>
                </a:solidFill>
                <a:latin typeface="Century Gothic" panose="020B0502020202020204" pitchFamily="34" charset="0"/>
              </a:rPr>
              <a:t> </a:t>
            </a:r>
          </a:p>
        </p:txBody>
      </p:sp>
      <p:sp>
        <p:nvSpPr>
          <p:cNvPr id="19" name="Rectangle: Rounded Corners 18">
            <a:extLst>
              <a:ext uri="{FF2B5EF4-FFF2-40B4-BE49-F238E27FC236}">
                <a16:creationId xmlns:a16="http://schemas.microsoft.com/office/drawing/2014/main" id="{AF423442-4B94-0CA1-3787-E74D55F4C8EA}"/>
              </a:ext>
            </a:extLst>
          </p:cNvPr>
          <p:cNvSpPr/>
          <p:nvPr/>
        </p:nvSpPr>
        <p:spPr>
          <a:xfrm>
            <a:off x="2309149" y="4457701"/>
            <a:ext cx="9019974" cy="381000"/>
          </a:xfrm>
          <a:prstGeom prst="roundRect">
            <a:avLst>
              <a:gd name="adj" fmla="val 7636"/>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chemeClr val="tx1">
                    <a:lumMod val="85000"/>
                    <a:lumOff val="15000"/>
                  </a:schemeClr>
                </a:solidFill>
                <a:latin typeface="Century Gothic" panose="020B0502020202020204" pitchFamily="34" charset="0"/>
              </a:rPr>
              <a:t>Fragmented lending </a:t>
            </a:r>
          </a:p>
        </p:txBody>
      </p:sp>
      <p:sp>
        <p:nvSpPr>
          <p:cNvPr id="20" name="Rectangle 19">
            <a:extLst>
              <a:ext uri="{FF2B5EF4-FFF2-40B4-BE49-F238E27FC236}">
                <a16:creationId xmlns:a16="http://schemas.microsoft.com/office/drawing/2014/main" id="{05C8C2E4-0F9D-D063-61B3-4E9706445BB4}"/>
              </a:ext>
            </a:extLst>
          </p:cNvPr>
          <p:cNvSpPr/>
          <p:nvPr/>
        </p:nvSpPr>
        <p:spPr>
          <a:xfrm>
            <a:off x="2536324" y="3233252"/>
            <a:ext cx="840658" cy="381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4"/>
                </a:solidFill>
                <a:latin typeface="Century Gothic" panose="020B0502020202020204" pitchFamily="34" charset="0"/>
              </a:rPr>
              <a:t>18%</a:t>
            </a:r>
          </a:p>
        </p:txBody>
      </p:sp>
      <p:sp>
        <p:nvSpPr>
          <p:cNvPr id="23" name="Rectangle 22">
            <a:extLst>
              <a:ext uri="{FF2B5EF4-FFF2-40B4-BE49-F238E27FC236}">
                <a16:creationId xmlns:a16="http://schemas.microsoft.com/office/drawing/2014/main" id="{BAE718CF-BC63-DA92-6031-9C72FCCC4EB2}"/>
              </a:ext>
            </a:extLst>
          </p:cNvPr>
          <p:cNvSpPr/>
          <p:nvPr/>
        </p:nvSpPr>
        <p:spPr>
          <a:xfrm>
            <a:off x="3291609" y="3233252"/>
            <a:ext cx="5608782" cy="381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entury Gothic" panose="020B0502020202020204" pitchFamily="34" charset="0"/>
              </a:rPr>
              <a:t>Of Cambodians are considered financial literate </a:t>
            </a:r>
          </a:p>
        </p:txBody>
      </p:sp>
      <p:sp>
        <p:nvSpPr>
          <p:cNvPr id="28" name="Rectangle 27">
            <a:extLst>
              <a:ext uri="{FF2B5EF4-FFF2-40B4-BE49-F238E27FC236}">
                <a16:creationId xmlns:a16="http://schemas.microsoft.com/office/drawing/2014/main" id="{A5C823F0-729F-7F12-BDCB-B1B24580779B}"/>
              </a:ext>
            </a:extLst>
          </p:cNvPr>
          <p:cNvSpPr/>
          <p:nvPr/>
        </p:nvSpPr>
        <p:spPr>
          <a:xfrm>
            <a:off x="2315902" y="3771901"/>
            <a:ext cx="1061080" cy="381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4"/>
                </a:solidFill>
                <a:latin typeface="Century Gothic" panose="020B0502020202020204" pitchFamily="34" charset="0"/>
              </a:rPr>
              <a:t>135th</a:t>
            </a:r>
          </a:p>
        </p:txBody>
      </p:sp>
      <p:sp>
        <p:nvSpPr>
          <p:cNvPr id="29" name="Rectangle 28">
            <a:extLst>
              <a:ext uri="{FF2B5EF4-FFF2-40B4-BE49-F238E27FC236}">
                <a16:creationId xmlns:a16="http://schemas.microsoft.com/office/drawing/2014/main" id="{B72BD569-43A4-A99F-AC36-7592D2DB4B78}"/>
              </a:ext>
            </a:extLst>
          </p:cNvPr>
          <p:cNvSpPr/>
          <p:nvPr/>
        </p:nvSpPr>
        <p:spPr>
          <a:xfrm>
            <a:off x="3291608" y="3771901"/>
            <a:ext cx="8214591" cy="381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entury Gothic" panose="020B0502020202020204" pitchFamily="34" charset="0"/>
              </a:rPr>
              <a:t>Rank of Cambodia in the Atlas and Standard &amp; Poor’s Global Financial Literacy Survey</a:t>
            </a:r>
          </a:p>
        </p:txBody>
      </p:sp>
      <p:sp>
        <p:nvSpPr>
          <p:cNvPr id="31" name="Rectangle 30">
            <a:extLst>
              <a:ext uri="{FF2B5EF4-FFF2-40B4-BE49-F238E27FC236}">
                <a16:creationId xmlns:a16="http://schemas.microsoft.com/office/drawing/2014/main" id="{8FF129B9-7935-D04A-5752-D3EBF5585787}"/>
              </a:ext>
            </a:extLst>
          </p:cNvPr>
          <p:cNvSpPr/>
          <p:nvPr/>
        </p:nvSpPr>
        <p:spPr>
          <a:xfrm>
            <a:off x="2536324" y="1703707"/>
            <a:ext cx="9198476" cy="84899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en-US" dirty="0">
                <a:solidFill>
                  <a:schemeClr val="tx1"/>
                </a:solidFill>
                <a:latin typeface="Century Gothic" panose="020B0502020202020204" pitchFamily="34" charset="0"/>
              </a:rPr>
              <a:t>Incomplete legal framework for financial products and consumer protections</a:t>
            </a:r>
          </a:p>
          <a:p>
            <a:pPr marL="285750" indent="-285750">
              <a:buFont typeface="Arial" panose="020B0604020202020204" pitchFamily="34" charset="0"/>
              <a:buChar char="•"/>
            </a:pPr>
            <a:r>
              <a:rPr lang="en-US" dirty="0">
                <a:solidFill>
                  <a:schemeClr val="tx1"/>
                </a:solidFill>
                <a:latin typeface="Century Gothic" panose="020B0502020202020204" pitchFamily="34" charset="0"/>
              </a:rPr>
              <a:t>Highly collateral based lending approach</a:t>
            </a:r>
          </a:p>
        </p:txBody>
      </p:sp>
      <p:grpSp>
        <p:nvGrpSpPr>
          <p:cNvPr id="38" name="Group 37">
            <a:extLst>
              <a:ext uri="{FF2B5EF4-FFF2-40B4-BE49-F238E27FC236}">
                <a16:creationId xmlns:a16="http://schemas.microsoft.com/office/drawing/2014/main" id="{031212BD-EF97-950E-4561-251858E90B20}"/>
              </a:ext>
            </a:extLst>
          </p:cNvPr>
          <p:cNvGrpSpPr/>
          <p:nvPr/>
        </p:nvGrpSpPr>
        <p:grpSpPr>
          <a:xfrm>
            <a:off x="2161708" y="4851420"/>
            <a:ext cx="9480091" cy="381000"/>
            <a:chOff x="2161708" y="4965719"/>
            <a:chExt cx="9480091" cy="381000"/>
          </a:xfrm>
        </p:grpSpPr>
        <p:sp>
          <p:nvSpPr>
            <p:cNvPr id="32" name="Rectangle 31">
              <a:extLst>
                <a:ext uri="{FF2B5EF4-FFF2-40B4-BE49-F238E27FC236}">
                  <a16:creationId xmlns:a16="http://schemas.microsoft.com/office/drawing/2014/main" id="{131CFF4C-F988-CD14-06C3-76FC022CEDF4}"/>
                </a:ext>
              </a:extLst>
            </p:cNvPr>
            <p:cNvSpPr/>
            <p:nvPr/>
          </p:nvSpPr>
          <p:spPr>
            <a:xfrm>
              <a:off x="2161708" y="4965719"/>
              <a:ext cx="1646499" cy="381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4"/>
                  </a:solidFill>
                  <a:latin typeface="Century Gothic" panose="020B0502020202020204" pitchFamily="34" charset="0"/>
                </a:rPr>
                <a:t>Only 59%</a:t>
              </a:r>
            </a:p>
          </p:txBody>
        </p:sp>
        <p:sp>
          <p:nvSpPr>
            <p:cNvPr id="33" name="Rectangle 32">
              <a:extLst>
                <a:ext uri="{FF2B5EF4-FFF2-40B4-BE49-F238E27FC236}">
                  <a16:creationId xmlns:a16="http://schemas.microsoft.com/office/drawing/2014/main" id="{04CB8D01-C3FF-DACD-6CA3-A37E2E7B4181}"/>
                </a:ext>
              </a:extLst>
            </p:cNvPr>
            <p:cNvSpPr/>
            <p:nvPr/>
          </p:nvSpPr>
          <p:spPr>
            <a:xfrm>
              <a:off x="3808207" y="4965719"/>
              <a:ext cx="7833592" cy="381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entury Gothic" panose="020B0502020202020204" pitchFamily="34" charset="0"/>
                </a:rPr>
                <a:t>Of Cambodian adults aged over 18 have access to formal finance </a:t>
              </a:r>
            </a:p>
          </p:txBody>
        </p:sp>
      </p:grpSp>
      <p:grpSp>
        <p:nvGrpSpPr>
          <p:cNvPr id="39" name="Group 38">
            <a:extLst>
              <a:ext uri="{FF2B5EF4-FFF2-40B4-BE49-F238E27FC236}">
                <a16:creationId xmlns:a16="http://schemas.microsoft.com/office/drawing/2014/main" id="{BF30849D-FEF0-F31C-4736-E421082D31E0}"/>
              </a:ext>
            </a:extLst>
          </p:cNvPr>
          <p:cNvGrpSpPr/>
          <p:nvPr/>
        </p:nvGrpSpPr>
        <p:grpSpPr>
          <a:xfrm>
            <a:off x="3062894" y="5290476"/>
            <a:ext cx="8809298" cy="381000"/>
            <a:chOff x="3062894" y="5424732"/>
            <a:chExt cx="8809298" cy="381000"/>
          </a:xfrm>
        </p:grpSpPr>
        <p:sp>
          <p:nvSpPr>
            <p:cNvPr id="34" name="Rectangle 33">
              <a:extLst>
                <a:ext uri="{FF2B5EF4-FFF2-40B4-BE49-F238E27FC236}">
                  <a16:creationId xmlns:a16="http://schemas.microsoft.com/office/drawing/2014/main" id="{95C6516B-EAAD-1EA9-3F70-4BC4B707042C}"/>
                </a:ext>
              </a:extLst>
            </p:cNvPr>
            <p:cNvSpPr/>
            <p:nvPr/>
          </p:nvSpPr>
          <p:spPr>
            <a:xfrm>
              <a:off x="3062894" y="5424732"/>
              <a:ext cx="1061080" cy="381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4"/>
                  </a:solidFill>
                  <a:latin typeface="Century Gothic" panose="020B0502020202020204" pitchFamily="34" charset="0"/>
                </a:rPr>
                <a:t>68%</a:t>
              </a:r>
            </a:p>
          </p:txBody>
        </p:sp>
        <p:sp>
          <p:nvSpPr>
            <p:cNvPr id="35" name="Rectangle 34">
              <a:extLst>
                <a:ext uri="{FF2B5EF4-FFF2-40B4-BE49-F238E27FC236}">
                  <a16:creationId xmlns:a16="http://schemas.microsoft.com/office/drawing/2014/main" id="{6E873243-2D1D-2DCB-63C0-D709ACC328FC}"/>
                </a:ext>
              </a:extLst>
            </p:cNvPr>
            <p:cNvSpPr/>
            <p:nvPr/>
          </p:nvSpPr>
          <p:spPr>
            <a:xfrm>
              <a:off x="4038600" y="5424732"/>
              <a:ext cx="7833592" cy="381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entury Gothic" panose="020B0502020202020204" pitchFamily="34" charset="0"/>
                </a:rPr>
                <a:t>are adults in urban areas</a:t>
              </a:r>
            </a:p>
          </p:txBody>
        </p:sp>
      </p:grpSp>
      <p:grpSp>
        <p:nvGrpSpPr>
          <p:cNvPr id="40" name="Group 39">
            <a:extLst>
              <a:ext uri="{FF2B5EF4-FFF2-40B4-BE49-F238E27FC236}">
                <a16:creationId xmlns:a16="http://schemas.microsoft.com/office/drawing/2014/main" id="{1DF86F9E-C813-078D-8D8C-0707F58DC31E}"/>
              </a:ext>
            </a:extLst>
          </p:cNvPr>
          <p:cNvGrpSpPr/>
          <p:nvPr/>
        </p:nvGrpSpPr>
        <p:grpSpPr>
          <a:xfrm>
            <a:off x="3062894" y="5774236"/>
            <a:ext cx="8809298" cy="381000"/>
            <a:chOff x="-1082616" y="6329622"/>
            <a:chExt cx="8809298" cy="381000"/>
          </a:xfrm>
        </p:grpSpPr>
        <p:sp>
          <p:nvSpPr>
            <p:cNvPr id="36" name="Rectangle 35">
              <a:extLst>
                <a:ext uri="{FF2B5EF4-FFF2-40B4-BE49-F238E27FC236}">
                  <a16:creationId xmlns:a16="http://schemas.microsoft.com/office/drawing/2014/main" id="{DEE2ACFB-10F8-E5D8-9F6E-D00FB51CC0FC}"/>
                </a:ext>
              </a:extLst>
            </p:cNvPr>
            <p:cNvSpPr/>
            <p:nvPr/>
          </p:nvSpPr>
          <p:spPr>
            <a:xfrm>
              <a:off x="-1082616" y="6329622"/>
              <a:ext cx="1061080" cy="381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4"/>
                  </a:solidFill>
                  <a:latin typeface="Century Gothic" panose="020B0502020202020204" pitchFamily="34" charset="0"/>
                </a:rPr>
                <a:t>55%</a:t>
              </a:r>
            </a:p>
          </p:txBody>
        </p:sp>
        <p:sp>
          <p:nvSpPr>
            <p:cNvPr id="37" name="Rectangle 36">
              <a:extLst>
                <a:ext uri="{FF2B5EF4-FFF2-40B4-BE49-F238E27FC236}">
                  <a16:creationId xmlns:a16="http://schemas.microsoft.com/office/drawing/2014/main" id="{73BE81F2-456A-E6FE-A319-B7B7BFF315F5}"/>
                </a:ext>
              </a:extLst>
            </p:cNvPr>
            <p:cNvSpPr/>
            <p:nvPr/>
          </p:nvSpPr>
          <p:spPr>
            <a:xfrm>
              <a:off x="-106910" y="6329622"/>
              <a:ext cx="7833592" cy="381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entury Gothic" panose="020B0502020202020204" pitchFamily="34" charset="0"/>
                </a:rPr>
                <a:t>are adults in rural areas</a:t>
              </a:r>
            </a:p>
          </p:txBody>
        </p:sp>
      </p:grpSp>
      <p:cxnSp>
        <p:nvCxnSpPr>
          <p:cNvPr id="51" name="Straight Connector 50">
            <a:extLst>
              <a:ext uri="{FF2B5EF4-FFF2-40B4-BE49-F238E27FC236}">
                <a16:creationId xmlns:a16="http://schemas.microsoft.com/office/drawing/2014/main" id="{A285BD03-F169-FF5D-32B3-00DBFA5FDB7B}"/>
              </a:ext>
            </a:extLst>
          </p:cNvPr>
          <p:cNvCxnSpPr/>
          <p:nvPr/>
        </p:nvCxnSpPr>
        <p:spPr>
          <a:xfrm>
            <a:off x="2536324" y="5290476"/>
            <a:ext cx="0" cy="6742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45A0FF8-37A5-05BF-51CF-6FCB72CC93FA}"/>
              </a:ext>
            </a:extLst>
          </p:cNvPr>
          <p:cNvCxnSpPr/>
          <p:nvPr/>
        </p:nvCxnSpPr>
        <p:spPr>
          <a:xfrm>
            <a:off x="2536324" y="5480976"/>
            <a:ext cx="66407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D3EC44E1-3304-398F-4F21-21E6EF8CC49D}"/>
              </a:ext>
            </a:extLst>
          </p:cNvPr>
          <p:cNvCxnSpPr/>
          <p:nvPr/>
        </p:nvCxnSpPr>
        <p:spPr>
          <a:xfrm>
            <a:off x="2536324" y="5964736"/>
            <a:ext cx="66407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6" name="Rectangle: Rounded Corners 55">
            <a:extLst>
              <a:ext uri="{FF2B5EF4-FFF2-40B4-BE49-F238E27FC236}">
                <a16:creationId xmlns:a16="http://schemas.microsoft.com/office/drawing/2014/main" id="{DED734AD-784D-639F-9FAA-246FCFF5646B}"/>
              </a:ext>
            </a:extLst>
          </p:cNvPr>
          <p:cNvSpPr/>
          <p:nvPr/>
        </p:nvSpPr>
        <p:spPr>
          <a:xfrm>
            <a:off x="843279" y="6338497"/>
            <a:ext cx="8300721" cy="553770"/>
          </a:xfrm>
          <a:prstGeom prst="roundRect">
            <a:avLst>
              <a:gd name="adj" fmla="val 7636"/>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Century Gothic" panose="020B0502020202020204" pitchFamily="34" charset="0"/>
              </a:rPr>
              <a:t>Reference: Standard &amp; Poor’s Ratings Services Global </a:t>
            </a:r>
            <a:r>
              <a:rPr lang="en-US" sz="1050" dirty="0" err="1">
                <a:solidFill>
                  <a:schemeClr val="tx1"/>
                </a:solidFill>
                <a:latin typeface="Century Gothic" panose="020B0502020202020204" pitchFamily="34" charset="0"/>
              </a:rPr>
              <a:t>FinLit</a:t>
            </a:r>
            <a:r>
              <a:rPr lang="en-US" sz="1050" dirty="0">
                <a:solidFill>
                  <a:schemeClr val="tx1"/>
                </a:solidFill>
                <a:latin typeface="Century Gothic" panose="020B0502020202020204" pitchFamily="34" charset="0"/>
              </a:rPr>
              <a:t> Survey, ADB, United Nations Capital Development Fund</a:t>
            </a:r>
          </a:p>
        </p:txBody>
      </p:sp>
    </p:spTree>
    <p:extLst>
      <p:ext uri="{BB962C8B-B14F-4D97-AF65-F5344CB8AC3E}">
        <p14:creationId xmlns:p14="http://schemas.microsoft.com/office/powerpoint/2010/main" val="2623029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84EE2-1995-4DFB-A90A-71FFB2ED97C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3820CC-0FDF-015F-F74A-B290FAE78DB1}"/>
              </a:ext>
            </a:extLst>
          </p:cNvPr>
          <p:cNvSpPr>
            <a:spLocks noGrp="1"/>
          </p:cNvSpPr>
          <p:nvPr>
            <p:ph type="sldNum" sz="quarter" idx="12"/>
          </p:nvPr>
        </p:nvSpPr>
        <p:spPr/>
        <p:txBody>
          <a:bodyPr/>
          <a:lstStyle/>
          <a:p>
            <a:fld id="{AFBF4239-293C-4A86-80FE-87BA3BC7019D}" type="slidenum">
              <a:rPr lang="en-US" smtClean="0">
                <a:latin typeface="Century Schoolbook" panose="02040604050505020304" pitchFamily="18" charset="0"/>
              </a:rPr>
              <a:t>5</a:t>
            </a:fld>
            <a:endParaRPr lang="en-US" dirty="0">
              <a:latin typeface="Century Schoolbook" panose="02040604050505020304" pitchFamily="18" charset="0"/>
            </a:endParaRPr>
          </a:p>
        </p:txBody>
      </p:sp>
      <p:sp>
        <p:nvSpPr>
          <p:cNvPr id="21" name="Rectangle 20">
            <a:extLst>
              <a:ext uri="{FF2B5EF4-FFF2-40B4-BE49-F238E27FC236}">
                <a16:creationId xmlns:a16="http://schemas.microsoft.com/office/drawing/2014/main" id="{2D4F1F30-0812-F6A2-130D-10E3414D6B6B}"/>
              </a:ext>
            </a:extLst>
          </p:cNvPr>
          <p:cNvSpPr/>
          <p:nvPr/>
        </p:nvSpPr>
        <p:spPr>
          <a:xfrm>
            <a:off x="76200" y="-19456"/>
            <a:ext cx="4572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FF0000"/>
              </a:solidFill>
            </a:endParaRPr>
          </a:p>
        </p:txBody>
      </p:sp>
      <p:sp>
        <p:nvSpPr>
          <p:cNvPr id="22" name="Rectangle 21">
            <a:extLst>
              <a:ext uri="{FF2B5EF4-FFF2-40B4-BE49-F238E27FC236}">
                <a16:creationId xmlns:a16="http://schemas.microsoft.com/office/drawing/2014/main" id="{961F39D3-DAC9-6D27-C239-BF5C221727FA}"/>
              </a:ext>
            </a:extLst>
          </p:cNvPr>
          <p:cNvSpPr/>
          <p:nvPr/>
        </p:nvSpPr>
        <p:spPr>
          <a:xfrm flipH="1">
            <a:off x="179960" y="-9728"/>
            <a:ext cx="152400" cy="6858000"/>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chemeClr val="bg2">
                  <a:lumMod val="75000"/>
                </a:schemeClr>
              </a:solidFill>
            </a:endParaRPr>
          </a:p>
        </p:txBody>
      </p:sp>
      <p:sp>
        <p:nvSpPr>
          <p:cNvPr id="4" name="Rectangle 3">
            <a:extLst>
              <a:ext uri="{FF2B5EF4-FFF2-40B4-BE49-F238E27FC236}">
                <a16:creationId xmlns:a16="http://schemas.microsoft.com/office/drawing/2014/main" id="{7771CE44-B148-B764-278A-96F609DB9453}"/>
              </a:ext>
            </a:extLst>
          </p:cNvPr>
          <p:cNvSpPr/>
          <p:nvPr/>
        </p:nvSpPr>
        <p:spPr>
          <a:xfrm>
            <a:off x="838200" y="228600"/>
            <a:ext cx="10896600" cy="8489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accent2">
                    <a:lumMod val="75000"/>
                  </a:schemeClr>
                </a:solidFill>
                <a:latin typeface="Bahnschrift" panose="020B0502040204020203" pitchFamily="34" charset="0"/>
              </a:rPr>
              <a:t>Example of ARDB’s Localized Initiatives</a:t>
            </a:r>
            <a:endParaRPr lang="en-US" sz="3200" dirty="0">
              <a:solidFill>
                <a:schemeClr val="accent2">
                  <a:lumMod val="75000"/>
                </a:schemeClr>
              </a:solidFill>
              <a:latin typeface="Bahnschrift" panose="020B0502040204020203" pitchFamily="34" charset="0"/>
            </a:endParaRPr>
          </a:p>
        </p:txBody>
      </p:sp>
      <p:sp>
        <p:nvSpPr>
          <p:cNvPr id="3" name="Rectangle: Rounded Corners 2">
            <a:extLst>
              <a:ext uri="{FF2B5EF4-FFF2-40B4-BE49-F238E27FC236}">
                <a16:creationId xmlns:a16="http://schemas.microsoft.com/office/drawing/2014/main" id="{31A65AEC-9D01-2784-15E1-7132313D1057}"/>
              </a:ext>
            </a:extLst>
          </p:cNvPr>
          <p:cNvSpPr/>
          <p:nvPr/>
        </p:nvSpPr>
        <p:spPr>
          <a:xfrm>
            <a:off x="2286000" y="4987611"/>
            <a:ext cx="9067797" cy="609600"/>
          </a:xfrm>
          <a:prstGeom prst="roundRect">
            <a:avLst>
              <a:gd name="adj" fmla="val 7636"/>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600" b="1" dirty="0">
                <a:solidFill>
                  <a:schemeClr val="tx1">
                    <a:lumMod val="85000"/>
                    <a:lumOff val="15000"/>
                  </a:schemeClr>
                </a:solidFill>
                <a:latin typeface="Century Gothic" panose="020B0502020202020204" pitchFamily="34" charset="0"/>
              </a:rPr>
              <a:t>Digitalization Transformation Initiatives: </a:t>
            </a:r>
            <a:r>
              <a:rPr lang="en-US" sz="1600" dirty="0">
                <a:solidFill>
                  <a:schemeClr val="tx1">
                    <a:lumMod val="85000"/>
                    <a:lumOff val="15000"/>
                  </a:schemeClr>
                </a:solidFill>
                <a:latin typeface="Century Gothic" panose="020B0502020202020204" pitchFamily="34" charset="0"/>
              </a:rPr>
              <a:t>Since transitioning from a specialized bank to a commercial bank, the Bank has </a:t>
            </a:r>
            <a:r>
              <a:rPr lang="en-US" sz="1600" b="1" dirty="0">
                <a:solidFill>
                  <a:schemeClr val="tx1">
                    <a:lumMod val="85000"/>
                    <a:lumOff val="15000"/>
                  </a:schemeClr>
                </a:solidFill>
                <a:latin typeface="Century Gothic" panose="020B0502020202020204" pitchFamily="34" charset="0"/>
              </a:rPr>
              <a:t>embedded digital tools to expand financial service outreach</a:t>
            </a:r>
            <a:r>
              <a:rPr lang="en-US" sz="1600" dirty="0">
                <a:solidFill>
                  <a:schemeClr val="tx1">
                    <a:lumMod val="85000"/>
                    <a:lumOff val="15000"/>
                  </a:schemeClr>
                </a:solidFill>
                <a:latin typeface="Century Gothic" panose="020B0502020202020204" pitchFamily="34" charset="0"/>
              </a:rPr>
              <a:t>. This includes not only a </a:t>
            </a:r>
            <a:r>
              <a:rPr lang="en-US" sz="1600" b="1" dirty="0">
                <a:solidFill>
                  <a:schemeClr val="tx1">
                    <a:lumMod val="85000"/>
                    <a:lumOff val="15000"/>
                  </a:schemeClr>
                </a:solidFill>
                <a:latin typeface="Century Gothic" panose="020B0502020202020204" pitchFamily="34" charset="0"/>
              </a:rPr>
              <a:t>digitalized loan application process </a:t>
            </a:r>
            <a:r>
              <a:rPr lang="en-US" sz="1600" dirty="0">
                <a:solidFill>
                  <a:schemeClr val="tx1">
                    <a:lumMod val="85000"/>
                    <a:lumOff val="15000"/>
                  </a:schemeClr>
                </a:solidFill>
                <a:latin typeface="Century Gothic" panose="020B0502020202020204" pitchFamily="34" charset="0"/>
              </a:rPr>
              <a:t>but also the integration of technology into everyday internal banking functions.</a:t>
            </a:r>
            <a:r>
              <a:rPr lang="en-US" sz="1600" b="1" dirty="0">
                <a:solidFill>
                  <a:schemeClr val="tx1">
                    <a:lumMod val="85000"/>
                    <a:lumOff val="15000"/>
                  </a:schemeClr>
                </a:solidFill>
                <a:latin typeface="Century Gothic" panose="020B0502020202020204" pitchFamily="34" charset="0"/>
              </a:rPr>
              <a:t> </a:t>
            </a:r>
          </a:p>
        </p:txBody>
      </p:sp>
      <p:sp>
        <p:nvSpPr>
          <p:cNvPr id="5" name="Rectangle: Rounded Corners 4">
            <a:extLst>
              <a:ext uri="{FF2B5EF4-FFF2-40B4-BE49-F238E27FC236}">
                <a16:creationId xmlns:a16="http://schemas.microsoft.com/office/drawing/2014/main" id="{D3C455AC-0085-0701-823B-78090AC7815C}"/>
              </a:ext>
            </a:extLst>
          </p:cNvPr>
          <p:cNvSpPr/>
          <p:nvPr/>
        </p:nvSpPr>
        <p:spPr>
          <a:xfrm>
            <a:off x="2286000" y="3353306"/>
            <a:ext cx="9067798" cy="609600"/>
          </a:xfrm>
          <a:prstGeom prst="roundRect">
            <a:avLst>
              <a:gd name="adj" fmla="val 7636"/>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600" b="1" dirty="0">
                <a:solidFill>
                  <a:schemeClr val="tx1">
                    <a:lumMod val="85000"/>
                    <a:lumOff val="15000"/>
                  </a:schemeClr>
                </a:solidFill>
                <a:latin typeface="Century Gothic" panose="020B0502020202020204" pitchFamily="34" charset="0"/>
              </a:rPr>
              <a:t>Promoting Financial Literacy Initiatives: </a:t>
            </a:r>
            <a:r>
              <a:rPr lang="en-US" sz="1600" dirty="0">
                <a:solidFill>
                  <a:schemeClr val="tx1">
                    <a:lumMod val="85000"/>
                    <a:lumOff val="15000"/>
                  </a:schemeClr>
                </a:solidFill>
                <a:latin typeface="Century Gothic" panose="020B0502020202020204" pitchFamily="34" charset="0"/>
              </a:rPr>
              <a:t>ARDB has incorporated and mainstream the </a:t>
            </a:r>
            <a:r>
              <a:rPr lang="en-US" sz="1600" b="1" dirty="0">
                <a:solidFill>
                  <a:schemeClr val="tx1">
                    <a:lumMod val="85000"/>
                    <a:lumOff val="15000"/>
                  </a:schemeClr>
                </a:solidFill>
                <a:latin typeface="Century Gothic" panose="020B0502020202020204" pitchFamily="34" charset="0"/>
              </a:rPr>
              <a:t>financial literacy to smallholder farmers </a:t>
            </a:r>
            <a:r>
              <a:rPr lang="en-US" sz="1600" dirty="0">
                <a:solidFill>
                  <a:schemeClr val="tx1">
                    <a:lumMod val="85000"/>
                    <a:lumOff val="15000"/>
                  </a:schemeClr>
                </a:solidFill>
                <a:latin typeface="Century Gothic" panose="020B0502020202020204" pitchFamily="34" charset="0"/>
              </a:rPr>
              <a:t>through leveraging 2 mechanisms such as </a:t>
            </a:r>
            <a:r>
              <a:rPr lang="en-US" sz="1600" b="1" dirty="0">
                <a:solidFill>
                  <a:schemeClr val="tx1">
                    <a:lumMod val="85000"/>
                    <a:lumOff val="15000"/>
                  </a:schemeClr>
                </a:solidFill>
                <a:latin typeface="Century Gothic" panose="020B0502020202020204" pitchFamily="34" charset="0"/>
              </a:rPr>
              <a:t>broadcasting and digital platform </a:t>
            </a:r>
            <a:r>
              <a:rPr lang="en-US" sz="1600" dirty="0">
                <a:solidFill>
                  <a:schemeClr val="tx1">
                    <a:lumMod val="85000"/>
                    <a:lumOff val="15000"/>
                  </a:schemeClr>
                </a:solidFill>
                <a:latin typeface="Century Gothic" panose="020B0502020202020204" pitchFamily="34" charset="0"/>
              </a:rPr>
              <a:t>(Agri-App). </a:t>
            </a:r>
            <a:endParaRPr lang="en-US" sz="1600" b="1" dirty="0">
              <a:solidFill>
                <a:schemeClr val="tx1">
                  <a:lumMod val="85000"/>
                  <a:lumOff val="15000"/>
                </a:schemeClr>
              </a:solidFill>
              <a:latin typeface="Century Gothic" panose="020B0502020202020204" pitchFamily="34" charset="0"/>
            </a:endParaRPr>
          </a:p>
        </p:txBody>
      </p:sp>
      <p:sp>
        <p:nvSpPr>
          <p:cNvPr id="7" name="Rectangle: Rounded Corners 6">
            <a:extLst>
              <a:ext uri="{FF2B5EF4-FFF2-40B4-BE49-F238E27FC236}">
                <a16:creationId xmlns:a16="http://schemas.microsoft.com/office/drawing/2014/main" id="{596E2C6F-4E16-196B-F75C-BE8473E32006}"/>
              </a:ext>
            </a:extLst>
          </p:cNvPr>
          <p:cNvSpPr/>
          <p:nvPr/>
        </p:nvSpPr>
        <p:spPr>
          <a:xfrm>
            <a:off x="2286000" y="1775577"/>
            <a:ext cx="9067799" cy="609600"/>
          </a:xfrm>
          <a:prstGeom prst="roundRect">
            <a:avLst>
              <a:gd name="adj" fmla="val 7636"/>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600" b="1" dirty="0">
                <a:solidFill>
                  <a:schemeClr val="tx1">
                    <a:lumMod val="85000"/>
                    <a:lumOff val="15000"/>
                  </a:schemeClr>
                </a:solidFill>
                <a:latin typeface="Century Gothic" panose="020B0502020202020204" pitchFamily="34" charset="0"/>
              </a:rPr>
              <a:t>Enhancing Credit Accessibility Initiatives: </a:t>
            </a:r>
            <a:r>
              <a:rPr lang="en-US" sz="1600" dirty="0">
                <a:solidFill>
                  <a:schemeClr val="tx1">
                    <a:lumMod val="85000"/>
                    <a:lumOff val="15000"/>
                  </a:schemeClr>
                </a:solidFill>
                <a:latin typeface="Century Gothic" panose="020B0502020202020204" pitchFamily="34" charset="0"/>
              </a:rPr>
              <a:t>ARDB has introduced </a:t>
            </a:r>
            <a:r>
              <a:rPr lang="en-US" sz="1600" b="1" dirty="0">
                <a:solidFill>
                  <a:schemeClr val="tx1">
                    <a:lumMod val="85000"/>
                    <a:lumOff val="15000"/>
                  </a:schemeClr>
                </a:solidFill>
                <a:latin typeface="Century Gothic" panose="020B0502020202020204" pitchFamily="34" charset="0"/>
              </a:rPr>
              <a:t>several financial products </a:t>
            </a:r>
            <a:r>
              <a:rPr lang="en-US" sz="1600" dirty="0">
                <a:solidFill>
                  <a:schemeClr val="tx1">
                    <a:lumMod val="85000"/>
                    <a:lumOff val="15000"/>
                  </a:schemeClr>
                </a:solidFill>
                <a:latin typeface="Century Gothic" panose="020B0502020202020204" pitchFamily="34" charset="0"/>
              </a:rPr>
              <a:t>to align with the smallholder farmers across the country such as </a:t>
            </a:r>
            <a:r>
              <a:rPr lang="en-US" sz="1600" b="1" dirty="0">
                <a:solidFill>
                  <a:schemeClr val="tx1">
                    <a:lumMod val="85000"/>
                    <a:lumOff val="15000"/>
                  </a:schemeClr>
                </a:solidFill>
                <a:latin typeface="Century Gothic" panose="020B0502020202020204" pitchFamily="34" charset="0"/>
              </a:rPr>
              <a:t>credit to smallholder farmer, credit to agricultural cooperatives, and the credit to MSMEs </a:t>
            </a:r>
            <a:r>
              <a:rPr lang="en-US" sz="1600" dirty="0">
                <a:solidFill>
                  <a:schemeClr val="tx1">
                    <a:lumMod val="85000"/>
                    <a:lumOff val="15000"/>
                  </a:schemeClr>
                </a:solidFill>
                <a:latin typeface="Century Gothic" panose="020B0502020202020204" pitchFamily="34" charset="0"/>
              </a:rPr>
              <a:t>in agriculture sector and </a:t>
            </a:r>
            <a:r>
              <a:rPr lang="en-US" sz="1600" dirty="0" err="1">
                <a:solidFill>
                  <a:schemeClr val="tx1">
                    <a:lumMod val="85000"/>
                    <a:lumOff val="15000"/>
                  </a:schemeClr>
                </a:solidFill>
                <a:latin typeface="Century Gothic" panose="020B0502020202020204" pitchFamily="34" charset="0"/>
              </a:rPr>
              <a:t>agri</a:t>
            </a:r>
            <a:r>
              <a:rPr lang="en-US" sz="1600" dirty="0">
                <a:solidFill>
                  <a:schemeClr val="tx1">
                    <a:lumMod val="85000"/>
                    <a:lumOff val="15000"/>
                  </a:schemeClr>
                </a:solidFill>
                <a:latin typeface="Century Gothic" panose="020B0502020202020204" pitchFamily="34" charset="0"/>
              </a:rPr>
              <a:t>-processing sector. </a:t>
            </a:r>
            <a:r>
              <a:rPr lang="en-US" sz="1600" b="1" dirty="0">
                <a:solidFill>
                  <a:schemeClr val="tx1">
                    <a:lumMod val="85000"/>
                    <a:lumOff val="15000"/>
                  </a:schemeClr>
                </a:solidFill>
                <a:latin typeface="Century Gothic" panose="020B0502020202020204" pitchFamily="34" charset="0"/>
              </a:rPr>
              <a:t> </a:t>
            </a:r>
          </a:p>
        </p:txBody>
      </p:sp>
      <p:pic>
        <p:nvPicPr>
          <p:cNvPr id="6" name="Picture 5" descr="A hand holding a coin and a paper with a dollar sign&#10;&#10;AI-generated content may be incorrect.">
            <a:extLst>
              <a:ext uri="{FF2B5EF4-FFF2-40B4-BE49-F238E27FC236}">
                <a16:creationId xmlns:a16="http://schemas.microsoft.com/office/drawing/2014/main" id="{2AED99ED-9288-852F-BA16-22A1ED3D13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123" y="1546471"/>
            <a:ext cx="1067813" cy="1067813"/>
          </a:xfrm>
          <a:prstGeom prst="rect">
            <a:avLst/>
          </a:prstGeom>
        </p:spPr>
      </p:pic>
      <p:pic>
        <p:nvPicPr>
          <p:cNvPr id="9" name="Picture 8" descr="A hand holding a cap and a coin&#10;&#10;AI-generated content may be incorrect.">
            <a:extLst>
              <a:ext uri="{FF2B5EF4-FFF2-40B4-BE49-F238E27FC236}">
                <a16:creationId xmlns:a16="http://schemas.microsoft.com/office/drawing/2014/main" id="{328886AF-42A1-CBF9-9131-7588DD3435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124200"/>
            <a:ext cx="1067813" cy="1067813"/>
          </a:xfrm>
          <a:prstGeom prst="rect">
            <a:avLst/>
          </a:prstGeom>
        </p:spPr>
      </p:pic>
      <p:pic>
        <p:nvPicPr>
          <p:cNvPr id="10" name="Picture 9" descr="A finger touching a gear&#10;&#10;AI-generated content may be incorrect.">
            <a:extLst>
              <a:ext uri="{FF2B5EF4-FFF2-40B4-BE49-F238E27FC236}">
                <a16:creationId xmlns:a16="http://schemas.microsoft.com/office/drawing/2014/main" id="{0831A80C-6698-1A3C-F95A-066EAD3BC7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1" y="4749544"/>
            <a:ext cx="1085735" cy="1085735"/>
          </a:xfrm>
          <a:prstGeom prst="rect">
            <a:avLst/>
          </a:prstGeom>
        </p:spPr>
      </p:pic>
    </p:spTree>
    <p:extLst>
      <p:ext uri="{BB962C8B-B14F-4D97-AF65-F5344CB8AC3E}">
        <p14:creationId xmlns:p14="http://schemas.microsoft.com/office/powerpoint/2010/main" val="3007752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9A474-7924-2578-0A5B-9DA870261C5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FC3CAA-AAFB-AB6D-639F-6F2F99AAFAE8}"/>
              </a:ext>
            </a:extLst>
          </p:cNvPr>
          <p:cNvSpPr>
            <a:spLocks noGrp="1"/>
          </p:cNvSpPr>
          <p:nvPr>
            <p:ph type="sldNum" sz="quarter" idx="12"/>
          </p:nvPr>
        </p:nvSpPr>
        <p:spPr/>
        <p:txBody>
          <a:bodyPr/>
          <a:lstStyle/>
          <a:p>
            <a:fld id="{AFBF4239-293C-4A86-80FE-87BA3BC7019D}" type="slidenum">
              <a:rPr lang="en-US" smtClean="0">
                <a:latin typeface="Century Schoolbook" panose="02040604050505020304" pitchFamily="18" charset="0"/>
              </a:rPr>
              <a:t>6</a:t>
            </a:fld>
            <a:endParaRPr lang="en-US" dirty="0">
              <a:latin typeface="Century Schoolbook" panose="02040604050505020304" pitchFamily="18" charset="0"/>
            </a:endParaRPr>
          </a:p>
        </p:txBody>
      </p:sp>
      <p:sp>
        <p:nvSpPr>
          <p:cNvPr id="21" name="Rectangle 20">
            <a:extLst>
              <a:ext uri="{FF2B5EF4-FFF2-40B4-BE49-F238E27FC236}">
                <a16:creationId xmlns:a16="http://schemas.microsoft.com/office/drawing/2014/main" id="{DDBE59F0-2E47-CA85-E695-BA558951EFAD}"/>
              </a:ext>
            </a:extLst>
          </p:cNvPr>
          <p:cNvSpPr/>
          <p:nvPr/>
        </p:nvSpPr>
        <p:spPr>
          <a:xfrm>
            <a:off x="76200" y="-19456"/>
            <a:ext cx="4572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FF0000"/>
              </a:solidFill>
            </a:endParaRPr>
          </a:p>
        </p:txBody>
      </p:sp>
      <p:sp>
        <p:nvSpPr>
          <p:cNvPr id="22" name="Rectangle 21">
            <a:extLst>
              <a:ext uri="{FF2B5EF4-FFF2-40B4-BE49-F238E27FC236}">
                <a16:creationId xmlns:a16="http://schemas.microsoft.com/office/drawing/2014/main" id="{885B18B2-3BCF-EC2B-EB81-4C0D6CDB9D04}"/>
              </a:ext>
            </a:extLst>
          </p:cNvPr>
          <p:cNvSpPr/>
          <p:nvPr/>
        </p:nvSpPr>
        <p:spPr>
          <a:xfrm flipH="1">
            <a:off x="179960" y="-9728"/>
            <a:ext cx="152400" cy="6858000"/>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chemeClr val="bg2">
                  <a:lumMod val="75000"/>
                </a:schemeClr>
              </a:solidFill>
            </a:endParaRPr>
          </a:p>
        </p:txBody>
      </p:sp>
      <p:sp>
        <p:nvSpPr>
          <p:cNvPr id="4" name="Rectangle 3">
            <a:extLst>
              <a:ext uri="{FF2B5EF4-FFF2-40B4-BE49-F238E27FC236}">
                <a16:creationId xmlns:a16="http://schemas.microsoft.com/office/drawing/2014/main" id="{6BF9FA75-257C-47AD-6A92-6911B3E86C49}"/>
              </a:ext>
            </a:extLst>
          </p:cNvPr>
          <p:cNvSpPr/>
          <p:nvPr/>
        </p:nvSpPr>
        <p:spPr>
          <a:xfrm>
            <a:off x="838200" y="141604"/>
            <a:ext cx="10896600" cy="8489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accent2">
                    <a:lumMod val="75000"/>
                  </a:schemeClr>
                </a:solidFill>
                <a:latin typeface="Bahnschrift" panose="020B0502040204020203" pitchFamily="34" charset="0"/>
              </a:rPr>
              <a:t>Collective Impacts of the Bank’s Initiatives</a:t>
            </a:r>
            <a:endParaRPr lang="en-US" sz="3200" dirty="0">
              <a:solidFill>
                <a:schemeClr val="accent2">
                  <a:lumMod val="75000"/>
                </a:schemeClr>
              </a:solidFill>
              <a:latin typeface="Bahnschrift" panose="020B0502040204020203" pitchFamily="34" charset="0"/>
            </a:endParaRPr>
          </a:p>
        </p:txBody>
      </p:sp>
      <mc:AlternateContent xmlns:mc="http://schemas.openxmlformats.org/markup-compatibility/2006" xmlns:cx4="http://schemas.microsoft.com/office/drawing/2016/5/10/chartex">
        <mc:Choice Requires="cx4">
          <p:graphicFrame>
            <p:nvGraphicFramePr>
              <p:cNvPr id="8" name="Chart 7">
                <a:extLst>
                  <a:ext uri="{FF2B5EF4-FFF2-40B4-BE49-F238E27FC236}">
                    <a16:creationId xmlns:a16="http://schemas.microsoft.com/office/drawing/2014/main" id="{5339A074-DBD3-7A37-5A57-E9DF79CE2EA4}"/>
                  </a:ext>
                </a:extLst>
              </p:cNvPr>
              <p:cNvGraphicFramePr/>
              <p:nvPr>
                <p:extLst>
                  <p:ext uri="{D42A27DB-BD31-4B8C-83A1-F6EECF244321}">
                    <p14:modId xmlns:p14="http://schemas.microsoft.com/office/powerpoint/2010/main" val="2124873222"/>
                  </p:ext>
                </p:extLst>
              </p:nvPr>
            </p:nvGraphicFramePr>
            <p:xfrm>
              <a:off x="853439" y="1143001"/>
              <a:ext cx="9186662" cy="495300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8" name="Chart 7">
                <a:extLst>
                  <a:ext uri="{FF2B5EF4-FFF2-40B4-BE49-F238E27FC236}">
                    <a16:creationId xmlns:a16="http://schemas.microsoft.com/office/drawing/2014/main" id="{5339A074-DBD3-7A37-5A57-E9DF79CE2EA4}"/>
                  </a:ext>
                </a:extLst>
              </p:cNvPr>
              <p:cNvPicPr>
                <a:picLocks noGrp="1" noRot="1" noChangeAspect="1" noMove="1" noResize="1" noEditPoints="1" noAdjustHandles="1" noChangeArrowheads="1" noChangeShapeType="1"/>
              </p:cNvPicPr>
              <p:nvPr/>
            </p:nvPicPr>
            <p:blipFill>
              <a:blip r:embed="rId4"/>
              <a:stretch>
                <a:fillRect/>
              </a:stretch>
            </p:blipFill>
            <p:spPr>
              <a:xfrm>
                <a:off x="853439" y="1143001"/>
                <a:ext cx="9186662" cy="4953000"/>
              </a:xfrm>
              <a:prstGeom prst="rect">
                <a:avLst/>
              </a:prstGeom>
            </p:spPr>
          </p:pic>
        </mc:Fallback>
      </mc:AlternateContent>
      <p:pic>
        <p:nvPicPr>
          <p:cNvPr id="11" name="Picture 10" descr="A black silhouette of a person&#10;&#10;AI-generated content may be incorrect.">
            <a:extLst>
              <a:ext uri="{FF2B5EF4-FFF2-40B4-BE49-F238E27FC236}">
                <a16:creationId xmlns:a16="http://schemas.microsoft.com/office/drawing/2014/main" id="{975B3C84-760E-DC5C-B98C-DC08888C48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6355" y="1238397"/>
            <a:ext cx="942088" cy="942088"/>
          </a:xfrm>
          <a:prstGeom prst="rect">
            <a:avLst/>
          </a:prstGeom>
        </p:spPr>
      </p:pic>
      <p:pic>
        <p:nvPicPr>
          <p:cNvPr id="15" name="Picture 14" descr="A blue person icon on a white background&#10;&#10;AI-generated content may be incorrect.">
            <a:extLst>
              <a:ext uri="{FF2B5EF4-FFF2-40B4-BE49-F238E27FC236}">
                <a16:creationId xmlns:a16="http://schemas.microsoft.com/office/drawing/2014/main" id="{3CFBB032-1CCF-205C-802F-397DCAD205F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47593" y="2167413"/>
            <a:ext cx="1279612" cy="1279612"/>
          </a:xfrm>
          <a:prstGeom prst="rect">
            <a:avLst/>
          </a:prstGeom>
        </p:spPr>
      </p:pic>
      <p:pic>
        <p:nvPicPr>
          <p:cNvPr id="19" name="Picture 18" descr="A black puzzle with images of animals&#10;&#10;AI-generated content may be incorrect.">
            <a:extLst>
              <a:ext uri="{FF2B5EF4-FFF2-40B4-BE49-F238E27FC236}">
                <a16:creationId xmlns:a16="http://schemas.microsoft.com/office/drawing/2014/main" id="{2BB46864-100C-42A3-1CF7-BB610DB4DF9B}"/>
              </a:ext>
            </a:extLst>
          </p:cNvPr>
          <p:cNvPicPr>
            <a:picLocks noChangeAspect="1"/>
          </p:cNvPicPr>
          <p:nvPr/>
        </p:nvPicPr>
        <p:blipFill>
          <a:blip r:embed="rId7" cstate="print">
            <a:extLst>
              <a:ext uri="{28A0092B-C50C-407E-A947-70E740481C1C}">
                <a14:useLocalDpi xmlns:a14="http://schemas.microsoft.com/office/drawing/2010/main" val="0"/>
              </a:ext>
            </a:extLst>
          </a:blip>
          <a:srcRect l="5092" t="3333" b="7315"/>
          <a:stretch/>
        </p:blipFill>
        <p:spPr>
          <a:xfrm>
            <a:off x="9982200" y="4494598"/>
            <a:ext cx="1610399" cy="1601403"/>
          </a:xfrm>
          <a:prstGeom prst="rect">
            <a:avLst/>
          </a:prstGeom>
        </p:spPr>
      </p:pic>
      <p:pic>
        <p:nvPicPr>
          <p:cNvPr id="23" name="Picture 22" descr="A small building with a sign&#10;&#10;AI-generated content may be incorrect.">
            <a:extLst>
              <a:ext uri="{FF2B5EF4-FFF2-40B4-BE49-F238E27FC236}">
                <a16:creationId xmlns:a16="http://schemas.microsoft.com/office/drawing/2014/main" id="{4CAB1754-A839-3EB0-A1EC-249DBB9F04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0541" y="3433953"/>
            <a:ext cx="1073716" cy="1073716"/>
          </a:xfrm>
          <a:prstGeom prst="rect">
            <a:avLst/>
          </a:prstGeom>
        </p:spPr>
      </p:pic>
    </p:spTree>
    <p:extLst>
      <p:ext uri="{BB962C8B-B14F-4D97-AF65-F5344CB8AC3E}">
        <p14:creationId xmlns:p14="http://schemas.microsoft.com/office/powerpoint/2010/main" val="1227627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EA83A-5E03-BFE2-5AF3-E8EE0C65ED8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3D5E3D-AC72-3364-BA8D-23A9F933A1F3}"/>
              </a:ext>
            </a:extLst>
          </p:cNvPr>
          <p:cNvSpPr>
            <a:spLocks noGrp="1"/>
          </p:cNvSpPr>
          <p:nvPr>
            <p:ph type="sldNum" sz="quarter" idx="12"/>
          </p:nvPr>
        </p:nvSpPr>
        <p:spPr/>
        <p:txBody>
          <a:bodyPr/>
          <a:lstStyle/>
          <a:p>
            <a:fld id="{AFBF4239-293C-4A86-80FE-87BA3BC7019D}" type="slidenum">
              <a:rPr lang="en-US" smtClean="0">
                <a:latin typeface="Century Schoolbook" panose="02040604050505020304" pitchFamily="18" charset="0"/>
              </a:rPr>
              <a:t>7</a:t>
            </a:fld>
            <a:endParaRPr lang="en-US" dirty="0">
              <a:latin typeface="Century Schoolbook" panose="02040604050505020304" pitchFamily="18" charset="0"/>
            </a:endParaRPr>
          </a:p>
        </p:txBody>
      </p:sp>
      <p:sp>
        <p:nvSpPr>
          <p:cNvPr id="21" name="Rectangle 20">
            <a:extLst>
              <a:ext uri="{FF2B5EF4-FFF2-40B4-BE49-F238E27FC236}">
                <a16:creationId xmlns:a16="http://schemas.microsoft.com/office/drawing/2014/main" id="{DC74CD91-7EEB-A2D7-75AC-1AF75A7A6186}"/>
              </a:ext>
            </a:extLst>
          </p:cNvPr>
          <p:cNvSpPr/>
          <p:nvPr/>
        </p:nvSpPr>
        <p:spPr>
          <a:xfrm>
            <a:off x="76200" y="-19456"/>
            <a:ext cx="45720" cy="685800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FF0000"/>
              </a:solidFill>
            </a:endParaRPr>
          </a:p>
        </p:txBody>
      </p:sp>
      <p:sp>
        <p:nvSpPr>
          <p:cNvPr id="22" name="Rectangle 21">
            <a:extLst>
              <a:ext uri="{FF2B5EF4-FFF2-40B4-BE49-F238E27FC236}">
                <a16:creationId xmlns:a16="http://schemas.microsoft.com/office/drawing/2014/main" id="{53324EC0-EE01-A15F-7979-DB4CDC76865E}"/>
              </a:ext>
            </a:extLst>
          </p:cNvPr>
          <p:cNvSpPr/>
          <p:nvPr/>
        </p:nvSpPr>
        <p:spPr>
          <a:xfrm flipH="1">
            <a:off x="179960" y="-9728"/>
            <a:ext cx="152400" cy="6858000"/>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chemeClr val="bg2">
                  <a:lumMod val="75000"/>
                </a:schemeClr>
              </a:solidFill>
            </a:endParaRPr>
          </a:p>
        </p:txBody>
      </p:sp>
      <p:sp>
        <p:nvSpPr>
          <p:cNvPr id="4" name="Rectangle 3">
            <a:extLst>
              <a:ext uri="{FF2B5EF4-FFF2-40B4-BE49-F238E27FC236}">
                <a16:creationId xmlns:a16="http://schemas.microsoft.com/office/drawing/2014/main" id="{490288D2-FACE-0884-4162-E6DB9F1480B1}"/>
              </a:ext>
            </a:extLst>
          </p:cNvPr>
          <p:cNvSpPr/>
          <p:nvPr/>
        </p:nvSpPr>
        <p:spPr>
          <a:xfrm>
            <a:off x="838200" y="294005"/>
            <a:ext cx="10896600" cy="8489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accent2">
                    <a:lumMod val="75000"/>
                  </a:schemeClr>
                </a:solidFill>
                <a:latin typeface="Bahnschrift" panose="020B0502040204020203" pitchFamily="34" charset="0"/>
              </a:rPr>
              <a:t>Driving Rural Financial Inclusion Through Key Partnerships and Innovations</a:t>
            </a:r>
            <a:endParaRPr lang="en-US" sz="3200" dirty="0">
              <a:solidFill>
                <a:schemeClr val="accent2">
                  <a:lumMod val="75000"/>
                </a:schemeClr>
              </a:solidFill>
              <a:latin typeface="Bahnschrift" panose="020B0502040204020203" pitchFamily="34" charset="0"/>
            </a:endParaRPr>
          </a:p>
        </p:txBody>
      </p:sp>
      <p:pic>
        <p:nvPicPr>
          <p:cNvPr id="5" name="Picture 4" descr="A hands holding a globe&#10;&#10;AI-generated content may be incorrect.">
            <a:extLst>
              <a:ext uri="{FF2B5EF4-FFF2-40B4-BE49-F238E27FC236}">
                <a16:creationId xmlns:a16="http://schemas.microsoft.com/office/drawing/2014/main" id="{4A858CE8-C33A-EAEE-D659-52DAAA081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422" y="4391662"/>
            <a:ext cx="1371600" cy="1371600"/>
          </a:xfrm>
          <a:prstGeom prst="rect">
            <a:avLst/>
          </a:prstGeom>
        </p:spPr>
      </p:pic>
      <p:pic>
        <p:nvPicPr>
          <p:cNvPr id="8" name="Picture 7" descr="A black grid with white squares&#10;&#10;AI-generated content may be incorrect.">
            <a:extLst>
              <a:ext uri="{FF2B5EF4-FFF2-40B4-BE49-F238E27FC236}">
                <a16:creationId xmlns:a16="http://schemas.microsoft.com/office/drawing/2014/main" id="{9266FCC8-8C00-05F9-86DD-CA3A1DFABB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351" y="3041012"/>
            <a:ext cx="1221743" cy="1221743"/>
          </a:xfrm>
          <a:prstGeom prst="rect">
            <a:avLst/>
          </a:prstGeom>
        </p:spPr>
      </p:pic>
      <p:pic>
        <p:nvPicPr>
          <p:cNvPr id="10" name="Picture 9" descr="A building with a flag on top&#10;&#10;AI-generated content may be incorrect.">
            <a:extLst>
              <a:ext uri="{FF2B5EF4-FFF2-40B4-BE49-F238E27FC236}">
                <a16:creationId xmlns:a16="http://schemas.microsoft.com/office/drawing/2014/main" id="{EAEDEF75-F6D0-AE95-A11B-C4273FC869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422" y="1410336"/>
            <a:ext cx="1371600" cy="1371600"/>
          </a:xfrm>
          <a:prstGeom prst="rect">
            <a:avLst/>
          </a:prstGeom>
        </p:spPr>
      </p:pic>
      <p:sp>
        <p:nvSpPr>
          <p:cNvPr id="11" name="Rectangle: Rounded Corners 10">
            <a:extLst>
              <a:ext uri="{FF2B5EF4-FFF2-40B4-BE49-F238E27FC236}">
                <a16:creationId xmlns:a16="http://schemas.microsoft.com/office/drawing/2014/main" id="{4E9A3FE9-99AC-D504-3AAE-756F1F255DE7}"/>
              </a:ext>
            </a:extLst>
          </p:cNvPr>
          <p:cNvSpPr/>
          <p:nvPr/>
        </p:nvSpPr>
        <p:spPr>
          <a:xfrm>
            <a:off x="2667000" y="1881469"/>
            <a:ext cx="8686799" cy="609600"/>
          </a:xfrm>
          <a:prstGeom prst="roundRect">
            <a:avLst>
              <a:gd name="adj" fmla="val 7636"/>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600" b="1" dirty="0">
                <a:solidFill>
                  <a:schemeClr val="tx1">
                    <a:lumMod val="85000"/>
                    <a:lumOff val="15000"/>
                  </a:schemeClr>
                </a:solidFill>
                <a:latin typeface="Century Gothic" panose="020B0502020202020204" pitchFamily="34" charset="0"/>
              </a:rPr>
              <a:t>Government</a:t>
            </a:r>
            <a:r>
              <a:rPr lang="en-US" sz="1600" dirty="0">
                <a:solidFill>
                  <a:schemeClr val="tx1">
                    <a:lumMod val="85000"/>
                    <a:lumOff val="15000"/>
                  </a:schemeClr>
                </a:solidFill>
                <a:latin typeface="Century Gothic" panose="020B0502020202020204" pitchFamily="34" charset="0"/>
              </a:rPr>
              <a:t>: The government plays a crucial role in promoting rural financial inclusion by creating supportive policies, building, investing in financial literacy programs, and stimulus the private investment in supporting affordable financial services and boost rural entrepreneurship. </a:t>
            </a:r>
            <a:r>
              <a:rPr lang="en-US" sz="1600" dirty="0"/>
              <a:t>innovation.</a:t>
            </a:r>
            <a:endParaRPr lang="en-US" sz="1600" b="1" dirty="0">
              <a:solidFill>
                <a:schemeClr val="tx1">
                  <a:lumMod val="85000"/>
                  <a:lumOff val="15000"/>
                </a:schemeClr>
              </a:solidFill>
              <a:latin typeface="Century Gothic" panose="020B0502020202020204" pitchFamily="34" charset="0"/>
            </a:endParaRPr>
          </a:p>
        </p:txBody>
      </p:sp>
      <p:sp>
        <p:nvSpPr>
          <p:cNvPr id="12" name="Rectangle: Rounded Corners 11">
            <a:extLst>
              <a:ext uri="{FF2B5EF4-FFF2-40B4-BE49-F238E27FC236}">
                <a16:creationId xmlns:a16="http://schemas.microsoft.com/office/drawing/2014/main" id="{BB364445-7C40-7FC4-B525-8B15FF51F8DE}"/>
              </a:ext>
            </a:extLst>
          </p:cNvPr>
          <p:cNvSpPr/>
          <p:nvPr/>
        </p:nvSpPr>
        <p:spPr>
          <a:xfrm>
            <a:off x="2667000" y="3383596"/>
            <a:ext cx="8686799" cy="609600"/>
          </a:xfrm>
          <a:prstGeom prst="roundRect">
            <a:avLst>
              <a:gd name="adj" fmla="val 7636"/>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600" b="1" dirty="0">
                <a:solidFill>
                  <a:schemeClr val="tx1">
                    <a:lumMod val="85000"/>
                    <a:lumOff val="15000"/>
                  </a:schemeClr>
                </a:solidFill>
                <a:latin typeface="Century Gothic" panose="020B0502020202020204" pitchFamily="34" charset="0"/>
              </a:rPr>
              <a:t>Private Sector: </a:t>
            </a:r>
            <a:r>
              <a:rPr lang="en-US" sz="1600" dirty="0">
                <a:solidFill>
                  <a:schemeClr val="tx1">
                    <a:lumMod val="85000"/>
                    <a:lumOff val="15000"/>
                  </a:schemeClr>
                </a:solidFill>
                <a:latin typeface="Century Gothic" panose="020B0502020202020204" pitchFamily="34" charset="0"/>
              </a:rPr>
              <a:t>The private sector drives rural financial inclusion by expanding access to banking, credit, insurance, and digital financial services.</a:t>
            </a:r>
          </a:p>
        </p:txBody>
      </p:sp>
      <p:sp>
        <p:nvSpPr>
          <p:cNvPr id="13" name="Rectangle: Rounded Corners 12">
            <a:extLst>
              <a:ext uri="{FF2B5EF4-FFF2-40B4-BE49-F238E27FC236}">
                <a16:creationId xmlns:a16="http://schemas.microsoft.com/office/drawing/2014/main" id="{3D2BF581-DA28-3745-7F9B-BA3B64E3D983}"/>
              </a:ext>
            </a:extLst>
          </p:cNvPr>
          <p:cNvSpPr/>
          <p:nvPr/>
        </p:nvSpPr>
        <p:spPr>
          <a:xfrm>
            <a:off x="2667000" y="4580923"/>
            <a:ext cx="8686799" cy="609600"/>
          </a:xfrm>
          <a:prstGeom prst="roundRect">
            <a:avLst>
              <a:gd name="adj" fmla="val 7636"/>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600" b="1" dirty="0">
                <a:solidFill>
                  <a:schemeClr val="tx1">
                    <a:lumMod val="85000"/>
                    <a:lumOff val="15000"/>
                  </a:schemeClr>
                </a:solidFill>
                <a:latin typeface="Century Gothic" panose="020B0502020202020204" pitchFamily="34" charset="0"/>
              </a:rPr>
              <a:t>Development Agency: </a:t>
            </a:r>
            <a:r>
              <a:rPr lang="en-US" sz="1600" dirty="0">
                <a:solidFill>
                  <a:schemeClr val="tx1">
                    <a:lumMod val="85000"/>
                    <a:lumOff val="15000"/>
                  </a:schemeClr>
                </a:solidFill>
                <a:latin typeface="Century Gothic" panose="020B0502020202020204" pitchFamily="34" charset="0"/>
              </a:rPr>
              <a:t>Development agencies support rural financial inclusion by providing funding, technical assistance, and policy advice. </a:t>
            </a:r>
          </a:p>
        </p:txBody>
      </p:sp>
      <p:sp>
        <p:nvSpPr>
          <p:cNvPr id="14" name="Rectangle: Rounded Corners 13">
            <a:extLst>
              <a:ext uri="{FF2B5EF4-FFF2-40B4-BE49-F238E27FC236}">
                <a16:creationId xmlns:a16="http://schemas.microsoft.com/office/drawing/2014/main" id="{69C214F7-5A97-7CAE-DEA8-05543279EA22}"/>
              </a:ext>
            </a:extLst>
          </p:cNvPr>
          <p:cNvSpPr/>
          <p:nvPr/>
        </p:nvSpPr>
        <p:spPr>
          <a:xfrm>
            <a:off x="1533527" y="5763262"/>
            <a:ext cx="9505946" cy="609600"/>
          </a:xfrm>
          <a:prstGeom prst="roundRect">
            <a:avLst>
              <a:gd name="adj" fmla="val 7636"/>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u="sng" dirty="0">
                <a:solidFill>
                  <a:schemeClr val="tx1">
                    <a:lumMod val="85000"/>
                    <a:lumOff val="15000"/>
                  </a:schemeClr>
                </a:solidFill>
                <a:latin typeface="Century Gothic" panose="020B0502020202020204" pitchFamily="34" charset="0"/>
              </a:rPr>
              <a:t>Collaboration is critical to enhance the collective and significant impacts for rural communities</a:t>
            </a:r>
          </a:p>
        </p:txBody>
      </p:sp>
    </p:spTree>
    <p:extLst>
      <p:ext uri="{BB962C8B-B14F-4D97-AF65-F5344CB8AC3E}">
        <p14:creationId xmlns:p14="http://schemas.microsoft.com/office/powerpoint/2010/main" val="2649778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413126"/>
            <a:ext cx="12192000" cy="3444874"/>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lIns="76187" tIns="38093" rIns="76187" bIns="38093" rtlCol="0" anchor="ctr"/>
          <a:lstStyle/>
          <a:p>
            <a:pPr algn="ctr"/>
            <a:r>
              <a:rPr lang="en-US" dirty="0">
                <a:solidFill>
                  <a:srgbClr val="008000"/>
                </a:solidFill>
              </a:rPr>
              <a:t>បន</a:t>
            </a:r>
          </a:p>
        </p:txBody>
      </p:sp>
      <p:sp>
        <p:nvSpPr>
          <p:cNvPr id="4" name="TextBox 3"/>
          <p:cNvSpPr txBox="1"/>
          <p:nvPr/>
        </p:nvSpPr>
        <p:spPr>
          <a:xfrm>
            <a:off x="4267200" y="2710204"/>
            <a:ext cx="3124200" cy="261596"/>
          </a:xfrm>
          <a:prstGeom prst="rect">
            <a:avLst/>
          </a:prstGeom>
          <a:noFill/>
        </p:spPr>
        <p:txBody>
          <a:bodyPr wrap="square" lIns="76187" tIns="38093" rIns="76187" bIns="38093" rtlCol="0">
            <a:spAutoFit/>
          </a:bodyPr>
          <a:lstStyle/>
          <a:p>
            <a:r>
              <a:rPr lang="en-US" sz="800" dirty="0">
                <a:latin typeface="Kh Freehand" panose="02000000000000000000" pitchFamily="2" charset="0"/>
                <a:cs typeface="Kh Freehand" panose="02000000000000000000" pitchFamily="2" charset="0"/>
              </a:rPr>
              <a:t> </a:t>
            </a:r>
            <a:r>
              <a:rPr lang="en-US" sz="1200" dirty="0">
                <a:solidFill>
                  <a:srgbClr val="CCCC00"/>
                </a:solidFill>
                <a:latin typeface="Kh Freehand" panose="02000000000000000000" pitchFamily="2" charset="0"/>
                <a:cs typeface="Kh Freehand" panose="02000000000000000000" pitchFamily="2" charset="0"/>
              </a:rPr>
              <a:t>ដើម្បីកសិករនិងអភិវឌ្ឍន៍សេដ្ឋកិច្ចសង្គម</a:t>
            </a:r>
          </a:p>
        </p:txBody>
      </p:sp>
      <p:pic>
        <p:nvPicPr>
          <p:cNvPr id="2" name="Picture 2" descr="Y:\ALL PHOTOS\Photo selecttion\rice corn casava\DSC00382.JPG"/>
          <p:cNvPicPr>
            <a:picLocks noChangeAspect="1" noChangeArrowheads="1"/>
          </p:cNvPicPr>
          <p:nvPr/>
        </p:nvPicPr>
        <p:blipFill>
          <a:blip r:embed="rId3" cstate="print"/>
          <a:srcRect/>
          <a:stretch>
            <a:fillRect/>
          </a:stretch>
        </p:blipFill>
        <p:spPr bwMode="auto">
          <a:xfrm>
            <a:off x="0" y="3159526"/>
            <a:ext cx="12192000" cy="2098275"/>
          </a:xfrm>
          <a:prstGeom prst="roundRect">
            <a:avLst>
              <a:gd name="adj" fmla="val 4167"/>
            </a:avLst>
          </a:prstGeom>
          <a:solidFill>
            <a:srgbClr val="FFFFFF"/>
          </a:solidFill>
          <a:ln w="76200" cap="sq">
            <a:solidFill>
              <a:srgbClr val="292929"/>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TextBox 9"/>
          <p:cNvSpPr txBox="1"/>
          <p:nvPr/>
        </p:nvSpPr>
        <p:spPr>
          <a:xfrm>
            <a:off x="4191000" y="5443642"/>
            <a:ext cx="3810000" cy="754038"/>
          </a:xfrm>
          <a:prstGeom prst="rect">
            <a:avLst/>
          </a:prstGeom>
          <a:noFill/>
        </p:spPr>
        <p:txBody>
          <a:bodyPr wrap="square" lIns="76187" tIns="38093" rIns="76187" bIns="38093" rtlCol="0">
            <a:spAutoFit/>
          </a:bodyPr>
          <a:lstStyle/>
          <a:p>
            <a:r>
              <a:rPr lang="en-US" sz="4400" dirty="0">
                <a:solidFill>
                  <a:schemeClr val="bg1"/>
                </a:solidFill>
                <a:latin typeface="Khmer OS Freehand" panose="02000500000000020004" pitchFamily="2" charset="0"/>
                <a:cs typeface="Khmer OS Freehand" panose="02000500000000020004" pitchFamily="2" charset="0"/>
              </a:rPr>
              <a:t>សូមអរគុណ​!​​</a:t>
            </a:r>
          </a:p>
        </p:txBody>
      </p:sp>
      <p:sp>
        <p:nvSpPr>
          <p:cNvPr id="11" name="TextBox 10"/>
          <p:cNvSpPr txBox="1"/>
          <p:nvPr/>
        </p:nvSpPr>
        <p:spPr>
          <a:xfrm>
            <a:off x="4610100" y="6102454"/>
            <a:ext cx="2971800" cy="507817"/>
          </a:xfrm>
          <a:prstGeom prst="rect">
            <a:avLst/>
          </a:prstGeom>
          <a:noFill/>
        </p:spPr>
        <p:txBody>
          <a:bodyPr wrap="square" lIns="76187" tIns="38093" rIns="76187" bIns="38093" rtlCol="0">
            <a:spAutoFit/>
          </a:bodyPr>
          <a:lstStyle/>
          <a:p>
            <a:r>
              <a:rPr lang="en-US" sz="2800" dirty="0">
                <a:solidFill>
                  <a:schemeClr val="bg1"/>
                </a:solidFill>
                <a:latin typeface="Segoe Script" panose="030B0504020000000003" pitchFamily="34" charset="0"/>
              </a:rPr>
              <a:t>Thank you! </a:t>
            </a:r>
          </a:p>
        </p:txBody>
      </p:sp>
      <p:sp>
        <p:nvSpPr>
          <p:cNvPr id="5" name="Slide Number Placeholder 4"/>
          <p:cNvSpPr>
            <a:spLocks noGrp="1"/>
          </p:cNvSpPr>
          <p:nvPr>
            <p:ph type="sldNum" sz="quarter" idx="12"/>
          </p:nvPr>
        </p:nvSpPr>
        <p:spPr/>
        <p:txBody>
          <a:bodyPr/>
          <a:lstStyle/>
          <a:p>
            <a:fld id="{AFBF4239-293C-4A86-80FE-87BA3BC7019D}" type="slidenum">
              <a:rPr lang="en-US" smtClean="0"/>
              <a:t>8</a:t>
            </a:fld>
            <a:endParaRPr lang="en-US" dirty="0"/>
          </a:p>
        </p:txBody>
      </p:sp>
      <p:pic>
        <p:nvPicPr>
          <p:cNvPr id="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28600"/>
            <a:ext cx="2819400" cy="243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theme/theme1.xml><?xml version="1.0" encoding="utf-8"?>
<a:theme xmlns:a="http://schemas.openxmlformats.org/drawingml/2006/main" name="Office 2013 - 2022 Theme">
  <a:themeElements>
    <a:clrScheme name="Custom 1">
      <a:dk1>
        <a:sysClr val="windowText" lastClr="000000"/>
      </a:dk1>
      <a:lt1>
        <a:sysClr val="window" lastClr="FFFFFF"/>
      </a:lt1>
      <a:dk2>
        <a:srgbClr val="44546A"/>
      </a:dk2>
      <a:lt2>
        <a:srgbClr val="E7E6E6"/>
      </a:lt2>
      <a:accent1>
        <a:srgbClr val="D7A53B"/>
      </a:accent1>
      <a:accent2>
        <a:srgbClr val="11944C"/>
      </a:accent2>
      <a:accent3>
        <a:srgbClr val="73BC5C"/>
      </a:accent3>
      <a:accent4>
        <a:srgbClr val="285AC4"/>
      </a:accent4>
      <a:accent5>
        <a:srgbClr val="8C43A3"/>
      </a:accent5>
      <a:accent6>
        <a:srgbClr val="003300"/>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8C57EAA-FCFB-44D3-BF9C-A12975E21496}">
  <we:reference id="wa104178141" version="4.3.3.0" store="en-US" storeType="OMEX"/>
  <we:alternateReferences>
    <we:reference id="WA104178141" version="4.3.3.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57442CFA3A884EB0A23D7234492145" ma:contentTypeVersion="14" ma:contentTypeDescription="Create a new document." ma:contentTypeScope="" ma:versionID="50385153353d268f5bbd24ef6fb0c550">
  <xsd:schema xmlns:xsd="http://www.w3.org/2001/XMLSchema" xmlns:xs="http://www.w3.org/2001/XMLSchema" xmlns:p="http://schemas.microsoft.com/office/2006/metadata/properties" xmlns:ns2="65db5f90-4f7b-41d5-a8e7-f814a9827e78" xmlns:ns3="3ac9a5d1-8aa3-45a1-8cc5-f545b70cee6b" targetNamespace="http://schemas.microsoft.com/office/2006/metadata/properties" ma:root="true" ma:fieldsID="a233b46243c14b74ded3963633b72090" ns2:_="" ns3:_="">
    <xsd:import namespace="65db5f90-4f7b-41d5-a8e7-f814a9827e78"/>
    <xsd:import namespace="3ac9a5d1-8aa3-45a1-8cc5-f545b70cee6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3:_dlc_DocId" minOccurs="0"/>
                <xsd:element ref="ns3:_dlc_DocIdUrl" minOccurs="0"/>
                <xsd:element ref="ns3:_dlc_DocIdPersistId"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db5f90-4f7b-41d5-a8e7-f814a9827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8541754-4825-4553-b9cc-3573e12477bf"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c9a5d1-8aa3-45a1-8cc5-f545b70cee6b"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dexed="true"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element name="TaxCatchAll" ma:index="21" nillable="true" ma:displayName="Taxonomy Catch All Column" ma:hidden="true" ma:list="{5805845c-be59-4798-a8a7-2d5a27d804d3}" ma:internalName="TaxCatchAll" ma:showField="CatchAllData" ma:web="3ac9a5d1-8aa3-45a1-8cc5-f545b70cee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65db5f90-4f7b-41d5-a8e7-f814a9827e78">
      <Terms xmlns="http://schemas.microsoft.com/office/infopath/2007/PartnerControls"/>
    </lcf76f155ced4ddcb4097134ff3c332f>
    <TaxCatchAll xmlns="3ac9a5d1-8aa3-45a1-8cc5-f545b70cee6b" xsi:nil="true"/>
  </documentManagement>
</p:properties>
</file>

<file path=customXml/itemProps1.xml><?xml version="1.0" encoding="utf-8"?>
<ds:datastoreItem xmlns:ds="http://schemas.openxmlformats.org/officeDocument/2006/customXml" ds:itemID="{92EE631E-D276-4DBC-AC30-9DEB0BD73C30}"/>
</file>

<file path=customXml/itemProps2.xml><?xml version="1.0" encoding="utf-8"?>
<ds:datastoreItem xmlns:ds="http://schemas.openxmlformats.org/officeDocument/2006/customXml" ds:itemID="{7902A54C-E217-4077-91EC-D47A9BFA00BD}"/>
</file>

<file path=customXml/itemProps3.xml><?xml version="1.0" encoding="utf-8"?>
<ds:datastoreItem xmlns:ds="http://schemas.openxmlformats.org/officeDocument/2006/customXml" ds:itemID="{D782DD75-569E-49C5-AA56-786CFE194A9A}"/>
</file>

<file path=customXml/itemProps4.xml><?xml version="1.0" encoding="utf-8"?>
<ds:datastoreItem xmlns:ds="http://schemas.openxmlformats.org/officeDocument/2006/customXml" ds:itemID="{E5DED0A7-D08F-4513-8B38-B91FFE6FD4E5}"/>
</file>

<file path=docProps/app.xml><?xml version="1.0" encoding="utf-8"?>
<Properties xmlns="http://schemas.openxmlformats.org/officeDocument/2006/extended-properties" xmlns:vt="http://schemas.openxmlformats.org/officeDocument/2006/docPropsVTypes">
  <Template>Office 2013 - 2022 Theme</Template>
  <TotalTime>6241</TotalTime>
  <Words>657</Words>
  <Application>Microsoft Office PowerPoint</Application>
  <PresentationFormat>Widescreen</PresentationFormat>
  <Paragraphs>91</Paragraphs>
  <Slides>8</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vt:lpstr>
      <vt:lpstr>Bahnschrift</vt:lpstr>
      <vt:lpstr>Calibri</vt:lpstr>
      <vt:lpstr>Calibri Light</vt:lpstr>
      <vt:lpstr>Century Gothic</vt:lpstr>
      <vt:lpstr>Century Schoolbook</vt:lpstr>
      <vt:lpstr>Kh Freehand</vt:lpstr>
      <vt:lpstr>Khmer OS Freehand</vt:lpstr>
      <vt:lpstr>Segoe Script</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IT-Desktop</dc:creator>
  <cp:lastModifiedBy>Kuy Panha</cp:lastModifiedBy>
  <cp:revision>1873</cp:revision>
  <cp:lastPrinted>2024-09-09T05:00:45Z</cp:lastPrinted>
  <dcterms:created xsi:type="dcterms:W3CDTF">2014-11-13T03:32:00Z</dcterms:created>
  <dcterms:modified xsi:type="dcterms:W3CDTF">2025-04-29T02:20:35Z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02F40AC4AAC54882AE4C2B17276ECB57</vt:lpwstr>
  </property>
  <property fmtid="{D5CDD505-2E9C-101B-9397-08002B2CF9AE}" pid="3" name="KSOProductBuildVer">
    <vt:lpwstr>1033-11.2.0.11341</vt:lpwstr>
  </property>
  <property fmtid="{D5CDD505-2E9C-101B-9397-08002B2CF9AE}" pid="4" name="ContentTypeId">
    <vt:lpwstr>0x0101000C57442CFA3A884EB0A23D7234492145</vt:lpwstr>
  </property>
</Properties>
</file>